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Questrial" panose="020B0604020202020204" charset="0"/>
      <p:regular r:id="rId13"/>
    </p:embeddedFont>
    <p:embeddedFont>
      <p:font typeface="Roboto Condensed Bold" panose="020B0604020202020204" charset="0"/>
      <p:regular r:id="rId14"/>
      <p:bold r:id="rId15"/>
    </p:embeddedFont>
    <p:embeddedFont>
      <p:font typeface="Anonymous Pro Bold" panose="020B0604020202020204" charset="0"/>
      <p:regular r:id="rId16"/>
      <p:bold r:id="rId17"/>
    </p:embeddedFont>
    <p:embeddedFont>
      <p:font typeface="Bebas Neue" panose="020B0604020202020204" charset="0"/>
      <p:regular r:id="rId18"/>
    </p:embeddedFont>
    <p:embeddedFont>
      <p:font typeface="True Typewriter PolygloTT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Anonymous Pro" panose="020B0604020202020204" charset="0"/>
      <p:regular r:id="rId24"/>
    </p:embeddedFont>
    <p:embeddedFont>
      <p:font typeface="Roboto Condensed" panose="020B0604020202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3" autoAdjust="0"/>
  </p:normalViewPr>
  <p:slideViewPr>
    <p:cSldViewPr>
      <p:cViewPr varScale="1">
        <p:scale>
          <a:sx n="48" d="100"/>
          <a:sy n="48" d="100"/>
        </p:scale>
        <p:origin x="81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31.svg"/><Relationship Id="rId10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131667" y="1666046"/>
            <a:ext cx="9371180" cy="8229600"/>
          </a:xfrm>
          <a:custGeom>
            <a:avLst/>
            <a:gdLst/>
            <a:ahLst/>
            <a:cxnLst/>
            <a:rect l="l" t="t" r="r" b="b"/>
            <a:pathLst>
              <a:path w="9371180" h="8229600">
                <a:moveTo>
                  <a:pt x="0" y="0"/>
                </a:moveTo>
                <a:lnTo>
                  <a:pt x="9371180" y="0"/>
                </a:lnTo>
                <a:lnTo>
                  <a:pt x="93711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491378" y="447305"/>
            <a:ext cx="8020103" cy="2437482"/>
          </a:xfrm>
          <a:custGeom>
            <a:avLst/>
            <a:gdLst/>
            <a:ahLst/>
            <a:cxnLst/>
            <a:rect l="l" t="t" r="r" b="b"/>
            <a:pathLst>
              <a:path w="8020103" h="2437482">
                <a:moveTo>
                  <a:pt x="0" y="0"/>
                </a:moveTo>
                <a:lnTo>
                  <a:pt x="8020103" y="0"/>
                </a:lnTo>
                <a:lnTo>
                  <a:pt x="8020103" y="2437483"/>
                </a:lnTo>
                <a:lnTo>
                  <a:pt x="0" y="24374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TextBox 4"/>
          <p:cNvSpPr txBox="1"/>
          <p:nvPr/>
        </p:nvSpPr>
        <p:spPr>
          <a:xfrm>
            <a:off x="1332372" y="3841053"/>
            <a:ext cx="5447430" cy="770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26"/>
              </a:lnSpc>
              <a:spcBef>
                <a:spcPct val="0"/>
              </a:spcBef>
            </a:pPr>
            <a:r>
              <a:rPr lang="en-US" sz="4447">
                <a:solidFill>
                  <a:srgbClr val="323232"/>
                </a:solidFill>
                <a:latin typeface="Questrial"/>
                <a:ea typeface="Questrial"/>
                <a:cs typeface="Questrial"/>
                <a:sym typeface="Questrial"/>
              </a:rPr>
              <a:t>A Dynamic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91378" y="5226171"/>
            <a:ext cx="8848172" cy="466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65"/>
              </a:lnSpc>
            </a:pPr>
            <a:r>
              <a:rPr lang="en-US" sz="18806">
                <a:solidFill>
                  <a:srgbClr val="323232"/>
                </a:solidFill>
                <a:latin typeface="Bebas Neue"/>
                <a:ea typeface="Bebas Neue"/>
                <a:cs typeface="Bebas Neue"/>
                <a:sym typeface="Bebas Neue"/>
              </a:rPr>
              <a:t>CAREER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0929" y="266749"/>
            <a:ext cx="16978307" cy="2426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7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ΟΛΙΣΤΙΚΌ ΜΟΝΤΈΛΟ ΕΠΑΓΓΕΛΜΑΤΙΚΉΣ &amp; ΠΡΟΣΩΠΙΚΉΣ ΑΝΆΠΤΥΞΗΣ</a:t>
            </a:r>
          </a:p>
          <a:p>
            <a:pPr algn="ctr">
              <a:lnSpc>
                <a:spcPts val="4606"/>
              </a:lnSpc>
            </a:pPr>
            <a:r>
              <a:rPr lang="en-US" sz="47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Από τη φοιτητική ζωή στην αγορά εργασίας</a:t>
            </a:r>
          </a:p>
          <a:p>
            <a:pPr algn="ctr">
              <a:lnSpc>
                <a:spcPts val="4606"/>
              </a:lnSpc>
            </a:pPr>
            <a:endParaRPr lang="en-US" sz="470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4606"/>
              </a:lnSpc>
            </a:pPr>
            <a:endParaRPr lang="en-US" sz="470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10929" y="1829398"/>
            <a:ext cx="10489005" cy="650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59"/>
              </a:lnSpc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Ένα ολοκληρωμένο οικοσύστημα υποστήριξης φοιτητών και αποφοίτων, που συνδέει την ανάπτυξη δεξιοτήτων και τον σχεδιασμό σταδιοδρομίας με πραγματικές ευκαιρίες απασχόλησης.</a:t>
            </a:r>
          </a:p>
          <a:p>
            <a:pPr algn="just">
              <a:lnSpc>
                <a:spcPts val="3259"/>
              </a:lnSpc>
            </a:pPr>
            <a:endParaRPr lang="en-US" sz="2327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259"/>
              </a:lnSpc>
            </a:pPr>
            <a:r>
              <a:rPr lang="en-US" sz="2327" b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Βασικοί πυλώνες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Career Labs &amp; Workshops — ανάπτυξη δεξιοτήτων και άμεση επαφή με στελέχη επιχειρήσεων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Συμβουλευτική Σταδιοδρομίας — ατομική και ομαδική υποστήριξη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Mock Interviews — βιωματική προετοιμασία για διαδικασίες επιλογής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Ημέρες Καριέρας &amp; Networking — άμεση διασύνδεση με επιχειρήσεις και οργανισμούς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Ψυχολογική &amp; Ψυχοκοινωνική Υποστήριξη — ενίσχυση προσαρμοστικότητας και προσωπικής ανάπτυξης</a:t>
            </a:r>
          </a:p>
          <a:p>
            <a:pPr marL="502608" lvl="1" indent="-251304" algn="just">
              <a:lnSpc>
                <a:spcPts val="3259"/>
              </a:lnSpc>
              <a:buFont typeface="Arial"/>
              <a:buChar char="•"/>
            </a:pPr>
            <a:r>
              <a:rPr lang="en-US" sz="2327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Digital Matching &amp; Alumni Services — ψηφιακή σύζευξη αποφοίτων με συνεργαζόμενες επιχει</a:t>
            </a:r>
          </a:p>
          <a:p>
            <a:pPr algn="just">
              <a:lnSpc>
                <a:spcPts val="3259"/>
              </a:lnSpc>
            </a:pPr>
            <a:endParaRPr lang="en-US" sz="2327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10929" y="8388924"/>
            <a:ext cx="16978307" cy="11727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9"/>
              </a:lnSpc>
            </a:pPr>
            <a:r>
              <a:rPr lang="en-US" sz="3111" b="1" dirty="0">
                <a:solidFill>
                  <a:srgbClr val="323232"/>
                </a:solidFill>
                <a:latin typeface="Anonymous Pro Bold"/>
                <a:ea typeface="Anonymous Pro Bold"/>
                <a:cs typeface="Anonymous Pro Bold"/>
                <a:sym typeface="Anonymous Pro Bold"/>
              </a:rPr>
              <a:t>ΣΤΌΧΟΣ</a:t>
            </a:r>
          </a:p>
          <a:p>
            <a:pPr algn="ctr">
              <a:lnSpc>
                <a:spcPts val="3049"/>
              </a:lnSpc>
            </a:pPr>
            <a:r>
              <a:rPr lang="en-US" sz="3111" dirty="0" err="1">
                <a:solidFill>
                  <a:srgbClr val="323232"/>
                </a:solidFill>
                <a:latin typeface="Anonymous Pro"/>
                <a:ea typeface="Anonymous Pro"/>
                <a:cs typeface="Anonymous Pro"/>
                <a:sym typeface="Anonymous Pro"/>
              </a:rPr>
              <a:t>Ε</a:t>
            </a:r>
            <a:r>
              <a:rPr lang="el-GR" sz="3111" dirty="0">
                <a:solidFill>
                  <a:srgbClr val="323232"/>
                </a:solidFill>
                <a:latin typeface="Anonymous Pro"/>
                <a:ea typeface="Anonymous Pro"/>
                <a:cs typeface="Anonymous Pro"/>
                <a:sym typeface="Anonymous Pro"/>
              </a:rPr>
              <a:t>ΠΑΓΓΕ</a:t>
            </a:r>
            <a:r>
              <a:rPr lang="en-US" sz="3111" dirty="0">
                <a:solidFill>
                  <a:srgbClr val="323232"/>
                </a:solidFill>
                <a:latin typeface="Anonymous Pro"/>
                <a:ea typeface="Anonymous Pro"/>
                <a:cs typeface="Anonymous Pro"/>
                <a:sym typeface="Anonymous Pro"/>
              </a:rPr>
              <a:t>ΛΜΑΤΙΚΉ ΕΤΟΙΜΌΤΗΤΑ → ΑΥΤΟΓΝΩΣΊΑ &amp; ΑΥΤΟΑΠΟΤΕΛΕΣΜΑΤΙΚΌΤΗΤΑ → ΣΎΝΔΕΣΗ ΜΕ ΤΗΝ ΑΓΟΡΆ ΕΡΓΑΣΊΑΣ → ΑΠΑΣΧΌΛΗΣΗ</a:t>
            </a:r>
          </a:p>
        </p:txBody>
      </p:sp>
      <p:sp>
        <p:nvSpPr>
          <p:cNvPr id="5" name="Freeform 5"/>
          <p:cNvSpPr/>
          <p:nvPr/>
        </p:nvSpPr>
        <p:spPr>
          <a:xfrm>
            <a:off x="11718306" y="1687134"/>
            <a:ext cx="6342606" cy="6238818"/>
          </a:xfrm>
          <a:custGeom>
            <a:avLst/>
            <a:gdLst/>
            <a:ahLst/>
            <a:cxnLst/>
            <a:rect l="l" t="t" r="r" b="b"/>
            <a:pathLst>
              <a:path w="6342606" h="6238818">
                <a:moveTo>
                  <a:pt x="0" y="0"/>
                </a:moveTo>
                <a:lnTo>
                  <a:pt x="6342606" y="0"/>
                </a:lnTo>
                <a:lnTo>
                  <a:pt x="6342606" y="6238818"/>
                </a:lnTo>
                <a:lnTo>
                  <a:pt x="0" y="6238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76890" y="1749312"/>
            <a:ext cx="8611110" cy="8223610"/>
          </a:xfrm>
          <a:custGeom>
            <a:avLst/>
            <a:gdLst/>
            <a:ahLst/>
            <a:cxnLst/>
            <a:rect l="l" t="t" r="r" b="b"/>
            <a:pathLst>
              <a:path w="8611110" h="8223610">
                <a:moveTo>
                  <a:pt x="0" y="0"/>
                </a:moveTo>
                <a:lnTo>
                  <a:pt x="8611110" y="0"/>
                </a:lnTo>
                <a:lnTo>
                  <a:pt x="8611110" y="8223611"/>
                </a:lnTo>
                <a:lnTo>
                  <a:pt x="0" y="82236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323019" y="2182173"/>
            <a:ext cx="9178390" cy="729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22"/>
              </a:lnSpc>
            </a:pP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Βιωμ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α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τική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ε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πα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φή</a:t>
            </a: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Workshops • Case studies •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Ετ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ιρική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κουλτούρ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 •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Πρ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γμ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τικές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γγελμ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τικές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ροκλήσεις</a:t>
            </a: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Γνώση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της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α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γοράς</a:t>
            </a: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Δεξιότητες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του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μέλλοντος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•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ιτήσεις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εργοδοτών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•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γγελμ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τικές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ροο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τικές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•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Άμεση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λληλε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ίδρ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ση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με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γγελμ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τίες</a:t>
            </a: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Α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π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ό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την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ενημέρωση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στην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ευκ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α</a:t>
            </a:r>
            <a:r>
              <a:rPr lang="en-US" sz="2444" b="1" dirty="0" err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ιρί</a:t>
            </a:r>
            <a:r>
              <a:rPr lang="en-US" sz="2444" b="1" dirty="0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α</a:t>
            </a:r>
          </a:p>
          <a:p>
            <a:pPr algn="just">
              <a:lnSpc>
                <a:spcPts val="3422"/>
              </a:lnSpc>
            </a:pP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endParaRPr lang="en-US" sz="2444" b="1" dirty="0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422"/>
              </a:lnSpc>
            </a:pP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Υ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ο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β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ολή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CV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μέσω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E-Career → Matching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με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ιχειρήσεις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→ Follow-up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γι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 α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νοικτές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θέσεις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→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Στοχευμένη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ενημέρωση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φοιτητών</a:t>
            </a:r>
            <a:r>
              <a:rPr lang="en-US" sz="2444" dirty="0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&amp; απ</a:t>
            </a:r>
            <a:r>
              <a:rPr lang="en-US" sz="2444" dirty="0" err="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οφοίτων</a:t>
            </a: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422"/>
              </a:lnSpc>
            </a:pPr>
            <a:endParaRPr lang="en-US" sz="2444" dirty="0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323019" y="6851172"/>
            <a:ext cx="642938" cy="1028700"/>
          </a:xfrm>
          <a:custGeom>
            <a:avLst/>
            <a:gdLst/>
            <a:ahLst/>
            <a:cxnLst/>
            <a:rect l="l" t="t" r="r" b="b"/>
            <a:pathLst>
              <a:path w="642938" h="1028700">
                <a:moveTo>
                  <a:pt x="0" y="0"/>
                </a:moveTo>
                <a:lnTo>
                  <a:pt x="642938" y="0"/>
                </a:lnTo>
                <a:lnTo>
                  <a:pt x="642938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498500" y="254483"/>
            <a:ext cx="17041204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C</a:t>
            </a:r>
            <a:r>
              <a:rPr lang="el-GR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a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reer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Labs &amp; 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δρ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στικές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ρεμ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β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άσεις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με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Στελέχη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</a:t>
            </a:r>
            <a:r>
              <a:rPr lang="en-US" sz="47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47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ιχειρήσεων</a:t>
            </a:r>
            <a:endParaRPr lang="en-US" sz="4700" dirty="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3528"/>
              </a:lnSpc>
            </a:pPr>
            <a:r>
              <a:rPr lang="en-US" sz="36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</a:t>
            </a:r>
            <a:r>
              <a:rPr lang="en-US" sz="36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ΑΓΟΡΆ ΕΡΓΑΣΊΑΣ ΜΈΣΑ ΣΤΟ ΠΑΝΕΠΙΣΤΉΜΙΟ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6944" y="3390058"/>
            <a:ext cx="6292702" cy="4672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5"/>
              </a:lnSpc>
              <a:spcBef>
                <a:spcPct val="0"/>
              </a:spcBef>
            </a:pPr>
            <a:r>
              <a:rPr lang="en-US" sz="3303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ΠΟΛΥΚΑΝΑΛΙΚΉ ΔΙΆΧΥΣΗ ΕΥΚΑΙΡΙΏΝ:</a:t>
            </a:r>
          </a:p>
          <a:p>
            <a:pPr algn="ctr">
              <a:lnSpc>
                <a:spcPts val="4625"/>
              </a:lnSpc>
              <a:spcBef>
                <a:spcPct val="0"/>
              </a:spcBef>
            </a:pPr>
            <a:r>
              <a:rPr lang="en-US" sz="3303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E-CAREER • ALUMNI TALENT POOL • ΑΚΑΔΗΜΑΪΚΆ ΤΜΉΜΑΤΑ • WEBSITE • SOCIAL MEDIA</a:t>
            </a:r>
          </a:p>
          <a:p>
            <a:pPr algn="ctr">
              <a:lnSpc>
                <a:spcPts val="4625"/>
              </a:lnSpc>
              <a:spcBef>
                <a:spcPct val="0"/>
              </a:spcBef>
            </a:pPr>
            <a:r>
              <a:rPr lang="en-US" sz="3303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CAREER LAB → INTERACTION → CV → MATCHING → EMPLOYMENT OPPORTUNITIES</a:t>
            </a:r>
          </a:p>
          <a:p>
            <a:pPr algn="ctr">
              <a:lnSpc>
                <a:spcPts val="4625"/>
              </a:lnSpc>
              <a:spcBef>
                <a:spcPct val="0"/>
              </a:spcBef>
            </a:pPr>
            <a:endParaRPr lang="en-US" sz="3303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88556" y="7284559"/>
            <a:ext cx="3104932" cy="2879119"/>
          </a:xfrm>
          <a:custGeom>
            <a:avLst/>
            <a:gdLst/>
            <a:ahLst/>
            <a:cxnLst/>
            <a:rect l="l" t="t" r="r" b="b"/>
            <a:pathLst>
              <a:path w="3104932" h="2879119">
                <a:moveTo>
                  <a:pt x="0" y="0"/>
                </a:moveTo>
                <a:lnTo>
                  <a:pt x="3104932" y="0"/>
                </a:lnTo>
                <a:lnTo>
                  <a:pt x="3104932" y="2879118"/>
                </a:lnTo>
                <a:lnTo>
                  <a:pt x="0" y="28791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0" y="2644827"/>
            <a:ext cx="9891575" cy="3115846"/>
          </a:xfrm>
          <a:custGeom>
            <a:avLst/>
            <a:gdLst/>
            <a:ahLst/>
            <a:cxnLst/>
            <a:rect l="l" t="t" r="r" b="b"/>
            <a:pathLst>
              <a:path w="9891575" h="3115846">
                <a:moveTo>
                  <a:pt x="0" y="0"/>
                </a:moveTo>
                <a:lnTo>
                  <a:pt x="9891575" y="0"/>
                </a:lnTo>
                <a:lnTo>
                  <a:pt x="9891575" y="3115846"/>
                </a:lnTo>
                <a:lnTo>
                  <a:pt x="0" y="31158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-1118656" y="6227398"/>
            <a:ext cx="11010230" cy="2862660"/>
          </a:xfrm>
          <a:custGeom>
            <a:avLst/>
            <a:gdLst/>
            <a:ahLst/>
            <a:cxnLst/>
            <a:rect l="l" t="t" r="r" b="b"/>
            <a:pathLst>
              <a:path w="11010230" h="2862660">
                <a:moveTo>
                  <a:pt x="0" y="0"/>
                </a:moveTo>
                <a:lnTo>
                  <a:pt x="11010231" y="0"/>
                </a:lnTo>
                <a:lnTo>
                  <a:pt x="11010231" y="2862659"/>
                </a:lnTo>
                <a:lnTo>
                  <a:pt x="0" y="28626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10828696" y="2416399"/>
            <a:ext cx="6430604" cy="4630035"/>
          </a:xfrm>
          <a:custGeom>
            <a:avLst/>
            <a:gdLst/>
            <a:ahLst/>
            <a:cxnLst/>
            <a:rect l="l" t="t" r="r" b="b"/>
            <a:pathLst>
              <a:path w="6430604" h="4630035">
                <a:moveTo>
                  <a:pt x="0" y="0"/>
                </a:moveTo>
                <a:lnTo>
                  <a:pt x="6430604" y="0"/>
                </a:lnTo>
                <a:lnTo>
                  <a:pt x="6430604" y="4630035"/>
                </a:lnTo>
                <a:lnTo>
                  <a:pt x="0" y="46300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TextBox 6"/>
          <p:cNvSpPr txBox="1"/>
          <p:nvPr/>
        </p:nvSpPr>
        <p:spPr>
          <a:xfrm>
            <a:off x="451313" y="310759"/>
            <a:ext cx="16989657" cy="63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l-GR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τομική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&amp; 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Ομ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δική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Συμ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β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ουλευτική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Στ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διοδρομί</a:t>
            </a: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ς</a:t>
            </a:r>
            <a:endParaRPr lang="en-US" sz="5000" dirty="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23818" y="1586877"/>
            <a:ext cx="17194590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400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ΕΞΑΤΟΜΙΚΕΥΜΈΝΗ ΥΠΟΣΤΉΡΙΞΗ ΓΙΑ ΣΥΝΕΙΔΗΤΈΣ ΚΑΙ ΒΙΏΣΙΜΕΣ ΕΠΙΛΟΓΈΣ ΣΤΑΔΙΟΔΡΟΜΊΑΣ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8453" y="6504003"/>
            <a:ext cx="9674670" cy="2707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Ενισχύω το επαγγελματικό μου προφίλ</a:t>
            </a:r>
          </a:p>
          <a:p>
            <a:pPr algn="ctr">
              <a:lnSpc>
                <a:spcPts val="3561"/>
              </a:lnSpc>
            </a:pPr>
            <a:r>
              <a:rPr lang="en-US" sz="254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CV • LinkedIn • Soft Skills • Προετοιμασία για συνέντευξη επιλογής</a:t>
            </a:r>
          </a:p>
          <a:p>
            <a:pPr algn="ctr">
              <a:lnSpc>
                <a:spcPts val="3561"/>
              </a:lnSpc>
            </a:pPr>
            <a:r>
              <a:rPr lang="en-US" sz="254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Αξιοποιώ σύγχρονα εργαλεία</a:t>
            </a:r>
          </a:p>
          <a:p>
            <a:pPr algn="ctr">
              <a:lnSpc>
                <a:spcPts val="3561"/>
              </a:lnSpc>
            </a:pPr>
            <a:r>
              <a:rPr lang="en-US" sz="254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Online εργαλεία επαγγελματικού προσανατολισμού • ΕΟΠΠΕΠ • AI-powered εφαρμογές</a:t>
            </a:r>
          </a:p>
          <a:p>
            <a:pPr algn="ctr">
              <a:lnSpc>
                <a:spcPts val="3561"/>
              </a:lnSpc>
              <a:spcBef>
                <a:spcPct val="0"/>
              </a:spcBef>
            </a:pPr>
            <a:endParaRPr lang="en-US" sz="2544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227487" y="2895648"/>
            <a:ext cx="9730269" cy="2707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9"/>
              </a:lnSpc>
            </a:pPr>
            <a:r>
              <a:rPr lang="en-US" sz="255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Γνωρίζω τον εαυτό μου</a:t>
            </a:r>
          </a:p>
          <a:p>
            <a:pPr algn="ctr">
              <a:lnSpc>
                <a:spcPts val="3569"/>
              </a:lnSpc>
            </a:pPr>
            <a:r>
              <a:rPr lang="en-US" sz="255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Ενδιαφέροντα • Αξίες • Δεξιότητες • Επαγγελματικοί στόχοι</a:t>
            </a:r>
          </a:p>
          <a:p>
            <a:pPr algn="ctr">
              <a:lnSpc>
                <a:spcPts val="3569"/>
              </a:lnSpc>
            </a:pPr>
            <a:r>
              <a:rPr lang="en-US" sz="255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Σχεδιάζω τη σταδιοδρομία μου</a:t>
            </a:r>
          </a:p>
          <a:p>
            <a:pPr algn="ctr">
              <a:lnSpc>
                <a:spcPts val="3569"/>
              </a:lnSpc>
            </a:pPr>
            <a:r>
              <a:rPr lang="en-US" sz="255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Λήψη αποφάσεων • Διερεύνηση επιλογών • Σχεδιασμός επόμενων βημάτων • Προσαρμοστικότητα</a:t>
            </a:r>
          </a:p>
          <a:p>
            <a:pPr algn="ctr">
              <a:lnSpc>
                <a:spcPts val="3569"/>
              </a:lnSpc>
              <a:spcBef>
                <a:spcPct val="0"/>
              </a:spcBef>
            </a:pPr>
            <a:endParaRPr lang="en-US" sz="2550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616943" y="2679703"/>
            <a:ext cx="5248158" cy="48418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Επιστημονικά τεκμηριωμένη &amp; βιωματική προσέγγιση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Αναστοχαστικές και αφηγηματικές τεχνικές • Career Construction • Social Cognitive Career Theory</a:t>
            </a:r>
          </a:p>
          <a:p>
            <a:pPr algn="ctr">
              <a:lnSpc>
                <a:spcPts val="3500"/>
              </a:lnSpc>
            </a:pPr>
            <a:r>
              <a:rPr lang="en-US" sz="2500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Αυτογνωσία → Απόφαση → Στόχος → Σχέδιο Δράσης → Επαγγελματική Αυτοαποτελεσματικότητα</a:t>
            </a:r>
          </a:p>
          <a:p>
            <a:pPr algn="ctr">
              <a:lnSpc>
                <a:spcPts val="3500"/>
              </a:lnSpc>
            </a:pPr>
            <a:endParaRPr lang="en-US" sz="2500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3500"/>
              </a:lnSpc>
              <a:spcBef>
                <a:spcPct val="0"/>
              </a:spcBef>
            </a:pPr>
            <a:endParaRPr lang="en-US" sz="2500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1313" y="1806476"/>
            <a:ext cx="7315200" cy="3767328"/>
          </a:xfrm>
          <a:custGeom>
            <a:avLst/>
            <a:gdLst/>
            <a:ahLst/>
            <a:cxnLst/>
            <a:rect l="l" t="t" r="r" b="b"/>
            <a:pathLst>
              <a:path w="7315200" h="3767328">
                <a:moveTo>
                  <a:pt x="0" y="0"/>
                </a:moveTo>
                <a:lnTo>
                  <a:pt x="7315200" y="0"/>
                </a:lnTo>
                <a:lnTo>
                  <a:pt x="7315200" y="3767328"/>
                </a:lnTo>
                <a:lnTo>
                  <a:pt x="0" y="3767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451313" y="6335804"/>
            <a:ext cx="17268018" cy="3285321"/>
          </a:xfrm>
          <a:custGeom>
            <a:avLst/>
            <a:gdLst/>
            <a:ahLst/>
            <a:cxnLst/>
            <a:rect l="l" t="t" r="r" b="b"/>
            <a:pathLst>
              <a:path w="17268018" h="3285321">
                <a:moveTo>
                  <a:pt x="0" y="0"/>
                </a:moveTo>
                <a:lnTo>
                  <a:pt x="17268018" y="0"/>
                </a:lnTo>
                <a:lnTo>
                  <a:pt x="17268018" y="3285320"/>
                </a:lnTo>
                <a:lnTo>
                  <a:pt x="0" y="32853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131" b="-9131"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TextBox 4"/>
          <p:cNvSpPr txBox="1"/>
          <p:nvPr/>
        </p:nvSpPr>
        <p:spPr>
          <a:xfrm>
            <a:off x="451313" y="310759"/>
            <a:ext cx="16989657" cy="634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ΨΥΧΟΛΟΓΙΚΉ ΥΠΟΣΤΉΡΙΞΗ &amp; </a:t>
            </a:r>
            <a:r>
              <a:rPr lang="en-US" sz="5000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Ψ</a:t>
            </a:r>
            <a:r>
              <a:rPr lang="el-GR" sz="5000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ΥΧΟΚΟΙΝΩΝΙΚΗ ΠΡΟΣΑΡΜΟΓΗ</a:t>
            </a:r>
            <a:endParaRPr lang="en-US" sz="5000" dirty="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67368" y="2120134"/>
            <a:ext cx="5883090" cy="3044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4"/>
              </a:lnSpc>
              <a:spcBef>
                <a:spcPct val="0"/>
              </a:spcBef>
            </a:pPr>
            <a:r>
              <a:rPr lang="en-US" sz="287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Ενδυνάμωση &amp; προσαρμογή</a:t>
            </a:r>
          </a:p>
          <a:p>
            <a:pPr algn="ctr">
              <a:lnSpc>
                <a:spcPts val="4024"/>
              </a:lnSpc>
              <a:spcBef>
                <a:spcPct val="0"/>
              </a:spcBef>
            </a:pPr>
            <a:r>
              <a:rPr lang="en-US" sz="2874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Υπηρεσίες ψυχολογικής υποστήριξης, σεμινάρια και webinars με στόχο την ομαλή προσαρμογή στη φοιτητική ζωή και την ενίσχυση της προσωπικής ανθεκτικότητας.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39396" y="2120134"/>
            <a:ext cx="5805197" cy="3051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26"/>
              </a:lnSpc>
              <a:spcBef>
                <a:spcPct val="0"/>
              </a:spcBef>
            </a:pPr>
            <a:r>
              <a:rPr lang="en-US" sz="2875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Κύριες θεματικές</a:t>
            </a:r>
          </a:p>
          <a:p>
            <a:pPr algn="ctr">
              <a:lnSpc>
                <a:spcPts val="4026"/>
              </a:lnSpc>
              <a:spcBef>
                <a:spcPct val="0"/>
              </a:spcBef>
            </a:pPr>
            <a:r>
              <a:rPr lang="en-US" sz="2875">
                <a:solidFill>
                  <a:srgbClr val="000000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Διαχείριση άγχους • Ψυχική ανθεκτικότητα • Αυτονομία • Αίσθηση του ανήκειν • Θετικοί ψυχολογικοί πόροι</a:t>
            </a:r>
          </a:p>
          <a:p>
            <a:pPr algn="ctr">
              <a:lnSpc>
                <a:spcPts val="4026"/>
              </a:lnSpc>
              <a:spcBef>
                <a:spcPct val="0"/>
              </a:spcBef>
            </a:pPr>
            <a:endParaRPr lang="en-US" sz="2875">
              <a:solidFill>
                <a:srgbClr val="000000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70499" y="5937946"/>
            <a:ext cx="16488801" cy="398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endParaRPr dirty="0"/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φοιτητές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ενθ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ρρύνοντ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 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λ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μ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β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άνουν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ενεργό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ρόλο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κ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μορφώνουν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συνειδητά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: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τη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φοίτησή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τους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•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τις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ροσω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ικές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τους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ιλογές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•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την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γγελμ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τική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τους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ορεί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Ολιστική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ροσέγγιση</a:t>
            </a:r>
            <a:endParaRPr lang="en-US" sz="2829" dirty="0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ψυχολογική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ευημερί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συνδέετ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με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την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κ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δημ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ϊκή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ροσ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ρμογή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,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την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ροσω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ική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νά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τυξη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κ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τον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σχεδι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σμό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στ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διοδρομί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</a:t>
            </a:r>
            <a:r>
              <a:rPr lang="en-US" sz="2829" dirty="0" err="1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ς</a:t>
            </a: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.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sz="2829" dirty="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Well-being → Resilience → Autonomy → Academic &amp; Career Development</a:t>
            </a:r>
          </a:p>
          <a:p>
            <a:pPr algn="ctr">
              <a:lnSpc>
                <a:spcPts val="3960"/>
              </a:lnSpc>
              <a:spcBef>
                <a:spcPct val="0"/>
              </a:spcBef>
            </a:pPr>
            <a:endParaRPr lang="en-US" sz="2829" dirty="0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9437419" y="1806476"/>
            <a:ext cx="7315200" cy="3767328"/>
          </a:xfrm>
          <a:custGeom>
            <a:avLst/>
            <a:gdLst/>
            <a:ahLst/>
            <a:cxnLst/>
            <a:rect l="l" t="t" r="r" b="b"/>
            <a:pathLst>
              <a:path w="7315200" h="3767328">
                <a:moveTo>
                  <a:pt x="0" y="0"/>
                </a:moveTo>
                <a:lnTo>
                  <a:pt x="7315200" y="0"/>
                </a:lnTo>
                <a:lnTo>
                  <a:pt x="7315200" y="3767328"/>
                </a:lnTo>
                <a:lnTo>
                  <a:pt x="0" y="376732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37147" y="7683279"/>
            <a:ext cx="3041212" cy="2372145"/>
          </a:xfrm>
          <a:custGeom>
            <a:avLst/>
            <a:gdLst/>
            <a:ahLst/>
            <a:cxnLst/>
            <a:rect l="l" t="t" r="r" b="b"/>
            <a:pathLst>
              <a:path w="3041212" h="2372145">
                <a:moveTo>
                  <a:pt x="0" y="0"/>
                </a:moveTo>
                <a:lnTo>
                  <a:pt x="3041212" y="0"/>
                </a:lnTo>
                <a:lnTo>
                  <a:pt x="3041212" y="2372146"/>
                </a:lnTo>
                <a:lnTo>
                  <a:pt x="0" y="23721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308540" y="266749"/>
            <a:ext cx="17557376" cy="2426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7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ΒΙΩΜΑΤΙΚΆ WORKSHOPS, WEBINARS &amp; MOCK INTERVIEWS</a:t>
            </a:r>
          </a:p>
          <a:p>
            <a:pPr algn="ctr">
              <a:lnSpc>
                <a:spcPts val="4606"/>
              </a:lnSpc>
            </a:pPr>
            <a:r>
              <a:rPr lang="en-US" sz="47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ΑΠΌ ΤΗ ΓΝΏΣΗ ΣΤΗΝ ΠΡΆΞΗ – ΑΝΆΠΤΥΞΗ ΔΕΞΙΟΤΉΤΩΝ ΜΈΣΑ ΑΠΌ ΕΝΕΡΓΉ ΣΥΜΜΕΤΟΧΉ</a:t>
            </a:r>
          </a:p>
          <a:p>
            <a:pPr algn="ctr">
              <a:lnSpc>
                <a:spcPts val="4606"/>
              </a:lnSpc>
            </a:pPr>
            <a:endParaRPr lang="en-US" sz="470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917518" y="2331304"/>
            <a:ext cx="7792346" cy="8050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36"/>
              </a:lnSpc>
            </a:pPr>
            <a:r>
              <a:rPr lang="en-US" sz="2526" b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Mock Interviews</a:t>
            </a:r>
          </a:p>
          <a:p>
            <a:pPr algn="just">
              <a:lnSpc>
                <a:spcPts val="3536"/>
              </a:lnSpc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Ρεαλιστική προσομοίωση συνέντευξης επιλογής σε ασφαλές περιβάλλον</a:t>
            </a:r>
          </a:p>
          <a:p>
            <a:pPr marL="545397" lvl="1" indent="-272699" algn="just">
              <a:lnSpc>
                <a:spcPts val="3536"/>
              </a:lnSpc>
              <a:buFont typeface="Arial"/>
              <a:buChar char="•"/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Ατομικές ή ομαδικές προσομοιώσεις</a:t>
            </a:r>
          </a:p>
          <a:p>
            <a:pPr marL="545397" lvl="1" indent="-272699" algn="just">
              <a:lnSpc>
                <a:spcPts val="3536"/>
              </a:lnSpc>
              <a:buFont typeface="Arial"/>
              <a:buChar char="•"/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Role playing εργοδότη – υποψηφίου</a:t>
            </a:r>
          </a:p>
          <a:p>
            <a:pPr marL="545397" lvl="1" indent="-272699" algn="just">
              <a:lnSpc>
                <a:spcPts val="3536"/>
              </a:lnSpc>
              <a:buFont typeface="Arial"/>
              <a:buChar char="•"/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Συμμετοχή στελεχών επιχειρήσεων και στελεχών του Γραφείου Διασύνδεσης</a:t>
            </a:r>
          </a:p>
          <a:p>
            <a:pPr marL="545397" lvl="1" indent="-272699" algn="just">
              <a:lnSpc>
                <a:spcPts val="3536"/>
              </a:lnSpc>
              <a:buFont typeface="Arial"/>
              <a:buChar char="•"/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Εξοικείωση με σύγχρονες πρακτικές επιλογής προσωπικού</a:t>
            </a:r>
          </a:p>
          <a:p>
            <a:pPr marL="545397" lvl="1" indent="-272699" algn="just">
              <a:lnSpc>
                <a:spcPts val="3536"/>
              </a:lnSpc>
              <a:buFont typeface="Arial"/>
              <a:buChar char="•"/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Εξατομικευμένη ανατροφοδότηση μετά τη συνέντευξη</a:t>
            </a:r>
          </a:p>
          <a:p>
            <a:pPr algn="just">
              <a:lnSpc>
                <a:spcPts val="3536"/>
              </a:lnSpc>
            </a:pPr>
            <a:endParaRPr lang="en-US" sz="2526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536"/>
              </a:lnSpc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Feedback σε:</a:t>
            </a:r>
          </a:p>
          <a:p>
            <a:pPr algn="just">
              <a:lnSpc>
                <a:spcPts val="3536"/>
              </a:lnSpc>
            </a:pPr>
            <a:r>
              <a:rPr lang="en-US" sz="2526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Επικοινωνία • Αυτοπαρουσίαση • Διαχείριση άγχους • Επαγγελματική εικόνα</a:t>
            </a:r>
          </a:p>
          <a:p>
            <a:pPr algn="just">
              <a:lnSpc>
                <a:spcPts val="3536"/>
              </a:lnSpc>
            </a:pPr>
            <a:r>
              <a:rPr lang="en-US" sz="2526" b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Practice → Feedback → Confidence → Career Readiness</a:t>
            </a:r>
          </a:p>
          <a:p>
            <a:pPr algn="just">
              <a:lnSpc>
                <a:spcPts val="3536"/>
              </a:lnSpc>
            </a:pPr>
            <a:endParaRPr lang="en-US" sz="2526" b="1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536"/>
              </a:lnSpc>
            </a:pPr>
            <a:endParaRPr lang="en-US" sz="2526" b="1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algn="just">
              <a:lnSpc>
                <a:spcPts val="3536"/>
              </a:lnSpc>
            </a:pPr>
            <a:endParaRPr lang="en-US" sz="2526" b="1">
              <a:solidFill>
                <a:srgbClr val="323232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71697" y="2321779"/>
            <a:ext cx="6986056" cy="7316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14"/>
              </a:lnSpc>
            </a:pPr>
            <a:r>
              <a:rPr lang="en-US" sz="2581" b="1">
                <a:solidFill>
                  <a:srgbClr val="323232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Workshops &amp; Webinars</a:t>
            </a:r>
          </a:p>
          <a:p>
            <a:pPr marL="557394" lvl="1" indent="-278697" algn="l">
              <a:lnSpc>
                <a:spcPts val="3614"/>
              </a:lnSpc>
              <a:buFont typeface="Arial"/>
              <a:buChar char="•"/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Βιωματικές και διαδραστικές δράσεις συμβουλευτικής σταδιοδρομίας με έμφαση σε:</a:t>
            </a:r>
          </a:p>
          <a:p>
            <a:pPr marL="557394" lvl="1" indent="-278697" algn="l">
              <a:lnSpc>
                <a:spcPts val="3614"/>
              </a:lnSpc>
              <a:buFont typeface="Arial"/>
              <a:buChar char="•"/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Λήψη αποφάσεων • Soft Skills • CV &amp; LinkedIn • Προετοιμασία συνέντευξης • Θετικοί ψυχολογικοί πόροι</a:t>
            </a:r>
          </a:p>
          <a:p>
            <a:pPr algn="l">
              <a:lnSpc>
                <a:spcPts val="3614"/>
              </a:lnSpc>
            </a:pPr>
            <a:endParaRPr lang="en-US" sz="2581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algn="just">
              <a:lnSpc>
                <a:spcPts val="3614"/>
              </a:lnSpc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Οι συμμετέχοντες εργάζονται σε ομάδες, συμμετέχουν σε αναστοχαστικές ασκήσεις και διερευνούν σύγχρονες τάσεις σταδιοδρομίας και δεξιοτήτων με έμφαση σε:</a:t>
            </a:r>
          </a:p>
          <a:p>
            <a:pPr algn="just">
              <a:lnSpc>
                <a:spcPts val="3614"/>
              </a:lnSpc>
            </a:pPr>
            <a:endParaRPr lang="en-US" sz="2581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557394" lvl="1" indent="-278697" algn="l">
              <a:lnSpc>
                <a:spcPts val="3614"/>
              </a:lnSpc>
              <a:buFont typeface="Arial"/>
              <a:buChar char="•"/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Ψηφιακό Μετασχηματισμό </a:t>
            </a:r>
          </a:p>
          <a:p>
            <a:pPr marL="557394" lvl="1" indent="-278697" algn="l">
              <a:lnSpc>
                <a:spcPts val="3614"/>
              </a:lnSpc>
              <a:buFont typeface="Arial"/>
              <a:buChar char="•"/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Βιώσιμη Ανάπτυξη </a:t>
            </a:r>
          </a:p>
          <a:p>
            <a:pPr marL="557394" lvl="1" indent="-278697" algn="l">
              <a:lnSpc>
                <a:spcPts val="3614"/>
              </a:lnSpc>
              <a:buFont typeface="Arial"/>
              <a:buChar char="•"/>
            </a:pPr>
            <a:r>
              <a:rPr lang="en-US" sz="2581">
                <a:solidFill>
                  <a:srgbClr val="323232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Τεχνητή Νοημοσύνη</a:t>
            </a:r>
          </a:p>
          <a:p>
            <a:pPr algn="just">
              <a:lnSpc>
                <a:spcPts val="3614"/>
              </a:lnSpc>
            </a:pPr>
            <a:endParaRPr lang="en-US" sz="2581">
              <a:solidFill>
                <a:srgbClr val="323232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4945052"/>
            <a:ext cx="8189551" cy="4627096"/>
          </a:xfrm>
          <a:custGeom>
            <a:avLst/>
            <a:gdLst/>
            <a:ahLst/>
            <a:cxnLst/>
            <a:rect l="l" t="t" r="r" b="b"/>
            <a:pathLst>
              <a:path w="8189551" h="4627096">
                <a:moveTo>
                  <a:pt x="0" y="0"/>
                </a:moveTo>
                <a:lnTo>
                  <a:pt x="8189551" y="0"/>
                </a:lnTo>
                <a:lnTo>
                  <a:pt x="8189551" y="4627096"/>
                </a:lnTo>
                <a:lnTo>
                  <a:pt x="0" y="46270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589335" y="289457"/>
            <a:ext cx="16882243" cy="1264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6"/>
              </a:lnSpc>
            </a:pPr>
            <a:r>
              <a:rPr lang="en-US" sz="47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ΑΝΆΔΕΙΞΗ ΤΑΛΑΝΤΟΎΧΩΝ ΑΠΟΦΟΊΤΩΝ ΚΑΙ ΣΤΟΧΕΥΜΈΝΗ ΔΙΑΣΎΝΔΕΣΉ ΤΟΥΣ ΜΕ ΤΗΝ ΑΓΟΡΆ ΕΡΓΑΣΊΑΣ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9335" y="2227729"/>
            <a:ext cx="6346722" cy="240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1. Εντοπισμός υποψηφίων υψηλού δυναμικού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Ακαδημαϊκό προφίλ • Κίνητρα • Επαγγελματικές δεξιότητες • Soft Skills • Προσωπικότητα</a:t>
            </a:r>
          </a:p>
          <a:p>
            <a:pPr algn="just">
              <a:lnSpc>
                <a:spcPts val="307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06049" y="2227729"/>
            <a:ext cx="8254257" cy="240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2. Εξατομικευμένη αξιολόγηση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Σύντομες συνεντεύξεις για τη διερεύνηση: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Στόχων • Επαγγελματικού οράματος • Δυνατών σημείων • Κατεύθυνσης σταδιοδρομίας</a:t>
            </a:r>
          </a:p>
          <a:p>
            <a:pPr algn="just">
              <a:lnSpc>
                <a:spcPts val="307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89335" y="5513937"/>
            <a:ext cx="7482159" cy="339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3. Στοχευμένο Matching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Προφίλ αποφοίτου → Απαιτήσεις θέσης → Κατάλληλες επαγγελματικές ευκαιρίες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Συστηματική επικοινωνία του Γραφείου Διασύνδεσης με επιχειρήσεις για διαθέσιμες θέσεις και προώθηση κατάλληλων υποψηφίων.</a:t>
            </a:r>
          </a:p>
          <a:p>
            <a:pPr algn="just">
              <a:lnSpc>
                <a:spcPts val="307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954460" y="5513937"/>
            <a:ext cx="6568630" cy="3814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3. Μετρήσιμο αποτέλεσμα</a:t>
            </a:r>
          </a:p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&gt;85% ικανοποίηση συμμετεχόντων</a:t>
            </a:r>
          </a:p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1 στους 2 φτάνει σε short listing</a:t>
            </a:r>
          </a:p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1 στους 3 επιλέγεται για θέση εργασίας</a:t>
            </a:r>
          </a:p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Επόμενο βήμα</a:t>
            </a:r>
          </a:p>
          <a:p>
            <a:pPr algn="just">
              <a:lnSpc>
                <a:spcPts val="3847"/>
              </a:lnSpc>
            </a:pPr>
            <a:r>
              <a:rPr lang="en-US" sz="2747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Alumni Mentoring &amp; Networking</a:t>
            </a:r>
          </a:p>
          <a:p>
            <a:pPr algn="just">
              <a:lnSpc>
                <a:spcPts val="3847"/>
              </a:lnSpc>
            </a:pPr>
            <a:endParaRPr lang="en-US" sz="2747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just">
              <a:lnSpc>
                <a:spcPts val="3022"/>
              </a:lnSpc>
            </a:pPr>
            <a:endParaRPr lang="en-US" sz="2747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30004" y="4129792"/>
            <a:ext cx="8857996" cy="2790269"/>
          </a:xfrm>
          <a:custGeom>
            <a:avLst/>
            <a:gdLst/>
            <a:ahLst/>
            <a:cxnLst/>
            <a:rect l="l" t="t" r="r" b="b"/>
            <a:pathLst>
              <a:path w="8857996" h="2790269">
                <a:moveTo>
                  <a:pt x="0" y="0"/>
                </a:moveTo>
                <a:lnTo>
                  <a:pt x="8857996" y="0"/>
                </a:lnTo>
                <a:lnTo>
                  <a:pt x="8857996" y="2790269"/>
                </a:lnTo>
                <a:lnTo>
                  <a:pt x="0" y="27902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0" y="4074036"/>
            <a:ext cx="9035000" cy="2846025"/>
          </a:xfrm>
          <a:custGeom>
            <a:avLst/>
            <a:gdLst/>
            <a:ahLst/>
            <a:cxnLst/>
            <a:rect l="l" t="t" r="r" b="b"/>
            <a:pathLst>
              <a:path w="9035000" h="2846025">
                <a:moveTo>
                  <a:pt x="0" y="0"/>
                </a:moveTo>
                <a:lnTo>
                  <a:pt x="9035000" y="0"/>
                </a:lnTo>
                <a:lnTo>
                  <a:pt x="9035000" y="2846025"/>
                </a:lnTo>
                <a:lnTo>
                  <a:pt x="0" y="28460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289626" y="7677227"/>
            <a:ext cx="2170004" cy="1736003"/>
          </a:xfrm>
          <a:custGeom>
            <a:avLst/>
            <a:gdLst/>
            <a:ahLst/>
            <a:cxnLst/>
            <a:rect l="l" t="t" r="r" b="b"/>
            <a:pathLst>
              <a:path w="2170004" h="1736003">
                <a:moveTo>
                  <a:pt x="0" y="0"/>
                </a:moveTo>
                <a:lnTo>
                  <a:pt x="2170004" y="0"/>
                </a:lnTo>
                <a:lnTo>
                  <a:pt x="2170004" y="1736003"/>
                </a:lnTo>
                <a:lnTo>
                  <a:pt x="0" y="17360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TextBox 5"/>
          <p:cNvSpPr txBox="1"/>
          <p:nvPr/>
        </p:nvSpPr>
        <p:spPr>
          <a:xfrm>
            <a:off x="609777" y="330595"/>
            <a:ext cx="16850447" cy="2467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9"/>
              </a:lnSpc>
            </a:pPr>
            <a:r>
              <a:rPr lang="en-US" sz="4815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Job Shadowing</a:t>
            </a:r>
          </a:p>
          <a:p>
            <a:pPr algn="ctr">
              <a:lnSpc>
                <a:spcPts val="4719"/>
              </a:lnSpc>
            </a:pPr>
            <a:r>
              <a:rPr lang="en-US" sz="4815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ΓΝΩΡΙΜΊΑ ΜΕ ΤΟ ΠΡΑΓΜΑΤΙΚΌ ΕΡΓΑΣΙΑΚΌ ΠΕΡΙΒΆΛΛΟΝ ΜΈΣΑ ΑΠΌ ΆΜΕΣΗ ΕΜΠΕΙΡΊΑ</a:t>
            </a:r>
          </a:p>
          <a:p>
            <a:pPr algn="ctr">
              <a:lnSpc>
                <a:spcPts val="4666"/>
              </a:lnSpc>
            </a:pPr>
            <a:endParaRPr lang="en-US" sz="4815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25471" y="2192750"/>
            <a:ext cx="16437058" cy="210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1"/>
              </a:lnSpc>
            </a:pPr>
            <a:r>
              <a:rPr lang="en-US" sz="2694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Επισκέψεις σε επιχειρήσεις &amp; οργανισμούς</a:t>
            </a:r>
          </a:p>
          <a:p>
            <a:pPr algn="just">
              <a:lnSpc>
                <a:spcPts val="4051"/>
              </a:lnSpc>
            </a:pPr>
            <a:r>
              <a:rPr lang="en-US" sz="2894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Ομάδες 15–20 τελειόφοιτων επισκέπτονται χώρους εργασίας και έρχονται σε άμεση επαφή με επαγγελματίες και στελέχη επιχειρήσεων.</a:t>
            </a:r>
          </a:p>
          <a:p>
            <a:pPr algn="just">
              <a:lnSpc>
                <a:spcPts val="4614"/>
              </a:lnSpc>
            </a:pPr>
            <a:endParaRPr lang="en-US" sz="2894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9626" y="4412201"/>
            <a:ext cx="7808376" cy="241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5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Τι αποκτούν οι φοιτητές</a:t>
            </a:r>
          </a:p>
          <a:p>
            <a:pPr algn="just">
              <a:lnSpc>
                <a:spcPts val="3624"/>
              </a:lnSpc>
            </a:pPr>
            <a:r>
              <a:rPr lang="en-US" sz="25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Εικόνα της καθημερινής εργασίας • Κατανόηση ρόλων και απαιτήσεων • Γνώση του επιχειρησιακού περιβάλλοντος • Επαφή με επαγγελματικές διαδρομές</a:t>
            </a:r>
          </a:p>
          <a:p>
            <a:pPr algn="just">
              <a:lnSpc>
                <a:spcPts val="4434"/>
              </a:lnSpc>
            </a:pPr>
            <a:endParaRPr lang="en-US" sz="258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20751" y="4412201"/>
            <a:ext cx="7876502" cy="241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24"/>
              </a:lnSpc>
            </a:pPr>
            <a:r>
              <a:rPr lang="en-US" sz="25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Τι αποκτούν οι επιχειρήσεις</a:t>
            </a:r>
          </a:p>
          <a:p>
            <a:pPr algn="just">
              <a:lnSpc>
                <a:spcPts val="3624"/>
              </a:lnSpc>
            </a:pPr>
            <a:r>
              <a:rPr lang="en-US" sz="25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Άμεση επαφή με ταλαντούχους και κινητοποιημένους τελειόφοιτους με ενδιαφέρον για συγκεκριμένα επαγγελματικά αντικείμενα.</a:t>
            </a:r>
          </a:p>
          <a:p>
            <a:pPr algn="just">
              <a:lnSpc>
                <a:spcPts val="4434"/>
              </a:lnSpc>
            </a:pPr>
            <a:endParaRPr lang="en-US" sz="258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745279" y="7581977"/>
            <a:ext cx="15172574" cy="2972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64"/>
              </a:lnSpc>
            </a:pPr>
            <a:r>
              <a:rPr lang="en-US" sz="26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Συνεργατικό μοντέλο</a:t>
            </a:r>
          </a:p>
          <a:p>
            <a:pPr algn="just">
              <a:lnSpc>
                <a:spcPts val="3764"/>
              </a:lnSpc>
            </a:pPr>
            <a:r>
              <a:rPr lang="en-US" sz="26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Ακαδημαϊκά Τμήματα + Γραφείο Διασύνδεσης + Επιχειρήσεις</a:t>
            </a:r>
          </a:p>
          <a:p>
            <a:pPr algn="just">
              <a:lnSpc>
                <a:spcPts val="3764"/>
              </a:lnSpc>
            </a:pPr>
            <a:r>
              <a:rPr lang="en-US" sz="268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 δράση υλοποιείται τόσο μέσω θεσμοθετημένων συνεργασιών και μνημονίων σε τομείς αιχμής, όσο και μέσω του ευρύτερου δικτύου συνεργαζόμενων επιχειρήσεων του Γραφείου Διασύνδεσης.</a:t>
            </a:r>
          </a:p>
          <a:p>
            <a:pPr algn="just">
              <a:lnSpc>
                <a:spcPts val="3764"/>
              </a:lnSpc>
            </a:pPr>
            <a:endParaRPr lang="en-US" sz="268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just">
              <a:lnSpc>
                <a:spcPts val="4574"/>
              </a:lnSpc>
            </a:pPr>
            <a:endParaRPr lang="en-US" sz="268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749674" y="4655640"/>
            <a:ext cx="4784651" cy="4114800"/>
          </a:xfrm>
          <a:custGeom>
            <a:avLst/>
            <a:gdLst/>
            <a:ahLst/>
            <a:cxnLst/>
            <a:rect l="l" t="t" r="r" b="b"/>
            <a:pathLst>
              <a:path w="4784651" h="4114800">
                <a:moveTo>
                  <a:pt x="0" y="0"/>
                </a:moveTo>
                <a:lnTo>
                  <a:pt x="4784651" y="0"/>
                </a:lnTo>
                <a:lnTo>
                  <a:pt x="47846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11288981" y="3139862"/>
            <a:ext cx="5834066" cy="6783798"/>
          </a:xfrm>
          <a:custGeom>
            <a:avLst/>
            <a:gdLst/>
            <a:ahLst/>
            <a:cxnLst/>
            <a:rect l="l" t="t" r="r" b="b"/>
            <a:pathLst>
              <a:path w="5834066" h="6783798">
                <a:moveTo>
                  <a:pt x="0" y="0"/>
                </a:moveTo>
                <a:lnTo>
                  <a:pt x="5834066" y="0"/>
                </a:lnTo>
                <a:lnTo>
                  <a:pt x="5834066" y="6783798"/>
                </a:lnTo>
                <a:lnTo>
                  <a:pt x="0" y="67837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TextBox 4"/>
          <p:cNvSpPr txBox="1"/>
          <p:nvPr/>
        </p:nvSpPr>
        <p:spPr>
          <a:xfrm>
            <a:off x="415564" y="386587"/>
            <a:ext cx="17456873" cy="1980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8"/>
              </a:lnSpc>
            </a:pPr>
            <a:r>
              <a:rPr lang="en-US" sz="510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ΗΜΈΡΕΣ ΚΑΡΙΈΡΑΣ &amp; ΔΙΚΤΎΩΣΗ ΜΕ ΤΗΝ ΑΓΟΡΆ ΕΡΓΑΣΊΑΣ</a:t>
            </a:r>
          </a:p>
          <a:p>
            <a:pPr algn="ctr">
              <a:lnSpc>
                <a:spcPts val="4998"/>
              </a:lnSpc>
            </a:pPr>
            <a:endParaRPr lang="en-US" sz="510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ctr">
              <a:lnSpc>
                <a:spcPts val="4998"/>
              </a:lnSpc>
            </a:pPr>
            <a:endParaRPr lang="en-US" sz="510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5564" y="1267464"/>
            <a:ext cx="9715058" cy="232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93"/>
              </a:lnSpc>
            </a:pPr>
            <a:endParaRPr/>
          </a:p>
          <a:p>
            <a:pPr algn="just">
              <a:lnSpc>
                <a:spcPts val="3693"/>
              </a:lnSpc>
            </a:pPr>
            <a:r>
              <a:rPr lang="en-US" sz="2637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Οι Ημέρες Καριέρας διοργανώνονται τόσο σε επίπεδο Τμημάτων όσο και σε επίπεδο Ιδρύματος, με τη συμμετοχή επιχειρήσεων και οργανισμών από διαφορετικούς επαγγελματικούς κλάδους.</a:t>
            </a:r>
          </a:p>
          <a:p>
            <a:pPr algn="just">
              <a:lnSpc>
                <a:spcPts val="3693"/>
              </a:lnSpc>
            </a:pPr>
            <a:endParaRPr lang="en-US" sz="2637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192067" y="4166894"/>
            <a:ext cx="7095645" cy="254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 δράση σε αριθμούς</a:t>
            </a:r>
          </a:p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≈120 επιχειρήσεις</a:t>
            </a:r>
          </a:p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500–600 φοιτητές, τελειόφοιτοι &amp; απόφοιτοι</a:t>
            </a:r>
          </a:p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&gt;90% θετική αξιολόγηση από τις επιχειρήσεις</a:t>
            </a:r>
          </a:p>
          <a:p>
            <a:pPr algn="just">
              <a:lnSpc>
                <a:spcPts val="4036"/>
              </a:lnSpc>
            </a:pPr>
            <a:endParaRPr lang="en-US" sz="2883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92067" y="6872689"/>
            <a:ext cx="7095645" cy="3050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Τι προσφέρουν στους συμμετέχοντες</a:t>
            </a:r>
          </a:p>
          <a:p>
            <a:pPr algn="just">
              <a:lnSpc>
                <a:spcPts val="4036"/>
              </a:lnSpc>
            </a:pPr>
            <a:r>
              <a:rPr lang="en-US" sz="2883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Networking • Γνωριμία με εργοδότες • Ενημέρωση για θέσεις εργασίας • Συμμετοχή σε διαδικασίες επιλογής</a:t>
            </a:r>
          </a:p>
          <a:p>
            <a:pPr algn="just">
              <a:lnSpc>
                <a:spcPts val="4036"/>
              </a:lnSpc>
            </a:pPr>
            <a:endParaRPr lang="en-US" sz="2883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just">
              <a:lnSpc>
                <a:spcPts val="4036"/>
              </a:lnSpc>
            </a:pPr>
            <a:endParaRPr lang="en-US" sz="2883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42560" y="3452708"/>
            <a:ext cx="4199413" cy="6415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56"/>
              </a:lnSpc>
            </a:pPr>
            <a:r>
              <a:rPr lang="en-US" sz="304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Συστηματική αξιολόγηση &amp; follow-up</a:t>
            </a:r>
          </a:p>
          <a:p>
            <a:pPr algn="just">
              <a:lnSpc>
                <a:spcPts val="4256"/>
              </a:lnSpc>
            </a:pPr>
            <a:r>
              <a:rPr lang="en-US" sz="304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Μετά τη δράση συλλέγεται ανατροφοδότηση από επιχειρήσεις και συμμετέχοντες σχετικά με:</a:t>
            </a:r>
          </a:p>
          <a:p>
            <a:pPr algn="just">
              <a:lnSpc>
                <a:spcPts val="4256"/>
              </a:lnSpc>
            </a:pPr>
            <a:r>
              <a:rPr lang="en-US" sz="3040">
                <a:solidFill>
                  <a:srgbClr val="8C3958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Εμπειρία συμμετοχής • Πρόθεση συνεργασίας • Short listing • Πιθανή επιλογή υποψηφίων</a:t>
            </a:r>
          </a:p>
          <a:p>
            <a:pPr algn="just">
              <a:lnSpc>
                <a:spcPts val="4256"/>
              </a:lnSpc>
            </a:pPr>
            <a:endParaRPr lang="en-US" sz="3040">
              <a:solidFill>
                <a:srgbClr val="8C3958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52845" y="1987414"/>
            <a:ext cx="1236481" cy="1729344"/>
          </a:xfrm>
          <a:custGeom>
            <a:avLst/>
            <a:gdLst/>
            <a:ahLst/>
            <a:cxnLst/>
            <a:rect l="l" t="t" r="r" b="b"/>
            <a:pathLst>
              <a:path w="1236481" h="1729344">
                <a:moveTo>
                  <a:pt x="0" y="0"/>
                </a:moveTo>
                <a:lnTo>
                  <a:pt x="1236481" y="0"/>
                </a:lnTo>
                <a:lnTo>
                  <a:pt x="1236481" y="1729344"/>
                </a:lnTo>
                <a:lnTo>
                  <a:pt x="0" y="1729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211464" y="1987414"/>
            <a:ext cx="1314302" cy="1729344"/>
          </a:xfrm>
          <a:custGeom>
            <a:avLst/>
            <a:gdLst/>
            <a:ahLst/>
            <a:cxnLst/>
            <a:rect l="l" t="t" r="r" b="b"/>
            <a:pathLst>
              <a:path w="1314302" h="1729344">
                <a:moveTo>
                  <a:pt x="0" y="0"/>
                </a:moveTo>
                <a:lnTo>
                  <a:pt x="1314302" y="0"/>
                </a:lnTo>
                <a:lnTo>
                  <a:pt x="1314302" y="1729344"/>
                </a:lnTo>
                <a:lnTo>
                  <a:pt x="0" y="1729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211464" y="7090909"/>
            <a:ext cx="1011666" cy="1729344"/>
          </a:xfrm>
          <a:custGeom>
            <a:avLst/>
            <a:gdLst/>
            <a:ahLst/>
            <a:cxnLst/>
            <a:rect l="l" t="t" r="r" b="b"/>
            <a:pathLst>
              <a:path w="1011666" h="1729344">
                <a:moveTo>
                  <a:pt x="0" y="0"/>
                </a:moveTo>
                <a:lnTo>
                  <a:pt x="1011667" y="0"/>
                </a:lnTo>
                <a:lnTo>
                  <a:pt x="1011667" y="1729344"/>
                </a:lnTo>
                <a:lnTo>
                  <a:pt x="0" y="17293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10254286" y="6990564"/>
            <a:ext cx="1235040" cy="1829689"/>
          </a:xfrm>
          <a:custGeom>
            <a:avLst/>
            <a:gdLst/>
            <a:ahLst/>
            <a:cxnLst/>
            <a:rect l="l" t="t" r="r" b="b"/>
            <a:pathLst>
              <a:path w="1235040" h="1829689">
                <a:moveTo>
                  <a:pt x="0" y="0"/>
                </a:moveTo>
                <a:lnTo>
                  <a:pt x="1235040" y="0"/>
                </a:lnTo>
                <a:lnTo>
                  <a:pt x="1235040" y="1829689"/>
                </a:lnTo>
                <a:lnTo>
                  <a:pt x="0" y="18296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7457821" y="3841247"/>
            <a:ext cx="2958265" cy="2174325"/>
          </a:xfrm>
          <a:custGeom>
            <a:avLst/>
            <a:gdLst/>
            <a:ahLst/>
            <a:cxnLst/>
            <a:rect l="l" t="t" r="r" b="b"/>
            <a:pathLst>
              <a:path w="2958265" h="2174325">
                <a:moveTo>
                  <a:pt x="0" y="0"/>
                </a:moveTo>
                <a:lnTo>
                  <a:pt x="2958265" y="0"/>
                </a:lnTo>
                <a:lnTo>
                  <a:pt x="2958265" y="2174325"/>
                </a:lnTo>
                <a:lnTo>
                  <a:pt x="0" y="21743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TextBox 7"/>
          <p:cNvSpPr txBox="1"/>
          <p:nvPr/>
        </p:nvSpPr>
        <p:spPr>
          <a:xfrm>
            <a:off x="1797991" y="1189529"/>
            <a:ext cx="5659829" cy="299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10.000+ μέλη στη Βάση Αποφοίτων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Διατήρηση ενεργής σχέσης των αποφοίτων με το Πανεπιστήμιο και συνεχής πρόσβαση σε ευκαιρίες επαγγελματικής ανάπτυξης.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7298" y="141370"/>
            <a:ext cx="16853405" cy="88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42"/>
              </a:lnSpc>
              <a:spcBef>
                <a:spcPct val="0"/>
              </a:spcBef>
            </a:pPr>
            <a:r>
              <a:rPr lang="en-US" sz="4815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ΒΆΣΗ ΑΠΟΦΟΊΤΩΝ &amp; ΨΗΦΙΑΚΉ ΔΙΑΣΎΝΔΕΣΗ ΜΈΣΩ E-CAREER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65551" y="1189529"/>
            <a:ext cx="5659829" cy="349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Ψηφιακή διασύνδεση μέσω E-Career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 πλατφόρμα υποστηρίζει: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Θέσεις εργασίας • Επαγγελματικές ευκαιρίες • Matching αποφοίτων–επιχειρήσεων • Στοχευμένη ενημέρωση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97991" y="6226696"/>
            <a:ext cx="5523733" cy="3409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25"/>
              </a:lnSpc>
            </a:pPr>
            <a:endParaRPr lang="en-US" sz="2732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  <a:p>
            <a:pPr algn="just">
              <a:lnSpc>
                <a:spcPts val="3825"/>
              </a:lnSpc>
            </a:pP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Το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δίκτυο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ενισχύει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τη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συνεχή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 επ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ικοινωνί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 και δημιουργεί προοπτικές για:</a:t>
            </a:r>
          </a:p>
          <a:p>
            <a:pPr algn="just">
              <a:lnSpc>
                <a:spcPts val="3825"/>
              </a:lnSpc>
            </a:pP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Mentoring • Networking • </a:t>
            </a:r>
            <a:r>
              <a:rPr lang="en-US" sz="2732" dirty="0" err="1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Δι</a:t>
            </a:r>
            <a:r>
              <a:rPr lang="en-US" sz="2732" dirty="0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α βίου υπηρεσίες σταδιοδρομίας</a:t>
            </a:r>
          </a:p>
          <a:p>
            <a:pPr algn="just">
              <a:lnSpc>
                <a:spcPts val="3825"/>
              </a:lnSpc>
            </a:pPr>
            <a:endParaRPr lang="en-US" sz="2732" dirty="0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910873" y="6226696"/>
            <a:ext cx="5659829" cy="3491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19"/>
              </a:lnSpc>
            </a:pPr>
            <a:endParaRPr/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Η εμπειρία και η επαγγελματική πορεία των αποφοίτων αξιοποιούνται προς όφελος των νεότερων φοιτητών και αποφοίτων.</a:t>
            </a:r>
          </a:p>
          <a:p>
            <a:pPr algn="just">
              <a:lnSpc>
                <a:spcPts val="3919"/>
              </a:lnSpc>
            </a:pPr>
            <a:r>
              <a:rPr lang="en-US" sz="2799">
                <a:solidFill>
                  <a:srgbClr val="323232"/>
                </a:solidFill>
                <a:latin typeface="True Typewriter PolygloTT"/>
                <a:ea typeface="True Typewriter PolygloTT"/>
                <a:cs typeface="True Typewriter PolygloTT"/>
                <a:sym typeface="True Typewriter PolygloTT"/>
              </a:rPr>
              <a:t>Connect → Match → Engage → Grow</a:t>
            </a:r>
          </a:p>
          <a:p>
            <a:pPr algn="just">
              <a:lnSpc>
                <a:spcPts val="3919"/>
              </a:lnSpc>
            </a:pPr>
            <a:endParaRPr lang="en-US" sz="2799">
              <a:solidFill>
                <a:srgbClr val="323232"/>
              </a:solidFill>
              <a:latin typeface="True Typewriter PolygloTT"/>
              <a:ea typeface="True Typewriter PolygloTT"/>
              <a:cs typeface="True Typewriter PolygloTT"/>
              <a:sym typeface="True Typewriter PolygloT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457037"/>
            <a:ext cx="8519752" cy="4965798"/>
          </a:xfrm>
          <a:custGeom>
            <a:avLst/>
            <a:gdLst/>
            <a:ahLst/>
            <a:cxnLst/>
            <a:rect l="l" t="t" r="r" b="b"/>
            <a:pathLst>
              <a:path w="8519752" h="4965798">
                <a:moveTo>
                  <a:pt x="0" y="0"/>
                </a:moveTo>
                <a:lnTo>
                  <a:pt x="8519752" y="0"/>
                </a:lnTo>
                <a:lnTo>
                  <a:pt x="8519752" y="4965798"/>
                </a:lnTo>
                <a:lnTo>
                  <a:pt x="0" y="4965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TextBox 3"/>
          <p:cNvSpPr txBox="1"/>
          <p:nvPr/>
        </p:nvSpPr>
        <p:spPr>
          <a:xfrm>
            <a:off x="11688878" y="4255510"/>
            <a:ext cx="4720439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323232"/>
                </a:solidFill>
                <a:latin typeface="Questrial"/>
                <a:ea typeface="Questrial"/>
                <a:cs typeface="Questrial"/>
                <a:sym typeface="Questrial"/>
              </a:rPr>
              <a:t>A Dynamic Career Office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959</Words>
  <Application>Microsoft Office PowerPoint</Application>
  <PresentationFormat>Προσαρμογή</PresentationFormat>
  <Paragraphs>131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21" baseType="lpstr">
      <vt:lpstr>Questrial</vt:lpstr>
      <vt:lpstr>Roboto Condensed Bold</vt:lpstr>
      <vt:lpstr>Anonymous Pro Bold</vt:lpstr>
      <vt:lpstr>Bebas Neue</vt:lpstr>
      <vt:lpstr>True Typewriter PolygloTT</vt:lpstr>
      <vt:lpstr>Calibri</vt:lpstr>
      <vt:lpstr>Anonymous Pro</vt:lpstr>
      <vt:lpstr>Arial</vt:lpstr>
      <vt:lpstr>Roboto Condensed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OFFICE</dc:title>
  <dc:creator>Βασιλική Σουρμελή</dc:creator>
  <cp:lastModifiedBy>Γεωργία Καλλαρά</cp:lastModifiedBy>
  <cp:revision>3</cp:revision>
  <dcterms:created xsi:type="dcterms:W3CDTF">2006-08-16T00:00:00Z</dcterms:created>
  <dcterms:modified xsi:type="dcterms:W3CDTF">2026-10-15T09:48:02Z</dcterms:modified>
  <dc:identifier>DAHWA-BDbwg</dc:identifier>
</cp:coreProperties>
</file>