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287" r:id="rId2"/>
    <p:sldId id="257" r:id="rId3"/>
    <p:sldId id="258" r:id="rId4"/>
    <p:sldId id="259" r:id="rId5"/>
    <p:sldId id="267" r:id="rId6"/>
    <p:sldId id="269" r:id="rId7"/>
    <p:sldId id="270" r:id="rId8"/>
    <p:sldId id="271" r:id="rId9"/>
    <p:sldId id="272" r:id="rId10"/>
    <p:sldId id="273" r:id="rId11"/>
    <p:sldId id="274" r:id="rId12"/>
    <p:sldId id="284" r:id="rId13"/>
    <p:sldId id="275" r:id="rId14"/>
    <p:sldId id="276" r:id="rId15"/>
    <p:sldId id="277" r:id="rId16"/>
    <p:sldId id="278" r:id="rId17"/>
    <p:sldId id="256" r:id="rId18"/>
  </p:sldIdLst>
  <p:sldSz cx="18288000" cy="10287000"/>
  <p:notesSz cx="6797675" cy="9926638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Roboto Bold" panose="020B0604020202020204" charset="0"/>
      <p:regular r:id="rId24"/>
    </p:embeddedFont>
    <p:embeddedFont>
      <p:font typeface="Roboto" panose="020B0604020202020204" charset="0"/>
      <p:regular r:id="rId25"/>
    </p:embeddedFont>
    <p:embeddedFont>
      <p:font typeface="Inter Bold" panose="020B0604020202020204" charset="0"/>
      <p:regular r:id="rId26"/>
    </p:embeddedFont>
    <p:embeddedFont>
      <p:font typeface="Inter" panose="020B0604020202020204" charset="0"/>
      <p:regular r:id="rId27"/>
    </p:embeddedFont>
    <p:embeddedFont>
      <p:font typeface="Open Sans Bold" panose="020B0604020202020204" charset="0"/>
      <p:regular r:id="rId28"/>
    </p:embeddedFont>
    <p:embeddedFont>
      <p:font typeface="Open Sans Condensed Ultra-Bold" panose="020B0604020202020204" charset="0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8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27546" cy="3722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34448" y="0"/>
            <a:ext cx="3927546" cy="3722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16.10.2026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55813" y="557213"/>
            <a:ext cx="4951412" cy="2786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06357" y="3529471"/>
            <a:ext cx="7250853" cy="334507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058943"/>
            <a:ext cx="3927546" cy="370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34448" y="7058943"/>
            <a:ext cx="3927546" cy="370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27546" cy="3722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34448" y="0"/>
            <a:ext cx="3927546" cy="3722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55813" y="557213"/>
            <a:ext cx="4951412" cy="2786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06357" y="3529471"/>
            <a:ext cx="7250853" cy="334507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Χρονολόγιο σύμφωνα με την εικόνα που έδωσε η χρήστρια. Οι χρονολογίες παρουσιάζουν σχηματική εξέλιξη και δεν έχουν ελεγχθεί ως ιστορική περιοδολόγηση. Η τελευταία περίοδος αποδόθηκε ως 2020–2030 από το αρχικό σχεδιάγραμμα.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058943"/>
            <a:ext cx="3927546" cy="370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34448" y="7058943"/>
            <a:ext cx="3927546" cy="370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108505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27546" cy="3722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34448" y="0"/>
            <a:ext cx="3927546" cy="37224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055813" y="557213"/>
            <a:ext cx="4951412" cy="2786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06357" y="3529471"/>
            <a:ext cx="7250853" cy="334507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26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7058943"/>
            <a:ext cx="3927546" cy="370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34448" y="7058943"/>
            <a:ext cx="3927546" cy="3705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47.sv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svg"/><Relationship Id="rId5" Type="http://schemas.openxmlformats.org/officeDocument/2006/relationships/image" Target="../media/image45.sv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085850" y="1495425"/>
            <a:ext cx="1533525" cy="219075"/>
          </a:xfrm>
          <a:custGeom>
            <a:avLst/>
            <a:gdLst/>
            <a:ahLst/>
            <a:cxnLst/>
            <a:rect l="l" t="t" r="r" b="b"/>
            <a:pathLst>
              <a:path w="1533525" h="219075">
                <a:moveTo>
                  <a:pt x="0" y="0"/>
                </a:moveTo>
                <a:lnTo>
                  <a:pt x="1533525" y="0"/>
                </a:lnTo>
                <a:lnTo>
                  <a:pt x="1533525" y="219075"/>
                </a:lnTo>
                <a:lnTo>
                  <a:pt x="0" y="21907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085850" y="5572125"/>
            <a:ext cx="1533525" cy="428625"/>
          </a:xfrm>
          <a:custGeom>
            <a:avLst/>
            <a:gdLst/>
            <a:ahLst/>
            <a:cxnLst/>
            <a:rect l="l" t="t" r="r" b="b"/>
            <a:pathLst>
              <a:path w="1533525" h="428625">
                <a:moveTo>
                  <a:pt x="0" y="0"/>
                </a:moveTo>
                <a:lnTo>
                  <a:pt x="1533525" y="0"/>
                </a:lnTo>
                <a:lnTo>
                  <a:pt x="1533525" y="428625"/>
                </a:lnTo>
                <a:lnTo>
                  <a:pt x="0" y="4286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1534775" y="209550"/>
            <a:ext cx="6753225" cy="10077450"/>
          </a:xfrm>
          <a:custGeom>
            <a:avLst/>
            <a:gdLst/>
            <a:ahLst/>
            <a:cxnLst/>
            <a:rect l="l" t="t" r="r" b="b"/>
            <a:pathLst>
              <a:path w="6753225" h="10077450">
                <a:moveTo>
                  <a:pt x="0" y="0"/>
                </a:moveTo>
                <a:lnTo>
                  <a:pt x="6753225" y="0"/>
                </a:lnTo>
                <a:lnTo>
                  <a:pt x="6753225" y="10077450"/>
                </a:lnTo>
                <a:lnTo>
                  <a:pt x="0" y="100774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277850" y="5572125"/>
            <a:ext cx="4581525" cy="4505325"/>
          </a:xfrm>
          <a:custGeom>
            <a:avLst/>
            <a:gdLst/>
            <a:ahLst/>
            <a:cxnLst/>
            <a:rect l="l" t="t" r="r" b="b"/>
            <a:pathLst>
              <a:path w="4581525" h="4505325">
                <a:moveTo>
                  <a:pt x="0" y="0"/>
                </a:moveTo>
                <a:lnTo>
                  <a:pt x="4581525" y="0"/>
                </a:lnTo>
                <a:lnTo>
                  <a:pt x="4581525" y="4505325"/>
                </a:lnTo>
                <a:lnTo>
                  <a:pt x="0" y="4505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972925" y="638175"/>
            <a:ext cx="5667375" cy="5791200"/>
          </a:xfrm>
          <a:custGeom>
            <a:avLst/>
            <a:gdLst/>
            <a:ahLst/>
            <a:cxnLst/>
            <a:rect l="l" t="t" r="r" b="b"/>
            <a:pathLst>
              <a:path w="5667375" h="5791200">
                <a:moveTo>
                  <a:pt x="0" y="0"/>
                </a:moveTo>
                <a:lnTo>
                  <a:pt x="5667375" y="0"/>
                </a:lnTo>
                <a:lnTo>
                  <a:pt x="5667375" y="5791200"/>
                </a:lnTo>
                <a:lnTo>
                  <a:pt x="0" y="57912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4363700" y="1714500"/>
            <a:ext cx="1314450" cy="2362200"/>
          </a:xfrm>
          <a:custGeom>
            <a:avLst/>
            <a:gdLst/>
            <a:ahLst/>
            <a:cxnLst/>
            <a:rect l="l" t="t" r="r" b="b"/>
            <a:pathLst>
              <a:path w="1314450" h="2362200">
                <a:moveTo>
                  <a:pt x="0" y="0"/>
                </a:moveTo>
                <a:lnTo>
                  <a:pt x="1314450" y="0"/>
                </a:lnTo>
                <a:lnTo>
                  <a:pt x="1314450" y="2362200"/>
                </a:lnTo>
                <a:lnTo>
                  <a:pt x="0" y="236220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13790786" y="6000750"/>
            <a:ext cx="3849514" cy="3849514"/>
          </a:xfrm>
          <a:custGeom>
            <a:avLst/>
            <a:gdLst/>
            <a:ahLst/>
            <a:cxnLst/>
            <a:rect l="l" t="t" r="r" b="b"/>
            <a:pathLst>
              <a:path w="3849514" h="3849514">
                <a:moveTo>
                  <a:pt x="0" y="0"/>
                </a:moveTo>
                <a:lnTo>
                  <a:pt x="3849514" y="0"/>
                </a:lnTo>
                <a:lnTo>
                  <a:pt x="3849514" y="3849514"/>
                </a:lnTo>
                <a:lnTo>
                  <a:pt x="0" y="384951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50968" y="1994632"/>
            <a:ext cx="10096154" cy="26882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16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969" b="1" i="0" u="none" strike="noStrike" kern="1200" cap="none" spc="-119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Κα</a:t>
            </a:r>
            <a:r>
              <a:rPr kumimoji="0" lang="en-US" sz="5969" b="1" i="0" u="none" strike="noStrike" kern="1200" cap="none" spc="-119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λές</a:t>
            </a:r>
            <a:r>
              <a:rPr kumimoji="0" lang="en-US" sz="5969" b="1" i="0" u="none" strike="noStrike" kern="1200" cap="none" spc="-119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 πρα</a:t>
            </a:r>
            <a:r>
              <a:rPr kumimoji="0" lang="en-US" sz="5969" b="1" i="0" u="none" strike="noStrike" kern="1200" cap="none" spc="-119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κτικές</a:t>
            </a:r>
            <a:r>
              <a:rPr kumimoji="0" lang="en-US" sz="5969" b="1" i="0" u="none" strike="noStrike" kern="1200" cap="none" spc="-119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kumimoji="0" lang="en-US" sz="5969" b="1" i="0" u="none" strike="noStrike" kern="1200" cap="none" spc="-119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σύνδεσης</a:t>
            </a:r>
            <a:r>
              <a:rPr kumimoji="0" lang="en-US" sz="5969" b="1" i="0" u="none" strike="noStrike" kern="1200" cap="none" spc="-119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 Πα</a:t>
            </a:r>
            <a:r>
              <a:rPr kumimoji="0" lang="en-US" sz="5969" b="1" i="0" u="none" strike="noStrike" kern="1200" cap="none" spc="-119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νε</a:t>
            </a:r>
            <a:r>
              <a:rPr kumimoji="0" lang="en-US" sz="5969" b="1" i="0" u="none" strike="noStrike" kern="1200" cap="none" spc="-119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πιστημίου Ιωαννίνων με την Αγορά Εργασίας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52512" y="6751358"/>
            <a:ext cx="9949160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23" spc="23" dirty="0" err="1">
                <a:solidFill>
                  <a:srgbClr val="FFFFFF">
                    <a:alpha val="89804"/>
                  </a:srgbClr>
                </a:solidFill>
                <a:latin typeface="Roboto Bold"/>
                <a:ea typeface="Roboto Bold"/>
                <a:sym typeface="Roboto"/>
              </a:rPr>
              <a:t>Ομιλητές</a:t>
            </a:r>
            <a:r>
              <a:rPr kumimoji="0" lang="en-US" sz="3032" b="0" i="0" u="none" strike="noStrike" kern="1200" cap="none" spc="29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:</a:t>
            </a:r>
          </a:p>
          <a:p>
            <a:pPr marL="0" marR="0" lvl="0" indent="0" algn="l" defTabSz="914400" rtl="0" eaLnBrk="1" fontAlgn="auto" latinLnBrk="0" hangingPunct="1">
              <a:lnSpc>
                <a:spcPts val="363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032" b="0" i="0" u="none" strike="noStrike" kern="1200" cap="none" spc="29" normalizeH="0" baseline="0" noProof="0" dirty="0">
              <a:ln>
                <a:noFill/>
              </a:ln>
              <a:solidFill>
                <a:srgbClr val="FFFFFF">
                  <a:alpha val="89804"/>
                </a:srgbClr>
              </a:solidFill>
              <a:effectLst/>
              <a:uLnTx/>
              <a:uFillTx/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009910" y="8391710"/>
            <a:ext cx="10310600" cy="4023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1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23" b="1" i="0" u="none" strike="noStrike" kern="1200" cap="none" spc="25" normalizeH="0" baseline="0" noProof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Έφη Γερωνυμάκη, Προϊσταμένη Μονάδας Υποστήριξης Φοιτητών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604481" y="4059063"/>
            <a:ext cx="2586370" cy="866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347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96" b="0" i="0" u="none" strike="noStrike" kern="1200" cap="none" spc="115" normalizeH="0" baseline="0" noProof="0">
                <a:ln>
                  <a:noFill/>
                </a:ln>
                <a:solidFill>
                  <a:srgbClr val="363636">
                    <a:alpha val="60000"/>
                  </a:srgbClr>
                </a:solidFill>
                <a:effectLst/>
                <a:uLnTx/>
                <a:uFillTx/>
                <a:latin typeface="Roboto"/>
                <a:ea typeface="Roboto"/>
                <a:cs typeface="Roboto"/>
                <a:sym typeface="Roboto"/>
              </a:rPr>
              <a:t>Πανεπιστήμιο Ιωαννίνων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7409444"/>
            <a:ext cx="10291810" cy="1188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31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23" b="1" i="0" u="none" strike="noStrike" kern="1200" cap="none" spc="23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Καθ. Μιχάλης </a:t>
            </a:r>
            <a:r>
              <a:rPr kumimoji="0" lang="en-US" sz="2623" b="1" i="0" u="none" strike="noStrike" kern="1200" cap="none" spc="23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Ξένος</a:t>
            </a:r>
            <a:r>
              <a:rPr kumimoji="0" lang="en-US" sz="2623" b="1" i="0" u="none" strike="noStrike" kern="1200" cap="none" spc="23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, </a:t>
            </a:r>
            <a:r>
              <a:rPr kumimoji="0" lang="en-US" sz="2623" b="1" i="0" u="none" strike="noStrike" kern="1200" cap="none" spc="23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Αντι</a:t>
            </a:r>
            <a:r>
              <a:rPr kumimoji="0" lang="en-US" sz="2623" b="1" i="0" u="none" strike="noStrike" kern="1200" cap="none" spc="23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πρύτανης Ακαδημαϊκών, </a:t>
            </a:r>
          </a:p>
          <a:p>
            <a:pPr marL="0" marR="0" lvl="0" indent="0" algn="l" defTabSz="914400" rtl="0" eaLnBrk="1" fontAlgn="auto" latinLnBrk="0" hangingPunct="1">
              <a:lnSpc>
                <a:spcPts val="31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23" b="1" i="0" u="none" strike="noStrike" kern="1200" cap="none" spc="23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Διοικητικών</a:t>
            </a:r>
            <a:r>
              <a:rPr kumimoji="0" lang="en-US" sz="2623" b="1" i="0" u="none" strike="noStrike" kern="1200" cap="none" spc="23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 και </a:t>
            </a:r>
            <a:r>
              <a:rPr kumimoji="0" lang="en-US" sz="2623" b="1" i="0" u="none" strike="noStrike" kern="1200" cap="none" spc="23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Φοιτητικής</a:t>
            </a:r>
            <a:r>
              <a:rPr kumimoji="0" lang="en-US" sz="2623" b="1" i="0" u="none" strike="noStrike" kern="1200" cap="none" spc="23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 </a:t>
            </a:r>
            <a:r>
              <a:rPr kumimoji="0" lang="en-US" sz="2623" b="1" i="0" u="none" strike="noStrike" kern="1200" cap="none" spc="23" normalizeH="0" baseline="0" noProof="0" dirty="0" err="1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Μέριμν</a:t>
            </a:r>
            <a:r>
              <a:rPr kumimoji="0" lang="en-US" sz="2623" b="1" i="0" u="none" strike="noStrike" kern="1200" cap="none" spc="23" normalizeH="0" baseline="0" noProof="0" dirty="0">
                <a:ln>
                  <a:noFill/>
                </a:ln>
                <a:solidFill>
                  <a:srgbClr val="FFFFFF">
                    <a:alpha val="89804"/>
                  </a:srgbClr>
                </a:solidFill>
                <a:effectLst/>
                <a:uLnTx/>
                <a:uFillTx/>
                <a:latin typeface="Roboto Bold"/>
                <a:ea typeface="Roboto Bold"/>
                <a:cs typeface="Roboto Bold"/>
                <a:sym typeface="Roboto Bold"/>
              </a:rPr>
              <a:t>ας</a:t>
            </a:r>
          </a:p>
          <a:p>
            <a:pPr marL="0" marR="0" lvl="0" indent="0" algn="l" defTabSz="914400" rtl="0" eaLnBrk="1" fontAlgn="auto" latinLnBrk="0" hangingPunct="1">
              <a:lnSpc>
                <a:spcPts val="314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23" b="1" i="0" u="none" strike="noStrike" kern="1200" cap="none" spc="23" normalizeH="0" baseline="0" noProof="0" dirty="0">
              <a:ln>
                <a:noFill/>
              </a:ln>
              <a:solidFill>
                <a:srgbClr val="FFFFFF">
                  <a:alpha val="89804"/>
                </a:srgbClr>
              </a:solidFill>
              <a:effectLst/>
              <a:uLnTx/>
              <a:uFillTx/>
              <a:latin typeface="Roboto Bold"/>
              <a:ea typeface="Roboto Bold"/>
              <a:cs typeface="Roboto Bold"/>
              <a:sym typeface="Roboto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536192"/>
            <a:chOff x="0" y="0"/>
            <a:chExt cx="24383390" cy="20482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048256"/>
            </a:xfrm>
            <a:custGeom>
              <a:avLst/>
              <a:gdLst/>
              <a:ahLst/>
              <a:cxnLst/>
              <a:rect l="l" t="t" r="r" b="b"/>
              <a:pathLst>
                <a:path w="24383364" h="2048256">
                  <a:moveTo>
                    <a:pt x="0" y="341376"/>
                  </a:moveTo>
                  <a:cubicBezTo>
                    <a:pt x="0" y="152781"/>
                    <a:pt x="152781" y="0"/>
                    <a:pt x="341376" y="0"/>
                  </a:cubicBezTo>
                  <a:lnTo>
                    <a:pt x="24041988" y="0"/>
                  </a:lnTo>
                  <a:cubicBezTo>
                    <a:pt x="24230583" y="0"/>
                    <a:pt x="24383364" y="152781"/>
                    <a:pt x="24383364" y="341376"/>
                  </a:cubicBezTo>
                  <a:lnTo>
                    <a:pt x="24383364" y="1706880"/>
                  </a:lnTo>
                  <a:cubicBezTo>
                    <a:pt x="24383364" y="1895475"/>
                    <a:pt x="24230583" y="2048256"/>
                    <a:pt x="24041988" y="2048256"/>
                  </a:cubicBezTo>
                  <a:lnTo>
                    <a:pt x="341376" y="2048256"/>
                  </a:lnTo>
                  <a:cubicBezTo>
                    <a:pt x="152781" y="2048256"/>
                    <a:pt x="0" y="1895475"/>
                    <a:pt x="0" y="1706880"/>
                  </a:cubicBezTo>
                  <a:close/>
                </a:path>
              </a:pathLst>
            </a:custGeom>
            <a:solidFill>
              <a:srgbClr val="183B56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5820" y="292608"/>
            <a:ext cx="11464379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Η Τρίτη Αποστολή – Πανεπιστήμιο Ιωαννίνων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45820" y="1959292"/>
            <a:ext cx="1627632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Από 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την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 παρα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γωγή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γνώσης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στον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κοινωνικό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 και 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οικονομικό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 α</a:t>
            </a:r>
            <a:r>
              <a:rPr lang="en-US" sz="2700" dirty="0" err="1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ντίκτυ</a:t>
            </a:r>
            <a:r>
              <a:rPr lang="en-US" sz="2700" dirty="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πο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0392" y="3086100"/>
            <a:ext cx="5321808" cy="4636008"/>
            <a:chOff x="0" y="0"/>
            <a:chExt cx="7095744" cy="61813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95744" cy="6181344"/>
            </a:xfrm>
            <a:custGeom>
              <a:avLst/>
              <a:gdLst/>
              <a:ahLst/>
              <a:cxnLst/>
              <a:rect l="l" t="t" r="r" b="b"/>
              <a:pathLst>
                <a:path w="7095744" h="6181344">
                  <a:moveTo>
                    <a:pt x="0" y="1030224"/>
                  </a:moveTo>
                  <a:cubicBezTo>
                    <a:pt x="0" y="461264"/>
                    <a:pt x="461264" y="0"/>
                    <a:pt x="1030224" y="0"/>
                  </a:cubicBezTo>
                  <a:lnTo>
                    <a:pt x="6065520" y="0"/>
                  </a:lnTo>
                  <a:cubicBezTo>
                    <a:pt x="6634480" y="0"/>
                    <a:pt x="7095744" y="461264"/>
                    <a:pt x="7095744" y="1030224"/>
                  </a:cubicBezTo>
                  <a:lnTo>
                    <a:pt x="7095744" y="5151120"/>
                  </a:lnTo>
                  <a:cubicBezTo>
                    <a:pt x="7095744" y="5720080"/>
                    <a:pt x="6634480" y="6181344"/>
                    <a:pt x="6065520" y="6181344"/>
                  </a:cubicBezTo>
                  <a:lnTo>
                    <a:pt x="1030224" y="6181344"/>
                  </a:lnTo>
                  <a:cubicBezTo>
                    <a:pt x="461264" y="6181344"/>
                    <a:pt x="0" y="5720080"/>
                    <a:pt x="0" y="5151120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0392" y="3086100"/>
            <a:ext cx="5321808" cy="178308"/>
            <a:chOff x="0" y="0"/>
            <a:chExt cx="7095744" cy="2377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095744" cy="237744"/>
            </a:xfrm>
            <a:custGeom>
              <a:avLst/>
              <a:gdLst/>
              <a:ahLst/>
              <a:cxnLst/>
              <a:rect l="l" t="t" r="r" b="b"/>
              <a:pathLst>
                <a:path w="7095744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7056120" y="0"/>
                  </a:lnTo>
                  <a:cubicBezTo>
                    <a:pt x="7077963" y="0"/>
                    <a:pt x="7095744" y="17780"/>
                    <a:pt x="7095744" y="39624"/>
                  </a:cubicBezTo>
                  <a:lnTo>
                    <a:pt x="7095744" y="198120"/>
                  </a:lnTo>
                  <a:cubicBezTo>
                    <a:pt x="7095744" y="219964"/>
                    <a:pt x="7077963" y="237744"/>
                    <a:pt x="7056120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88720" y="3639312"/>
            <a:ext cx="4645152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 dirty="0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1 · </a:t>
            </a:r>
            <a:r>
              <a:rPr lang="en-US" sz="3000" b="1" dirty="0" err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Εκ</a:t>
            </a:r>
            <a:r>
              <a:rPr lang="en-US" sz="3000" b="1" dirty="0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παίδευση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8720" y="4905375"/>
            <a:ext cx="4645152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l-GR" sz="2250" dirty="0">
                <a:solidFill>
                  <a:srgbClr val="183B56"/>
                </a:solidFill>
                <a:latin typeface="Inter"/>
                <a:ea typeface="Inter"/>
              </a:rPr>
              <a:t>Παροχή επιστημονικής γνώσης, ανάπτυξη κριτικής σκέψης και καλλιέργεια δεξιοτήτων για την επαγγελματική και κοινωνική πορεία των φοιτητών.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487668" y="3086100"/>
            <a:ext cx="5321808" cy="4636008"/>
            <a:chOff x="0" y="0"/>
            <a:chExt cx="7095744" cy="61813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095744" cy="6181344"/>
            </a:xfrm>
            <a:custGeom>
              <a:avLst/>
              <a:gdLst/>
              <a:ahLst/>
              <a:cxnLst/>
              <a:rect l="l" t="t" r="r" b="b"/>
              <a:pathLst>
                <a:path w="7095744" h="6181344">
                  <a:moveTo>
                    <a:pt x="0" y="1030224"/>
                  </a:moveTo>
                  <a:cubicBezTo>
                    <a:pt x="0" y="461264"/>
                    <a:pt x="461264" y="0"/>
                    <a:pt x="1030224" y="0"/>
                  </a:cubicBezTo>
                  <a:lnTo>
                    <a:pt x="6065520" y="0"/>
                  </a:lnTo>
                  <a:cubicBezTo>
                    <a:pt x="6634480" y="0"/>
                    <a:pt x="7095744" y="461264"/>
                    <a:pt x="7095744" y="1030224"/>
                  </a:cubicBezTo>
                  <a:lnTo>
                    <a:pt x="7095744" y="5151120"/>
                  </a:lnTo>
                  <a:cubicBezTo>
                    <a:pt x="7095744" y="5720080"/>
                    <a:pt x="6634480" y="6181344"/>
                    <a:pt x="6065520" y="6181344"/>
                  </a:cubicBezTo>
                  <a:lnTo>
                    <a:pt x="1030224" y="6181344"/>
                  </a:lnTo>
                  <a:cubicBezTo>
                    <a:pt x="461264" y="6181344"/>
                    <a:pt x="0" y="5720080"/>
                    <a:pt x="0" y="5151120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487668" y="3086100"/>
            <a:ext cx="5321808" cy="178308"/>
            <a:chOff x="0" y="0"/>
            <a:chExt cx="7095744" cy="2377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095744" cy="237744"/>
            </a:xfrm>
            <a:custGeom>
              <a:avLst/>
              <a:gdLst/>
              <a:ahLst/>
              <a:cxnLst/>
              <a:rect l="l" t="t" r="r" b="b"/>
              <a:pathLst>
                <a:path w="7095744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7056120" y="0"/>
                  </a:lnTo>
                  <a:cubicBezTo>
                    <a:pt x="7077963" y="0"/>
                    <a:pt x="7095744" y="17780"/>
                    <a:pt x="7095744" y="39624"/>
                  </a:cubicBezTo>
                  <a:lnTo>
                    <a:pt x="7095744" y="198120"/>
                  </a:lnTo>
                  <a:cubicBezTo>
                    <a:pt x="7095744" y="219964"/>
                    <a:pt x="7077963" y="237744"/>
                    <a:pt x="7056120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6825996" y="3639312"/>
            <a:ext cx="4645152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2 · Έρευνα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825996" y="4905375"/>
            <a:ext cx="4645152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l-GR" sz="2250" dirty="0">
                <a:solidFill>
                  <a:srgbClr val="183B56"/>
                </a:solidFill>
                <a:latin typeface="Inter"/>
                <a:ea typeface="Inter"/>
              </a:rPr>
              <a:t>Παραγωγή νέας γνώσης και ανάπτυξη καινοτόμων λύσεων για την επιστημονική πρόοδο και την αντιμετώπιση σύγχρονων προκλήσεων.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2124944" y="3086100"/>
            <a:ext cx="5321808" cy="4636008"/>
            <a:chOff x="0" y="0"/>
            <a:chExt cx="7095744" cy="61813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7095744" cy="6181344"/>
            </a:xfrm>
            <a:custGeom>
              <a:avLst/>
              <a:gdLst/>
              <a:ahLst/>
              <a:cxnLst/>
              <a:rect l="l" t="t" r="r" b="b"/>
              <a:pathLst>
                <a:path w="7095744" h="6181344">
                  <a:moveTo>
                    <a:pt x="0" y="1030224"/>
                  </a:moveTo>
                  <a:cubicBezTo>
                    <a:pt x="0" y="461264"/>
                    <a:pt x="461264" y="0"/>
                    <a:pt x="1030224" y="0"/>
                  </a:cubicBezTo>
                  <a:lnTo>
                    <a:pt x="6065520" y="0"/>
                  </a:lnTo>
                  <a:cubicBezTo>
                    <a:pt x="6634480" y="0"/>
                    <a:pt x="7095744" y="461264"/>
                    <a:pt x="7095744" y="1030224"/>
                  </a:cubicBezTo>
                  <a:lnTo>
                    <a:pt x="7095744" y="5151120"/>
                  </a:lnTo>
                  <a:cubicBezTo>
                    <a:pt x="7095744" y="5720080"/>
                    <a:pt x="6634480" y="6181344"/>
                    <a:pt x="6065520" y="6181344"/>
                  </a:cubicBezTo>
                  <a:lnTo>
                    <a:pt x="1030224" y="6181344"/>
                  </a:lnTo>
                  <a:cubicBezTo>
                    <a:pt x="461264" y="6181344"/>
                    <a:pt x="0" y="5720080"/>
                    <a:pt x="0" y="5151120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2124944" y="3086100"/>
            <a:ext cx="5321808" cy="178308"/>
            <a:chOff x="0" y="0"/>
            <a:chExt cx="7095744" cy="2377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095744" cy="237744"/>
            </a:xfrm>
            <a:custGeom>
              <a:avLst/>
              <a:gdLst/>
              <a:ahLst/>
              <a:cxnLst/>
              <a:rect l="l" t="t" r="r" b="b"/>
              <a:pathLst>
                <a:path w="7095744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7056120" y="0"/>
                  </a:lnTo>
                  <a:cubicBezTo>
                    <a:pt x="7077963" y="0"/>
                    <a:pt x="7095744" y="17780"/>
                    <a:pt x="7095744" y="39624"/>
                  </a:cubicBezTo>
                  <a:lnTo>
                    <a:pt x="7095744" y="198120"/>
                  </a:lnTo>
                  <a:cubicBezTo>
                    <a:pt x="7095744" y="219964"/>
                    <a:pt x="7077963" y="237744"/>
                    <a:pt x="7056120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F0645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12463272" y="3639312"/>
            <a:ext cx="4645152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0645A"/>
                </a:solidFill>
                <a:latin typeface="Inter Bold"/>
                <a:ea typeface="Inter Bold"/>
                <a:cs typeface="Inter Bold"/>
                <a:sym typeface="Inter Bold"/>
              </a:rPr>
              <a:t>3 · Τρίτη Αποστολή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2463272" y="4905375"/>
            <a:ext cx="4645152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l-GR" sz="2250" dirty="0">
                <a:solidFill>
                  <a:srgbClr val="183B56"/>
                </a:solidFill>
                <a:latin typeface="Inter"/>
                <a:ea typeface="Inter"/>
              </a:rPr>
              <a:t>Αξιοποίηση και διάχυση της γνώσης μέσα από συνεργασίες με την κοινωνία και τις επιχειρήσεις, ενισχύοντας την περιφερειακή ανάπτυξη.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82980" y="8512683"/>
            <a:ext cx="16413480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 dirty="0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Η </a:t>
            </a:r>
            <a:r>
              <a:rPr lang="en-US" sz="2250" b="1" dirty="0" err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δι</a:t>
            </a:r>
            <a:r>
              <a:rPr lang="en-US" sz="2250" b="1" dirty="0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ασύνδεση με την αγορά εργασίας αποτελεί ουσιαστική έκφραση της Τρίτης Αποστολής.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00100" y="685800"/>
            <a:ext cx="142875" cy="885825"/>
            <a:chOff x="0" y="0"/>
            <a:chExt cx="190500" cy="11811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500" cy="1181100"/>
            </a:xfrm>
            <a:custGeom>
              <a:avLst/>
              <a:gdLst/>
              <a:ahLst/>
              <a:cxnLst/>
              <a:rect l="l" t="t" r="r" b="b"/>
              <a:pathLst>
                <a:path w="190500" h="1181100">
                  <a:moveTo>
                    <a:pt x="0" y="0"/>
                  </a:moveTo>
                  <a:lnTo>
                    <a:pt x="190500" y="0"/>
                  </a:lnTo>
                  <a:lnTo>
                    <a:pt x="190500" y="1181100"/>
                  </a:lnTo>
                  <a:lnTo>
                    <a:pt x="0" y="1181100"/>
                  </a:ln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320165" y="660082"/>
            <a:ext cx="15819120" cy="600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25"/>
              </a:lnSpc>
            </a:pPr>
            <a:r>
              <a:rPr lang="en-US" sz="393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Η εξέλιξη της υποστήριξης σταδιοδρομίας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177290" y="1874520"/>
            <a:ext cx="7103745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Παραδοσιακά επαγγέλματα</a:t>
            </a:r>
          </a:p>
          <a:p>
            <a:pPr algn="l">
              <a:lnSpc>
                <a:spcPts val="3375"/>
              </a:lnSpc>
            </a:pPr>
            <a:endParaRPr lang="en-US" sz="2812" b="1">
              <a:solidFill>
                <a:srgbClr val="0B7C83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10121265" y="1803083"/>
            <a:ext cx="6746557" cy="428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75"/>
              </a:lnSpc>
            </a:pPr>
            <a:r>
              <a:rPr lang="en-US" sz="2812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Νέα οικονομία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228725" y="3514725"/>
            <a:ext cx="7000875" cy="42862"/>
            <a:chOff x="0" y="0"/>
            <a:chExt cx="9334500" cy="5715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334500" cy="57150"/>
            </a:xfrm>
            <a:custGeom>
              <a:avLst/>
              <a:gdLst/>
              <a:ahLst/>
              <a:cxnLst/>
              <a:rect l="l" t="t" r="r" b="b"/>
              <a:pathLst>
                <a:path w="9334500" h="57150">
                  <a:moveTo>
                    <a:pt x="0" y="0"/>
                  </a:moveTo>
                  <a:lnTo>
                    <a:pt x="9334500" y="0"/>
                  </a:lnTo>
                  <a:lnTo>
                    <a:pt x="93345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029825" y="3514725"/>
            <a:ext cx="6972300" cy="42862"/>
            <a:chOff x="0" y="0"/>
            <a:chExt cx="9296400" cy="5715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296400" cy="57150"/>
            </a:xfrm>
            <a:custGeom>
              <a:avLst/>
              <a:gdLst/>
              <a:ahLst/>
              <a:cxnLst/>
              <a:rect l="l" t="t" r="r" b="b"/>
              <a:pathLst>
                <a:path w="9296400" h="57150">
                  <a:moveTo>
                    <a:pt x="0" y="0"/>
                  </a:moveTo>
                  <a:lnTo>
                    <a:pt x="9296400" y="0"/>
                  </a:lnTo>
                  <a:lnTo>
                    <a:pt x="9296400" y="57150"/>
                  </a:lnTo>
                  <a:lnTo>
                    <a:pt x="0" y="57150"/>
                  </a:lnTo>
                  <a:close/>
                </a:path>
              </a:pathLst>
            </a:custGeom>
            <a:solidFill>
              <a:srgbClr val="F0645A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228725" y="4814888"/>
            <a:ext cx="15773400" cy="57150"/>
            <a:chOff x="0" y="0"/>
            <a:chExt cx="21031200" cy="762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1031200" cy="76200"/>
            </a:xfrm>
            <a:custGeom>
              <a:avLst/>
              <a:gdLst/>
              <a:ahLst/>
              <a:cxnLst/>
              <a:rect l="l" t="t" r="r" b="b"/>
              <a:pathLst>
                <a:path w="21031200" h="76200">
                  <a:moveTo>
                    <a:pt x="0" y="0"/>
                  </a:moveTo>
                  <a:lnTo>
                    <a:pt x="21031200" y="0"/>
                  </a:lnTo>
                  <a:lnTo>
                    <a:pt x="21031200" y="7620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DCECEA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228725" y="4600575"/>
            <a:ext cx="171450" cy="457200"/>
            <a:chOff x="0" y="0"/>
            <a:chExt cx="228600" cy="6096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0" y="0"/>
                  </a:moveTo>
                  <a:lnTo>
                    <a:pt x="228600" y="0"/>
                  </a:lnTo>
                  <a:lnTo>
                    <a:pt x="228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320165" y="4046220"/>
            <a:ext cx="22459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1900–1920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320165" y="5474970"/>
            <a:ext cx="224599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Vocational</a:t>
            </a:r>
          </a:p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Guidance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0165" y="7089457"/>
            <a:ext cx="22459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Επιλογή</a:t>
            </a:r>
          </a:p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επαγγέλματος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3900488" y="4600575"/>
            <a:ext cx="171450" cy="457200"/>
            <a:chOff x="0" y="0"/>
            <a:chExt cx="228600" cy="6096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0" y="0"/>
                  </a:moveTo>
                  <a:lnTo>
                    <a:pt x="228600" y="0"/>
                  </a:lnTo>
                  <a:lnTo>
                    <a:pt x="228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3991928" y="4046220"/>
            <a:ext cx="22459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1920–1940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991928" y="5474970"/>
            <a:ext cx="224599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Teachers</a:t>
            </a:r>
          </a:p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Guidance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991928" y="7089457"/>
            <a:ext cx="22459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Καθοδήγηση από</a:t>
            </a:r>
          </a:p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εκπαιδευτικούς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6572250" y="4600575"/>
            <a:ext cx="171450" cy="457200"/>
            <a:chOff x="0" y="0"/>
            <a:chExt cx="228600" cy="60960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0" y="0"/>
                  </a:moveTo>
                  <a:lnTo>
                    <a:pt x="228600" y="0"/>
                  </a:lnTo>
                  <a:lnTo>
                    <a:pt x="228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6663690" y="4046220"/>
            <a:ext cx="22459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1940–1970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6663690" y="5474970"/>
            <a:ext cx="224599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Job</a:t>
            </a:r>
          </a:p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Placement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663690" y="7089457"/>
            <a:ext cx="22459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Τοποθέτηση</a:t>
            </a:r>
          </a:p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σε εργασία</a:t>
            </a:r>
          </a:p>
        </p:txBody>
      </p:sp>
      <p:grpSp>
        <p:nvGrpSpPr>
          <p:cNvPr id="28" name="Group 28"/>
          <p:cNvGrpSpPr/>
          <p:nvPr/>
        </p:nvGrpSpPr>
        <p:grpSpPr>
          <a:xfrm>
            <a:off x="9244012" y="4600575"/>
            <a:ext cx="171450" cy="457200"/>
            <a:chOff x="0" y="0"/>
            <a:chExt cx="228600" cy="609600"/>
          </a:xfrm>
        </p:grpSpPr>
        <p:sp>
          <p:nvSpPr>
            <p:cNvPr id="29" name="Freeform 29"/>
            <p:cNvSpPr/>
            <p:nvPr/>
          </p:nvSpPr>
          <p:spPr>
            <a:xfrm>
              <a:off x="0" y="0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0" y="0"/>
                  </a:moveTo>
                  <a:lnTo>
                    <a:pt x="228600" y="0"/>
                  </a:lnTo>
                  <a:lnTo>
                    <a:pt x="228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0645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9335452" y="4046220"/>
            <a:ext cx="22459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1970–1990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335452" y="5474970"/>
            <a:ext cx="224599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Career</a:t>
            </a:r>
          </a:p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Counselling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335452" y="7089457"/>
            <a:ext cx="22459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Συμβουλευτική</a:t>
            </a:r>
          </a:p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σταδιοδρομίας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11915775" y="4600575"/>
            <a:ext cx="171450" cy="457200"/>
            <a:chOff x="0" y="0"/>
            <a:chExt cx="228600" cy="60960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0" y="0"/>
                  </a:moveTo>
                  <a:lnTo>
                    <a:pt x="228600" y="0"/>
                  </a:lnTo>
                  <a:lnTo>
                    <a:pt x="228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0645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5" name="TextBox 35"/>
          <p:cNvSpPr txBox="1"/>
          <p:nvPr/>
        </p:nvSpPr>
        <p:spPr>
          <a:xfrm>
            <a:off x="12007215" y="4046220"/>
            <a:ext cx="22459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2010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2007215" y="5474970"/>
            <a:ext cx="224599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Professional</a:t>
            </a:r>
          </a:p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Networking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2007215" y="7089457"/>
            <a:ext cx="22459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Επαγγελματική</a:t>
            </a:r>
          </a:p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δικτύωση</a:t>
            </a:r>
          </a:p>
        </p:txBody>
      </p:sp>
      <p:grpSp>
        <p:nvGrpSpPr>
          <p:cNvPr id="38" name="Group 38"/>
          <p:cNvGrpSpPr/>
          <p:nvPr/>
        </p:nvGrpSpPr>
        <p:grpSpPr>
          <a:xfrm>
            <a:off x="14587538" y="4600575"/>
            <a:ext cx="171450" cy="457200"/>
            <a:chOff x="0" y="0"/>
            <a:chExt cx="228600" cy="609600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228600" cy="609600"/>
            </a:xfrm>
            <a:custGeom>
              <a:avLst/>
              <a:gdLst/>
              <a:ahLst/>
              <a:cxnLst/>
              <a:rect l="l" t="t" r="r" b="b"/>
              <a:pathLst>
                <a:path w="228600" h="609600">
                  <a:moveTo>
                    <a:pt x="0" y="0"/>
                  </a:moveTo>
                  <a:lnTo>
                    <a:pt x="228600" y="0"/>
                  </a:lnTo>
                  <a:lnTo>
                    <a:pt x="2286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0645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0" name="TextBox 40"/>
          <p:cNvSpPr txBox="1"/>
          <p:nvPr/>
        </p:nvSpPr>
        <p:spPr>
          <a:xfrm>
            <a:off x="14678977" y="4046220"/>
            <a:ext cx="2245995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2020–2030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4678977" y="5474970"/>
            <a:ext cx="2245995" cy="1171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Connections &amp;</a:t>
            </a:r>
          </a:p>
          <a:p>
            <a:pPr algn="l">
              <a:lnSpc>
                <a:spcPts val="3104"/>
              </a:lnSpc>
            </a:pPr>
            <a:r>
              <a:rPr lang="en-US" sz="2587" b="1">
                <a:solidFill>
                  <a:srgbClr val="183B56"/>
                </a:solidFill>
                <a:latin typeface="Inter Bold"/>
                <a:ea typeface="Inter Bold"/>
                <a:cs typeface="Inter Bold"/>
                <a:sym typeface="Inter Bold"/>
              </a:rPr>
              <a:t>Communities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4678977" y="7089457"/>
            <a:ext cx="2245995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Συνδέσεις και</a:t>
            </a:r>
          </a:p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κοινότητες</a:t>
            </a:r>
          </a:p>
        </p:txBody>
      </p:sp>
      <p:grpSp>
        <p:nvGrpSpPr>
          <p:cNvPr id="43" name="Group 43"/>
          <p:cNvGrpSpPr/>
          <p:nvPr/>
        </p:nvGrpSpPr>
        <p:grpSpPr>
          <a:xfrm>
            <a:off x="1228725" y="9344025"/>
            <a:ext cx="15773400" cy="14288"/>
            <a:chOff x="0" y="0"/>
            <a:chExt cx="21031200" cy="19050"/>
          </a:xfrm>
        </p:grpSpPr>
        <p:sp>
          <p:nvSpPr>
            <p:cNvPr id="44" name="Freeform 44"/>
            <p:cNvSpPr/>
            <p:nvPr/>
          </p:nvSpPr>
          <p:spPr>
            <a:xfrm>
              <a:off x="0" y="0"/>
              <a:ext cx="21031200" cy="19050"/>
            </a:xfrm>
            <a:custGeom>
              <a:avLst/>
              <a:gdLst/>
              <a:ahLst/>
              <a:cxnLst/>
              <a:rect l="l" t="t" r="r" b="b"/>
              <a:pathLst>
                <a:path w="21031200" h="19050">
                  <a:moveTo>
                    <a:pt x="0" y="0"/>
                  </a:moveTo>
                  <a:lnTo>
                    <a:pt x="21031200" y="0"/>
                  </a:lnTo>
                  <a:lnTo>
                    <a:pt x="21031200" y="19050"/>
                  </a:lnTo>
                  <a:lnTo>
                    <a:pt x="0" y="19050"/>
                  </a:lnTo>
                  <a:close/>
                </a:path>
              </a:pathLst>
            </a:custGeom>
            <a:solidFill>
              <a:srgbClr val="DCECE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5" name="TextBox 45"/>
          <p:cNvSpPr txBox="1"/>
          <p:nvPr/>
        </p:nvSpPr>
        <p:spPr>
          <a:xfrm>
            <a:off x="1198721" y="2517458"/>
            <a:ext cx="4917758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Δημόσιος τομέας, Εκπαίδευση, Βιομηχανία, Υπηρεσίες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121265" y="2388870"/>
            <a:ext cx="6746557" cy="647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65"/>
              </a:lnSpc>
            </a:pPr>
            <a:r>
              <a:rPr lang="en-US" sz="2137">
                <a:solidFill>
                  <a:srgbClr val="62727C"/>
                </a:solidFill>
                <a:latin typeface="Inter"/>
                <a:ea typeface="Inter"/>
                <a:cs typeface="Inter"/>
                <a:sym typeface="Inter"/>
              </a:rPr>
              <a:t>Software, Data Science, AI, Cybersecurity, Digital engineering, Fin Tech, Health Tech, Green Tech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536192"/>
            <a:chOff x="0" y="0"/>
            <a:chExt cx="24383390" cy="20482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048256"/>
            </a:xfrm>
            <a:custGeom>
              <a:avLst/>
              <a:gdLst/>
              <a:ahLst/>
              <a:cxnLst/>
              <a:rect l="l" t="t" r="r" b="b"/>
              <a:pathLst>
                <a:path w="24383364" h="2048256">
                  <a:moveTo>
                    <a:pt x="0" y="341376"/>
                  </a:moveTo>
                  <a:cubicBezTo>
                    <a:pt x="0" y="152781"/>
                    <a:pt x="152781" y="0"/>
                    <a:pt x="341376" y="0"/>
                  </a:cubicBezTo>
                  <a:lnTo>
                    <a:pt x="24041988" y="0"/>
                  </a:lnTo>
                  <a:cubicBezTo>
                    <a:pt x="24230583" y="0"/>
                    <a:pt x="24383364" y="152781"/>
                    <a:pt x="24383364" y="341376"/>
                  </a:cubicBezTo>
                  <a:lnTo>
                    <a:pt x="24383364" y="1706880"/>
                  </a:lnTo>
                  <a:cubicBezTo>
                    <a:pt x="24383364" y="1895475"/>
                    <a:pt x="24230583" y="2048256"/>
                    <a:pt x="24041988" y="2048256"/>
                  </a:cubicBezTo>
                  <a:lnTo>
                    <a:pt x="341376" y="2048256"/>
                  </a:lnTo>
                  <a:cubicBezTo>
                    <a:pt x="152781" y="2048256"/>
                    <a:pt x="0" y="1895475"/>
                    <a:pt x="0" y="1706880"/>
                  </a:cubicBezTo>
                  <a:close/>
                </a:path>
              </a:pathLst>
            </a:custGeom>
            <a:solidFill>
              <a:srgbClr val="183B56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5820" y="292608"/>
            <a:ext cx="7465665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0"/>
              </a:lnSpc>
            </a:pPr>
            <a:r>
              <a:rPr lang="en-US" sz="4050" b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Τα σύγχρονα Career Services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82980" y="1828800"/>
            <a:ext cx="16276320" cy="409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Από το job placement στο ολοκληρωμένο οικοσύστημα career development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0392" y="3086100"/>
            <a:ext cx="3066898" cy="4636008"/>
            <a:chOff x="0" y="0"/>
            <a:chExt cx="4089197" cy="618134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089273" cy="6181344"/>
            </a:xfrm>
            <a:custGeom>
              <a:avLst/>
              <a:gdLst/>
              <a:ahLst/>
              <a:cxnLst/>
              <a:rect l="l" t="t" r="r" b="b"/>
              <a:pathLst>
                <a:path w="4089273" h="6181344">
                  <a:moveTo>
                    <a:pt x="0" y="681609"/>
                  </a:moveTo>
                  <a:cubicBezTo>
                    <a:pt x="0" y="305181"/>
                    <a:pt x="305181" y="0"/>
                    <a:pt x="681609" y="0"/>
                  </a:cubicBezTo>
                  <a:lnTo>
                    <a:pt x="3407664" y="0"/>
                  </a:lnTo>
                  <a:cubicBezTo>
                    <a:pt x="3784092" y="0"/>
                    <a:pt x="4089273" y="305181"/>
                    <a:pt x="4089273" y="681609"/>
                  </a:cubicBezTo>
                  <a:lnTo>
                    <a:pt x="4089273" y="5499735"/>
                  </a:lnTo>
                  <a:cubicBezTo>
                    <a:pt x="4089273" y="5876163"/>
                    <a:pt x="3784092" y="6181344"/>
                    <a:pt x="3407664" y="6181344"/>
                  </a:cubicBezTo>
                  <a:lnTo>
                    <a:pt x="681609" y="6181344"/>
                  </a:lnTo>
                  <a:cubicBezTo>
                    <a:pt x="305181" y="6181344"/>
                    <a:pt x="0" y="5876163"/>
                    <a:pt x="0" y="5499735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50392" y="3086100"/>
            <a:ext cx="3066898" cy="178308"/>
            <a:chOff x="0" y="0"/>
            <a:chExt cx="4089197" cy="23774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089146" cy="237744"/>
            </a:xfrm>
            <a:custGeom>
              <a:avLst/>
              <a:gdLst/>
              <a:ahLst/>
              <a:cxnLst/>
              <a:rect l="l" t="t" r="r" b="b"/>
              <a:pathLst>
                <a:path w="4089146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4049522" y="0"/>
                  </a:lnTo>
                  <a:cubicBezTo>
                    <a:pt x="4071366" y="0"/>
                    <a:pt x="4089146" y="17780"/>
                    <a:pt x="4089146" y="39624"/>
                  </a:cubicBezTo>
                  <a:lnTo>
                    <a:pt x="4089146" y="198120"/>
                  </a:lnTo>
                  <a:cubicBezTo>
                    <a:pt x="4089146" y="219964"/>
                    <a:pt x="4071366" y="237744"/>
                    <a:pt x="4049522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188720" y="3639312"/>
            <a:ext cx="239024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Career Readiness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88720" y="4905375"/>
            <a:ext cx="2390242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Δεξιότητες σταδιοδρομίας, αυτογνωσία και προετοιμασία επαγγελματικών μεταβάσεων.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4232758" y="3086100"/>
            <a:ext cx="3066898" cy="4636008"/>
            <a:chOff x="0" y="0"/>
            <a:chExt cx="4089197" cy="618134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089273" cy="6181344"/>
            </a:xfrm>
            <a:custGeom>
              <a:avLst/>
              <a:gdLst/>
              <a:ahLst/>
              <a:cxnLst/>
              <a:rect l="l" t="t" r="r" b="b"/>
              <a:pathLst>
                <a:path w="4089273" h="6181344">
                  <a:moveTo>
                    <a:pt x="0" y="681609"/>
                  </a:moveTo>
                  <a:cubicBezTo>
                    <a:pt x="0" y="305181"/>
                    <a:pt x="305181" y="0"/>
                    <a:pt x="681609" y="0"/>
                  </a:cubicBezTo>
                  <a:lnTo>
                    <a:pt x="3407664" y="0"/>
                  </a:lnTo>
                  <a:cubicBezTo>
                    <a:pt x="3784092" y="0"/>
                    <a:pt x="4089273" y="305181"/>
                    <a:pt x="4089273" y="681609"/>
                  </a:cubicBezTo>
                  <a:lnTo>
                    <a:pt x="4089273" y="5499735"/>
                  </a:lnTo>
                  <a:cubicBezTo>
                    <a:pt x="4089273" y="5876163"/>
                    <a:pt x="3784092" y="6181344"/>
                    <a:pt x="3407664" y="6181344"/>
                  </a:cubicBezTo>
                  <a:lnTo>
                    <a:pt x="681609" y="6181344"/>
                  </a:lnTo>
                  <a:cubicBezTo>
                    <a:pt x="305181" y="6181344"/>
                    <a:pt x="0" y="5876163"/>
                    <a:pt x="0" y="5499735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4232758" y="3086100"/>
            <a:ext cx="3066898" cy="178308"/>
            <a:chOff x="0" y="0"/>
            <a:chExt cx="4089197" cy="23774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089146" cy="237744"/>
            </a:xfrm>
            <a:custGeom>
              <a:avLst/>
              <a:gdLst/>
              <a:ahLst/>
              <a:cxnLst/>
              <a:rect l="l" t="t" r="r" b="b"/>
              <a:pathLst>
                <a:path w="4089146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4049522" y="0"/>
                  </a:lnTo>
                  <a:cubicBezTo>
                    <a:pt x="4071366" y="0"/>
                    <a:pt x="4089146" y="17780"/>
                    <a:pt x="4089146" y="39624"/>
                  </a:cubicBezTo>
                  <a:lnTo>
                    <a:pt x="4089146" y="198120"/>
                  </a:lnTo>
                  <a:cubicBezTo>
                    <a:pt x="4089146" y="219964"/>
                    <a:pt x="4071366" y="237744"/>
                    <a:pt x="4049522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4571086" y="3639312"/>
            <a:ext cx="239024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Employer Engagement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4571086" y="4905375"/>
            <a:ext cx="2390242" cy="2409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Στρατηγικές σχέσεις με εργοδότες, δίκτυα συνεργασίας και ευκαιρίες απασχόλησης.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7615123" y="3086100"/>
            <a:ext cx="3066898" cy="4636008"/>
            <a:chOff x="0" y="0"/>
            <a:chExt cx="4089197" cy="618134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4089273" cy="6181344"/>
            </a:xfrm>
            <a:custGeom>
              <a:avLst/>
              <a:gdLst/>
              <a:ahLst/>
              <a:cxnLst/>
              <a:rect l="l" t="t" r="r" b="b"/>
              <a:pathLst>
                <a:path w="4089273" h="6181344">
                  <a:moveTo>
                    <a:pt x="0" y="681609"/>
                  </a:moveTo>
                  <a:cubicBezTo>
                    <a:pt x="0" y="305181"/>
                    <a:pt x="305181" y="0"/>
                    <a:pt x="681609" y="0"/>
                  </a:cubicBezTo>
                  <a:lnTo>
                    <a:pt x="3407664" y="0"/>
                  </a:lnTo>
                  <a:cubicBezTo>
                    <a:pt x="3784092" y="0"/>
                    <a:pt x="4089273" y="305181"/>
                    <a:pt x="4089273" y="681609"/>
                  </a:cubicBezTo>
                  <a:lnTo>
                    <a:pt x="4089273" y="5499735"/>
                  </a:lnTo>
                  <a:cubicBezTo>
                    <a:pt x="4089273" y="5876163"/>
                    <a:pt x="3784092" y="6181344"/>
                    <a:pt x="3407664" y="6181344"/>
                  </a:cubicBezTo>
                  <a:lnTo>
                    <a:pt x="681609" y="6181344"/>
                  </a:lnTo>
                  <a:cubicBezTo>
                    <a:pt x="305181" y="6181344"/>
                    <a:pt x="0" y="5876163"/>
                    <a:pt x="0" y="5499735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615123" y="3086100"/>
            <a:ext cx="3066898" cy="178308"/>
            <a:chOff x="0" y="0"/>
            <a:chExt cx="4089197" cy="23774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4089146" cy="237744"/>
            </a:xfrm>
            <a:custGeom>
              <a:avLst/>
              <a:gdLst/>
              <a:ahLst/>
              <a:cxnLst/>
              <a:rect l="l" t="t" r="r" b="b"/>
              <a:pathLst>
                <a:path w="4089146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4049522" y="0"/>
                  </a:lnTo>
                  <a:cubicBezTo>
                    <a:pt x="4071366" y="0"/>
                    <a:pt x="4089146" y="17780"/>
                    <a:pt x="4089146" y="39624"/>
                  </a:cubicBezTo>
                  <a:lnTo>
                    <a:pt x="4089146" y="198120"/>
                  </a:lnTo>
                  <a:cubicBezTo>
                    <a:pt x="4089146" y="219964"/>
                    <a:pt x="4071366" y="237744"/>
                    <a:pt x="4049522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F0645A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953451" y="3639312"/>
            <a:ext cx="239024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F0645A"/>
                </a:solidFill>
                <a:latin typeface="Inter Bold"/>
                <a:ea typeface="Inter Bold"/>
                <a:cs typeface="Inter Bold"/>
                <a:sym typeface="Inter Bold"/>
              </a:rPr>
              <a:t>Experiential Learning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7953451" y="4905375"/>
            <a:ext cx="2390242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Πρακτική άσκηση, job shadowing και πραγματικά projects με επιχειρήσεις.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0997489" y="3086100"/>
            <a:ext cx="3066898" cy="4636008"/>
            <a:chOff x="0" y="0"/>
            <a:chExt cx="4089197" cy="6181344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4089273" cy="6181344"/>
            </a:xfrm>
            <a:custGeom>
              <a:avLst/>
              <a:gdLst/>
              <a:ahLst/>
              <a:cxnLst/>
              <a:rect l="l" t="t" r="r" b="b"/>
              <a:pathLst>
                <a:path w="4089273" h="6181344">
                  <a:moveTo>
                    <a:pt x="0" y="681609"/>
                  </a:moveTo>
                  <a:cubicBezTo>
                    <a:pt x="0" y="305181"/>
                    <a:pt x="305181" y="0"/>
                    <a:pt x="681609" y="0"/>
                  </a:cubicBezTo>
                  <a:lnTo>
                    <a:pt x="3407664" y="0"/>
                  </a:lnTo>
                  <a:cubicBezTo>
                    <a:pt x="3784092" y="0"/>
                    <a:pt x="4089273" y="305181"/>
                    <a:pt x="4089273" y="681609"/>
                  </a:cubicBezTo>
                  <a:lnTo>
                    <a:pt x="4089273" y="5499735"/>
                  </a:lnTo>
                  <a:cubicBezTo>
                    <a:pt x="4089273" y="5876163"/>
                    <a:pt x="3784092" y="6181344"/>
                    <a:pt x="3407664" y="6181344"/>
                  </a:cubicBezTo>
                  <a:lnTo>
                    <a:pt x="681609" y="6181344"/>
                  </a:lnTo>
                  <a:cubicBezTo>
                    <a:pt x="305181" y="6181344"/>
                    <a:pt x="0" y="5876163"/>
                    <a:pt x="0" y="5499735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997489" y="3086100"/>
            <a:ext cx="3066898" cy="178308"/>
            <a:chOff x="0" y="0"/>
            <a:chExt cx="4089197" cy="23774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4089146" cy="237744"/>
            </a:xfrm>
            <a:custGeom>
              <a:avLst/>
              <a:gdLst/>
              <a:ahLst/>
              <a:cxnLst/>
              <a:rect l="l" t="t" r="r" b="b"/>
              <a:pathLst>
                <a:path w="4089146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4049522" y="0"/>
                  </a:lnTo>
                  <a:cubicBezTo>
                    <a:pt x="4071366" y="0"/>
                    <a:pt x="4089146" y="17780"/>
                    <a:pt x="4089146" y="39624"/>
                  </a:cubicBezTo>
                  <a:lnTo>
                    <a:pt x="4089146" y="198120"/>
                  </a:lnTo>
                  <a:cubicBezTo>
                    <a:pt x="4089146" y="219964"/>
                    <a:pt x="4071366" y="237744"/>
                    <a:pt x="4049522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335817" y="3639312"/>
            <a:ext cx="2390242" cy="4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Digital &amp; AI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335817" y="4905375"/>
            <a:ext cx="2390242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Ψηφιακές πλατφόρμες, εξατομικευμένη πληροφόρηση και υπεύθυνη αξιοποίηση AI.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4379854" y="3086100"/>
            <a:ext cx="3066898" cy="4636008"/>
            <a:chOff x="0" y="0"/>
            <a:chExt cx="4089197" cy="618134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089273" cy="6181344"/>
            </a:xfrm>
            <a:custGeom>
              <a:avLst/>
              <a:gdLst/>
              <a:ahLst/>
              <a:cxnLst/>
              <a:rect l="l" t="t" r="r" b="b"/>
              <a:pathLst>
                <a:path w="4089273" h="6181344">
                  <a:moveTo>
                    <a:pt x="0" y="681609"/>
                  </a:moveTo>
                  <a:cubicBezTo>
                    <a:pt x="0" y="305181"/>
                    <a:pt x="305181" y="0"/>
                    <a:pt x="681609" y="0"/>
                  </a:cubicBezTo>
                  <a:lnTo>
                    <a:pt x="3407664" y="0"/>
                  </a:lnTo>
                  <a:cubicBezTo>
                    <a:pt x="3784092" y="0"/>
                    <a:pt x="4089273" y="305181"/>
                    <a:pt x="4089273" y="681609"/>
                  </a:cubicBezTo>
                  <a:lnTo>
                    <a:pt x="4089273" y="5499735"/>
                  </a:lnTo>
                  <a:cubicBezTo>
                    <a:pt x="4089273" y="5876163"/>
                    <a:pt x="3784092" y="6181344"/>
                    <a:pt x="3407664" y="6181344"/>
                  </a:cubicBezTo>
                  <a:lnTo>
                    <a:pt x="681609" y="6181344"/>
                  </a:lnTo>
                  <a:cubicBezTo>
                    <a:pt x="305181" y="6181344"/>
                    <a:pt x="0" y="5876163"/>
                    <a:pt x="0" y="5499735"/>
                  </a:cubicBezTo>
                  <a:close/>
                </a:path>
              </a:pathLst>
            </a:custGeom>
            <a:solidFill>
              <a:srgbClr val="EEF3F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4379854" y="3086100"/>
            <a:ext cx="3066898" cy="178308"/>
            <a:chOff x="0" y="0"/>
            <a:chExt cx="4089197" cy="23774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4089146" cy="237744"/>
            </a:xfrm>
            <a:custGeom>
              <a:avLst/>
              <a:gdLst/>
              <a:ahLst/>
              <a:cxnLst/>
              <a:rect l="l" t="t" r="r" b="b"/>
              <a:pathLst>
                <a:path w="4089146" h="237744">
                  <a:moveTo>
                    <a:pt x="0" y="39624"/>
                  </a:moveTo>
                  <a:cubicBezTo>
                    <a:pt x="0" y="17780"/>
                    <a:pt x="17780" y="0"/>
                    <a:pt x="39624" y="0"/>
                  </a:cubicBezTo>
                  <a:lnTo>
                    <a:pt x="4049522" y="0"/>
                  </a:lnTo>
                  <a:cubicBezTo>
                    <a:pt x="4071366" y="0"/>
                    <a:pt x="4089146" y="17780"/>
                    <a:pt x="4089146" y="39624"/>
                  </a:cubicBezTo>
                  <a:lnTo>
                    <a:pt x="4089146" y="198120"/>
                  </a:lnTo>
                  <a:cubicBezTo>
                    <a:pt x="4089146" y="219964"/>
                    <a:pt x="4071366" y="237744"/>
                    <a:pt x="4049522" y="237744"/>
                  </a:cubicBezTo>
                  <a:lnTo>
                    <a:pt x="39624" y="237744"/>
                  </a:lnTo>
                  <a:cubicBezTo>
                    <a:pt x="17780" y="237744"/>
                    <a:pt x="0" y="219964"/>
                    <a:pt x="0" y="198120"/>
                  </a:cubicBezTo>
                  <a:close/>
                </a:path>
              </a:pathLst>
            </a:custGeom>
            <a:solidFill>
              <a:srgbClr val="0B7C83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4" name="TextBox 34"/>
          <p:cNvSpPr txBox="1"/>
          <p:nvPr/>
        </p:nvSpPr>
        <p:spPr>
          <a:xfrm>
            <a:off x="14718182" y="3639312"/>
            <a:ext cx="2390242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000" b="1">
                <a:solidFill>
                  <a:srgbClr val="0B7C83"/>
                </a:solidFill>
                <a:latin typeface="Inter Bold"/>
                <a:ea typeface="Inter Bold"/>
                <a:cs typeface="Inter Bold"/>
                <a:sym typeface="Inter Bold"/>
              </a:rPr>
              <a:t>Graduate Outcomes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4718182" y="4905375"/>
            <a:ext cx="2390242" cy="2066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183B56"/>
                </a:solidFill>
                <a:latin typeface="Inter"/>
                <a:ea typeface="Inter"/>
                <a:cs typeface="Inter"/>
                <a:sym typeface="Inter"/>
              </a:rPr>
              <a:t>Ιχνηλάτηση αποφοίτων, δεδομένα απασχόλησης και αξιολόγηση αντίκτυπου.</a:t>
            </a:r>
          </a:p>
        </p:txBody>
      </p:sp>
      <p:grpSp>
        <p:nvGrpSpPr>
          <p:cNvPr id="37" name="Group 37"/>
          <p:cNvGrpSpPr/>
          <p:nvPr/>
        </p:nvGrpSpPr>
        <p:grpSpPr>
          <a:xfrm>
            <a:off x="932688" y="8682228"/>
            <a:ext cx="16390620" cy="658368"/>
            <a:chOff x="0" y="0"/>
            <a:chExt cx="21854160" cy="877824"/>
          </a:xfrm>
        </p:grpSpPr>
        <p:sp>
          <p:nvSpPr>
            <p:cNvPr id="38" name="Freeform 38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2831859" y="8835199"/>
            <a:ext cx="157002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00"/>
              </a:lnSpc>
            </a:pPr>
            <a:r>
              <a:rPr lang="en-US" sz="2250" b="1" dirty="0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Η ΜΥΦ </a:t>
            </a:r>
            <a:r>
              <a:rPr lang="en-US" sz="2250" b="1" dirty="0" err="1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συνδέει</a:t>
            </a:r>
            <a:r>
              <a:rPr lang="en-US" sz="2250" b="1" dirty="0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250" b="1" dirty="0" err="1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φοιτητές</a:t>
            </a:r>
            <a:r>
              <a:rPr lang="en-US" sz="2250" b="1" dirty="0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, απ</a:t>
            </a:r>
            <a:r>
              <a:rPr lang="en-US" sz="2250" b="1" dirty="0" err="1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οφοίτους</a:t>
            </a:r>
            <a:r>
              <a:rPr lang="en-US" sz="2250" b="1" dirty="0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, ακα</a:t>
            </a:r>
            <a:r>
              <a:rPr lang="en-US" sz="2250" b="1" dirty="0" err="1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δημ</a:t>
            </a:r>
            <a:r>
              <a:rPr lang="en-US" sz="2250" b="1" dirty="0">
                <a:solidFill>
                  <a:schemeClr val="bg1"/>
                </a:solidFill>
                <a:latin typeface="Inter Bold"/>
                <a:ea typeface="Inter Bold"/>
                <a:cs typeface="Inter Bold"/>
                <a:sym typeface="Inter Bold"/>
              </a:rPr>
              <a:t>αϊκή κοινότητα και παραγωγικούς φορείς.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3" name="Freeform 3"/>
          <p:cNvSpPr/>
          <p:nvPr/>
        </p:nvSpPr>
        <p:spPr>
          <a:xfrm>
            <a:off x="645330" y="634055"/>
            <a:ext cx="448450" cy="1082267"/>
          </a:xfrm>
          <a:custGeom>
            <a:avLst/>
            <a:gdLst/>
            <a:ahLst/>
            <a:cxnLst/>
            <a:rect l="l" t="t" r="r" b="b"/>
            <a:pathLst>
              <a:path w="448450" h="1082267">
                <a:moveTo>
                  <a:pt x="0" y="0"/>
                </a:moveTo>
                <a:lnTo>
                  <a:pt x="448450" y="0"/>
                </a:lnTo>
                <a:lnTo>
                  <a:pt x="44845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4" name="Freeform 4"/>
          <p:cNvSpPr/>
          <p:nvPr/>
        </p:nvSpPr>
        <p:spPr>
          <a:xfrm>
            <a:off x="864086" y="2776725"/>
            <a:ext cx="5239206" cy="5159898"/>
          </a:xfrm>
          <a:custGeom>
            <a:avLst/>
            <a:gdLst/>
            <a:ahLst/>
            <a:cxnLst/>
            <a:rect l="l" t="t" r="r" b="b"/>
            <a:pathLst>
              <a:path w="5239206" h="5159898">
                <a:moveTo>
                  <a:pt x="0" y="0"/>
                </a:moveTo>
                <a:lnTo>
                  <a:pt x="5239206" y="0"/>
                </a:lnTo>
                <a:lnTo>
                  <a:pt x="5239206" y="5159898"/>
                </a:lnTo>
                <a:lnTo>
                  <a:pt x="0" y="51598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5" name="Freeform 5"/>
          <p:cNvSpPr/>
          <p:nvPr/>
        </p:nvSpPr>
        <p:spPr>
          <a:xfrm>
            <a:off x="6956440" y="1924030"/>
            <a:ext cx="10248718" cy="7291635"/>
          </a:xfrm>
          <a:custGeom>
            <a:avLst/>
            <a:gdLst/>
            <a:ahLst/>
            <a:cxnLst/>
            <a:rect l="l" t="t" r="r" b="b"/>
            <a:pathLst>
              <a:path w="10248718" h="7291635">
                <a:moveTo>
                  <a:pt x="0" y="0"/>
                </a:moveTo>
                <a:lnTo>
                  <a:pt x="10248718" y="0"/>
                </a:lnTo>
                <a:lnTo>
                  <a:pt x="10248718" y="7291635"/>
                </a:lnTo>
                <a:lnTo>
                  <a:pt x="0" y="729163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6" name="Freeform 6"/>
          <p:cNvSpPr/>
          <p:nvPr/>
        </p:nvSpPr>
        <p:spPr>
          <a:xfrm>
            <a:off x="8487732" y="2142670"/>
            <a:ext cx="6759560" cy="6865288"/>
          </a:xfrm>
          <a:custGeom>
            <a:avLst/>
            <a:gdLst/>
            <a:ahLst/>
            <a:cxnLst/>
            <a:rect l="l" t="t" r="r" b="b"/>
            <a:pathLst>
              <a:path w="6759560" h="6865288">
                <a:moveTo>
                  <a:pt x="0" y="0"/>
                </a:moveTo>
                <a:lnTo>
                  <a:pt x="6759560" y="0"/>
                </a:lnTo>
                <a:lnTo>
                  <a:pt x="6759560" y="6865287"/>
                </a:lnTo>
                <a:lnTo>
                  <a:pt x="0" y="68652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7" name="Freeform 7"/>
          <p:cNvSpPr/>
          <p:nvPr/>
        </p:nvSpPr>
        <p:spPr>
          <a:xfrm>
            <a:off x="11528440" y="4285339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79"/>
                </a:lnTo>
                <a:lnTo>
                  <a:pt x="0" y="43727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8" name="Freeform 8"/>
          <p:cNvSpPr/>
          <p:nvPr/>
        </p:nvSpPr>
        <p:spPr>
          <a:xfrm>
            <a:off x="10664354" y="5783021"/>
            <a:ext cx="667206" cy="437279"/>
          </a:xfrm>
          <a:custGeom>
            <a:avLst/>
            <a:gdLst/>
            <a:ahLst/>
            <a:cxnLst/>
            <a:rect l="l" t="t" r="r" b="b"/>
            <a:pathLst>
              <a:path w="667206" h="437279">
                <a:moveTo>
                  <a:pt x="0" y="0"/>
                </a:moveTo>
                <a:lnTo>
                  <a:pt x="667206" y="0"/>
                </a:lnTo>
                <a:lnTo>
                  <a:pt x="667206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9" name="Freeform 9"/>
          <p:cNvSpPr/>
          <p:nvPr/>
        </p:nvSpPr>
        <p:spPr>
          <a:xfrm>
            <a:off x="12403464" y="5783021"/>
            <a:ext cx="448450" cy="437279"/>
          </a:xfrm>
          <a:custGeom>
            <a:avLst/>
            <a:gdLst/>
            <a:ahLst/>
            <a:cxnLst/>
            <a:rect l="l" t="t" r="r" b="b"/>
            <a:pathLst>
              <a:path w="448450" h="437279">
                <a:moveTo>
                  <a:pt x="0" y="0"/>
                </a:moveTo>
                <a:lnTo>
                  <a:pt x="448450" y="0"/>
                </a:lnTo>
                <a:lnTo>
                  <a:pt x="448450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0" name="Freeform 10"/>
          <p:cNvSpPr/>
          <p:nvPr/>
        </p:nvSpPr>
        <p:spPr>
          <a:xfrm>
            <a:off x="1082842" y="9423373"/>
            <a:ext cx="15903560" cy="229572"/>
          </a:xfrm>
          <a:custGeom>
            <a:avLst/>
            <a:gdLst/>
            <a:ahLst/>
            <a:cxnLst/>
            <a:rect l="l" t="t" r="r" b="b"/>
            <a:pathLst>
              <a:path w="15903560" h="229572">
                <a:moveTo>
                  <a:pt x="0" y="0"/>
                </a:moveTo>
                <a:lnTo>
                  <a:pt x="15903560" y="0"/>
                </a:lnTo>
                <a:lnTo>
                  <a:pt x="15903560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1" name="Freeform 11"/>
          <p:cNvSpPr/>
          <p:nvPr/>
        </p:nvSpPr>
        <p:spPr>
          <a:xfrm>
            <a:off x="13475339" y="-596764"/>
            <a:ext cx="3543906" cy="3543906"/>
          </a:xfrm>
          <a:custGeom>
            <a:avLst/>
            <a:gdLst/>
            <a:ahLst/>
            <a:cxnLst/>
            <a:rect l="l" t="t" r="r" b="b"/>
            <a:pathLst>
              <a:path w="3543906" h="3543906">
                <a:moveTo>
                  <a:pt x="0" y="0"/>
                </a:moveTo>
                <a:lnTo>
                  <a:pt x="3543906" y="0"/>
                </a:lnTo>
                <a:lnTo>
                  <a:pt x="3543906" y="3543905"/>
                </a:lnTo>
                <a:lnTo>
                  <a:pt x="0" y="354390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2" name="TextBox 12"/>
          <p:cNvSpPr txBox="1"/>
          <p:nvPr/>
        </p:nvSpPr>
        <p:spPr>
          <a:xfrm>
            <a:off x="1104043" y="558489"/>
            <a:ext cx="11908346" cy="70196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40"/>
              </a:lnSpc>
            </a:pPr>
            <a:r>
              <a:rPr lang="en-US" sz="4170" b="1" spc="-83">
                <a:solidFill>
                  <a:srgbClr val="0F30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Μοντέλο ανάπτυξης υπηρεσιών της ΜΥΦ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04967" y="1436152"/>
            <a:ext cx="7375181" cy="437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6"/>
              </a:lnSpc>
            </a:pPr>
            <a:r>
              <a:rPr lang="en-US" sz="2575" b="1" spc="-51">
                <a:solidFill>
                  <a:srgbClr val="037682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Αμφίδρομη πληροφόρηση - πρακτική επαφή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50169" y="3412764"/>
            <a:ext cx="3577229" cy="12444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6"/>
              </a:lnSpc>
            </a:pPr>
            <a:r>
              <a:rPr lang="en-US" sz="2375" b="1" spc="-47">
                <a:solidFill>
                  <a:srgbClr val="0F30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Γραφείο </a:t>
            </a:r>
          </a:p>
          <a:p>
            <a:pPr algn="l">
              <a:lnSpc>
                <a:spcPts val="3326"/>
              </a:lnSpc>
            </a:pPr>
            <a:r>
              <a:rPr lang="en-US" sz="2375" b="1" spc="-47">
                <a:solidFill>
                  <a:srgbClr val="0F30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Διασύνδεσης &amp; Επιχειρηματικότητας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63387" y="5573218"/>
            <a:ext cx="4108432" cy="8253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26"/>
              </a:lnSpc>
            </a:pPr>
            <a:r>
              <a:rPr lang="en-US" sz="2375" b="1" spc="-47">
                <a:solidFill>
                  <a:srgbClr val="0F30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Γραφείο </a:t>
            </a:r>
          </a:p>
          <a:p>
            <a:pPr algn="l">
              <a:lnSpc>
                <a:spcPts val="3326"/>
              </a:lnSpc>
            </a:pPr>
            <a:r>
              <a:rPr lang="en-US" sz="2375" b="1" spc="-47">
                <a:solidFill>
                  <a:srgbClr val="0F304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Πρακτικής  Άσκησης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299532" y="5153540"/>
            <a:ext cx="1102827" cy="46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ΦΟΙΤΗΤΗΣ </a:t>
            </a:r>
          </a:p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ΑΠΟΦΟΙΤΟΣ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863338" y="6292628"/>
            <a:ext cx="1052527" cy="24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8"/>
              </a:lnSpc>
            </a:pPr>
            <a:r>
              <a:rPr lang="en-US" sz="1740" b="1" spc="34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ΕΜΠΕΙΡΊΕΣ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99483" y="8205355"/>
            <a:ext cx="1642917" cy="24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8"/>
              </a:lnSpc>
            </a:pPr>
            <a:r>
              <a:rPr lang="en-US" sz="1740" b="1" spc="34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ΣΥΜΒΟΥΛΕΥΤΙΚΗ</a:t>
            </a:r>
          </a:p>
        </p:txBody>
      </p:sp>
      <p:sp>
        <p:nvSpPr>
          <p:cNvPr id="19" name="TextBox 19"/>
          <p:cNvSpPr txBox="1"/>
          <p:nvPr/>
        </p:nvSpPr>
        <p:spPr>
          <a:xfrm rot="2837109">
            <a:off x="8912945" y="7254990"/>
            <a:ext cx="1528103" cy="24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8"/>
              </a:lnSpc>
            </a:pPr>
            <a:r>
              <a:rPr lang="en-US" sz="1740" b="1" spc="34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ΠΛΗΡΟΦΟΡΗΣΗ</a:t>
            </a:r>
          </a:p>
        </p:txBody>
      </p:sp>
      <p:sp>
        <p:nvSpPr>
          <p:cNvPr id="20" name="TextBox 20"/>
          <p:cNvSpPr txBox="1"/>
          <p:nvPr/>
        </p:nvSpPr>
        <p:spPr>
          <a:xfrm rot="-4988671">
            <a:off x="8247140" y="4777019"/>
            <a:ext cx="1548153" cy="46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0F3049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ΠΡΌΓΡΑΜΜΑ </a:t>
            </a:r>
          </a:p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0F3049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MENTORING FL. L</a:t>
            </a:r>
          </a:p>
        </p:txBody>
      </p:sp>
      <p:sp>
        <p:nvSpPr>
          <p:cNvPr id="21" name="TextBox 21"/>
          <p:cNvSpPr txBox="1"/>
          <p:nvPr/>
        </p:nvSpPr>
        <p:spPr>
          <a:xfrm rot="4809375">
            <a:off x="13853130" y="4777019"/>
            <a:ext cx="1587580" cy="46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0F3049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ΕΠΙΧΕΙΡΗΜΑΤΙΚΗ </a:t>
            </a:r>
          </a:p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0F3049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ΕΚΠΑΊΔΕΥΣΗ</a:t>
            </a:r>
          </a:p>
        </p:txBody>
      </p:sp>
      <p:sp>
        <p:nvSpPr>
          <p:cNvPr id="22" name="TextBox 22"/>
          <p:cNvSpPr txBox="1"/>
          <p:nvPr/>
        </p:nvSpPr>
        <p:spPr>
          <a:xfrm rot="-1671679">
            <a:off x="9824974" y="2828083"/>
            <a:ext cx="1481430" cy="24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8"/>
              </a:lnSpc>
            </a:pPr>
            <a:r>
              <a:rPr lang="en-US" sz="1740" b="1" spc="34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CAREER EVENTS</a:t>
            </a:r>
          </a:p>
        </p:txBody>
      </p:sp>
      <p:sp>
        <p:nvSpPr>
          <p:cNvPr id="23" name="TextBox 23"/>
          <p:cNvSpPr txBox="1"/>
          <p:nvPr/>
        </p:nvSpPr>
        <p:spPr>
          <a:xfrm rot="-2900390">
            <a:off x="13433678" y="7096389"/>
            <a:ext cx="1042026" cy="46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CAREER </a:t>
            </a:r>
          </a:p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EDUCATION</a:t>
            </a:r>
          </a:p>
        </p:txBody>
      </p:sp>
      <p:sp>
        <p:nvSpPr>
          <p:cNvPr id="24" name="TextBox 24"/>
          <p:cNvSpPr txBox="1"/>
          <p:nvPr/>
        </p:nvSpPr>
        <p:spPr>
          <a:xfrm rot="1882617">
            <a:off x="12778976" y="2773927"/>
            <a:ext cx="984650" cy="4640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ΠΡΑΚΤΙΚΉ </a:t>
            </a:r>
          </a:p>
          <a:p>
            <a:pPr algn="ctr">
              <a:lnSpc>
                <a:spcPts val="1940"/>
              </a:lnSpc>
            </a:pPr>
            <a:r>
              <a:rPr lang="en-US" sz="1617" b="1" spc="32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ΑΣΚΉΣΗ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334801" y="3566616"/>
            <a:ext cx="972281" cy="24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8"/>
              </a:lnSpc>
            </a:pPr>
            <a:r>
              <a:rPr lang="en-US" sz="1740" b="1" spc="34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ΔΙΚΤΥΩΣΗ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805241" y="6292628"/>
            <a:ext cx="1008738" cy="2403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88"/>
              </a:lnSpc>
            </a:pPr>
            <a:r>
              <a:rPr lang="en-US" sz="1740" b="1" spc="34">
                <a:solidFill>
                  <a:srgbClr val="FFFFFF"/>
                </a:solidFill>
                <a:latin typeface="Open Sans Condensed Ultra-Bold"/>
                <a:ea typeface="Open Sans Condensed Ultra-Bold"/>
                <a:cs typeface="Open Sans Condensed Ultra-Bold"/>
                <a:sym typeface="Open Sans Condensed Ultra-Bold"/>
              </a:rPr>
              <a:t>ΕΥΚΑΙΡΊΕΣ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280" y="2880360"/>
            <a:ext cx="5280660" cy="4800600"/>
            <a:chOff x="0" y="0"/>
            <a:chExt cx="7040880" cy="6400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40880" cy="6400800"/>
            </a:xfrm>
            <a:custGeom>
              <a:avLst/>
              <a:gdLst/>
              <a:ahLst/>
              <a:cxnLst/>
              <a:rect l="l" t="t" r="r" b="b"/>
              <a:pathLst>
                <a:path w="7040880" h="6400800">
                  <a:moveTo>
                    <a:pt x="0" y="1066800"/>
                  </a:moveTo>
                  <a:cubicBezTo>
                    <a:pt x="0" y="477647"/>
                    <a:pt x="477647" y="0"/>
                    <a:pt x="1066800" y="0"/>
                  </a:cubicBezTo>
                  <a:lnTo>
                    <a:pt x="5974080" y="0"/>
                  </a:lnTo>
                  <a:cubicBezTo>
                    <a:pt x="6563233" y="0"/>
                    <a:pt x="7040880" y="477647"/>
                    <a:pt x="7040880" y="1066800"/>
                  </a:cubicBezTo>
                  <a:lnTo>
                    <a:pt x="7040880" y="5334000"/>
                  </a:lnTo>
                  <a:cubicBezTo>
                    <a:pt x="7040880" y="5923153"/>
                    <a:pt x="6563233" y="6400800"/>
                    <a:pt x="5974080" y="6400800"/>
                  </a:cubicBezTo>
                  <a:lnTo>
                    <a:pt x="1066800" y="6400800"/>
                  </a:lnTo>
                  <a:cubicBezTo>
                    <a:pt x="477647" y="6400800"/>
                    <a:pt x="0" y="5923153"/>
                    <a:pt x="0" y="5334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280" y="2880360"/>
            <a:ext cx="96012" cy="4800600"/>
            <a:chOff x="0" y="0"/>
            <a:chExt cx="128016" cy="640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4284614" y="2986247"/>
            <a:ext cx="96012" cy="4800600"/>
            <a:chOff x="0" y="0"/>
            <a:chExt cx="128016" cy="64008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765527" y="2880360"/>
            <a:ext cx="96012" cy="4800600"/>
            <a:chOff x="0" y="0"/>
            <a:chExt cx="128016" cy="6400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29875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32688" y="8682228"/>
            <a:ext cx="16390620" cy="658368"/>
            <a:chOff x="0" y="0"/>
            <a:chExt cx="21854160" cy="87782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6" name="Freeform 16"/>
          <p:cNvSpPr/>
          <p:nvPr/>
        </p:nvSpPr>
        <p:spPr>
          <a:xfrm>
            <a:off x="4380626" y="4971295"/>
            <a:ext cx="6203927" cy="2289035"/>
          </a:xfrm>
          <a:custGeom>
            <a:avLst/>
            <a:gdLst/>
            <a:ahLst/>
            <a:cxnLst/>
            <a:rect l="l" t="t" r="r" b="b"/>
            <a:pathLst>
              <a:path w="6203927" h="2289035">
                <a:moveTo>
                  <a:pt x="0" y="0"/>
                </a:moveTo>
                <a:lnTo>
                  <a:pt x="6203926" y="0"/>
                </a:lnTo>
                <a:lnTo>
                  <a:pt x="6203926" y="2289034"/>
                </a:lnTo>
                <a:lnTo>
                  <a:pt x="0" y="22890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7" name="TextBox 17"/>
          <p:cNvSpPr txBox="1"/>
          <p:nvPr/>
        </p:nvSpPr>
        <p:spPr>
          <a:xfrm>
            <a:off x="886968" y="484251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Πυλώνας 1 · Ανάπτυξη Δεξιοτήτων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73252" y="1957959"/>
            <a:ext cx="1638604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Οι ανάγκες της αγοράς τροφοδοτούν τον σχεδιασμό της ανάπτυξης δεξιοτήτων.</a:t>
            </a:r>
          </a:p>
          <a:p>
            <a:pPr algn="l">
              <a:lnSpc>
                <a:spcPts val="2700"/>
              </a:lnSpc>
            </a:pPr>
            <a:endParaRPr lang="en-US" sz="2250">
              <a:solidFill>
                <a:srgbClr val="58697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449324" y="3168396"/>
            <a:ext cx="461772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Soft Skills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9324" y="3977640"/>
            <a:ext cx="2308860" cy="19236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Επικοινωνία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Συναισθηματική Νοημοσύνη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Διαχείριση χρόνου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Ηγεσία….</a:t>
            </a: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4558761" y="3034665"/>
            <a:ext cx="461772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Digital &amp; AI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4544568" y="3844671"/>
            <a:ext cx="4549140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AI, ψηφιακές δεξιότητες και υπεύθυνη χρήση τεχνολογίας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07915" y="2977896"/>
            <a:ext cx="461772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9875D"/>
                </a:solidFill>
                <a:latin typeface="Inter Bold"/>
                <a:ea typeface="Inter Bold"/>
                <a:cs typeface="Inter Bold"/>
                <a:sym typeface="Inter Bold"/>
              </a:rPr>
              <a:t>Career Management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007915" y="3654171"/>
            <a:ext cx="3158599" cy="16030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Αυτογνωσί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</a:t>
            </a: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Δυνατά Σημεία &amp; Ικανότητες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Εξερεύνηση οριζόντων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Δίκτυα &amp; Σχέσεις</a:t>
            </a: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243584" y="8796147"/>
            <a:ext cx="157002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Καλή πρακτική: εργαστήρια αιχμής και συνεργασίες με επιχειρήσεις και εκπαιδευτές.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4423689" y="2880360"/>
            <a:ext cx="96012" cy="4800600"/>
            <a:chOff x="0" y="0"/>
            <a:chExt cx="128016" cy="640080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29875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4776876" y="2977896"/>
            <a:ext cx="3331843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 dirty="0">
                <a:solidFill>
                  <a:srgbClr val="F0645A"/>
                </a:solidFill>
                <a:latin typeface="Inter Bold"/>
                <a:ea typeface="Inter Bold"/>
                <a:cs typeface="Inter Bold"/>
                <a:sym typeface="Inter Bold"/>
              </a:rPr>
              <a:t>Entrepreneurship Skills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729251" y="3916490"/>
            <a:ext cx="3158599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EntreComp</a:t>
            </a: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280" y="2880360"/>
            <a:ext cx="5280660" cy="4800600"/>
            <a:chOff x="0" y="0"/>
            <a:chExt cx="7040880" cy="6400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40880" cy="6400800"/>
            </a:xfrm>
            <a:custGeom>
              <a:avLst/>
              <a:gdLst/>
              <a:ahLst/>
              <a:cxnLst/>
              <a:rect l="l" t="t" r="r" b="b"/>
              <a:pathLst>
                <a:path w="7040880" h="6400800">
                  <a:moveTo>
                    <a:pt x="0" y="1066800"/>
                  </a:moveTo>
                  <a:cubicBezTo>
                    <a:pt x="0" y="477647"/>
                    <a:pt x="477647" y="0"/>
                    <a:pt x="1066800" y="0"/>
                  </a:cubicBezTo>
                  <a:lnTo>
                    <a:pt x="5974080" y="0"/>
                  </a:lnTo>
                  <a:cubicBezTo>
                    <a:pt x="6563233" y="0"/>
                    <a:pt x="7040880" y="477647"/>
                    <a:pt x="7040880" y="1066800"/>
                  </a:cubicBezTo>
                  <a:lnTo>
                    <a:pt x="7040880" y="5334000"/>
                  </a:lnTo>
                  <a:cubicBezTo>
                    <a:pt x="7040880" y="5923153"/>
                    <a:pt x="6563233" y="6400800"/>
                    <a:pt x="5974080" y="6400800"/>
                  </a:cubicBezTo>
                  <a:lnTo>
                    <a:pt x="1066800" y="6400800"/>
                  </a:lnTo>
                  <a:cubicBezTo>
                    <a:pt x="477647" y="6400800"/>
                    <a:pt x="0" y="5923153"/>
                    <a:pt x="0" y="5334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7280" y="2880360"/>
            <a:ext cx="96012" cy="4800600"/>
            <a:chOff x="0" y="0"/>
            <a:chExt cx="128016" cy="640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32688" y="8682228"/>
            <a:ext cx="16390620" cy="658368"/>
            <a:chOff x="0" y="0"/>
            <a:chExt cx="21854160" cy="87782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2" name="Freeform 12"/>
          <p:cNvSpPr/>
          <p:nvPr/>
        </p:nvSpPr>
        <p:spPr>
          <a:xfrm>
            <a:off x="9148572" y="3197817"/>
            <a:ext cx="8375127" cy="4165685"/>
          </a:xfrm>
          <a:custGeom>
            <a:avLst/>
            <a:gdLst/>
            <a:ahLst/>
            <a:cxnLst/>
            <a:rect l="l" t="t" r="r" b="b"/>
            <a:pathLst>
              <a:path w="8375127" h="4165685">
                <a:moveTo>
                  <a:pt x="0" y="0"/>
                </a:moveTo>
                <a:lnTo>
                  <a:pt x="8375127" y="0"/>
                </a:lnTo>
                <a:lnTo>
                  <a:pt x="8375127" y="4165686"/>
                </a:lnTo>
                <a:lnTo>
                  <a:pt x="0" y="4165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3" name="TextBox 13"/>
          <p:cNvSpPr txBox="1"/>
          <p:nvPr/>
        </p:nvSpPr>
        <p:spPr>
          <a:xfrm>
            <a:off x="886968" y="484251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Πυλώνας 1 · Ανάπτυξη Δεξιοτήτων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873252" y="1957959"/>
            <a:ext cx="16386048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Οι ανάγκες της αγοράς τροφοδοτούν τον σχεδιασμό της ανάπτυξης δεξιοτήτων.</a:t>
            </a:r>
          </a:p>
          <a:p>
            <a:pPr algn="l">
              <a:lnSpc>
                <a:spcPts val="2700"/>
              </a:lnSpc>
            </a:pPr>
            <a:endParaRPr lang="en-US" sz="2250">
              <a:solidFill>
                <a:srgbClr val="58697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449324" y="2822093"/>
            <a:ext cx="6845576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Εργαστήρια Ανάπτυξης Δεξιοτήτων 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43584" y="3415395"/>
            <a:ext cx="7347703" cy="35266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Χτίζοντ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ας το Επαγγελματικό σας Προφίλ 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CV, LinkedIn και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τεχνικές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ανα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ζήτησης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εργ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ασίας μέσω Social Media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Αναπτύσσω τις διαπραγματευτικές μου δεξιότητες</a:t>
            </a: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Προ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βάλλοντας τον καλύτερο εαυτό σου Τεχνικές αυτοπαρουσίασης στη συνέντευξη επιλογής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Gemini Academy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γι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 φοιτητές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Ηγεσία στο χώρο εργασίας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marL="453390" lvl="1" indent="-226695" algn="l">
              <a:lnSpc>
                <a:spcPts val="2520"/>
              </a:lnSpc>
              <a:buFont typeface="Arial"/>
              <a:buChar char="•"/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Δυνατά σημεία του Χαρακτήρα</a:t>
            </a: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243584" y="8796147"/>
            <a:ext cx="157002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Καλή πρακτική: εργαστήρια αιχμής και συνεργασίες με επιχειρήσεις και εκπαιδευτές.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86968" y="9710928"/>
            <a:ext cx="16568928" cy="24689"/>
            <a:chOff x="0" y="0"/>
            <a:chExt cx="22091904" cy="329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280" y="2811780"/>
            <a:ext cx="5280660" cy="4910328"/>
            <a:chOff x="0" y="0"/>
            <a:chExt cx="7040880" cy="6547104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40880" cy="6547104"/>
            </a:xfrm>
            <a:custGeom>
              <a:avLst/>
              <a:gdLst/>
              <a:ahLst/>
              <a:cxnLst/>
              <a:rect l="l" t="t" r="r" b="b"/>
              <a:pathLst>
                <a:path w="7040880" h="6547104">
                  <a:moveTo>
                    <a:pt x="0" y="1091184"/>
                  </a:moveTo>
                  <a:cubicBezTo>
                    <a:pt x="0" y="488569"/>
                    <a:pt x="488569" y="0"/>
                    <a:pt x="1091184" y="0"/>
                  </a:cubicBezTo>
                  <a:lnTo>
                    <a:pt x="5949696" y="0"/>
                  </a:lnTo>
                  <a:cubicBezTo>
                    <a:pt x="6552311" y="0"/>
                    <a:pt x="7040880" y="488569"/>
                    <a:pt x="7040880" y="1091184"/>
                  </a:cubicBezTo>
                  <a:lnTo>
                    <a:pt x="7040880" y="5455920"/>
                  </a:lnTo>
                  <a:cubicBezTo>
                    <a:pt x="7040880" y="6058535"/>
                    <a:pt x="6552311" y="6547104"/>
                    <a:pt x="5949696" y="6547104"/>
                  </a:cubicBezTo>
                  <a:lnTo>
                    <a:pt x="1091184" y="6547104"/>
                  </a:lnTo>
                  <a:cubicBezTo>
                    <a:pt x="488569" y="6547104"/>
                    <a:pt x="0" y="6058535"/>
                    <a:pt x="0" y="545592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66410" y="2811780"/>
            <a:ext cx="126882" cy="6489089"/>
            <a:chOff x="0" y="0"/>
            <a:chExt cx="128016" cy="654710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8016" cy="6547104"/>
            </a:xfrm>
            <a:custGeom>
              <a:avLst/>
              <a:gdLst/>
              <a:ahLst/>
              <a:cxnLst/>
              <a:rect l="l" t="t" r="r" b="b"/>
              <a:pathLst>
                <a:path w="128016" h="6547104">
                  <a:moveTo>
                    <a:pt x="0" y="0"/>
                  </a:moveTo>
                  <a:lnTo>
                    <a:pt x="128016" y="0"/>
                  </a:lnTo>
                  <a:lnTo>
                    <a:pt x="128016" y="6547104"/>
                  </a:lnTo>
                  <a:lnTo>
                    <a:pt x="0" y="6547104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03136" y="2811780"/>
            <a:ext cx="5280660" cy="4910328"/>
            <a:chOff x="0" y="0"/>
            <a:chExt cx="7040880" cy="65471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40880" cy="6547104"/>
            </a:xfrm>
            <a:custGeom>
              <a:avLst/>
              <a:gdLst/>
              <a:ahLst/>
              <a:cxnLst/>
              <a:rect l="l" t="t" r="r" b="b"/>
              <a:pathLst>
                <a:path w="7040880" h="6547104">
                  <a:moveTo>
                    <a:pt x="0" y="1091184"/>
                  </a:moveTo>
                  <a:cubicBezTo>
                    <a:pt x="0" y="488569"/>
                    <a:pt x="488569" y="0"/>
                    <a:pt x="1091184" y="0"/>
                  </a:cubicBezTo>
                  <a:lnTo>
                    <a:pt x="5949696" y="0"/>
                  </a:lnTo>
                  <a:cubicBezTo>
                    <a:pt x="6552311" y="0"/>
                    <a:pt x="7040880" y="488569"/>
                    <a:pt x="7040880" y="1091184"/>
                  </a:cubicBezTo>
                  <a:lnTo>
                    <a:pt x="7040880" y="5455920"/>
                  </a:lnTo>
                  <a:cubicBezTo>
                    <a:pt x="7040880" y="6058535"/>
                    <a:pt x="6552311" y="6547104"/>
                    <a:pt x="5949696" y="6547104"/>
                  </a:cubicBezTo>
                  <a:lnTo>
                    <a:pt x="1091184" y="6547104"/>
                  </a:lnTo>
                  <a:cubicBezTo>
                    <a:pt x="488569" y="6547104"/>
                    <a:pt x="0" y="6058535"/>
                    <a:pt x="0" y="545592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427107" y="2838641"/>
            <a:ext cx="126356" cy="6462228"/>
            <a:chOff x="0" y="0"/>
            <a:chExt cx="128016" cy="654710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016" cy="6547104"/>
            </a:xfrm>
            <a:custGeom>
              <a:avLst/>
              <a:gdLst/>
              <a:ahLst/>
              <a:cxnLst/>
              <a:rect l="l" t="t" r="r" b="b"/>
              <a:pathLst>
                <a:path w="128016" h="6547104">
                  <a:moveTo>
                    <a:pt x="0" y="0"/>
                  </a:moveTo>
                  <a:lnTo>
                    <a:pt x="128016" y="0"/>
                  </a:lnTo>
                  <a:lnTo>
                    <a:pt x="128016" y="6547104"/>
                  </a:lnTo>
                  <a:lnTo>
                    <a:pt x="0" y="6547104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1377902" y="4795107"/>
            <a:ext cx="3601530" cy="3601530"/>
          </a:xfrm>
          <a:custGeom>
            <a:avLst/>
            <a:gdLst/>
            <a:ahLst/>
            <a:cxnLst/>
            <a:rect l="l" t="t" r="r" b="b"/>
            <a:pathLst>
              <a:path w="3601530" h="3601530">
                <a:moveTo>
                  <a:pt x="0" y="0"/>
                </a:moveTo>
                <a:lnTo>
                  <a:pt x="3601530" y="0"/>
                </a:lnTo>
                <a:lnTo>
                  <a:pt x="3601530" y="3601530"/>
                </a:lnTo>
                <a:lnTo>
                  <a:pt x="0" y="36015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5" name="TextBox 15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Πυλώνας 2 · Πληροφόρηση &amp; Ευκαιρίες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41832" y="2034159"/>
            <a:ext cx="163860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Συγκέντρωση και διάχυση αξιόπιστων επαγγελματικών ευκαιριών.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449324" y="3099816"/>
            <a:ext cx="461772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Social Media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5802289" y="2883617"/>
            <a:ext cx="7990822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29875D"/>
                </a:solidFill>
                <a:latin typeface="Inter Bold"/>
                <a:ea typeface="Inter Bold"/>
                <a:cs typeface="Inter Bold"/>
                <a:sym typeface="Inter Bold"/>
              </a:rPr>
              <a:t>MyUoiCareer: ψηφιακή υποδομή πληροφόρησης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6968" y="562750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5802289" y="3685407"/>
            <a:ext cx="7393812" cy="5615462"/>
            <a:chOff x="0" y="0"/>
            <a:chExt cx="6108725" cy="463946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108700" cy="4639437"/>
            </a:xfrm>
            <a:custGeom>
              <a:avLst/>
              <a:gdLst/>
              <a:ahLst/>
              <a:cxnLst/>
              <a:rect l="l" t="t" r="r" b="b"/>
              <a:pathLst>
                <a:path w="6108700" h="4639437">
                  <a:moveTo>
                    <a:pt x="0" y="0"/>
                  </a:moveTo>
                  <a:lnTo>
                    <a:pt x="6108700" y="0"/>
                  </a:lnTo>
                  <a:lnTo>
                    <a:pt x="6108700" y="4639437"/>
                  </a:lnTo>
                  <a:lnTo>
                    <a:pt x="0" y="46394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3517262" y="2505124"/>
            <a:ext cx="3691305" cy="2705669"/>
            <a:chOff x="0" y="0"/>
            <a:chExt cx="6986016" cy="512064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6986016" cy="5120640"/>
            </a:xfrm>
            <a:custGeom>
              <a:avLst/>
              <a:gdLst/>
              <a:ahLst/>
              <a:cxnLst/>
              <a:rect l="l" t="t" r="r" b="b"/>
              <a:pathLst>
                <a:path w="6986016" h="512064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lnTo>
                    <a:pt x="6132576" y="0"/>
                  </a:lnTo>
                  <a:cubicBezTo>
                    <a:pt x="6603873" y="0"/>
                    <a:pt x="6986016" y="382143"/>
                    <a:pt x="6986016" y="853440"/>
                  </a:cubicBezTo>
                  <a:lnTo>
                    <a:pt x="6986016" y="4267200"/>
                  </a:lnTo>
                  <a:cubicBezTo>
                    <a:pt x="6986016" y="4738497"/>
                    <a:pt x="6603873" y="5120640"/>
                    <a:pt x="6132576" y="5120640"/>
                  </a:cubicBezTo>
                  <a:lnTo>
                    <a:pt x="853440" y="5120640"/>
                  </a:lnTo>
                  <a:cubicBezTo>
                    <a:pt x="382143" y="5120640"/>
                    <a:pt x="0" y="4738497"/>
                    <a:pt x="0" y="42672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3698058" y="3288881"/>
            <a:ext cx="3427181" cy="6201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8"/>
              </a:lnSpc>
            </a:pPr>
            <a:r>
              <a:rPr lang="en-US" sz="4015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860+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784607" y="3964253"/>
            <a:ext cx="3156614" cy="5368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55"/>
              </a:lnSpc>
            </a:pPr>
            <a:r>
              <a:rPr lang="en-US" sz="1796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Συνεργαζόμενες επιχειρήσεις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3517262" y="4710642"/>
            <a:ext cx="3808713" cy="2791727"/>
            <a:chOff x="0" y="0"/>
            <a:chExt cx="6986016" cy="512064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6986016" cy="5120640"/>
            </a:xfrm>
            <a:custGeom>
              <a:avLst/>
              <a:gdLst/>
              <a:ahLst/>
              <a:cxnLst/>
              <a:rect l="l" t="t" r="r" b="b"/>
              <a:pathLst>
                <a:path w="6986016" h="512064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lnTo>
                    <a:pt x="6132576" y="0"/>
                  </a:lnTo>
                  <a:cubicBezTo>
                    <a:pt x="6603873" y="0"/>
                    <a:pt x="6986016" y="382143"/>
                    <a:pt x="6986016" y="853440"/>
                  </a:cubicBezTo>
                  <a:lnTo>
                    <a:pt x="6986016" y="4267200"/>
                  </a:lnTo>
                  <a:cubicBezTo>
                    <a:pt x="6986016" y="4738497"/>
                    <a:pt x="6603873" y="5120640"/>
                    <a:pt x="6132576" y="5120640"/>
                  </a:cubicBezTo>
                  <a:lnTo>
                    <a:pt x="853440" y="5120640"/>
                  </a:lnTo>
                  <a:cubicBezTo>
                    <a:pt x="382143" y="5120640"/>
                    <a:pt x="0" y="4738497"/>
                    <a:pt x="0" y="42672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13698058" y="5439677"/>
            <a:ext cx="3536188" cy="6300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72"/>
              </a:lnSpc>
            </a:pPr>
            <a:r>
              <a:rPr lang="en-US" sz="4143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2.000+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793111" y="6206656"/>
            <a:ext cx="3257015" cy="2864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4"/>
              </a:lnSpc>
            </a:pPr>
            <a:r>
              <a:rPr lang="en-US" sz="1853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Φοιτητές/ τριες - Απόφοιτοι</a:t>
            </a:r>
          </a:p>
        </p:txBody>
      </p:sp>
      <p:grpSp>
        <p:nvGrpSpPr>
          <p:cNvPr id="31" name="Group 31"/>
          <p:cNvGrpSpPr/>
          <p:nvPr/>
        </p:nvGrpSpPr>
        <p:grpSpPr>
          <a:xfrm>
            <a:off x="13688712" y="6864613"/>
            <a:ext cx="3721464" cy="2727775"/>
            <a:chOff x="0" y="0"/>
            <a:chExt cx="6986016" cy="5120640"/>
          </a:xfrm>
        </p:grpSpPr>
        <p:sp>
          <p:nvSpPr>
            <p:cNvPr id="32" name="Freeform 32"/>
            <p:cNvSpPr/>
            <p:nvPr/>
          </p:nvSpPr>
          <p:spPr>
            <a:xfrm>
              <a:off x="0" y="0"/>
              <a:ext cx="6986016" cy="5120640"/>
            </a:xfrm>
            <a:custGeom>
              <a:avLst/>
              <a:gdLst/>
              <a:ahLst/>
              <a:cxnLst/>
              <a:rect l="l" t="t" r="r" b="b"/>
              <a:pathLst>
                <a:path w="6986016" h="5120640">
                  <a:moveTo>
                    <a:pt x="0" y="853440"/>
                  </a:moveTo>
                  <a:cubicBezTo>
                    <a:pt x="0" y="382143"/>
                    <a:pt x="382143" y="0"/>
                    <a:pt x="853440" y="0"/>
                  </a:cubicBezTo>
                  <a:lnTo>
                    <a:pt x="6132576" y="0"/>
                  </a:lnTo>
                  <a:cubicBezTo>
                    <a:pt x="6603873" y="0"/>
                    <a:pt x="6986016" y="382143"/>
                    <a:pt x="6986016" y="853440"/>
                  </a:cubicBezTo>
                  <a:lnTo>
                    <a:pt x="6986016" y="4267200"/>
                  </a:lnTo>
                  <a:cubicBezTo>
                    <a:pt x="6986016" y="4738497"/>
                    <a:pt x="6603873" y="5120640"/>
                    <a:pt x="6132576" y="5120640"/>
                  </a:cubicBezTo>
                  <a:lnTo>
                    <a:pt x="853440" y="5120640"/>
                  </a:lnTo>
                  <a:cubicBezTo>
                    <a:pt x="382143" y="5120640"/>
                    <a:pt x="0" y="4738497"/>
                    <a:pt x="0" y="42672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13724560" y="7452307"/>
            <a:ext cx="3455182" cy="615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58"/>
              </a:lnSpc>
            </a:pPr>
            <a:r>
              <a:rPr lang="en-US" sz="4048" b="1">
                <a:solidFill>
                  <a:srgbClr val="29875D"/>
                </a:solidFill>
                <a:latin typeface="Inter Bold"/>
                <a:ea typeface="Inter Bold"/>
                <a:cs typeface="Inter Bold"/>
                <a:sym typeface="Inter Bold"/>
              </a:rPr>
              <a:t>3.000+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3830416" y="8182251"/>
            <a:ext cx="3182404" cy="8118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3"/>
              </a:lnSpc>
            </a:pPr>
            <a:r>
              <a:rPr lang="en-US" sz="1811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Θέσεις εργασίας,  Πρακτικής άσκησης, ανακοινώσεις κλπ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802289" y="3284195"/>
            <a:ext cx="2271307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20"/>
              </a:lnSpc>
            </a:pPr>
            <a:r>
              <a:rPr lang="en-US" sz="185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 (έναρξη 2023).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824517" y="2343950"/>
            <a:ext cx="144747" cy="7237347"/>
            <a:chOff x="0" y="0"/>
            <a:chExt cx="128016" cy="6400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880446" y="2401892"/>
            <a:ext cx="5280660" cy="4800600"/>
            <a:chOff x="0" y="0"/>
            <a:chExt cx="7040880" cy="6400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7040880" cy="6400800"/>
            </a:xfrm>
            <a:custGeom>
              <a:avLst/>
              <a:gdLst/>
              <a:ahLst/>
              <a:cxnLst/>
              <a:rect l="l" t="t" r="r" b="b"/>
              <a:pathLst>
                <a:path w="7040880" h="6400800">
                  <a:moveTo>
                    <a:pt x="0" y="1066800"/>
                  </a:moveTo>
                  <a:cubicBezTo>
                    <a:pt x="0" y="477647"/>
                    <a:pt x="477647" y="0"/>
                    <a:pt x="1066800" y="0"/>
                  </a:cubicBezTo>
                  <a:lnTo>
                    <a:pt x="5974080" y="0"/>
                  </a:lnTo>
                  <a:cubicBezTo>
                    <a:pt x="6563233" y="0"/>
                    <a:pt x="7040880" y="477647"/>
                    <a:pt x="7040880" y="1066800"/>
                  </a:cubicBezTo>
                  <a:lnTo>
                    <a:pt x="7040880" y="5334000"/>
                  </a:lnTo>
                  <a:cubicBezTo>
                    <a:pt x="7040880" y="5923153"/>
                    <a:pt x="6563233" y="6400800"/>
                    <a:pt x="5974080" y="6400800"/>
                  </a:cubicBezTo>
                  <a:lnTo>
                    <a:pt x="1066800" y="6400800"/>
                  </a:lnTo>
                  <a:cubicBezTo>
                    <a:pt x="477647" y="6400800"/>
                    <a:pt x="0" y="5923153"/>
                    <a:pt x="0" y="5334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003367" y="4919063"/>
            <a:ext cx="4617720" cy="2666162"/>
            <a:chOff x="0" y="0"/>
            <a:chExt cx="4892040" cy="231987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92040" cy="2319909"/>
            </a:xfrm>
            <a:custGeom>
              <a:avLst/>
              <a:gdLst/>
              <a:ahLst/>
              <a:cxnLst/>
              <a:rect l="l" t="t" r="r" b="b"/>
              <a:pathLst>
                <a:path w="4892040" h="2319909">
                  <a:moveTo>
                    <a:pt x="0" y="0"/>
                  </a:moveTo>
                  <a:lnTo>
                    <a:pt x="4892040" y="0"/>
                  </a:lnTo>
                  <a:lnTo>
                    <a:pt x="4892040" y="2319909"/>
                  </a:lnTo>
                  <a:lnTo>
                    <a:pt x="0" y="231990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b="1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511448" y="4919063"/>
            <a:ext cx="2796232" cy="2634440"/>
            <a:chOff x="0" y="0"/>
            <a:chExt cx="2337791" cy="233779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337816" cy="2337816"/>
            </a:xfrm>
            <a:custGeom>
              <a:avLst/>
              <a:gdLst/>
              <a:ahLst/>
              <a:cxnLst/>
              <a:rect l="l" t="t" r="r" b="b"/>
              <a:pathLst>
                <a:path w="2337816" h="2337816">
                  <a:moveTo>
                    <a:pt x="0" y="0"/>
                  </a:moveTo>
                  <a:lnTo>
                    <a:pt x="2337816" y="0"/>
                  </a:lnTo>
                  <a:lnTo>
                    <a:pt x="2337816" y="2337816"/>
                  </a:lnTo>
                  <a:lnTo>
                    <a:pt x="0" y="23378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1" b="1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4" name="Freeform 14"/>
          <p:cNvSpPr/>
          <p:nvPr/>
        </p:nvSpPr>
        <p:spPr>
          <a:xfrm>
            <a:off x="8809890" y="7246404"/>
            <a:ext cx="3979535" cy="2048409"/>
          </a:xfrm>
          <a:custGeom>
            <a:avLst/>
            <a:gdLst/>
            <a:ahLst/>
            <a:cxnLst/>
            <a:rect l="l" t="t" r="r" b="b"/>
            <a:pathLst>
              <a:path w="3707004" h="1972590">
                <a:moveTo>
                  <a:pt x="0" y="0"/>
                </a:moveTo>
                <a:lnTo>
                  <a:pt x="3707004" y="0"/>
                </a:lnTo>
                <a:lnTo>
                  <a:pt x="3707004" y="1972591"/>
                </a:lnTo>
                <a:lnTo>
                  <a:pt x="0" y="19725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5" name="Freeform 15"/>
          <p:cNvSpPr/>
          <p:nvPr/>
        </p:nvSpPr>
        <p:spPr>
          <a:xfrm>
            <a:off x="6649477" y="4951598"/>
            <a:ext cx="2371550" cy="2429872"/>
          </a:xfrm>
          <a:custGeom>
            <a:avLst/>
            <a:gdLst/>
            <a:ahLst/>
            <a:cxnLst/>
            <a:rect l="l" t="t" r="r" b="b"/>
            <a:pathLst>
              <a:path w="1896222" h="1896222">
                <a:moveTo>
                  <a:pt x="0" y="0"/>
                </a:moveTo>
                <a:lnTo>
                  <a:pt x="1896222" y="0"/>
                </a:lnTo>
                <a:lnTo>
                  <a:pt x="1896222" y="1896221"/>
                </a:lnTo>
                <a:lnTo>
                  <a:pt x="0" y="189622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grpSp>
        <p:nvGrpSpPr>
          <p:cNvPr id="16" name="Group 16"/>
          <p:cNvGrpSpPr/>
          <p:nvPr/>
        </p:nvGrpSpPr>
        <p:grpSpPr>
          <a:xfrm>
            <a:off x="12583165" y="2510028"/>
            <a:ext cx="144747" cy="7237347"/>
            <a:chOff x="0" y="0"/>
            <a:chExt cx="128016" cy="6400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795432" y="6933386"/>
            <a:ext cx="2849629" cy="3362562"/>
          </a:xfrm>
          <a:custGeom>
            <a:avLst/>
            <a:gdLst/>
            <a:ahLst/>
            <a:cxnLst/>
            <a:rect l="l" t="t" r="r" b="b"/>
            <a:pathLst>
              <a:path w="2849629" h="3362562">
                <a:moveTo>
                  <a:pt x="0" y="0"/>
                </a:moveTo>
                <a:lnTo>
                  <a:pt x="2849629" y="0"/>
                </a:lnTo>
                <a:lnTo>
                  <a:pt x="2849629" y="3362563"/>
                </a:lnTo>
                <a:lnTo>
                  <a:pt x="0" y="336256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9" name="TextBox 19"/>
          <p:cNvSpPr txBox="1"/>
          <p:nvPr/>
        </p:nvSpPr>
        <p:spPr>
          <a:xfrm>
            <a:off x="7337124" y="3566487"/>
            <a:ext cx="4795368" cy="279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275"/>
              </a:lnSpc>
            </a:pPr>
            <a:r>
              <a:rPr lang="el-GR" sz="1896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</a:t>
            </a:r>
            <a:r>
              <a:rPr lang="en-US" sz="1896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υστημ</a:t>
            </a:r>
            <a:r>
              <a:rPr lang="en-US" sz="1896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ατική </a:t>
            </a:r>
            <a:r>
              <a:rPr lang="el-GR" sz="1896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συνεργασία </a:t>
            </a:r>
            <a:r>
              <a:rPr lang="en-US" sz="1896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με</a:t>
            </a:r>
            <a:r>
              <a:rPr lang="en-US" sz="1896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επ</a:t>
            </a:r>
            <a:r>
              <a:rPr lang="en-US" sz="1896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ιχειρήσεις</a:t>
            </a:r>
            <a:r>
              <a:rPr lang="en-US" sz="1896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Πυλώνας 3 · Δικτύωση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41832" y="1843278"/>
            <a:ext cx="163860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dirty="0" err="1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Στ</a:t>
            </a: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αθερές σχέσεις με εργοδότες, αποφοίτους και τοπικούς φορείς.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115358" y="3234165"/>
            <a:ext cx="454914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Career Talks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149971" y="2608797"/>
            <a:ext cx="461772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ΑΠΟΦΟΙΤΟΙ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873252" y="465963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15358" y="2608797"/>
            <a:ext cx="6546869" cy="3869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87"/>
              </a:lnSpc>
            </a:pPr>
            <a:r>
              <a:rPr lang="en-US" sz="2573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ΕΚΔΗΛΩΣΕΙΣ ΣΤΑΔΙΟΔΡΟΜΙΑΣ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149971" y="3315127"/>
            <a:ext cx="4549140" cy="64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Δεσμοί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με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το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Πα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νε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πιστήμιο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&amp; Δημιουργία Δικτύων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15358" y="4124752"/>
            <a:ext cx="4549140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Career in Greek Pharma Industry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82020" y="4604738"/>
            <a:ext cx="4549140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Κύκλος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«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Παρα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σκευές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Κα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ριέρ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ας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»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115358" y="3679459"/>
            <a:ext cx="4549140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Open Days</a:t>
            </a:r>
          </a:p>
        </p:txBody>
      </p:sp>
      <p:pic>
        <p:nvPicPr>
          <p:cNvPr id="31" name="Εικόνα 30">
            <a:extLst>
              <a:ext uri="{FF2B5EF4-FFF2-40B4-BE49-F238E27FC236}">
                <a16:creationId xmlns:a16="http://schemas.microsoft.com/office/drawing/2014/main" id="{5F203427-E2FA-4FAB-5592-F227018497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9268" y="7364632"/>
            <a:ext cx="3096647" cy="2587173"/>
          </a:xfrm>
          <a:prstGeom prst="rect">
            <a:avLst/>
          </a:prstGeom>
        </p:spPr>
      </p:pic>
      <p:pic>
        <p:nvPicPr>
          <p:cNvPr id="33" name="Εικόνα 32">
            <a:extLst>
              <a:ext uri="{FF2B5EF4-FFF2-40B4-BE49-F238E27FC236}">
                <a16:creationId xmlns:a16="http://schemas.microsoft.com/office/drawing/2014/main" id="{C5EF6AB2-E8F7-BF69-4D6B-16BC38FE321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6982" y="5116729"/>
            <a:ext cx="2803050" cy="2210760"/>
          </a:xfrm>
          <a:prstGeom prst="rect">
            <a:avLst/>
          </a:prstGeom>
        </p:spPr>
      </p:pic>
      <p:pic>
        <p:nvPicPr>
          <p:cNvPr id="35" name="Εικόνα 34">
            <a:extLst>
              <a:ext uri="{FF2B5EF4-FFF2-40B4-BE49-F238E27FC236}">
                <a16:creationId xmlns:a16="http://schemas.microsoft.com/office/drawing/2014/main" id="{B2DB58E6-6EBA-BAE2-5F0F-584D46C701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94135" y="7536901"/>
            <a:ext cx="2371550" cy="2198697"/>
          </a:xfrm>
          <a:prstGeom prst="rect">
            <a:avLst/>
          </a:prstGeom>
        </p:spPr>
      </p:pic>
      <p:pic>
        <p:nvPicPr>
          <p:cNvPr id="39" name="Εικόνα 38">
            <a:extLst>
              <a:ext uri="{FF2B5EF4-FFF2-40B4-BE49-F238E27FC236}">
                <a16:creationId xmlns:a16="http://schemas.microsoft.com/office/drawing/2014/main" id="{F7DF65A0-B122-5412-59FC-997509B7519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20" y="4991312"/>
            <a:ext cx="2070998" cy="207099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73252" y="923508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Ημέρες Καριέρας Πανεπιστημίου Ιωαννίνων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6968" y="1693841"/>
            <a:ext cx="163860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Ετήσια διοργάνωση με συμμετοχή επιχειρήσεων και φοιτητών/αποφοίτων.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1868929" y="2267189"/>
            <a:ext cx="3684361" cy="6152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66"/>
              </a:lnSpc>
            </a:pPr>
            <a:r>
              <a:rPr lang="en-US" sz="4055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45–55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1971940" y="3256095"/>
            <a:ext cx="3447436" cy="271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2"/>
              </a:lnSpc>
            </a:pPr>
            <a:r>
              <a:rPr lang="en-US" sz="1802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Επιχειρήσεις κάθε χρόνο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1726652" y="3737479"/>
            <a:ext cx="3968916" cy="2849744"/>
            <a:chOff x="0" y="0"/>
            <a:chExt cx="7004304" cy="50292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04304" cy="5029200"/>
            </a:xfrm>
            <a:custGeom>
              <a:avLst/>
              <a:gdLst/>
              <a:ahLst/>
              <a:cxnLst/>
              <a:rect l="l" t="t" r="r" b="b"/>
              <a:pathLst>
                <a:path w="7004304" h="50292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lnTo>
                    <a:pt x="6166104" y="0"/>
                  </a:lnTo>
                  <a:cubicBezTo>
                    <a:pt x="6629019" y="0"/>
                    <a:pt x="7004304" y="375285"/>
                    <a:pt x="7004304" y="838200"/>
                  </a:cubicBezTo>
                  <a:lnTo>
                    <a:pt x="7004304" y="4191000"/>
                  </a:lnTo>
                  <a:cubicBezTo>
                    <a:pt x="7004304" y="4653915"/>
                    <a:pt x="6629019" y="5029200"/>
                    <a:pt x="6166104" y="5029200"/>
                  </a:cubicBezTo>
                  <a:lnTo>
                    <a:pt x="838200" y="5029200"/>
                  </a:lnTo>
                  <a:cubicBezTo>
                    <a:pt x="375285" y="5029200"/>
                    <a:pt x="0" y="4653915"/>
                    <a:pt x="0" y="4191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902769" y="4329191"/>
            <a:ext cx="3706394" cy="6188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5"/>
              </a:lnSpc>
            </a:pPr>
            <a:r>
              <a:rPr lang="en-US" sz="4079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&gt;400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06396" y="5324011"/>
            <a:ext cx="3468052" cy="5469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75"/>
              </a:lnSpc>
            </a:pPr>
            <a:r>
              <a:rPr lang="en-US" sz="1813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Φοιτητές και απόφοιτοι κάθε χρόνο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1971940" y="6174733"/>
            <a:ext cx="3642761" cy="2615559"/>
            <a:chOff x="0" y="0"/>
            <a:chExt cx="7004304" cy="50292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7004304" cy="5029200"/>
            </a:xfrm>
            <a:custGeom>
              <a:avLst/>
              <a:gdLst/>
              <a:ahLst/>
              <a:cxnLst/>
              <a:rect l="l" t="t" r="r" b="b"/>
              <a:pathLst>
                <a:path w="7004304" h="5029200">
                  <a:moveTo>
                    <a:pt x="0" y="838200"/>
                  </a:moveTo>
                  <a:cubicBezTo>
                    <a:pt x="0" y="375285"/>
                    <a:pt x="375285" y="0"/>
                    <a:pt x="838200" y="0"/>
                  </a:cubicBezTo>
                  <a:lnTo>
                    <a:pt x="6166104" y="0"/>
                  </a:lnTo>
                  <a:cubicBezTo>
                    <a:pt x="6629019" y="0"/>
                    <a:pt x="7004304" y="375285"/>
                    <a:pt x="7004304" y="838200"/>
                  </a:cubicBezTo>
                  <a:lnTo>
                    <a:pt x="7004304" y="4191000"/>
                  </a:lnTo>
                  <a:cubicBezTo>
                    <a:pt x="7004304" y="4653915"/>
                    <a:pt x="6629019" y="5029200"/>
                    <a:pt x="6166104" y="5029200"/>
                  </a:cubicBezTo>
                  <a:lnTo>
                    <a:pt x="838200" y="5029200"/>
                  </a:lnTo>
                  <a:cubicBezTo>
                    <a:pt x="375285" y="5029200"/>
                    <a:pt x="0" y="4653915"/>
                    <a:pt x="0" y="4191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2092415" y="6631281"/>
            <a:ext cx="3401812" cy="558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93"/>
              </a:lnSpc>
            </a:pPr>
            <a:r>
              <a:rPr lang="en-US" sz="3744" b="1">
                <a:solidFill>
                  <a:srgbClr val="29875D"/>
                </a:solidFill>
                <a:latin typeface="Inter Bold"/>
                <a:ea typeface="Inter Bold"/>
                <a:cs typeface="Inter Bold"/>
                <a:sym typeface="Inter Bold"/>
              </a:rPr>
              <a:t>ΣΕΒ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201793" y="7298857"/>
            <a:ext cx="3183057" cy="492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97"/>
              </a:lnSpc>
            </a:pPr>
            <a:r>
              <a:rPr lang="en-US" sz="1664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Υποστηρικτής εθνικής εμβέλειας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932688" y="8682228"/>
            <a:ext cx="16390620" cy="658368"/>
            <a:chOff x="0" y="0"/>
            <a:chExt cx="21854160" cy="87782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43584" y="8796147"/>
            <a:ext cx="157002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 dirty="0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Η α</a:t>
            </a:r>
            <a:r>
              <a:rPr lang="en-US" sz="2250" b="1" dirty="0" err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ξί</a:t>
            </a:r>
            <a:r>
              <a:rPr lang="en-US" sz="2250" b="1" dirty="0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α των εκδηλώσεων ενισχύεται όταν οι επαφές εξελίσσονται σε σταθερές συνεργασίες.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693458" y="2253361"/>
            <a:ext cx="7450303" cy="5983407"/>
            <a:chOff x="0" y="0"/>
            <a:chExt cx="6670104" cy="5356822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6670167" cy="5356860"/>
            </a:xfrm>
            <a:custGeom>
              <a:avLst/>
              <a:gdLst/>
              <a:ahLst/>
              <a:cxnLst/>
              <a:rect l="l" t="t" r="r" b="b"/>
              <a:pathLst>
                <a:path w="6670167" h="5356860">
                  <a:moveTo>
                    <a:pt x="0" y="0"/>
                  </a:moveTo>
                  <a:lnTo>
                    <a:pt x="6670167" y="0"/>
                  </a:lnTo>
                  <a:lnTo>
                    <a:pt x="6670167" y="5356860"/>
                  </a:lnTo>
                  <a:lnTo>
                    <a:pt x="0" y="5356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900684" y="562750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 dirty="0" err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Πρόγρ</a:t>
            </a:r>
            <a:r>
              <a:rPr lang="en-US" sz="4350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αμμα Mentoring Πανεπιστημίου Ιωαννίνων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4712" y="2743200"/>
            <a:ext cx="7914132" cy="5006340"/>
            <a:chOff x="0" y="0"/>
            <a:chExt cx="10552176" cy="667512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52176" cy="6675120"/>
            </a:xfrm>
            <a:custGeom>
              <a:avLst/>
              <a:gdLst/>
              <a:ahLst/>
              <a:cxnLst/>
              <a:rect l="l" t="t" r="r" b="b"/>
              <a:pathLst>
                <a:path w="10552176" h="6675120">
                  <a:moveTo>
                    <a:pt x="0" y="1112520"/>
                  </a:moveTo>
                  <a:cubicBezTo>
                    <a:pt x="0" y="498094"/>
                    <a:pt x="498094" y="0"/>
                    <a:pt x="1112520" y="0"/>
                  </a:cubicBezTo>
                  <a:lnTo>
                    <a:pt x="9439656" y="0"/>
                  </a:lnTo>
                  <a:cubicBezTo>
                    <a:pt x="10054082" y="0"/>
                    <a:pt x="10552176" y="498094"/>
                    <a:pt x="10552176" y="1112520"/>
                  </a:cubicBezTo>
                  <a:lnTo>
                    <a:pt x="10552176" y="5562600"/>
                  </a:lnTo>
                  <a:cubicBezTo>
                    <a:pt x="10552176" y="6177026"/>
                    <a:pt x="10054082" y="6675120"/>
                    <a:pt x="9439656" y="6675120"/>
                  </a:cubicBezTo>
                  <a:lnTo>
                    <a:pt x="1112520" y="6675120"/>
                  </a:lnTo>
                  <a:cubicBezTo>
                    <a:pt x="498094" y="6675120"/>
                    <a:pt x="0" y="6177026"/>
                    <a:pt x="0" y="55626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40160" y="2197418"/>
            <a:ext cx="121839" cy="7439500"/>
            <a:chOff x="0" y="0"/>
            <a:chExt cx="128016" cy="667512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28016" cy="6675120"/>
            </a:xfrm>
            <a:custGeom>
              <a:avLst/>
              <a:gdLst/>
              <a:ahLst/>
              <a:cxnLst/>
              <a:rect l="l" t="t" r="r" b="b"/>
              <a:pathLst>
                <a:path w="128016" h="6675120">
                  <a:moveTo>
                    <a:pt x="0" y="0"/>
                  </a:moveTo>
                  <a:lnTo>
                    <a:pt x="128016" y="0"/>
                  </a:lnTo>
                  <a:lnTo>
                    <a:pt x="128016" y="6675120"/>
                  </a:lnTo>
                  <a:lnTo>
                    <a:pt x="0" y="667512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053498" y="1939620"/>
            <a:ext cx="7746091" cy="384720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b="1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Mentoring</a:t>
            </a:r>
          </a:p>
          <a:p>
            <a:pPr marL="342900" indent="-342900" algn="just">
              <a:lnSpc>
                <a:spcPts val="2520"/>
              </a:lnSpc>
              <a:buFont typeface="Wingdings" panose="05000000000000000000" pitchFamily="2" charset="2"/>
              <a:buChar char="ü"/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Ως εργαλείο συμβουλευτικής υποστήριξης και ενδυνάμωσης τελειόφοιτων και μεταπτυχιακών φοιτητών, αποφοίτων</a:t>
            </a:r>
          </a:p>
          <a:p>
            <a:pPr marL="342900" indent="-342900" algn="just">
              <a:lnSpc>
                <a:spcPts val="2520"/>
              </a:lnSpc>
              <a:buFont typeface="Wingdings" panose="05000000000000000000" pitchFamily="2" charset="2"/>
              <a:buChar char="ü"/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Ως εργαλείο δημιουργίας ενός ζωντανού οικοσυστήματος στην πανεπιστημιακή κοινότητα που ενδυναμώνει δικτύωση μεταξύ εκπαίδευσης, αγοράς εργασίας και κοινωνίας</a:t>
            </a: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marL="342900" indent="-342900" algn="l">
              <a:lnSpc>
                <a:spcPts val="2520"/>
              </a:lnSpc>
              <a:buFont typeface="Wingdings" panose="05000000000000000000" pitchFamily="2" charset="2"/>
              <a:buChar char="ü"/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2012–2022 · 10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χρόνι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</a:t>
            </a:r>
          </a:p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450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ζευγάρι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 Mentors–Mentees</a:t>
            </a: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16033923" y="551402"/>
            <a:ext cx="1819818" cy="1646063"/>
            <a:chOff x="0" y="0"/>
            <a:chExt cx="2426424" cy="219475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426462" cy="2194687"/>
            </a:xfrm>
            <a:custGeom>
              <a:avLst/>
              <a:gdLst/>
              <a:ahLst/>
              <a:cxnLst/>
              <a:rect l="l" t="t" r="r" b="b"/>
              <a:pathLst>
                <a:path w="2426462" h="2194687">
                  <a:moveTo>
                    <a:pt x="0" y="0"/>
                  </a:moveTo>
                  <a:lnTo>
                    <a:pt x="2426462" y="0"/>
                  </a:lnTo>
                  <a:lnTo>
                    <a:pt x="2426462" y="2194687"/>
                  </a:lnTo>
                  <a:lnTo>
                    <a:pt x="0" y="219468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1" b="-2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00684" y="562750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  <p:pic>
        <p:nvPicPr>
          <p:cNvPr id="26" name="Εικόνα 25">
            <a:extLst>
              <a:ext uri="{FF2B5EF4-FFF2-40B4-BE49-F238E27FC236}">
                <a16:creationId xmlns:a16="http://schemas.microsoft.com/office/drawing/2014/main" id="{6F84C95A-5253-9A4A-062F-21C8A7C257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762" y="8260974"/>
            <a:ext cx="7841558" cy="1327781"/>
          </a:xfrm>
          <a:prstGeom prst="rect">
            <a:avLst/>
          </a:prstGeom>
        </p:spPr>
      </p:pic>
      <p:pic>
        <p:nvPicPr>
          <p:cNvPr id="28" name="Εικόνα 27">
            <a:extLst>
              <a:ext uri="{FF2B5EF4-FFF2-40B4-BE49-F238E27FC236}">
                <a16:creationId xmlns:a16="http://schemas.microsoft.com/office/drawing/2014/main" id="{17153407-6146-5B37-48ED-8551E19E6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7689" y="5613823"/>
            <a:ext cx="1836920" cy="2316920"/>
          </a:xfrm>
          <a:prstGeom prst="rect">
            <a:avLst/>
          </a:prstGeom>
        </p:spPr>
      </p:pic>
      <p:pic>
        <p:nvPicPr>
          <p:cNvPr id="30" name="Εικόνα 29">
            <a:extLst>
              <a:ext uri="{FF2B5EF4-FFF2-40B4-BE49-F238E27FC236}">
                <a16:creationId xmlns:a16="http://schemas.microsoft.com/office/drawing/2014/main" id="{BC9C8556-C320-EB88-31E8-5729926141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79293" y="4509710"/>
            <a:ext cx="3850026" cy="348007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F16BFFC-0107-3C71-1635-E52498A242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78605" y="2268655"/>
            <a:ext cx="7975165" cy="3480072"/>
          </a:xfrm>
          <a:prstGeom prst="rect">
            <a:avLst/>
          </a:prstGeom>
        </p:spPr>
      </p:pic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E7B68BB0-A44E-9F83-DBCF-98EF5FE8FA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64317" y="4838700"/>
            <a:ext cx="8003740" cy="51775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0631F7-7E88-FAA5-98FA-18EF2CE9B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0916A96-0E64-D141-219B-06BA676F76C7}"/>
              </a:ext>
            </a:extLst>
          </p:cNvPr>
          <p:cNvSpPr/>
          <p:nvPr/>
        </p:nvSpPr>
        <p:spPr>
          <a:xfrm>
            <a:off x="0" y="0"/>
            <a:ext cx="18288000" cy="164592"/>
          </a:xfrm>
          <a:prstGeom prst="rect">
            <a:avLst/>
          </a:prstGeom>
          <a:solidFill>
            <a:srgbClr val="0E8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9726AE6-DA4D-6FF3-EA10-893CBD70BA9D}"/>
              </a:ext>
            </a:extLst>
          </p:cNvPr>
          <p:cNvSpPr txBox="1"/>
          <p:nvPr/>
        </p:nvSpPr>
        <p:spPr>
          <a:xfrm>
            <a:off x="523304" y="4661761"/>
            <a:ext cx="5725096" cy="12926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4000" b="1">
                <a:solidFill>
                  <a:srgbClr val="112845"/>
                </a:solidFill>
                <a:latin typeface="Inter"/>
              </a:defRPr>
            </a:pPr>
            <a:r>
              <a:rPr lang="en-US" sz="2800" dirty="0" err="1">
                <a:solidFill>
                  <a:srgbClr val="112845"/>
                </a:solidFill>
                <a:latin typeface="Inter" panose="020B0604020202020204" charset="0"/>
                <a:ea typeface="Inter" panose="020B0604020202020204" charset="0"/>
                <a:cs typeface="Inter Bold"/>
                <a:sym typeface="Inter Bold"/>
              </a:rPr>
              <a:t>Πρόγρ</a:t>
            </a:r>
            <a:r>
              <a:rPr lang="en-US" sz="2800" dirty="0">
                <a:solidFill>
                  <a:srgbClr val="112845"/>
                </a:solidFill>
                <a:latin typeface="Inter" panose="020B0604020202020204" charset="0"/>
                <a:ea typeface="Inter" panose="020B0604020202020204" charset="0"/>
                <a:cs typeface="Inter Bold"/>
                <a:sym typeface="Inter Bold"/>
              </a:rPr>
              <a:t>αμμα Mentoring Πανεπιστημίου Ιωαννίνων </a:t>
            </a:r>
            <a:r>
              <a:rPr sz="2800" dirty="0"/>
              <a:t>:</a:t>
            </a:r>
            <a:endParaRPr lang="en-US" sz="2800" dirty="0"/>
          </a:p>
          <a:p>
            <a:pPr>
              <a:defRPr sz="4000" b="1">
                <a:solidFill>
                  <a:srgbClr val="112845"/>
                </a:solidFill>
                <a:latin typeface="Inter"/>
              </a:defRPr>
            </a:pPr>
            <a:r>
              <a:rPr sz="2800" dirty="0"/>
              <a:t>η </a:t>
            </a:r>
            <a:r>
              <a:rPr sz="2800" dirty="0" err="1"/>
              <a:t>εμ</a:t>
            </a:r>
            <a:r>
              <a:rPr sz="2800" dirty="0"/>
              <a:t>πειρία των συμμετεχόντων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BA40F5-3CA6-695B-6CAD-D762545BAB65}"/>
              </a:ext>
            </a:extLst>
          </p:cNvPr>
          <p:cNvSpPr/>
          <p:nvPr/>
        </p:nvSpPr>
        <p:spPr>
          <a:xfrm>
            <a:off x="304800" y="4152900"/>
            <a:ext cx="54864" cy="2578608"/>
          </a:xfrm>
          <a:prstGeom prst="rect">
            <a:avLst/>
          </a:prstGeom>
          <a:solidFill>
            <a:srgbClr val="0E8B9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ACDE58-D057-4C00-E8F1-0A075D43EBCD}"/>
              </a:ext>
            </a:extLst>
          </p:cNvPr>
          <p:cNvSpPr txBox="1"/>
          <p:nvPr/>
        </p:nvSpPr>
        <p:spPr>
          <a:xfrm>
            <a:off x="1243584" y="8823960"/>
            <a:ext cx="15700248" cy="38404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7F3ED"/>
                </a:solidFill>
                <a:latin typeface="Inter"/>
              </a:defRPr>
            </a:pPr>
            <a:r>
              <a:t>Η προσωπική καθοδήγηση ενισχύει την αυτοπεποίθηση και την επαγγελματική προετοιμασία.</a:t>
            </a:r>
          </a:p>
        </p:txBody>
      </p:sp>
      <p:pic>
        <p:nvPicPr>
          <p:cNvPr id="36" name="Εικόνα 35">
            <a:extLst>
              <a:ext uri="{FF2B5EF4-FFF2-40B4-BE49-F238E27FC236}">
                <a16:creationId xmlns:a16="http://schemas.microsoft.com/office/drawing/2014/main" id="{7BF40A2A-7AD4-F693-3DF7-5611FB6A7F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4592"/>
            <a:ext cx="10287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1858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97280" y="2770632"/>
            <a:ext cx="5280660" cy="5006340"/>
            <a:chOff x="0" y="0"/>
            <a:chExt cx="7040880" cy="667512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040880" cy="6675120"/>
            </a:xfrm>
            <a:custGeom>
              <a:avLst/>
              <a:gdLst/>
              <a:ahLst/>
              <a:cxnLst/>
              <a:rect l="l" t="t" r="r" b="b"/>
              <a:pathLst>
                <a:path w="7040880" h="6675120">
                  <a:moveTo>
                    <a:pt x="0" y="1112520"/>
                  </a:moveTo>
                  <a:cubicBezTo>
                    <a:pt x="0" y="498094"/>
                    <a:pt x="498094" y="0"/>
                    <a:pt x="1112520" y="0"/>
                  </a:cubicBezTo>
                  <a:lnTo>
                    <a:pt x="5928360" y="0"/>
                  </a:lnTo>
                  <a:cubicBezTo>
                    <a:pt x="6542786" y="0"/>
                    <a:pt x="7040880" y="498094"/>
                    <a:pt x="7040880" y="1112520"/>
                  </a:cubicBezTo>
                  <a:lnTo>
                    <a:pt x="7040880" y="5562600"/>
                  </a:lnTo>
                  <a:cubicBezTo>
                    <a:pt x="7040880" y="6177026"/>
                    <a:pt x="6542786" y="6675120"/>
                    <a:pt x="5928360" y="6675120"/>
                  </a:cubicBezTo>
                  <a:lnTo>
                    <a:pt x="1112520" y="6675120"/>
                  </a:lnTo>
                  <a:cubicBezTo>
                    <a:pt x="498094" y="6675120"/>
                    <a:pt x="0" y="6177026"/>
                    <a:pt x="0" y="55626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3839" y="2770632"/>
            <a:ext cx="99453" cy="5185765"/>
            <a:chOff x="0" y="0"/>
            <a:chExt cx="128016" cy="667512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8016" cy="6675120"/>
            </a:xfrm>
            <a:custGeom>
              <a:avLst/>
              <a:gdLst/>
              <a:ahLst/>
              <a:cxnLst/>
              <a:rect l="l" t="t" r="r" b="b"/>
              <a:pathLst>
                <a:path w="128016" h="6675120">
                  <a:moveTo>
                    <a:pt x="0" y="0"/>
                  </a:moveTo>
                  <a:lnTo>
                    <a:pt x="128016" y="0"/>
                  </a:lnTo>
                  <a:lnTo>
                    <a:pt x="128016" y="6675120"/>
                  </a:lnTo>
                  <a:lnTo>
                    <a:pt x="0" y="667512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816852" y="2770632"/>
            <a:ext cx="5280660" cy="5006340"/>
            <a:chOff x="0" y="0"/>
            <a:chExt cx="7040880" cy="667512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40880" cy="6675120"/>
            </a:xfrm>
            <a:custGeom>
              <a:avLst/>
              <a:gdLst/>
              <a:ahLst/>
              <a:cxnLst/>
              <a:rect l="l" t="t" r="r" b="b"/>
              <a:pathLst>
                <a:path w="7040880" h="6675120">
                  <a:moveTo>
                    <a:pt x="0" y="1112520"/>
                  </a:moveTo>
                  <a:cubicBezTo>
                    <a:pt x="0" y="498094"/>
                    <a:pt x="498094" y="0"/>
                    <a:pt x="1112520" y="0"/>
                  </a:cubicBezTo>
                  <a:lnTo>
                    <a:pt x="5928360" y="0"/>
                  </a:lnTo>
                  <a:cubicBezTo>
                    <a:pt x="6542786" y="0"/>
                    <a:pt x="7040880" y="498094"/>
                    <a:pt x="7040880" y="1112520"/>
                  </a:cubicBezTo>
                  <a:lnTo>
                    <a:pt x="7040880" y="5562600"/>
                  </a:lnTo>
                  <a:cubicBezTo>
                    <a:pt x="7040880" y="6177026"/>
                    <a:pt x="6542786" y="6675120"/>
                    <a:pt x="5928360" y="6675120"/>
                  </a:cubicBezTo>
                  <a:lnTo>
                    <a:pt x="1112520" y="6675120"/>
                  </a:lnTo>
                  <a:cubicBezTo>
                    <a:pt x="498094" y="6675120"/>
                    <a:pt x="0" y="6177026"/>
                    <a:pt x="0" y="55626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81099" y="2860344"/>
            <a:ext cx="96012" cy="5006340"/>
            <a:chOff x="0" y="0"/>
            <a:chExt cx="128016" cy="667512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8016" cy="6675120"/>
            </a:xfrm>
            <a:custGeom>
              <a:avLst/>
              <a:gdLst/>
              <a:ahLst/>
              <a:cxnLst/>
              <a:rect l="l" t="t" r="r" b="b"/>
              <a:pathLst>
                <a:path w="128016" h="6675120">
                  <a:moveTo>
                    <a:pt x="0" y="0"/>
                  </a:moveTo>
                  <a:lnTo>
                    <a:pt x="128016" y="0"/>
                  </a:lnTo>
                  <a:lnTo>
                    <a:pt x="128016" y="6675120"/>
                  </a:lnTo>
                  <a:lnTo>
                    <a:pt x="0" y="6675120"/>
                  </a:lnTo>
                  <a:close/>
                </a:path>
              </a:pathLst>
            </a:custGeom>
            <a:solidFill>
              <a:srgbClr val="C74532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6842616" y="2950057"/>
            <a:ext cx="96012" cy="5006340"/>
            <a:chOff x="0" y="0"/>
            <a:chExt cx="128016" cy="66751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28016" cy="6675120"/>
            </a:xfrm>
            <a:custGeom>
              <a:avLst/>
              <a:gdLst/>
              <a:ahLst/>
              <a:cxnLst/>
              <a:rect l="l" t="t" r="r" b="b"/>
              <a:pathLst>
                <a:path w="128016" h="6675120">
                  <a:moveTo>
                    <a:pt x="0" y="0"/>
                  </a:moveTo>
                  <a:lnTo>
                    <a:pt x="128016" y="0"/>
                  </a:lnTo>
                  <a:lnTo>
                    <a:pt x="128016" y="6675120"/>
                  </a:lnTo>
                  <a:lnTo>
                    <a:pt x="0" y="6675120"/>
                  </a:lnTo>
                  <a:close/>
                </a:path>
              </a:pathLst>
            </a:custGeom>
            <a:solidFill>
              <a:srgbClr val="C74532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32688" y="8682228"/>
            <a:ext cx="16390620" cy="658368"/>
            <a:chOff x="0" y="0"/>
            <a:chExt cx="21854160" cy="877824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8" name="Freeform 18"/>
          <p:cNvSpPr/>
          <p:nvPr/>
        </p:nvSpPr>
        <p:spPr>
          <a:xfrm>
            <a:off x="5317155" y="4777232"/>
            <a:ext cx="11285417" cy="2567432"/>
          </a:xfrm>
          <a:custGeom>
            <a:avLst/>
            <a:gdLst/>
            <a:ahLst/>
            <a:cxnLst/>
            <a:rect l="l" t="t" r="r" b="b"/>
            <a:pathLst>
              <a:path w="11285417" h="2567432">
                <a:moveTo>
                  <a:pt x="0" y="0"/>
                </a:moveTo>
                <a:lnTo>
                  <a:pt x="11285417" y="0"/>
                </a:lnTo>
                <a:lnTo>
                  <a:pt x="11285417" y="2567432"/>
                </a:lnTo>
                <a:lnTo>
                  <a:pt x="0" y="256743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l-GR"/>
          </a:p>
        </p:txBody>
      </p:sp>
      <p:sp>
        <p:nvSpPr>
          <p:cNvPr id="19" name="TextBox 19"/>
          <p:cNvSpPr txBox="1"/>
          <p:nvPr/>
        </p:nvSpPr>
        <p:spPr>
          <a:xfrm>
            <a:off x="932688" y="118643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Πυλώνας 4 · Εμπειρία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41832" y="2034159"/>
            <a:ext cx="163860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Από </a:t>
            </a:r>
            <a:r>
              <a:rPr lang="en-US" sz="2250" dirty="0" err="1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τη</a:t>
            </a: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250" dirty="0" err="1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θεωρητική</a:t>
            </a: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250" dirty="0" err="1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γνώση</a:t>
            </a: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250" dirty="0" err="1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στη</a:t>
            </a: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 β</a:t>
            </a:r>
            <a:r>
              <a:rPr lang="en-US" sz="2250" dirty="0" err="1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ιωμ</a:t>
            </a:r>
            <a:r>
              <a:rPr lang="en-US" sz="2250" dirty="0">
                <a:solidFill>
                  <a:srgbClr val="586979"/>
                </a:solidFill>
                <a:latin typeface="Inter"/>
                <a:ea typeface="Inter"/>
                <a:cs typeface="Inter"/>
                <a:sym typeface="Inter"/>
              </a:rPr>
              <a:t>ατική μάθηση και στην εφαρμογή.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9324" y="3058668"/>
            <a:ext cx="461772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ΠΡΑΚΤΙΚΗ ΑΣΚΗΣΗ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49324" y="3668268"/>
            <a:ext cx="3428919" cy="3526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Επα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φή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με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πρα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γμ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ατικά περιβάλλοντα εργασίας.</a:t>
            </a: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1000+/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έτος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3000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+ 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συνεργαζόμενες επιχειρήσεις</a:t>
            </a:r>
          </a:p>
          <a:p>
            <a:pPr algn="l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Θεσμοθετημένη Πρακτική Άσκηση</a:t>
            </a:r>
          </a:p>
          <a:p>
            <a:pPr algn="l">
              <a:lnSpc>
                <a:spcPts val="2520"/>
              </a:lnSpc>
            </a:pP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l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5389363" y="3058668"/>
            <a:ext cx="4617720" cy="762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>
                <a:solidFill>
                  <a:srgbClr val="C74532"/>
                </a:solidFill>
                <a:latin typeface="Inter Bold"/>
                <a:ea typeface="Inter Bold"/>
                <a:cs typeface="Inter Bold"/>
                <a:sym typeface="Inter Bold"/>
              </a:rPr>
              <a:t>CHALLENGE-BASED PROJECTS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5389363" y="4091432"/>
            <a:ext cx="9737503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Πραγματικά προβλήματα επιχειρήσεων και φορέων — πρόταση ανάπτυξης.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34974" y="719709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Οικοσύστημα τεχνολογικών επιχειρήσεων στα Ιωάννινα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24712" y="2852928"/>
            <a:ext cx="7886700" cy="4800600"/>
            <a:chOff x="0" y="0"/>
            <a:chExt cx="10515600" cy="64008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515600" cy="6400800"/>
            </a:xfrm>
            <a:custGeom>
              <a:avLst/>
              <a:gdLst/>
              <a:ahLst/>
              <a:cxnLst/>
              <a:rect l="l" t="t" r="r" b="b"/>
              <a:pathLst>
                <a:path w="10515600" h="6400800">
                  <a:moveTo>
                    <a:pt x="0" y="1066800"/>
                  </a:moveTo>
                  <a:cubicBezTo>
                    <a:pt x="0" y="477647"/>
                    <a:pt x="477647" y="0"/>
                    <a:pt x="1066800" y="0"/>
                  </a:cubicBezTo>
                  <a:lnTo>
                    <a:pt x="9448800" y="0"/>
                  </a:lnTo>
                  <a:cubicBezTo>
                    <a:pt x="10037953" y="0"/>
                    <a:pt x="10515600" y="477647"/>
                    <a:pt x="10515600" y="1066800"/>
                  </a:cubicBezTo>
                  <a:lnTo>
                    <a:pt x="10515600" y="5334000"/>
                  </a:lnTo>
                  <a:cubicBezTo>
                    <a:pt x="10515600" y="5923153"/>
                    <a:pt x="10037953" y="6400800"/>
                    <a:pt x="9448800" y="6400800"/>
                  </a:cubicBezTo>
                  <a:lnTo>
                    <a:pt x="1066800" y="6400800"/>
                  </a:lnTo>
                  <a:cubicBezTo>
                    <a:pt x="477647" y="6400800"/>
                    <a:pt x="0" y="5923153"/>
                    <a:pt x="0" y="5334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749944" y="2163423"/>
            <a:ext cx="722376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 dirty="0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19 </a:t>
            </a:r>
            <a:r>
              <a:rPr lang="el-GR" sz="2550" b="1" dirty="0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επιχειρήσεις</a:t>
            </a:r>
            <a:r>
              <a:rPr lang="en-US" sz="2550" b="1" dirty="0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l-GR" sz="2550" b="1" dirty="0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τεχνολογίας</a:t>
            </a:r>
            <a:r>
              <a:rPr lang="en-US" sz="2550" b="1" dirty="0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9209162" y="2737694"/>
            <a:ext cx="7886700" cy="4800600"/>
            <a:chOff x="0" y="0"/>
            <a:chExt cx="10515600" cy="64008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0515600" cy="6400800"/>
            </a:xfrm>
            <a:custGeom>
              <a:avLst/>
              <a:gdLst/>
              <a:ahLst/>
              <a:cxnLst/>
              <a:rect l="l" t="t" r="r" b="b"/>
              <a:pathLst>
                <a:path w="10515600" h="6400800">
                  <a:moveTo>
                    <a:pt x="0" y="1066800"/>
                  </a:moveTo>
                  <a:cubicBezTo>
                    <a:pt x="0" y="477647"/>
                    <a:pt x="477647" y="0"/>
                    <a:pt x="1066800" y="0"/>
                  </a:cubicBezTo>
                  <a:lnTo>
                    <a:pt x="9448800" y="0"/>
                  </a:lnTo>
                  <a:cubicBezTo>
                    <a:pt x="10037953" y="0"/>
                    <a:pt x="10515600" y="477647"/>
                    <a:pt x="10515600" y="1066800"/>
                  </a:cubicBezTo>
                  <a:lnTo>
                    <a:pt x="10515600" y="5334000"/>
                  </a:lnTo>
                  <a:cubicBezTo>
                    <a:pt x="10515600" y="5923153"/>
                    <a:pt x="10037953" y="6400800"/>
                    <a:pt x="9448800" y="6400800"/>
                  </a:cubicBezTo>
                  <a:lnTo>
                    <a:pt x="1066800" y="6400800"/>
                  </a:lnTo>
                  <a:cubicBezTo>
                    <a:pt x="477647" y="6400800"/>
                    <a:pt x="0" y="5923153"/>
                    <a:pt x="0" y="53340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230868" y="2852928"/>
            <a:ext cx="96012" cy="4800600"/>
            <a:chOff x="0" y="0"/>
            <a:chExt cx="128016" cy="6400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28016" cy="6400800"/>
            </a:xfrm>
            <a:custGeom>
              <a:avLst/>
              <a:gdLst/>
              <a:ahLst/>
              <a:cxnLst/>
              <a:rect l="l" t="t" r="r" b="b"/>
              <a:pathLst>
                <a:path w="128016" h="6400800">
                  <a:moveTo>
                    <a:pt x="0" y="0"/>
                  </a:moveTo>
                  <a:lnTo>
                    <a:pt x="128016" y="0"/>
                  </a:lnTo>
                  <a:lnTo>
                    <a:pt x="128016" y="6400800"/>
                  </a:lnTo>
                  <a:lnTo>
                    <a:pt x="0" y="6400800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9579673" y="2202235"/>
            <a:ext cx="7223760" cy="381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60"/>
              </a:lnSpc>
            </a:pPr>
            <a:r>
              <a:rPr lang="en-US" sz="2550" b="1" dirty="0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ΜΥΦ </a:t>
            </a:r>
            <a:r>
              <a:rPr lang="en-US" sz="2550" b="1" dirty="0" err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κόμ</a:t>
            </a:r>
            <a:r>
              <a:rPr lang="en-US" sz="2550" b="1" dirty="0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βος διασύνδεσης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555861" y="3169724"/>
            <a:ext cx="7155180" cy="5770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520"/>
              </a:lnSpc>
            </a:pP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Το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Πα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νε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πιστήμιο Ιωαννίνων τροφοδοτεί την περιοχή με επιστημονικό δυναμικό και γνώση. </a:t>
            </a: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2520"/>
              </a:lnSpc>
            </a:pP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Η ΜΥΦ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ενισχύει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υτή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τη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σχέση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φέρνοντ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ας φοιτητές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/</a:t>
            </a:r>
            <a:r>
              <a:rPr lang="el-GR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τριες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και αποφοίτους σε επαφή με εργοδότες, προετοιμάζοντάς τους για τις ευκαιρίες εργασίας και υποστηρίζοντας συνεργασίες για πρακτική άσκηση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,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απα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σχόληση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και νέες δεξιότητες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algn="just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Κ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οινές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δράσεις με 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τεχνολογικές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επ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ιχειρήσεις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  <a:p>
            <a:pPr algn="just">
              <a:lnSpc>
                <a:spcPts val="2520"/>
              </a:lnSpc>
            </a:pP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Συμβάλλουμε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στη δημιουργία διαδρομών για να γνωρίσουν οι νέοι τις τοπικές ευκαιρίες και οι επιχειρήσεις τους αποφοίτους μας.</a:t>
            </a: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endParaRPr lang="el-GR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  <a:p>
            <a:pPr algn="just">
              <a:lnSpc>
                <a:spcPts val="2520"/>
              </a:lnSpc>
            </a:pP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αρα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μονή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τα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λέντου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l-GR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στην Ήπειρο και 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α</a:t>
            </a:r>
            <a:r>
              <a:rPr lang="en-US" sz="2100" dirty="0" err="1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νά</a:t>
            </a: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πτυξη επιχειρήσεων </a:t>
            </a:r>
          </a:p>
          <a:p>
            <a:pPr algn="just">
              <a:lnSpc>
                <a:spcPts val="2520"/>
              </a:lnSpc>
            </a:pPr>
            <a:endParaRPr lang="en-US" sz="2100" dirty="0">
              <a:solidFill>
                <a:srgbClr val="112845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19" name="Group 19"/>
          <p:cNvGrpSpPr/>
          <p:nvPr/>
        </p:nvGrpSpPr>
        <p:grpSpPr>
          <a:xfrm>
            <a:off x="932688" y="8682228"/>
            <a:ext cx="16390620" cy="658368"/>
            <a:chOff x="0" y="0"/>
            <a:chExt cx="21854160" cy="877824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4701046" y="8796147"/>
            <a:ext cx="9929354" cy="3462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 dirty="0" err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Δημιουργούμε</a:t>
            </a:r>
            <a:r>
              <a:rPr lang="en-US" sz="2250" b="1" dirty="0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250" b="1" dirty="0" err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δι</a:t>
            </a:r>
            <a:r>
              <a:rPr lang="en-US" sz="2250" b="1" dirty="0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αδρομές </a:t>
            </a:r>
            <a:r>
              <a:rPr lang="el-GR" sz="2250" b="1" dirty="0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συνεργασίας</a:t>
            </a:r>
            <a:r>
              <a:rPr lang="en-US" sz="2250" b="1" dirty="0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 με το τοπικό οικοσύστημα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886968" y="3597588"/>
            <a:ext cx="8000250" cy="4169918"/>
            <a:chOff x="42321" y="163389"/>
            <a:chExt cx="9256746" cy="3599875"/>
          </a:xfrm>
        </p:grpSpPr>
        <p:sp>
          <p:nvSpPr>
            <p:cNvPr id="23" name="Freeform 23"/>
            <p:cNvSpPr/>
            <p:nvPr/>
          </p:nvSpPr>
          <p:spPr>
            <a:xfrm>
              <a:off x="42321" y="163389"/>
              <a:ext cx="9256746" cy="3599875"/>
            </a:xfrm>
            <a:custGeom>
              <a:avLst/>
              <a:gdLst/>
              <a:ahLst/>
              <a:cxnLst/>
              <a:rect l="l" t="t" r="r" b="b"/>
              <a:pathLst>
                <a:path w="9299067" h="3763264">
                  <a:moveTo>
                    <a:pt x="0" y="0"/>
                  </a:moveTo>
                  <a:lnTo>
                    <a:pt x="9299067" y="0"/>
                  </a:lnTo>
                  <a:lnTo>
                    <a:pt x="9299067" y="3763264"/>
                  </a:lnTo>
                  <a:lnTo>
                    <a:pt x="0" y="376326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1"/>
              </a:stretch>
            </a:blip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1039368" y="636651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ΚΑΛΕΣ ΠΡΑΚΤΙΚΕΣ ΜΟΝΑΔΑΣ ΥΠΟΣΤΗΡΙΞΗΣ ΦΟΙΤΗΤΩΝ ΠΑΝΕΠΙΣΤΗΜΙΟΥ ΙΩΑΝΝΙΝΩΝ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525" y="-9525"/>
            <a:ext cx="18302478" cy="1459230"/>
            <a:chOff x="0" y="0"/>
            <a:chExt cx="24403304" cy="194564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403304" cy="1945640"/>
            </a:xfrm>
            <a:custGeom>
              <a:avLst/>
              <a:gdLst/>
              <a:ahLst/>
              <a:cxnLst/>
              <a:rect l="l" t="t" r="r" b="b"/>
              <a:pathLst>
                <a:path w="24403304" h="1945640">
                  <a:moveTo>
                    <a:pt x="0" y="0"/>
                  </a:moveTo>
                  <a:lnTo>
                    <a:pt x="24403304" y="0"/>
                  </a:lnTo>
                  <a:lnTo>
                    <a:pt x="24403304" y="1945640"/>
                  </a:lnTo>
                  <a:lnTo>
                    <a:pt x="0" y="1945640"/>
                  </a:lnTo>
                  <a:close/>
                </a:path>
              </a:pathLst>
            </a:custGeom>
            <a:solidFill>
              <a:srgbClr val="1F3A5F"/>
            </a:solidFill>
            <a:ln w="19050" cap="sq">
              <a:solidFill>
                <a:srgbClr val="1F3A5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822960" y="164592"/>
            <a:ext cx="11247120" cy="1124712"/>
            <a:chOff x="0" y="0"/>
            <a:chExt cx="14996160" cy="14996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4996161" cy="1499616"/>
            </a:xfrm>
            <a:custGeom>
              <a:avLst/>
              <a:gdLst/>
              <a:ahLst/>
              <a:cxnLst/>
              <a:rect l="l" t="t" r="r" b="b"/>
              <a:pathLst>
                <a:path w="14996161" h="1499616">
                  <a:moveTo>
                    <a:pt x="0" y="0"/>
                  </a:moveTo>
                  <a:lnTo>
                    <a:pt x="14996161" y="0"/>
                  </a:lnTo>
                  <a:lnTo>
                    <a:pt x="14996161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44850" b="-144850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0"/>
              <a:ext cx="14996160" cy="1499616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5040"/>
                </a:lnSpc>
              </a:pPr>
              <a:r>
                <a:rPr lang="en-US" sz="4200" b="1">
                  <a:solidFill>
                    <a:srgbClr val="F7F3ED"/>
                  </a:solidFill>
                  <a:latin typeface="Inter Bold"/>
                  <a:ea typeface="Inter Bold"/>
                  <a:cs typeface="Inter Bold"/>
                  <a:sym typeface="Inter Bold"/>
                </a:rPr>
                <a:t>Πού βρίσκονται οι απόφοιτοί μας;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1795760" y="164592"/>
            <a:ext cx="5664708" cy="1124712"/>
            <a:chOff x="0" y="0"/>
            <a:chExt cx="7552944" cy="149961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552944" cy="1499616"/>
            </a:xfrm>
            <a:custGeom>
              <a:avLst/>
              <a:gdLst/>
              <a:ahLst/>
              <a:cxnLst/>
              <a:rect l="l" t="t" r="r" b="b"/>
              <a:pathLst>
                <a:path w="7552944" h="1499616">
                  <a:moveTo>
                    <a:pt x="0" y="0"/>
                  </a:moveTo>
                  <a:lnTo>
                    <a:pt x="7552944" y="0"/>
                  </a:lnTo>
                  <a:lnTo>
                    <a:pt x="7552944" y="1499616"/>
                  </a:lnTo>
                  <a:lnTo>
                    <a:pt x="0" y="149961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8138" b="-48138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9525"/>
              <a:ext cx="7552944" cy="150914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2340"/>
                </a:lnSpc>
              </a:pPr>
              <a:r>
                <a:rPr lang="en-US" sz="1950">
                  <a:solidFill>
                    <a:srgbClr val="CFDCEA"/>
                  </a:solidFill>
                  <a:latin typeface="Inter"/>
                  <a:ea typeface="Inter"/>
                  <a:cs typeface="Inter"/>
                  <a:sym typeface="Inter"/>
                </a:rPr>
                <a:t>Απόφοιτοι 2020/21, ένα έτος μετά την αποφοίτηση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3435" y="1842135"/>
            <a:ext cx="5290109" cy="3448050"/>
            <a:chOff x="0" y="0"/>
            <a:chExt cx="7053478" cy="45974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053580" cy="4597400"/>
            </a:xfrm>
            <a:custGeom>
              <a:avLst/>
              <a:gdLst/>
              <a:ahLst/>
              <a:cxnLst/>
              <a:rect l="l" t="t" r="r" b="b"/>
              <a:pathLst>
                <a:path w="7053580" h="4597400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832854" y="0"/>
                  </a:lnTo>
                  <a:cubicBezTo>
                    <a:pt x="6954774" y="0"/>
                    <a:pt x="7053580" y="98806"/>
                    <a:pt x="7053580" y="220726"/>
                  </a:cubicBezTo>
                  <a:lnTo>
                    <a:pt x="7053580" y="4376674"/>
                  </a:lnTo>
                  <a:cubicBezTo>
                    <a:pt x="7053580" y="4498594"/>
                    <a:pt x="6954774" y="4597400"/>
                    <a:pt x="6832854" y="4597400"/>
                  </a:cubicBezTo>
                  <a:lnTo>
                    <a:pt x="220726" y="4597400"/>
                  </a:lnTo>
                  <a:cubicBezTo>
                    <a:pt x="98806" y="4597400"/>
                    <a:pt x="0" y="4498594"/>
                    <a:pt x="0" y="4376674"/>
                  </a:cubicBezTo>
                  <a:close/>
                </a:path>
              </a:pathLst>
            </a:custGeom>
            <a:solidFill>
              <a:srgbClr val="F7F3ED"/>
            </a:solidFill>
            <a:ln w="19050" cap="sq">
              <a:solidFill>
                <a:srgbClr val="D5DBE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197483" y="1842135"/>
            <a:ext cx="1253490" cy="115062"/>
            <a:chOff x="0" y="0"/>
            <a:chExt cx="1671320" cy="15341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671320" cy="153416"/>
            </a:xfrm>
            <a:custGeom>
              <a:avLst/>
              <a:gdLst/>
              <a:ahLst/>
              <a:cxnLst/>
              <a:rect l="l" t="t" r="r" b="b"/>
              <a:pathLst>
                <a:path w="1671320" h="153416">
                  <a:moveTo>
                    <a:pt x="0" y="0"/>
                  </a:moveTo>
                  <a:lnTo>
                    <a:pt x="1671320" y="0"/>
                  </a:lnTo>
                  <a:lnTo>
                    <a:pt x="1671320" y="153416"/>
                  </a:lnTo>
                  <a:lnTo>
                    <a:pt x="0" y="153416"/>
                  </a:lnTo>
                  <a:close/>
                </a:path>
              </a:pathLst>
            </a:custGeom>
            <a:solidFill>
              <a:srgbClr val="2A9D8F"/>
            </a:solidFill>
            <a:ln w="19050" cap="sq">
              <a:solidFill>
                <a:srgbClr val="2A9D8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207008" y="2098548"/>
            <a:ext cx="4502963" cy="548640"/>
            <a:chOff x="0" y="0"/>
            <a:chExt cx="6003950" cy="73152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003950" cy="731520"/>
            </a:xfrm>
            <a:custGeom>
              <a:avLst/>
              <a:gdLst/>
              <a:ahLst/>
              <a:cxnLst/>
              <a:rect l="l" t="t" r="r" b="b"/>
              <a:pathLst>
                <a:path w="6003950" h="731520">
                  <a:moveTo>
                    <a:pt x="0" y="0"/>
                  </a:moveTo>
                  <a:lnTo>
                    <a:pt x="6003950" y="0"/>
                  </a:lnTo>
                  <a:lnTo>
                    <a:pt x="600395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923" b="-109923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600395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Απασχόληση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119741" y="2371127"/>
            <a:ext cx="4677497" cy="1486117"/>
            <a:chOff x="-116356" y="-514385"/>
            <a:chExt cx="6236662" cy="1981490"/>
          </a:xfrm>
        </p:grpSpPr>
        <p:sp>
          <p:nvSpPr>
            <p:cNvPr id="18" name="Freeform 18"/>
            <p:cNvSpPr/>
            <p:nvPr/>
          </p:nvSpPr>
          <p:spPr>
            <a:xfrm>
              <a:off x="116356" y="-226857"/>
              <a:ext cx="6003950" cy="1693962"/>
            </a:xfrm>
            <a:custGeom>
              <a:avLst/>
              <a:gdLst/>
              <a:ahLst/>
              <a:cxnLst/>
              <a:rect l="l" t="t" r="r" b="b"/>
              <a:pathLst>
                <a:path w="6003950" h="1693962">
                  <a:moveTo>
                    <a:pt x="0" y="0"/>
                  </a:moveTo>
                  <a:lnTo>
                    <a:pt x="6003950" y="0"/>
                  </a:lnTo>
                  <a:lnTo>
                    <a:pt x="6003950" y="1693962"/>
                  </a:lnTo>
                  <a:lnTo>
                    <a:pt x="0" y="1693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195" b="-7926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-116356" y="-514385"/>
              <a:ext cx="6003950" cy="169396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200"/>
                </a:lnSpc>
              </a:pPr>
              <a:r>
                <a:rPr lang="en-US" sz="6000" b="1" dirty="0">
                  <a:solidFill>
                    <a:srgbClr val="2A9D8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57,5%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207008" y="3799332"/>
            <a:ext cx="450296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εργάζονται (μισθωτοί ή αυτοαπασχολούμενοι)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207008" y="4393311"/>
            <a:ext cx="4502963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82% του εργατικού δυναμικού. 83% πλήρους απασχόλησης και 64% αορίστου χρόνου (των εργαζομένων)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6495974" y="1842135"/>
            <a:ext cx="5290109" cy="3448050"/>
            <a:chOff x="0" y="0"/>
            <a:chExt cx="7053478" cy="459740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053580" cy="4597400"/>
            </a:xfrm>
            <a:custGeom>
              <a:avLst/>
              <a:gdLst/>
              <a:ahLst/>
              <a:cxnLst/>
              <a:rect l="l" t="t" r="r" b="b"/>
              <a:pathLst>
                <a:path w="7053580" h="4597400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832854" y="0"/>
                  </a:lnTo>
                  <a:cubicBezTo>
                    <a:pt x="6954774" y="0"/>
                    <a:pt x="7053580" y="98806"/>
                    <a:pt x="7053580" y="220726"/>
                  </a:cubicBezTo>
                  <a:lnTo>
                    <a:pt x="7053580" y="4376674"/>
                  </a:lnTo>
                  <a:cubicBezTo>
                    <a:pt x="7053580" y="4498594"/>
                    <a:pt x="6954774" y="4597400"/>
                    <a:pt x="6832854" y="4597400"/>
                  </a:cubicBezTo>
                  <a:lnTo>
                    <a:pt x="220726" y="4597400"/>
                  </a:lnTo>
                  <a:cubicBezTo>
                    <a:pt x="98806" y="4597400"/>
                    <a:pt x="0" y="4498594"/>
                    <a:pt x="0" y="4376674"/>
                  </a:cubicBezTo>
                  <a:close/>
                </a:path>
              </a:pathLst>
            </a:custGeom>
            <a:solidFill>
              <a:srgbClr val="F7F3ED"/>
            </a:solidFill>
            <a:ln w="19050" cap="sq">
              <a:solidFill>
                <a:srgbClr val="D5DBE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880022" y="1842135"/>
            <a:ext cx="1253490" cy="115062"/>
            <a:chOff x="0" y="0"/>
            <a:chExt cx="1671320" cy="153416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671320" cy="153416"/>
            </a:xfrm>
            <a:custGeom>
              <a:avLst/>
              <a:gdLst/>
              <a:ahLst/>
              <a:cxnLst/>
              <a:rect l="l" t="t" r="r" b="b"/>
              <a:pathLst>
                <a:path w="1671320" h="153416">
                  <a:moveTo>
                    <a:pt x="0" y="0"/>
                  </a:moveTo>
                  <a:lnTo>
                    <a:pt x="1671320" y="0"/>
                  </a:lnTo>
                  <a:lnTo>
                    <a:pt x="1671320" y="153416"/>
                  </a:lnTo>
                  <a:lnTo>
                    <a:pt x="0" y="153416"/>
                  </a:lnTo>
                  <a:close/>
                </a:path>
              </a:pathLst>
            </a:custGeom>
            <a:solidFill>
              <a:srgbClr val="E76F51"/>
            </a:solidFill>
            <a:ln w="19050" cap="sq">
              <a:solidFill>
                <a:srgbClr val="E76F5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889547" y="2098548"/>
            <a:ext cx="4502963" cy="548640"/>
            <a:chOff x="0" y="0"/>
            <a:chExt cx="6003950" cy="731520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6003950" cy="731520"/>
            </a:xfrm>
            <a:custGeom>
              <a:avLst/>
              <a:gdLst/>
              <a:ahLst/>
              <a:cxnLst/>
              <a:rect l="l" t="t" r="r" b="b"/>
              <a:pathLst>
                <a:path w="6003950" h="731520">
                  <a:moveTo>
                    <a:pt x="0" y="0"/>
                  </a:moveTo>
                  <a:lnTo>
                    <a:pt x="6003950" y="0"/>
                  </a:lnTo>
                  <a:lnTo>
                    <a:pt x="600395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923" b="-109923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0"/>
              <a:ext cx="600395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Ανεργία / μεταπτυχιακά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6777040" y="2457397"/>
            <a:ext cx="2648480" cy="1573964"/>
            <a:chOff x="-85952" y="-404657"/>
            <a:chExt cx="3531307" cy="2098619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445355" cy="1693962"/>
            </a:xfrm>
            <a:custGeom>
              <a:avLst/>
              <a:gdLst/>
              <a:ahLst/>
              <a:cxnLst/>
              <a:rect l="l" t="t" r="r" b="b"/>
              <a:pathLst>
                <a:path w="3445355" h="1693962">
                  <a:moveTo>
                    <a:pt x="0" y="0"/>
                  </a:moveTo>
                  <a:lnTo>
                    <a:pt x="3445355" y="0"/>
                  </a:lnTo>
                  <a:lnTo>
                    <a:pt x="3445355" y="1693962"/>
                  </a:lnTo>
                  <a:lnTo>
                    <a:pt x="0" y="1693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9450" r="11380" b="22268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-85952" y="-404657"/>
              <a:ext cx="3445354" cy="169396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200"/>
                </a:lnSpc>
              </a:pPr>
              <a:r>
                <a:rPr lang="en-US" sz="6000" b="1" dirty="0">
                  <a:solidFill>
                    <a:srgbClr val="E76F51"/>
                  </a:solidFill>
                  <a:latin typeface="Inter Bold"/>
                  <a:ea typeface="Inter Bold"/>
                  <a:cs typeface="Inter Bold"/>
                  <a:sym typeface="Inter Bold"/>
                </a:rPr>
                <a:t>12,5%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6889547" y="3799332"/>
            <a:ext cx="2045741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άνεργοι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6889547" y="4393311"/>
            <a:ext cx="2045741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Μόλις 6% στην Πληροφορική &amp; Μηχανική</a:t>
            </a:r>
          </a:p>
        </p:txBody>
      </p:sp>
      <p:sp>
        <p:nvSpPr>
          <p:cNvPr id="34" name="AutoShape 34"/>
          <p:cNvSpPr/>
          <p:nvPr/>
        </p:nvSpPr>
        <p:spPr>
          <a:xfrm rot="5368440">
            <a:off x="8102756" y="3972878"/>
            <a:ext cx="2076536" cy="0"/>
          </a:xfrm>
          <a:prstGeom prst="line">
            <a:avLst/>
          </a:prstGeom>
          <a:ln w="9525" cap="rnd">
            <a:solidFill>
              <a:srgbClr val="D5DBE1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l-GR"/>
          </a:p>
        </p:txBody>
      </p:sp>
      <p:grpSp>
        <p:nvGrpSpPr>
          <p:cNvPr id="35" name="Group 35"/>
          <p:cNvGrpSpPr/>
          <p:nvPr/>
        </p:nvGrpSpPr>
        <p:grpSpPr>
          <a:xfrm>
            <a:off x="9346767" y="2247739"/>
            <a:ext cx="2069555" cy="1455472"/>
            <a:chOff x="-1" y="-684202"/>
            <a:chExt cx="2759406" cy="1940631"/>
          </a:xfrm>
        </p:grpSpPr>
        <p:sp>
          <p:nvSpPr>
            <p:cNvPr id="36" name="Freeform 36"/>
            <p:cNvSpPr/>
            <p:nvPr/>
          </p:nvSpPr>
          <p:spPr>
            <a:xfrm>
              <a:off x="-1" y="-684202"/>
              <a:ext cx="2727656" cy="1693962"/>
            </a:xfrm>
            <a:custGeom>
              <a:avLst/>
              <a:gdLst/>
              <a:ahLst/>
              <a:cxnLst/>
              <a:rect l="l" t="t" r="r" b="b"/>
              <a:pathLst>
                <a:path w="2727656" h="1693962">
                  <a:moveTo>
                    <a:pt x="0" y="0"/>
                  </a:moveTo>
                  <a:lnTo>
                    <a:pt x="2727656" y="0"/>
                  </a:lnTo>
                  <a:lnTo>
                    <a:pt x="2727656" y="1693962"/>
                  </a:lnTo>
                  <a:lnTo>
                    <a:pt x="0" y="1693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11936" r="-11936" b="22268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31750" y="-437533"/>
              <a:ext cx="2727655" cy="169396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200"/>
                </a:lnSpc>
              </a:pPr>
              <a:r>
                <a:rPr lang="en-US" sz="6000" b="1" dirty="0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42%</a:t>
              </a:r>
            </a:p>
          </p:txBody>
        </p:sp>
      </p:grpSp>
      <p:sp>
        <p:nvSpPr>
          <p:cNvPr id="38" name="TextBox 38"/>
          <p:cNvSpPr txBox="1"/>
          <p:nvPr/>
        </p:nvSpPr>
        <p:spPr>
          <a:xfrm>
            <a:off x="9346768" y="3799332"/>
            <a:ext cx="2045741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συνέχισαν σπουδές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9346768" y="4393311"/>
            <a:ext cx="222404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Έως 63% στις Θετικές Επιστήμες</a:t>
            </a:r>
          </a:p>
          <a:p>
            <a:pPr algn="l">
              <a:lnSpc>
                <a:spcPts val="1980"/>
              </a:lnSpc>
            </a:pPr>
            <a:endParaRPr lang="en-US" sz="1650">
              <a:solidFill>
                <a:srgbClr val="5B677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grpSp>
        <p:nvGrpSpPr>
          <p:cNvPr id="40" name="Group 40"/>
          <p:cNvGrpSpPr/>
          <p:nvPr/>
        </p:nvGrpSpPr>
        <p:grpSpPr>
          <a:xfrm>
            <a:off x="12178513" y="1842135"/>
            <a:ext cx="5290109" cy="3448050"/>
            <a:chOff x="0" y="0"/>
            <a:chExt cx="7053478" cy="4597400"/>
          </a:xfrm>
        </p:grpSpPr>
        <p:sp>
          <p:nvSpPr>
            <p:cNvPr id="41" name="Freeform 41"/>
            <p:cNvSpPr/>
            <p:nvPr/>
          </p:nvSpPr>
          <p:spPr>
            <a:xfrm>
              <a:off x="0" y="0"/>
              <a:ext cx="7053580" cy="4597400"/>
            </a:xfrm>
            <a:custGeom>
              <a:avLst/>
              <a:gdLst/>
              <a:ahLst/>
              <a:cxnLst/>
              <a:rect l="l" t="t" r="r" b="b"/>
              <a:pathLst>
                <a:path w="7053580" h="4597400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832854" y="0"/>
                  </a:lnTo>
                  <a:cubicBezTo>
                    <a:pt x="6954774" y="0"/>
                    <a:pt x="7053580" y="98806"/>
                    <a:pt x="7053580" y="220726"/>
                  </a:cubicBezTo>
                  <a:lnTo>
                    <a:pt x="7053580" y="4376674"/>
                  </a:lnTo>
                  <a:cubicBezTo>
                    <a:pt x="7053580" y="4498594"/>
                    <a:pt x="6954774" y="4597400"/>
                    <a:pt x="6832854" y="4597400"/>
                  </a:cubicBezTo>
                  <a:lnTo>
                    <a:pt x="220726" y="4597400"/>
                  </a:lnTo>
                  <a:cubicBezTo>
                    <a:pt x="98806" y="4597400"/>
                    <a:pt x="0" y="4498594"/>
                    <a:pt x="0" y="4376674"/>
                  </a:cubicBezTo>
                  <a:close/>
                </a:path>
              </a:pathLst>
            </a:custGeom>
            <a:solidFill>
              <a:srgbClr val="F7F3ED"/>
            </a:solidFill>
            <a:ln w="19050" cap="sq">
              <a:solidFill>
                <a:srgbClr val="D5DBE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2" name="Group 42"/>
          <p:cNvGrpSpPr/>
          <p:nvPr/>
        </p:nvGrpSpPr>
        <p:grpSpPr>
          <a:xfrm>
            <a:off x="12562561" y="1842135"/>
            <a:ext cx="1253490" cy="115062"/>
            <a:chOff x="0" y="0"/>
            <a:chExt cx="1671320" cy="153416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1671320" cy="153416"/>
            </a:xfrm>
            <a:custGeom>
              <a:avLst/>
              <a:gdLst/>
              <a:ahLst/>
              <a:cxnLst/>
              <a:rect l="l" t="t" r="r" b="b"/>
              <a:pathLst>
                <a:path w="1671320" h="153416">
                  <a:moveTo>
                    <a:pt x="0" y="0"/>
                  </a:moveTo>
                  <a:lnTo>
                    <a:pt x="1671320" y="0"/>
                  </a:lnTo>
                  <a:lnTo>
                    <a:pt x="1671320" y="153416"/>
                  </a:lnTo>
                  <a:lnTo>
                    <a:pt x="0" y="153416"/>
                  </a:lnTo>
                  <a:close/>
                </a:path>
              </a:pathLst>
            </a:custGeom>
            <a:solidFill>
              <a:srgbClr val="E9A23B"/>
            </a:solidFill>
            <a:ln w="19050" cap="sq">
              <a:solidFill>
                <a:srgbClr val="E9A23B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2572086" y="2098548"/>
            <a:ext cx="4502963" cy="548640"/>
            <a:chOff x="0" y="0"/>
            <a:chExt cx="6003950" cy="731520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6003950" cy="731520"/>
            </a:xfrm>
            <a:custGeom>
              <a:avLst/>
              <a:gdLst/>
              <a:ahLst/>
              <a:cxnLst/>
              <a:rect l="l" t="t" r="r" b="b"/>
              <a:pathLst>
                <a:path w="6003950" h="731520">
                  <a:moveTo>
                    <a:pt x="0" y="0"/>
                  </a:moveTo>
                  <a:lnTo>
                    <a:pt x="6003950" y="0"/>
                  </a:lnTo>
                  <a:lnTo>
                    <a:pt x="600395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923" b="-109923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0"/>
              <a:ext cx="600395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Ελλάδα / εξωτερικό</a:t>
              </a:r>
            </a:p>
          </p:txBody>
        </p:sp>
      </p:grpSp>
      <p:grpSp>
        <p:nvGrpSpPr>
          <p:cNvPr id="47" name="Group 47"/>
          <p:cNvGrpSpPr/>
          <p:nvPr/>
        </p:nvGrpSpPr>
        <p:grpSpPr>
          <a:xfrm>
            <a:off x="12572086" y="2451597"/>
            <a:ext cx="4502963" cy="1362637"/>
            <a:chOff x="0" y="-297364"/>
            <a:chExt cx="6003950" cy="1816850"/>
          </a:xfrm>
        </p:grpSpPr>
        <p:sp>
          <p:nvSpPr>
            <p:cNvPr id="48" name="Freeform 48"/>
            <p:cNvSpPr/>
            <p:nvPr/>
          </p:nvSpPr>
          <p:spPr>
            <a:xfrm>
              <a:off x="0" y="0"/>
              <a:ext cx="6003950" cy="1519486"/>
            </a:xfrm>
            <a:custGeom>
              <a:avLst/>
              <a:gdLst/>
              <a:ahLst/>
              <a:cxnLst/>
              <a:rect l="l" t="t" r="r" b="b"/>
              <a:pathLst>
                <a:path w="6003950" h="1519486">
                  <a:moveTo>
                    <a:pt x="0" y="0"/>
                  </a:moveTo>
                  <a:lnTo>
                    <a:pt x="6003950" y="0"/>
                  </a:lnTo>
                  <a:lnTo>
                    <a:pt x="6003950" y="1519486"/>
                  </a:lnTo>
                  <a:lnTo>
                    <a:pt x="0" y="1519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884" b="-13098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0" y="-297364"/>
              <a:ext cx="6003950" cy="150996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5400" b="1" dirty="0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92%</a:t>
              </a:r>
            </a:p>
          </p:txBody>
        </p:sp>
      </p:grpSp>
      <p:sp>
        <p:nvSpPr>
          <p:cNvPr id="50" name="TextBox 50"/>
          <p:cNvSpPr txBox="1"/>
          <p:nvPr/>
        </p:nvSpPr>
        <p:spPr>
          <a:xfrm>
            <a:off x="12572086" y="3552444"/>
            <a:ext cx="450296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των εργαζομένων εργάζονται στην Ελλάδα</a:t>
            </a:r>
          </a:p>
        </p:txBody>
      </p:sp>
      <p:grpSp>
        <p:nvGrpSpPr>
          <p:cNvPr id="51" name="Group 51"/>
          <p:cNvGrpSpPr/>
          <p:nvPr/>
        </p:nvGrpSpPr>
        <p:grpSpPr>
          <a:xfrm>
            <a:off x="12562561" y="4091559"/>
            <a:ext cx="4161777" cy="375666"/>
            <a:chOff x="0" y="0"/>
            <a:chExt cx="5549036" cy="500888"/>
          </a:xfrm>
        </p:grpSpPr>
        <p:sp>
          <p:nvSpPr>
            <p:cNvPr id="52" name="Freeform 52"/>
            <p:cNvSpPr/>
            <p:nvPr/>
          </p:nvSpPr>
          <p:spPr>
            <a:xfrm>
              <a:off x="0" y="0"/>
              <a:ext cx="5549011" cy="500888"/>
            </a:xfrm>
            <a:custGeom>
              <a:avLst/>
              <a:gdLst/>
              <a:ahLst/>
              <a:cxnLst/>
              <a:rect l="l" t="t" r="r" b="b"/>
              <a:pathLst>
                <a:path w="5549011" h="500888">
                  <a:moveTo>
                    <a:pt x="0" y="0"/>
                  </a:moveTo>
                  <a:lnTo>
                    <a:pt x="5549011" y="0"/>
                  </a:lnTo>
                  <a:lnTo>
                    <a:pt x="5549011" y="500888"/>
                  </a:lnTo>
                  <a:lnTo>
                    <a:pt x="0" y="500888"/>
                  </a:lnTo>
                  <a:close/>
                </a:path>
              </a:pathLst>
            </a:custGeom>
            <a:solidFill>
              <a:srgbClr val="1F3A5F"/>
            </a:solidFill>
            <a:ln w="19050" cap="sq">
              <a:solidFill>
                <a:srgbClr val="1F3A5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53" name="Group 53"/>
          <p:cNvGrpSpPr/>
          <p:nvPr/>
        </p:nvGrpSpPr>
        <p:grpSpPr>
          <a:xfrm>
            <a:off x="16705288" y="4091559"/>
            <a:ext cx="379286" cy="375666"/>
            <a:chOff x="0" y="0"/>
            <a:chExt cx="505714" cy="500888"/>
          </a:xfrm>
        </p:grpSpPr>
        <p:sp>
          <p:nvSpPr>
            <p:cNvPr id="54" name="Freeform 54"/>
            <p:cNvSpPr/>
            <p:nvPr/>
          </p:nvSpPr>
          <p:spPr>
            <a:xfrm>
              <a:off x="0" y="0"/>
              <a:ext cx="505714" cy="500888"/>
            </a:xfrm>
            <a:custGeom>
              <a:avLst/>
              <a:gdLst/>
              <a:ahLst/>
              <a:cxnLst/>
              <a:rect l="l" t="t" r="r" b="b"/>
              <a:pathLst>
                <a:path w="505714" h="500888">
                  <a:moveTo>
                    <a:pt x="0" y="0"/>
                  </a:moveTo>
                  <a:lnTo>
                    <a:pt x="505714" y="0"/>
                  </a:lnTo>
                  <a:lnTo>
                    <a:pt x="505714" y="500888"/>
                  </a:lnTo>
                  <a:lnTo>
                    <a:pt x="0" y="500888"/>
                  </a:lnTo>
                  <a:close/>
                </a:path>
              </a:pathLst>
            </a:custGeom>
            <a:solidFill>
              <a:srgbClr val="E9A23B"/>
            </a:solidFill>
            <a:ln w="19050" cap="sq">
              <a:solidFill>
                <a:srgbClr val="E9A23B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2572086" y="4512564"/>
            <a:ext cx="2251481" cy="411480"/>
            <a:chOff x="0" y="0"/>
            <a:chExt cx="3001975" cy="548640"/>
          </a:xfrm>
        </p:grpSpPr>
        <p:sp>
          <p:nvSpPr>
            <p:cNvPr id="56" name="Freeform 56"/>
            <p:cNvSpPr/>
            <p:nvPr/>
          </p:nvSpPr>
          <p:spPr>
            <a:xfrm>
              <a:off x="0" y="0"/>
              <a:ext cx="3001976" cy="548640"/>
            </a:xfrm>
            <a:custGeom>
              <a:avLst/>
              <a:gdLst/>
              <a:ahLst/>
              <a:cxnLst/>
              <a:rect l="l" t="t" r="r" b="b"/>
              <a:pathLst>
                <a:path w="3001976" h="548640">
                  <a:moveTo>
                    <a:pt x="0" y="0"/>
                  </a:moveTo>
                  <a:lnTo>
                    <a:pt x="3001976" y="0"/>
                  </a:lnTo>
                  <a:lnTo>
                    <a:pt x="3001976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615" b="-5661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57" name="TextBox 57"/>
            <p:cNvSpPr txBox="1"/>
            <p:nvPr/>
          </p:nvSpPr>
          <p:spPr>
            <a:xfrm>
              <a:off x="0" y="-9525"/>
              <a:ext cx="3001975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1F2933"/>
                  </a:solidFill>
                  <a:latin typeface="Inter"/>
                  <a:ea typeface="Inter"/>
                  <a:cs typeface="Inter"/>
                  <a:sym typeface="Inter"/>
                </a:rPr>
                <a:t>Ελλάδα 92%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14823567" y="4512564"/>
            <a:ext cx="2251481" cy="411480"/>
            <a:chOff x="0" y="0"/>
            <a:chExt cx="3001975" cy="548640"/>
          </a:xfrm>
        </p:grpSpPr>
        <p:sp>
          <p:nvSpPr>
            <p:cNvPr id="59" name="Freeform 59"/>
            <p:cNvSpPr/>
            <p:nvPr/>
          </p:nvSpPr>
          <p:spPr>
            <a:xfrm>
              <a:off x="0" y="0"/>
              <a:ext cx="3001976" cy="548640"/>
            </a:xfrm>
            <a:custGeom>
              <a:avLst/>
              <a:gdLst/>
              <a:ahLst/>
              <a:cxnLst/>
              <a:rect l="l" t="t" r="r" b="b"/>
              <a:pathLst>
                <a:path w="3001976" h="548640">
                  <a:moveTo>
                    <a:pt x="0" y="0"/>
                  </a:moveTo>
                  <a:lnTo>
                    <a:pt x="3001976" y="0"/>
                  </a:lnTo>
                  <a:lnTo>
                    <a:pt x="3001976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615" b="-5661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0" y="-9525"/>
              <a:ext cx="3001975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1F2933"/>
                  </a:solidFill>
                  <a:latin typeface="Inter"/>
                  <a:ea typeface="Inter"/>
                  <a:cs typeface="Inter"/>
                  <a:sym typeface="Inter"/>
                </a:rPr>
                <a:t>Εξωτερικό 8%</a:t>
              </a:r>
            </a:p>
          </p:txBody>
        </p:sp>
      </p:grpSp>
      <p:sp>
        <p:nvSpPr>
          <p:cNvPr id="61" name="TextBox 61"/>
          <p:cNvSpPr txBox="1"/>
          <p:nvPr/>
        </p:nvSpPr>
        <p:spPr>
          <a:xfrm>
            <a:off x="12572086" y="4859655"/>
            <a:ext cx="450296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10% ζουν στο εξωτερικό</a:t>
            </a:r>
          </a:p>
        </p:txBody>
      </p:sp>
      <p:grpSp>
        <p:nvGrpSpPr>
          <p:cNvPr id="62" name="Group 62"/>
          <p:cNvGrpSpPr/>
          <p:nvPr/>
        </p:nvGrpSpPr>
        <p:grpSpPr>
          <a:xfrm>
            <a:off x="813435" y="5682615"/>
            <a:ext cx="5290109" cy="3448050"/>
            <a:chOff x="0" y="0"/>
            <a:chExt cx="7053478" cy="4597400"/>
          </a:xfrm>
        </p:grpSpPr>
        <p:sp>
          <p:nvSpPr>
            <p:cNvPr id="63" name="Freeform 63"/>
            <p:cNvSpPr/>
            <p:nvPr/>
          </p:nvSpPr>
          <p:spPr>
            <a:xfrm>
              <a:off x="0" y="0"/>
              <a:ext cx="7053580" cy="4597400"/>
            </a:xfrm>
            <a:custGeom>
              <a:avLst/>
              <a:gdLst/>
              <a:ahLst/>
              <a:cxnLst/>
              <a:rect l="l" t="t" r="r" b="b"/>
              <a:pathLst>
                <a:path w="7053580" h="4597400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832854" y="0"/>
                  </a:lnTo>
                  <a:cubicBezTo>
                    <a:pt x="6954774" y="0"/>
                    <a:pt x="7053580" y="98806"/>
                    <a:pt x="7053580" y="220726"/>
                  </a:cubicBezTo>
                  <a:lnTo>
                    <a:pt x="7053580" y="4376674"/>
                  </a:lnTo>
                  <a:cubicBezTo>
                    <a:pt x="7053580" y="4498594"/>
                    <a:pt x="6954774" y="4597400"/>
                    <a:pt x="6832854" y="4597400"/>
                  </a:cubicBezTo>
                  <a:lnTo>
                    <a:pt x="220726" y="4597400"/>
                  </a:lnTo>
                  <a:cubicBezTo>
                    <a:pt x="98806" y="4597400"/>
                    <a:pt x="0" y="4498594"/>
                    <a:pt x="0" y="4376674"/>
                  </a:cubicBezTo>
                  <a:close/>
                </a:path>
              </a:pathLst>
            </a:custGeom>
            <a:solidFill>
              <a:srgbClr val="F7F3ED"/>
            </a:solidFill>
            <a:ln w="19050" cap="sq">
              <a:solidFill>
                <a:srgbClr val="D5DBE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4" name="Group 64"/>
          <p:cNvGrpSpPr/>
          <p:nvPr/>
        </p:nvGrpSpPr>
        <p:grpSpPr>
          <a:xfrm>
            <a:off x="1197483" y="5682615"/>
            <a:ext cx="1253490" cy="115062"/>
            <a:chOff x="0" y="0"/>
            <a:chExt cx="1671320" cy="153416"/>
          </a:xfrm>
        </p:grpSpPr>
        <p:sp>
          <p:nvSpPr>
            <p:cNvPr id="65" name="Freeform 65"/>
            <p:cNvSpPr/>
            <p:nvPr/>
          </p:nvSpPr>
          <p:spPr>
            <a:xfrm>
              <a:off x="0" y="0"/>
              <a:ext cx="1671320" cy="153416"/>
            </a:xfrm>
            <a:custGeom>
              <a:avLst/>
              <a:gdLst/>
              <a:ahLst/>
              <a:cxnLst/>
              <a:rect l="l" t="t" r="r" b="b"/>
              <a:pathLst>
                <a:path w="1671320" h="153416">
                  <a:moveTo>
                    <a:pt x="0" y="0"/>
                  </a:moveTo>
                  <a:lnTo>
                    <a:pt x="1671320" y="0"/>
                  </a:lnTo>
                  <a:lnTo>
                    <a:pt x="1671320" y="153416"/>
                  </a:lnTo>
                  <a:lnTo>
                    <a:pt x="0" y="153416"/>
                  </a:lnTo>
                  <a:close/>
                </a:path>
              </a:pathLst>
            </a:custGeom>
            <a:solidFill>
              <a:srgbClr val="1F3A5F"/>
            </a:solidFill>
            <a:ln w="19050" cap="sq">
              <a:solidFill>
                <a:srgbClr val="1F3A5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66" name="Group 66"/>
          <p:cNvGrpSpPr/>
          <p:nvPr/>
        </p:nvGrpSpPr>
        <p:grpSpPr>
          <a:xfrm>
            <a:off x="1207008" y="5939028"/>
            <a:ext cx="4502963" cy="548640"/>
            <a:chOff x="0" y="0"/>
            <a:chExt cx="6003950" cy="731520"/>
          </a:xfrm>
        </p:grpSpPr>
        <p:sp>
          <p:nvSpPr>
            <p:cNvPr id="67" name="Freeform 67"/>
            <p:cNvSpPr/>
            <p:nvPr/>
          </p:nvSpPr>
          <p:spPr>
            <a:xfrm>
              <a:off x="0" y="0"/>
              <a:ext cx="6003950" cy="731520"/>
            </a:xfrm>
            <a:custGeom>
              <a:avLst/>
              <a:gdLst/>
              <a:ahLst/>
              <a:cxnLst/>
              <a:rect l="l" t="t" r="r" b="b"/>
              <a:pathLst>
                <a:path w="6003950" h="731520">
                  <a:moveTo>
                    <a:pt x="0" y="0"/>
                  </a:moveTo>
                  <a:lnTo>
                    <a:pt x="6003950" y="0"/>
                  </a:lnTo>
                  <a:lnTo>
                    <a:pt x="600395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923" b="-109923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0" y="0"/>
              <a:ext cx="600395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Ιδιωτικός / δημόσιος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1207008" y="6177846"/>
            <a:ext cx="4502963" cy="1476868"/>
            <a:chOff x="0" y="-449672"/>
            <a:chExt cx="6003950" cy="1969158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6003950" cy="1519486"/>
            </a:xfrm>
            <a:custGeom>
              <a:avLst/>
              <a:gdLst/>
              <a:ahLst/>
              <a:cxnLst/>
              <a:rect l="l" t="t" r="r" b="b"/>
              <a:pathLst>
                <a:path w="6003950" h="1519486">
                  <a:moveTo>
                    <a:pt x="0" y="0"/>
                  </a:moveTo>
                  <a:lnTo>
                    <a:pt x="6003950" y="0"/>
                  </a:lnTo>
                  <a:lnTo>
                    <a:pt x="6003950" y="1519486"/>
                  </a:lnTo>
                  <a:lnTo>
                    <a:pt x="0" y="1519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884" b="-13098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449672"/>
              <a:ext cx="6003950" cy="150996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5400" b="1" dirty="0">
                  <a:solidFill>
                    <a:srgbClr val="2A9D8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71%</a:t>
              </a:r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1207008" y="7392924"/>
            <a:ext cx="4502963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των εργαζομένων στον ιδιωτικό τομέα</a:t>
            </a:r>
          </a:p>
        </p:txBody>
      </p:sp>
      <p:grpSp>
        <p:nvGrpSpPr>
          <p:cNvPr id="73" name="Group 73"/>
          <p:cNvGrpSpPr/>
          <p:nvPr/>
        </p:nvGrpSpPr>
        <p:grpSpPr>
          <a:xfrm>
            <a:off x="1197483" y="7932039"/>
            <a:ext cx="3225155" cy="375666"/>
            <a:chOff x="0" y="0"/>
            <a:chExt cx="4300207" cy="500888"/>
          </a:xfrm>
        </p:grpSpPr>
        <p:sp>
          <p:nvSpPr>
            <p:cNvPr id="74" name="Freeform 74"/>
            <p:cNvSpPr/>
            <p:nvPr/>
          </p:nvSpPr>
          <p:spPr>
            <a:xfrm>
              <a:off x="0" y="0"/>
              <a:ext cx="4300220" cy="500888"/>
            </a:xfrm>
            <a:custGeom>
              <a:avLst/>
              <a:gdLst/>
              <a:ahLst/>
              <a:cxnLst/>
              <a:rect l="l" t="t" r="r" b="b"/>
              <a:pathLst>
                <a:path w="4300220" h="500888">
                  <a:moveTo>
                    <a:pt x="0" y="0"/>
                  </a:moveTo>
                  <a:lnTo>
                    <a:pt x="4300220" y="0"/>
                  </a:lnTo>
                  <a:lnTo>
                    <a:pt x="4300220" y="500888"/>
                  </a:lnTo>
                  <a:lnTo>
                    <a:pt x="0" y="500888"/>
                  </a:lnTo>
                  <a:close/>
                </a:path>
              </a:pathLst>
            </a:custGeom>
            <a:solidFill>
              <a:srgbClr val="2A9D8F"/>
            </a:solidFill>
            <a:ln w="19050" cap="sq">
              <a:solidFill>
                <a:srgbClr val="2A9D8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4403588" y="7932039"/>
            <a:ext cx="1315907" cy="375666"/>
            <a:chOff x="0" y="0"/>
            <a:chExt cx="1754543" cy="500888"/>
          </a:xfrm>
        </p:grpSpPr>
        <p:sp>
          <p:nvSpPr>
            <p:cNvPr id="76" name="Freeform 76"/>
            <p:cNvSpPr/>
            <p:nvPr/>
          </p:nvSpPr>
          <p:spPr>
            <a:xfrm>
              <a:off x="0" y="0"/>
              <a:ext cx="1754505" cy="500888"/>
            </a:xfrm>
            <a:custGeom>
              <a:avLst/>
              <a:gdLst/>
              <a:ahLst/>
              <a:cxnLst/>
              <a:rect l="l" t="t" r="r" b="b"/>
              <a:pathLst>
                <a:path w="1754505" h="500888">
                  <a:moveTo>
                    <a:pt x="0" y="0"/>
                  </a:moveTo>
                  <a:lnTo>
                    <a:pt x="1754505" y="0"/>
                  </a:lnTo>
                  <a:lnTo>
                    <a:pt x="1754505" y="500888"/>
                  </a:lnTo>
                  <a:lnTo>
                    <a:pt x="0" y="500888"/>
                  </a:lnTo>
                  <a:close/>
                </a:path>
              </a:pathLst>
            </a:custGeom>
            <a:solidFill>
              <a:srgbClr val="1F3A5F"/>
            </a:solidFill>
            <a:ln w="19050" cap="sq">
              <a:solidFill>
                <a:srgbClr val="1F3A5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77" name="Group 77"/>
          <p:cNvGrpSpPr/>
          <p:nvPr/>
        </p:nvGrpSpPr>
        <p:grpSpPr>
          <a:xfrm>
            <a:off x="1207008" y="8353044"/>
            <a:ext cx="2251481" cy="411480"/>
            <a:chOff x="0" y="0"/>
            <a:chExt cx="3001975" cy="548640"/>
          </a:xfrm>
        </p:grpSpPr>
        <p:sp>
          <p:nvSpPr>
            <p:cNvPr id="78" name="Freeform 78"/>
            <p:cNvSpPr/>
            <p:nvPr/>
          </p:nvSpPr>
          <p:spPr>
            <a:xfrm>
              <a:off x="0" y="0"/>
              <a:ext cx="3001976" cy="548640"/>
            </a:xfrm>
            <a:custGeom>
              <a:avLst/>
              <a:gdLst/>
              <a:ahLst/>
              <a:cxnLst/>
              <a:rect l="l" t="t" r="r" b="b"/>
              <a:pathLst>
                <a:path w="3001976" h="548640">
                  <a:moveTo>
                    <a:pt x="0" y="0"/>
                  </a:moveTo>
                  <a:lnTo>
                    <a:pt x="3001976" y="0"/>
                  </a:lnTo>
                  <a:lnTo>
                    <a:pt x="3001976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615" b="-5661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79" name="TextBox 79"/>
            <p:cNvSpPr txBox="1"/>
            <p:nvPr/>
          </p:nvSpPr>
          <p:spPr>
            <a:xfrm>
              <a:off x="0" y="-9525"/>
              <a:ext cx="3001975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1F2933"/>
                  </a:solidFill>
                  <a:latin typeface="Inter"/>
                  <a:ea typeface="Inter"/>
                  <a:cs typeface="Inter"/>
                  <a:sym typeface="Inter"/>
                </a:rPr>
                <a:t>Ιδιωτικός 71%</a:t>
              </a:r>
            </a:p>
          </p:txBody>
        </p:sp>
      </p:grpSp>
      <p:grpSp>
        <p:nvGrpSpPr>
          <p:cNvPr id="80" name="Group 80"/>
          <p:cNvGrpSpPr/>
          <p:nvPr/>
        </p:nvGrpSpPr>
        <p:grpSpPr>
          <a:xfrm>
            <a:off x="3458489" y="8353044"/>
            <a:ext cx="2251481" cy="411480"/>
            <a:chOff x="0" y="0"/>
            <a:chExt cx="3001975" cy="548640"/>
          </a:xfrm>
        </p:grpSpPr>
        <p:sp>
          <p:nvSpPr>
            <p:cNvPr id="81" name="Freeform 81"/>
            <p:cNvSpPr/>
            <p:nvPr/>
          </p:nvSpPr>
          <p:spPr>
            <a:xfrm>
              <a:off x="0" y="0"/>
              <a:ext cx="3001976" cy="548640"/>
            </a:xfrm>
            <a:custGeom>
              <a:avLst/>
              <a:gdLst/>
              <a:ahLst/>
              <a:cxnLst/>
              <a:rect l="l" t="t" r="r" b="b"/>
              <a:pathLst>
                <a:path w="3001976" h="548640">
                  <a:moveTo>
                    <a:pt x="0" y="0"/>
                  </a:moveTo>
                  <a:lnTo>
                    <a:pt x="3001976" y="0"/>
                  </a:lnTo>
                  <a:lnTo>
                    <a:pt x="3001976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615" b="-5661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82" name="TextBox 82"/>
            <p:cNvSpPr txBox="1"/>
            <p:nvPr/>
          </p:nvSpPr>
          <p:spPr>
            <a:xfrm>
              <a:off x="0" y="-9525"/>
              <a:ext cx="3001975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1F2933"/>
                  </a:solidFill>
                  <a:latin typeface="Inter"/>
                  <a:ea typeface="Inter"/>
                  <a:cs typeface="Inter"/>
                  <a:sym typeface="Inter"/>
                </a:rPr>
                <a:t>Δημόσιος 29%</a:t>
              </a:r>
            </a:p>
          </p:txBody>
        </p:sp>
      </p:grpSp>
      <p:sp>
        <p:nvSpPr>
          <p:cNvPr id="83" name="TextBox 83"/>
          <p:cNvSpPr txBox="1"/>
          <p:nvPr/>
        </p:nvSpPr>
        <p:spPr>
          <a:xfrm>
            <a:off x="1134027" y="8672703"/>
            <a:ext cx="4648924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Δημόσιος: 81% στην Υγεία, 7% στις Θετικές επιστήμες</a:t>
            </a:r>
          </a:p>
        </p:txBody>
      </p:sp>
      <p:grpSp>
        <p:nvGrpSpPr>
          <p:cNvPr id="84" name="Group 84"/>
          <p:cNvGrpSpPr/>
          <p:nvPr/>
        </p:nvGrpSpPr>
        <p:grpSpPr>
          <a:xfrm>
            <a:off x="6495974" y="5682615"/>
            <a:ext cx="5290109" cy="3448050"/>
            <a:chOff x="0" y="0"/>
            <a:chExt cx="7053478" cy="4597400"/>
          </a:xfrm>
        </p:grpSpPr>
        <p:sp>
          <p:nvSpPr>
            <p:cNvPr id="85" name="Freeform 85"/>
            <p:cNvSpPr/>
            <p:nvPr/>
          </p:nvSpPr>
          <p:spPr>
            <a:xfrm>
              <a:off x="0" y="0"/>
              <a:ext cx="7053580" cy="4597400"/>
            </a:xfrm>
            <a:custGeom>
              <a:avLst/>
              <a:gdLst/>
              <a:ahLst/>
              <a:cxnLst/>
              <a:rect l="l" t="t" r="r" b="b"/>
              <a:pathLst>
                <a:path w="7053580" h="4597400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832854" y="0"/>
                  </a:lnTo>
                  <a:cubicBezTo>
                    <a:pt x="6954774" y="0"/>
                    <a:pt x="7053580" y="98806"/>
                    <a:pt x="7053580" y="220726"/>
                  </a:cubicBezTo>
                  <a:lnTo>
                    <a:pt x="7053580" y="4376674"/>
                  </a:lnTo>
                  <a:cubicBezTo>
                    <a:pt x="7053580" y="4498594"/>
                    <a:pt x="6954774" y="4597400"/>
                    <a:pt x="6832854" y="4597400"/>
                  </a:cubicBezTo>
                  <a:lnTo>
                    <a:pt x="220726" y="4597400"/>
                  </a:lnTo>
                  <a:cubicBezTo>
                    <a:pt x="98806" y="4597400"/>
                    <a:pt x="0" y="4498594"/>
                    <a:pt x="0" y="4376674"/>
                  </a:cubicBezTo>
                  <a:close/>
                </a:path>
              </a:pathLst>
            </a:custGeom>
            <a:solidFill>
              <a:srgbClr val="F7F3ED"/>
            </a:solidFill>
            <a:ln w="19050" cap="sq">
              <a:solidFill>
                <a:srgbClr val="D5DBE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6" name="Group 86"/>
          <p:cNvGrpSpPr/>
          <p:nvPr/>
        </p:nvGrpSpPr>
        <p:grpSpPr>
          <a:xfrm>
            <a:off x="6880022" y="5682615"/>
            <a:ext cx="1253490" cy="115062"/>
            <a:chOff x="0" y="0"/>
            <a:chExt cx="1671320" cy="153416"/>
          </a:xfrm>
        </p:grpSpPr>
        <p:sp>
          <p:nvSpPr>
            <p:cNvPr id="87" name="Freeform 87"/>
            <p:cNvSpPr/>
            <p:nvPr/>
          </p:nvSpPr>
          <p:spPr>
            <a:xfrm>
              <a:off x="0" y="0"/>
              <a:ext cx="1671320" cy="153416"/>
            </a:xfrm>
            <a:custGeom>
              <a:avLst/>
              <a:gdLst/>
              <a:ahLst/>
              <a:cxnLst/>
              <a:rect l="l" t="t" r="r" b="b"/>
              <a:pathLst>
                <a:path w="1671320" h="153416">
                  <a:moveTo>
                    <a:pt x="0" y="0"/>
                  </a:moveTo>
                  <a:lnTo>
                    <a:pt x="1671320" y="0"/>
                  </a:lnTo>
                  <a:lnTo>
                    <a:pt x="1671320" y="153416"/>
                  </a:lnTo>
                  <a:lnTo>
                    <a:pt x="0" y="153416"/>
                  </a:lnTo>
                  <a:close/>
                </a:path>
              </a:pathLst>
            </a:custGeom>
            <a:solidFill>
              <a:srgbClr val="2A9D8F"/>
            </a:solidFill>
            <a:ln w="19050" cap="sq">
              <a:solidFill>
                <a:srgbClr val="2A9D8F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88" name="Group 88"/>
          <p:cNvGrpSpPr/>
          <p:nvPr/>
        </p:nvGrpSpPr>
        <p:grpSpPr>
          <a:xfrm>
            <a:off x="6889547" y="5939028"/>
            <a:ext cx="4502963" cy="548640"/>
            <a:chOff x="0" y="0"/>
            <a:chExt cx="6003950" cy="731520"/>
          </a:xfrm>
        </p:grpSpPr>
        <p:sp>
          <p:nvSpPr>
            <p:cNvPr id="89" name="Freeform 89"/>
            <p:cNvSpPr/>
            <p:nvPr/>
          </p:nvSpPr>
          <p:spPr>
            <a:xfrm>
              <a:off x="0" y="0"/>
              <a:ext cx="6003950" cy="731520"/>
            </a:xfrm>
            <a:custGeom>
              <a:avLst/>
              <a:gdLst/>
              <a:ahLst/>
              <a:cxnLst/>
              <a:rect l="l" t="t" r="r" b="b"/>
              <a:pathLst>
                <a:path w="6003950" h="731520">
                  <a:moveTo>
                    <a:pt x="0" y="0"/>
                  </a:moveTo>
                  <a:lnTo>
                    <a:pt x="6003950" y="0"/>
                  </a:lnTo>
                  <a:lnTo>
                    <a:pt x="6003950" y="731520"/>
                  </a:lnTo>
                  <a:lnTo>
                    <a:pt x="0" y="73152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09923" b="-109923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90" name="TextBox 90"/>
            <p:cNvSpPr txBox="1"/>
            <p:nvPr/>
          </p:nvSpPr>
          <p:spPr>
            <a:xfrm>
              <a:off x="0" y="0"/>
              <a:ext cx="6003950" cy="73152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Αυτοαπασχόληση</a:t>
              </a:r>
            </a:p>
          </p:txBody>
        </p:sp>
      </p:grpSp>
      <p:grpSp>
        <p:nvGrpSpPr>
          <p:cNvPr id="91" name="Group 91"/>
          <p:cNvGrpSpPr/>
          <p:nvPr/>
        </p:nvGrpSpPr>
        <p:grpSpPr>
          <a:xfrm>
            <a:off x="6889547" y="6158185"/>
            <a:ext cx="4512490" cy="1709682"/>
            <a:chOff x="0" y="-585614"/>
            <a:chExt cx="6016653" cy="2279576"/>
          </a:xfrm>
        </p:grpSpPr>
        <p:sp>
          <p:nvSpPr>
            <p:cNvPr id="92" name="Freeform 92"/>
            <p:cNvSpPr/>
            <p:nvPr/>
          </p:nvSpPr>
          <p:spPr>
            <a:xfrm>
              <a:off x="0" y="0"/>
              <a:ext cx="6003950" cy="1693962"/>
            </a:xfrm>
            <a:custGeom>
              <a:avLst/>
              <a:gdLst/>
              <a:ahLst/>
              <a:cxnLst/>
              <a:rect l="l" t="t" r="r" b="b"/>
              <a:pathLst>
                <a:path w="6003950" h="1693962">
                  <a:moveTo>
                    <a:pt x="0" y="0"/>
                  </a:moveTo>
                  <a:lnTo>
                    <a:pt x="6003950" y="0"/>
                  </a:lnTo>
                  <a:lnTo>
                    <a:pt x="6003950" y="1693962"/>
                  </a:lnTo>
                  <a:lnTo>
                    <a:pt x="0" y="169396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0195" b="-7926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93" name="TextBox 93"/>
            <p:cNvSpPr txBox="1"/>
            <p:nvPr/>
          </p:nvSpPr>
          <p:spPr>
            <a:xfrm>
              <a:off x="12703" y="-585614"/>
              <a:ext cx="6003950" cy="169396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7200"/>
                </a:lnSpc>
              </a:pPr>
              <a:r>
                <a:rPr lang="en-US" sz="6000" b="1" dirty="0">
                  <a:solidFill>
                    <a:srgbClr val="2A9D8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20%</a:t>
              </a:r>
            </a:p>
          </p:txBody>
        </p:sp>
      </p:grpSp>
      <p:sp>
        <p:nvSpPr>
          <p:cNvPr id="94" name="TextBox 94"/>
          <p:cNvSpPr txBox="1"/>
          <p:nvPr/>
        </p:nvSpPr>
        <p:spPr>
          <a:xfrm>
            <a:off x="6889547" y="7639812"/>
            <a:ext cx="4502963" cy="533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των εργαζομένων είναι αυτοαπασχολούμενοι</a:t>
            </a:r>
          </a:p>
        </p:txBody>
      </p:sp>
      <p:sp>
        <p:nvSpPr>
          <p:cNvPr id="95" name="TextBox 95"/>
          <p:cNvSpPr txBox="1"/>
          <p:nvPr/>
        </p:nvSpPr>
        <p:spPr>
          <a:xfrm>
            <a:off x="6889547" y="8233791"/>
            <a:ext cx="4502963" cy="5048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12,5% χωρίς προσωπικό και 7,5% με αμειβόμενους εργαζόμενους</a:t>
            </a:r>
          </a:p>
        </p:txBody>
      </p:sp>
      <p:grpSp>
        <p:nvGrpSpPr>
          <p:cNvPr id="96" name="Group 96"/>
          <p:cNvGrpSpPr/>
          <p:nvPr/>
        </p:nvGrpSpPr>
        <p:grpSpPr>
          <a:xfrm>
            <a:off x="12178513" y="5682615"/>
            <a:ext cx="5290109" cy="3448050"/>
            <a:chOff x="0" y="0"/>
            <a:chExt cx="7053478" cy="4597400"/>
          </a:xfrm>
        </p:grpSpPr>
        <p:sp>
          <p:nvSpPr>
            <p:cNvPr id="97" name="Freeform 97"/>
            <p:cNvSpPr/>
            <p:nvPr/>
          </p:nvSpPr>
          <p:spPr>
            <a:xfrm>
              <a:off x="0" y="0"/>
              <a:ext cx="7053580" cy="4597400"/>
            </a:xfrm>
            <a:custGeom>
              <a:avLst/>
              <a:gdLst/>
              <a:ahLst/>
              <a:cxnLst/>
              <a:rect l="l" t="t" r="r" b="b"/>
              <a:pathLst>
                <a:path w="7053580" h="4597400">
                  <a:moveTo>
                    <a:pt x="0" y="220726"/>
                  </a:moveTo>
                  <a:cubicBezTo>
                    <a:pt x="0" y="98806"/>
                    <a:pt x="98806" y="0"/>
                    <a:pt x="220726" y="0"/>
                  </a:cubicBezTo>
                  <a:lnTo>
                    <a:pt x="6832854" y="0"/>
                  </a:lnTo>
                  <a:cubicBezTo>
                    <a:pt x="6954774" y="0"/>
                    <a:pt x="7053580" y="98806"/>
                    <a:pt x="7053580" y="220726"/>
                  </a:cubicBezTo>
                  <a:lnTo>
                    <a:pt x="7053580" y="4376674"/>
                  </a:lnTo>
                  <a:cubicBezTo>
                    <a:pt x="7053580" y="4498594"/>
                    <a:pt x="6954774" y="4597400"/>
                    <a:pt x="6832854" y="4597400"/>
                  </a:cubicBezTo>
                  <a:lnTo>
                    <a:pt x="220726" y="4597400"/>
                  </a:lnTo>
                  <a:cubicBezTo>
                    <a:pt x="98806" y="4597400"/>
                    <a:pt x="0" y="4498594"/>
                    <a:pt x="0" y="4376674"/>
                  </a:cubicBezTo>
                  <a:close/>
                </a:path>
              </a:pathLst>
            </a:custGeom>
            <a:solidFill>
              <a:srgbClr val="F7F3ED"/>
            </a:solidFill>
            <a:ln w="19050" cap="sq">
              <a:solidFill>
                <a:srgbClr val="D5DBE1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98" name="Group 98"/>
          <p:cNvGrpSpPr/>
          <p:nvPr/>
        </p:nvGrpSpPr>
        <p:grpSpPr>
          <a:xfrm>
            <a:off x="12562561" y="5682615"/>
            <a:ext cx="1253490" cy="115062"/>
            <a:chOff x="0" y="0"/>
            <a:chExt cx="1671320" cy="153416"/>
          </a:xfrm>
        </p:grpSpPr>
        <p:sp>
          <p:nvSpPr>
            <p:cNvPr id="99" name="Freeform 99"/>
            <p:cNvSpPr/>
            <p:nvPr/>
          </p:nvSpPr>
          <p:spPr>
            <a:xfrm>
              <a:off x="0" y="0"/>
              <a:ext cx="1671320" cy="153416"/>
            </a:xfrm>
            <a:custGeom>
              <a:avLst/>
              <a:gdLst/>
              <a:ahLst/>
              <a:cxnLst/>
              <a:rect l="l" t="t" r="r" b="b"/>
              <a:pathLst>
                <a:path w="1671320" h="153416">
                  <a:moveTo>
                    <a:pt x="0" y="0"/>
                  </a:moveTo>
                  <a:lnTo>
                    <a:pt x="1671320" y="0"/>
                  </a:lnTo>
                  <a:lnTo>
                    <a:pt x="1671320" y="153416"/>
                  </a:lnTo>
                  <a:lnTo>
                    <a:pt x="0" y="153416"/>
                  </a:lnTo>
                  <a:close/>
                </a:path>
              </a:pathLst>
            </a:custGeom>
            <a:solidFill>
              <a:srgbClr val="E9A23B"/>
            </a:solidFill>
            <a:ln w="19050" cap="sq">
              <a:solidFill>
                <a:srgbClr val="E9A23B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0" name="Group 100"/>
          <p:cNvGrpSpPr/>
          <p:nvPr/>
        </p:nvGrpSpPr>
        <p:grpSpPr>
          <a:xfrm>
            <a:off x="12572086" y="5939028"/>
            <a:ext cx="4502963" cy="913330"/>
            <a:chOff x="0" y="0"/>
            <a:chExt cx="6003950" cy="1217774"/>
          </a:xfrm>
        </p:grpSpPr>
        <p:sp>
          <p:nvSpPr>
            <p:cNvPr id="101" name="Freeform 101"/>
            <p:cNvSpPr/>
            <p:nvPr/>
          </p:nvSpPr>
          <p:spPr>
            <a:xfrm>
              <a:off x="0" y="0"/>
              <a:ext cx="6003950" cy="1217774"/>
            </a:xfrm>
            <a:custGeom>
              <a:avLst/>
              <a:gdLst/>
              <a:ahLst/>
              <a:cxnLst/>
              <a:rect l="l" t="t" r="r" b="b"/>
              <a:pathLst>
                <a:path w="6003950" h="1217774">
                  <a:moveTo>
                    <a:pt x="0" y="0"/>
                  </a:moveTo>
                  <a:lnTo>
                    <a:pt x="6003950" y="0"/>
                  </a:lnTo>
                  <a:lnTo>
                    <a:pt x="6003950" y="1217774"/>
                  </a:lnTo>
                  <a:lnTo>
                    <a:pt x="0" y="1217774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66031" b="-26101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102" name="TextBox 102"/>
            <p:cNvSpPr txBox="1"/>
            <p:nvPr/>
          </p:nvSpPr>
          <p:spPr>
            <a:xfrm>
              <a:off x="0" y="0"/>
              <a:ext cx="6003950" cy="1217774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3060"/>
                </a:lnSpc>
              </a:pPr>
              <a:r>
                <a:rPr lang="en-US" sz="2550" b="1">
                  <a:solidFill>
                    <a:srgbClr val="1F3A5F"/>
                  </a:solidFill>
                  <a:latin typeface="Inter Bold"/>
                  <a:ea typeface="Inter Bold"/>
                  <a:cs typeface="Inter Bold"/>
                  <a:sym typeface="Inter Bold"/>
                </a:rPr>
                <a:t>Συνάφεια σπουδών–εργασίας*</a:t>
              </a:r>
            </a:p>
          </p:txBody>
        </p:sp>
      </p:grpSp>
      <p:grpSp>
        <p:nvGrpSpPr>
          <p:cNvPr id="103" name="Group 103"/>
          <p:cNvGrpSpPr/>
          <p:nvPr/>
        </p:nvGrpSpPr>
        <p:grpSpPr>
          <a:xfrm>
            <a:off x="12572086" y="6163558"/>
            <a:ext cx="6384683" cy="1491156"/>
            <a:chOff x="0" y="-468723"/>
            <a:chExt cx="8512910" cy="1988209"/>
          </a:xfrm>
        </p:grpSpPr>
        <p:sp>
          <p:nvSpPr>
            <p:cNvPr id="104" name="Freeform 104"/>
            <p:cNvSpPr/>
            <p:nvPr/>
          </p:nvSpPr>
          <p:spPr>
            <a:xfrm>
              <a:off x="0" y="0"/>
              <a:ext cx="6003950" cy="1519486"/>
            </a:xfrm>
            <a:custGeom>
              <a:avLst/>
              <a:gdLst/>
              <a:ahLst/>
              <a:cxnLst/>
              <a:rect l="l" t="t" r="r" b="b"/>
              <a:pathLst>
                <a:path w="6003950" h="1519486">
                  <a:moveTo>
                    <a:pt x="0" y="0"/>
                  </a:moveTo>
                  <a:lnTo>
                    <a:pt x="6003950" y="0"/>
                  </a:lnTo>
                  <a:lnTo>
                    <a:pt x="6003950" y="1519486"/>
                  </a:lnTo>
                  <a:lnTo>
                    <a:pt x="0" y="151948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40884" b="-13098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105" name="TextBox 105"/>
            <p:cNvSpPr txBox="1"/>
            <p:nvPr/>
          </p:nvSpPr>
          <p:spPr>
            <a:xfrm>
              <a:off x="2508960" y="-468723"/>
              <a:ext cx="6003950" cy="150996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6480"/>
                </a:lnSpc>
              </a:pPr>
              <a:r>
                <a:rPr lang="en-US" sz="5400" b="1" dirty="0">
                  <a:solidFill>
                    <a:srgbClr val="E9A23B"/>
                  </a:solidFill>
                  <a:latin typeface="Inter Bold"/>
                  <a:ea typeface="Inter Bold"/>
                  <a:cs typeface="Inter Bold"/>
                  <a:sym typeface="Inter Bold"/>
                </a:rPr>
                <a:t>57,5%</a:t>
              </a:r>
            </a:p>
          </p:txBody>
        </p:sp>
      </p:grpSp>
      <p:sp>
        <p:nvSpPr>
          <p:cNvPr id="106" name="TextBox 106"/>
          <p:cNvSpPr txBox="1"/>
          <p:nvPr/>
        </p:nvSpPr>
        <p:spPr>
          <a:xfrm>
            <a:off x="12572086" y="7392924"/>
            <a:ext cx="4502963" cy="266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160"/>
              </a:lnSpc>
            </a:pPr>
            <a:r>
              <a:rPr lang="en-US" sz="1800">
                <a:solidFill>
                  <a:srgbClr val="1F2933"/>
                </a:solidFill>
                <a:latin typeface="Inter"/>
                <a:ea typeface="Inter"/>
                <a:cs typeface="Inter"/>
                <a:sym typeface="Inter"/>
              </a:rPr>
              <a:t>των απασχολούμενων, σε 24 μήνες</a:t>
            </a:r>
          </a:p>
        </p:txBody>
      </p:sp>
      <p:grpSp>
        <p:nvGrpSpPr>
          <p:cNvPr id="107" name="Group 107"/>
          <p:cNvGrpSpPr/>
          <p:nvPr/>
        </p:nvGrpSpPr>
        <p:grpSpPr>
          <a:xfrm>
            <a:off x="12562561" y="7932039"/>
            <a:ext cx="2689841" cy="375666"/>
            <a:chOff x="0" y="0"/>
            <a:chExt cx="3586455" cy="500888"/>
          </a:xfrm>
        </p:grpSpPr>
        <p:sp>
          <p:nvSpPr>
            <p:cNvPr id="108" name="Freeform 108"/>
            <p:cNvSpPr/>
            <p:nvPr/>
          </p:nvSpPr>
          <p:spPr>
            <a:xfrm>
              <a:off x="0" y="0"/>
              <a:ext cx="3586480" cy="500888"/>
            </a:xfrm>
            <a:custGeom>
              <a:avLst/>
              <a:gdLst/>
              <a:ahLst/>
              <a:cxnLst/>
              <a:rect l="l" t="t" r="r" b="b"/>
              <a:pathLst>
                <a:path w="3586480" h="500888">
                  <a:moveTo>
                    <a:pt x="0" y="0"/>
                  </a:moveTo>
                  <a:lnTo>
                    <a:pt x="3586480" y="0"/>
                  </a:lnTo>
                  <a:lnTo>
                    <a:pt x="3586480" y="500888"/>
                  </a:lnTo>
                  <a:lnTo>
                    <a:pt x="0" y="500888"/>
                  </a:lnTo>
                  <a:close/>
                </a:path>
              </a:pathLst>
            </a:custGeom>
            <a:solidFill>
              <a:srgbClr val="E9A23B"/>
            </a:solidFill>
            <a:ln w="19050" cap="sq">
              <a:solidFill>
                <a:srgbClr val="E9A23B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09" name="Group 109"/>
          <p:cNvGrpSpPr/>
          <p:nvPr/>
        </p:nvGrpSpPr>
        <p:grpSpPr>
          <a:xfrm>
            <a:off x="15233352" y="7932039"/>
            <a:ext cx="1851222" cy="375666"/>
            <a:chOff x="0" y="0"/>
            <a:chExt cx="2468296" cy="500888"/>
          </a:xfrm>
        </p:grpSpPr>
        <p:sp>
          <p:nvSpPr>
            <p:cNvPr id="110" name="Freeform 110"/>
            <p:cNvSpPr/>
            <p:nvPr/>
          </p:nvSpPr>
          <p:spPr>
            <a:xfrm>
              <a:off x="0" y="0"/>
              <a:ext cx="2468245" cy="500888"/>
            </a:xfrm>
            <a:custGeom>
              <a:avLst/>
              <a:gdLst/>
              <a:ahLst/>
              <a:cxnLst/>
              <a:rect l="l" t="t" r="r" b="b"/>
              <a:pathLst>
                <a:path w="2468245" h="500888">
                  <a:moveTo>
                    <a:pt x="0" y="0"/>
                  </a:moveTo>
                  <a:lnTo>
                    <a:pt x="2468245" y="0"/>
                  </a:lnTo>
                  <a:lnTo>
                    <a:pt x="2468245" y="500888"/>
                  </a:lnTo>
                  <a:lnTo>
                    <a:pt x="0" y="500888"/>
                  </a:lnTo>
                  <a:close/>
                </a:path>
              </a:pathLst>
            </a:custGeom>
            <a:solidFill>
              <a:srgbClr val="C7CDD5"/>
            </a:solidFill>
            <a:ln w="19050" cap="sq">
              <a:solidFill>
                <a:srgbClr val="C7CDD5"/>
              </a:solidFill>
              <a:prstDash val="solid"/>
              <a:miter/>
            </a:ln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11" name="Group 111"/>
          <p:cNvGrpSpPr/>
          <p:nvPr/>
        </p:nvGrpSpPr>
        <p:grpSpPr>
          <a:xfrm>
            <a:off x="12572086" y="8353044"/>
            <a:ext cx="2251481" cy="411480"/>
            <a:chOff x="0" y="0"/>
            <a:chExt cx="3001975" cy="548640"/>
          </a:xfrm>
        </p:grpSpPr>
        <p:sp>
          <p:nvSpPr>
            <p:cNvPr id="112" name="Freeform 112"/>
            <p:cNvSpPr/>
            <p:nvPr/>
          </p:nvSpPr>
          <p:spPr>
            <a:xfrm>
              <a:off x="0" y="0"/>
              <a:ext cx="3001976" cy="548640"/>
            </a:xfrm>
            <a:custGeom>
              <a:avLst/>
              <a:gdLst/>
              <a:ahLst/>
              <a:cxnLst/>
              <a:rect l="l" t="t" r="r" b="b"/>
              <a:pathLst>
                <a:path w="3001976" h="548640">
                  <a:moveTo>
                    <a:pt x="0" y="0"/>
                  </a:moveTo>
                  <a:lnTo>
                    <a:pt x="3001976" y="0"/>
                  </a:lnTo>
                  <a:lnTo>
                    <a:pt x="3001976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615" b="-5661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113" name="TextBox 113"/>
            <p:cNvSpPr txBox="1"/>
            <p:nvPr/>
          </p:nvSpPr>
          <p:spPr>
            <a:xfrm>
              <a:off x="0" y="-9525"/>
              <a:ext cx="3001975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1980"/>
                </a:lnSpc>
              </a:pPr>
              <a:r>
                <a:rPr lang="en-US" sz="1650">
                  <a:solidFill>
                    <a:srgbClr val="1F2933"/>
                  </a:solidFill>
                  <a:latin typeface="Inter"/>
                  <a:ea typeface="Inter"/>
                  <a:cs typeface="Inter"/>
                  <a:sym typeface="Inter"/>
                </a:rPr>
                <a:t>Συναφής 57,5%</a:t>
              </a:r>
            </a:p>
          </p:txBody>
        </p:sp>
      </p:grpSp>
      <p:grpSp>
        <p:nvGrpSpPr>
          <p:cNvPr id="114" name="Group 114"/>
          <p:cNvGrpSpPr/>
          <p:nvPr/>
        </p:nvGrpSpPr>
        <p:grpSpPr>
          <a:xfrm>
            <a:off x="14823567" y="8353044"/>
            <a:ext cx="2251481" cy="411480"/>
            <a:chOff x="0" y="0"/>
            <a:chExt cx="3001975" cy="548640"/>
          </a:xfrm>
        </p:grpSpPr>
        <p:sp>
          <p:nvSpPr>
            <p:cNvPr id="115" name="Freeform 115"/>
            <p:cNvSpPr/>
            <p:nvPr/>
          </p:nvSpPr>
          <p:spPr>
            <a:xfrm>
              <a:off x="0" y="0"/>
              <a:ext cx="3001976" cy="548640"/>
            </a:xfrm>
            <a:custGeom>
              <a:avLst/>
              <a:gdLst/>
              <a:ahLst/>
              <a:cxnLst/>
              <a:rect l="l" t="t" r="r" b="b"/>
              <a:pathLst>
                <a:path w="3001976" h="548640">
                  <a:moveTo>
                    <a:pt x="0" y="0"/>
                  </a:moveTo>
                  <a:lnTo>
                    <a:pt x="3001976" y="0"/>
                  </a:lnTo>
                  <a:lnTo>
                    <a:pt x="3001976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56615" b="-56615"/>
              </a:stretch>
            </a:blipFill>
          </p:spPr>
          <p:txBody>
            <a:bodyPr/>
            <a:lstStyle/>
            <a:p>
              <a:endParaRPr lang="el-GR"/>
            </a:p>
          </p:txBody>
        </p:sp>
        <p:sp>
          <p:nvSpPr>
            <p:cNvPr id="116" name="TextBox 116"/>
            <p:cNvSpPr txBox="1"/>
            <p:nvPr/>
          </p:nvSpPr>
          <p:spPr>
            <a:xfrm>
              <a:off x="0" y="-9525"/>
              <a:ext cx="3001975" cy="55816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1980"/>
                </a:lnSpc>
              </a:pPr>
              <a:r>
                <a:rPr lang="en-US" sz="1650">
                  <a:solidFill>
                    <a:srgbClr val="1F2933"/>
                  </a:solidFill>
                  <a:latin typeface="Inter"/>
                  <a:ea typeface="Inter"/>
                  <a:cs typeface="Inter"/>
                  <a:sym typeface="Inter"/>
                </a:rPr>
                <a:t>Μη συναφής 42,5%</a:t>
              </a:r>
            </a:p>
          </p:txBody>
        </p:sp>
      </p:grpSp>
      <p:sp>
        <p:nvSpPr>
          <p:cNvPr id="117" name="TextBox 117"/>
          <p:cNvSpPr txBox="1"/>
          <p:nvPr/>
        </p:nvSpPr>
        <p:spPr>
          <a:xfrm>
            <a:off x="12572086" y="8700135"/>
            <a:ext cx="4502963" cy="257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80"/>
              </a:lnSpc>
            </a:pPr>
            <a:r>
              <a:rPr lang="en-US" sz="1650">
                <a:solidFill>
                  <a:srgbClr val="5B6770"/>
                </a:solidFill>
                <a:latin typeface="Inter"/>
                <a:ea typeface="Inter"/>
                <a:cs typeface="Inter"/>
                <a:sym typeface="Inter"/>
              </a:rPr>
              <a:t>53,5% στους 12 μήνες </a:t>
            </a:r>
          </a:p>
        </p:txBody>
      </p:sp>
      <p:grpSp>
        <p:nvGrpSpPr>
          <p:cNvPr id="118" name="Group 118"/>
          <p:cNvGrpSpPr/>
          <p:nvPr/>
        </p:nvGrpSpPr>
        <p:grpSpPr>
          <a:xfrm>
            <a:off x="936182" y="9453753"/>
            <a:ext cx="16390620" cy="658368"/>
            <a:chOff x="0" y="0"/>
            <a:chExt cx="21854160" cy="877824"/>
          </a:xfrm>
        </p:grpSpPr>
        <p:sp>
          <p:nvSpPr>
            <p:cNvPr id="119" name="Freeform 119"/>
            <p:cNvSpPr/>
            <p:nvPr/>
          </p:nvSpPr>
          <p:spPr>
            <a:xfrm>
              <a:off x="0" y="0"/>
              <a:ext cx="21854161" cy="877824"/>
            </a:xfrm>
            <a:custGeom>
              <a:avLst/>
              <a:gdLst/>
              <a:ahLst/>
              <a:cxnLst/>
              <a:rect l="l" t="t" r="r" b="b"/>
              <a:pathLst>
                <a:path w="21854161" h="877824">
                  <a:moveTo>
                    <a:pt x="0" y="146304"/>
                  </a:moveTo>
                  <a:cubicBezTo>
                    <a:pt x="0" y="65532"/>
                    <a:pt x="65532" y="0"/>
                    <a:pt x="146304" y="0"/>
                  </a:cubicBezTo>
                  <a:lnTo>
                    <a:pt x="21707856" y="0"/>
                  </a:lnTo>
                  <a:cubicBezTo>
                    <a:pt x="21788628" y="0"/>
                    <a:pt x="21854161" y="65532"/>
                    <a:pt x="21854161" y="146304"/>
                  </a:cubicBezTo>
                  <a:lnTo>
                    <a:pt x="21854161" y="731520"/>
                  </a:lnTo>
                  <a:cubicBezTo>
                    <a:pt x="21854161" y="812292"/>
                    <a:pt x="21788628" y="877824"/>
                    <a:pt x="21707856" y="877824"/>
                  </a:cubicBezTo>
                  <a:lnTo>
                    <a:pt x="146304" y="877824"/>
                  </a:lnTo>
                  <a:cubicBezTo>
                    <a:pt x="65532" y="877824"/>
                    <a:pt x="0" y="812292"/>
                    <a:pt x="0" y="731520"/>
                  </a:cubicBez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20" name="TextBox 120"/>
          <p:cNvSpPr txBox="1"/>
          <p:nvPr/>
        </p:nvSpPr>
        <p:spPr>
          <a:xfrm>
            <a:off x="1194683" y="9601962"/>
            <a:ext cx="15700248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2250" b="1">
                <a:solidFill>
                  <a:srgbClr val="F7F3ED"/>
                </a:solidFill>
                <a:latin typeface="Inter Bold"/>
                <a:ea typeface="Inter Bold"/>
                <a:cs typeface="Inter Bold"/>
                <a:sym typeface="Inter Bold"/>
              </a:rPr>
              <a:t>Η παρακολούθηση αποφοίτων τροφοδοτεί τον σχεδιασμό υπηρεσιών και συνεργασιών.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86968" y="484251"/>
            <a:ext cx="16386048" cy="238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lang="en-US" sz="150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 ΣΤΡΑΤΗΓΙΚΈΣ ΠΡΟΤΕΡΑΙΌΤΗΤΕΣ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86968" y="1014984"/>
            <a:ext cx="16523208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0"/>
              </a:lnSpc>
            </a:pPr>
            <a:r>
              <a:rPr lang="en-US" sz="4350" b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Προτάσεις για την επόμενη περίοδο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50392" y="9710928"/>
            <a:ext cx="16568928" cy="24689"/>
            <a:chOff x="0" y="0"/>
            <a:chExt cx="22091904" cy="3291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091904" cy="32893"/>
            </a:xfrm>
            <a:custGeom>
              <a:avLst/>
              <a:gdLst/>
              <a:ahLst/>
              <a:cxnLst/>
              <a:rect l="l" t="t" r="r" b="b"/>
              <a:pathLst>
                <a:path w="22091904" h="32893">
                  <a:moveTo>
                    <a:pt x="0" y="0"/>
                  </a:moveTo>
                  <a:lnTo>
                    <a:pt x="22091904" y="0"/>
                  </a:lnTo>
                  <a:lnTo>
                    <a:pt x="22091904" y="32893"/>
                  </a:lnTo>
                  <a:lnTo>
                    <a:pt x="0" y="32893"/>
                  </a:lnTo>
                  <a:close/>
                </a:path>
              </a:pathLst>
            </a:custGeom>
            <a:solidFill>
              <a:srgbClr val="D7E0E7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028700" y="2606040"/>
            <a:ext cx="5308092" cy="2674620"/>
            <a:chOff x="0" y="0"/>
            <a:chExt cx="7077456" cy="35661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077456" cy="3566160"/>
            </a:xfrm>
            <a:custGeom>
              <a:avLst/>
              <a:gdLst/>
              <a:ahLst/>
              <a:cxnLst/>
              <a:rect l="l" t="t" r="r" b="b"/>
              <a:pathLst>
                <a:path w="7077456" h="356616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lnTo>
                    <a:pt x="6483096" y="0"/>
                  </a:lnTo>
                  <a:cubicBezTo>
                    <a:pt x="6811391" y="0"/>
                    <a:pt x="7077456" y="266065"/>
                    <a:pt x="7077456" y="594360"/>
                  </a:cubicBezTo>
                  <a:lnTo>
                    <a:pt x="7077456" y="2971800"/>
                  </a:lnTo>
                  <a:cubicBezTo>
                    <a:pt x="7077456" y="3300095"/>
                    <a:pt x="6811391" y="3566160"/>
                    <a:pt x="6483096" y="3566160"/>
                  </a:cubicBezTo>
                  <a:lnTo>
                    <a:pt x="594360" y="3566160"/>
                  </a:lnTo>
                  <a:cubicBezTo>
                    <a:pt x="266065" y="3566160"/>
                    <a:pt x="0" y="3300095"/>
                    <a:pt x="0" y="29718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028700" y="2606040"/>
            <a:ext cx="96012" cy="2674620"/>
            <a:chOff x="0" y="0"/>
            <a:chExt cx="128016" cy="356616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28016" cy="3566160"/>
            </a:xfrm>
            <a:custGeom>
              <a:avLst/>
              <a:gdLst/>
              <a:ahLst/>
              <a:cxnLst/>
              <a:rect l="l" t="t" r="r" b="b"/>
              <a:pathLst>
                <a:path w="128016" h="3566160">
                  <a:moveTo>
                    <a:pt x="0" y="0"/>
                  </a:moveTo>
                  <a:lnTo>
                    <a:pt x="128016" y="0"/>
                  </a:lnTo>
                  <a:lnTo>
                    <a:pt x="128016" y="3566160"/>
                  </a:lnTo>
                  <a:lnTo>
                    <a:pt x="0" y="356616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380744" y="2884551"/>
            <a:ext cx="46451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1B67A5"/>
                </a:solidFill>
                <a:latin typeface="Inter Bold"/>
                <a:ea typeface="Inter Bold"/>
                <a:cs typeface="Inter Bold"/>
                <a:sym typeface="Inter Bold"/>
              </a:rPr>
              <a:t>01 · Δίκτυο συνεργασιών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80744" y="3703320"/>
            <a:ext cx="457657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Σταθερός διάλογος με εργοδότες, αποφοίτους και φορείς.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6734556" y="2606040"/>
            <a:ext cx="5308092" cy="2674620"/>
            <a:chOff x="0" y="0"/>
            <a:chExt cx="7077456" cy="356616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077456" cy="3566160"/>
            </a:xfrm>
            <a:custGeom>
              <a:avLst/>
              <a:gdLst/>
              <a:ahLst/>
              <a:cxnLst/>
              <a:rect l="l" t="t" r="r" b="b"/>
              <a:pathLst>
                <a:path w="7077456" h="356616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lnTo>
                    <a:pt x="6483096" y="0"/>
                  </a:lnTo>
                  <a:cubicBezTo>
                    <a:pt x="6811391" y="0"/>
                    <a:pt x="7077456" y="266065"/>
                    <a:pt x="7077456" y="594360"/>
                  </a:cubicBezTo>
                  <a:lnTo>
                    <a:pt x="7077456" y="2971800"/>
                  </a:lnTo>
                  <a:cubicBezTo>
                    <a:pt x="7077456" y="3300095"/>
                    <a:pt x="6811391" y="3566160"/>
                    <a:pt x="6483096" y="3566160"/>
                  </a:cubicBezTo>
                  <a:lnTo>
                    <a:pt x="594360" y="3566160"/>
                  </a:lnTo>
                  <a:cubicBezTo>
                    <a:pt x="266065" y="3566160"/>
                    <a:pt x="0" y="3300095"/>
                    <a:pt x="0" y="29718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6734556" y="2606040"/>
            <a:ext cx="96012" cy="2674620"/>
            <a:chOff x="0" y="0"/>
            <a:chExt cx="128016" cy="356616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28016" cy="3566160"/>
            </a:xfrm>
            <a:custGeom>
              <a:avLst/>
              <a:gdLst/>
              <a:ahLst/>
              <a:cxnLst/>
              <a:rect l="l" t="t" r="r" b="b"/>
              <a:pathLst>
                <a:path w="128016" h="3566160">
                  <a:moveTo>
                    <a:pt x="0" y="0"/>
                  </a:moveTo>
                  <a:lnTo>
                    <a:pt x="128016" y="0"/>
                  </a:lnTo>
                  <a:lnTo>
                    <a:pt x="128016" y="3566160"/>
                  </a:lnTo>
                  <a:lnTo>
                    <a:pt x="0" y="3566160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086600" y="2884551"/>
            <a:ext cx="46451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0E8B91"/>
                </a:solidFill>
                <a:latin typeface="Inter Bold"/>
                <a:ea typeface="Inter Bold"/>
                <a:cs typeface="Inter Bold"/>
                <a:sym typeface="Inter Bold"/>
              </a:rPr>
              <a:t>02 · Career Readiness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086600" y="3703320"/>
            <a:ext cx="457657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Συστηματικό πρόγραμμα Future Skills και AI literacy.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2440412" y="2606040"/>
            <a:ext cx="5308092" cy="2674620"/>
            <a:chOff x="0" y="0"/>
            <a:chExt cx="7077456" cy="3566160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7077456" cy="3566160"/>
            </a:xfrm>
            <a:custGeom>
              <a:avLst/>
              <a:gdLst/>
              <a:ahLst/>
              <a:cxnLst/>
              <a:rect l="l" t="t" r="r" b="b"/>
              <a:pathLst>
                <a:path w="7077456" h="356616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lnTo>
                    <a:pt x="6483096" y="0"/>
                  </a:lnTo>
                  <a:cubicBezTo>
                    <a:pt x="6811391" y="0"/>
                    <a:pt x="7077456" y="266065"/>
                    <a:pt x="7077456" y="594360"/>
                  </a:cubicBezTo>
                  <a:lnTo>
                    <a:pt x="7077456" y="2971800"/>
                  </a:lnTo>
                  <a:cubicBezTo>
                    <a:pt x="7077456" y="3300095"/>
                    <a:pt x="6811391" y="3566160"/>
                    <a:pt x="6483096" y="3566160"/>
                  </a:cubicBezTo>
                  <a:lnTo>
                    <a:pt x="594360" y="3566160"/>
                  </a:lnTo>
                  <a:cubicBezTo>
                    <a:pt x="266065" y="3566160"/>
                    <a:pt x="0" y="3300095"/>
                    <a:pt x="0" y="29718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2440412" y="2606040"/>
            <a:ext cx="96012" cy="2674620"/>
            <a:chOff x="0" y="0"/>
            <a:chExt cx="128016" cy="3566160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8016" cy="3566160"/>
            </a:xfrm>
            <a:custGeom>
              <a:avLst/>
              <a:gdLst/>
              <a:ahLst/>
              <a:cxnLst/>
              <a:rect l="l" t="t" r="r" b="b"/>
              <a:pathLst>
                <a:path w="128016" h="3566160">
                  <a:moveTo>
                    <a:pt x="0" y="0"/>
                  </a:moveTo>
                  <a:lnTo>
                    <a:pt x="128016" y="0"/>
                  </a:lnTo>
                  <a:lnTo>
                    <a:pt x="128016" y="3566160"/>
                  </a:lnTo>
                  <a:lnTo>
                    <a:pt x="0" y="3566160"/>
                  </a:lnTo>
                  <a:close/>
                </a:path>
              </a:pathLst>
            </a:custGeom>
            <a:solidFill>
              <a:srgbClr val="29875D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25" name="TextBox 25"/>
          <p:cNvSpPr txBox="1"/>
          <p:nvPr/>
        </p:nvSpPr>
        <p:spPr>
          <a:xfrm>
            <a:off x="12792456" y="2884551"/>
            <a:ext cx="46451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29875D"/>
                </a:solidFill>
                <a:latin typeface="Inter Bold"/>
                <a:ea typeface="Inter Bold"/>
                <a:cs typeface="Inter Bold"/>
                <a:sym typeface="Inter Bold"/>
              </a:rPr>
              <a:t>03 · Βιωματική μάθηση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2792456" y="3703320"/>
            <a:ext cx="4576572" cy="320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 dirty="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Challenge-Based Projects.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1028700" y="5554980"/>
            <a:ext cx="5308092" cy="2674620"/>
            <a:chOff x="0" y="0"/>
            <a:chExt cx="7077456" cy="3566160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7077456" cy="3566160"/>
            </a:xfrm>
            <a:custGeom>
              <a:avLst/>
              <a:gdLst/>
              <a:ahLst/>
              <a:cxnLst/>
              <a:rect l="l" t="t" r="r" b="b"/>
              <a:pathLst>
                <a:path w="7077456" h="356616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lnTo>
                    <a:pt x="6483096" y="0"/>
                  </a:lnTo>
                  <a:cubicBezTo>
                    <a:pt x="6811391" y="0"/>
                    <a:pt x="7077456" y="266065"/>
                    <a:pt x="7077456" y="594360"/>
                  </a:cubicBezTo>
                  <a:lnTo>
                    <a:pt x="7077456" y="2971800"/>
                  </a:lnTo>
                  <a:cubicBezTo>
                    <a:pt x="7077456" y="3300095"/>
                    <a:pt x="6811391" y="3566160"/>
                    <a:pt x="6483096" y="3566160"/>
                  </a:cubicBezTo>
                  <a:lnTo>
                    <a:pt x="594360" y="3566160"/>
                  </a:lnTo>
                  <a:cubicBezTo>
                    <a:pt x="266065" y="3566160"/>
                    <a:pt x="0" y="3300095"/>
                    <a:pt x="0" y="29718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1028700" y="5554980"/>
            <a:ext cx="96012" cy="2674620"/>
            <a:chOff x="0" y="0"/>
            <a:chExt cx="128016" cy="3566160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28016" cy="3566160"/>
            </a:xfrm>
            <a:custGeom>
              <a:avLst/>
              <a:gdLst/>
              <a:ahLst/>
              <a:cxnLst/>
              <a:rect l="l" t="t" r="r" b="b"/>
              <a:pathLst>
                <a:path w="128016" h="3566160">
                  <a:moveTo>
                    <a:pt x="0" y="0"/>
                  </a:moveTo>
                  <a:lnTo>
                    <a:pt x="128016" y="0"/>
                  </a:lnTo>
                  <a:lnTo>
                    <a:pt x="128016" y="3566160"/>
                  </a:lnTo>
                  <a:lnTo>
                    <a:pt x="0" y="3566160"/>
                  </a:lnTo>
                  <a:close/>
                </a:path>
              </a:pathLst>
            </a:custGeom>
            <a:solidFill>
              <a:srgbClr val="C68A2F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1" name="TextBox 31"/>
          <p:cNvSpPr txBox="1"/>
          <p:nvPr/>
        </p:nvSpPr>
        <p:spPr>
          <a:xfrm>
            <a:off x="1380744" y="5833491"/>
            <a:ext cx="46451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C68A2F"/>
                </a:solidFill>
                <a:latin typeface="Inter Bold"/>
                <a:ea typeface="Inter Bold"/>
                <a:cs typeface="Inter Bold"/>
                <a:sym typeface="Inter Bold"/>
              </a:rPr>
              <a:t>04 · Graduate Tracking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380744" y="6652260"/>
            <a:ext cx="4576572" cy="628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520"/>
              </a:lnSpc>
            </a:pPr>
            <a:r>
              <a:rPr lang="en-US" sz="2100">
                <a:solidFill>
                  <a:srgbClr val="112845"/>
                </a:solidFill>
                <a:latin typeface="Inter"/>
                <a:ea typeface="Inter"/>
                <a:cs typeface="Inter"/>
                <a:sym typeface="Inter"/>
              </a:rPr>
              <a:t>Τακτική ιχνηλάτηση αποφοίτων και αξιολόγηση αποτελεσμάτων.</a:t>
            </a:r>
          </a:p>
        </p:txBody>
      </p:sp>
      <p:grpSp>
        <p:nvGrpSpPr>
          <p:cNvPr id="33" name="Group 33"/>
          <p:cNvGrpSpPr/>
          <p:nvPr/>
        </p:nvGrpSpPr>
        <p:grpSpPr>
          <a:xfrm>
            <a:off x="6734556" y="5554980"/>
            <a:ext cx="5308092" cy="2674620"/>
            <a:chOff x="0" y="0"/>
            <a:chExt cx="7077456" cy="3566160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7077456" cy="3566160"/>
            </a:xfrm>
            <a:custGeom>
              <a:avLst/>
              <a:gdLst/>
              <a:ahLst/>
              <a:cxnLst/>
              <a:rect l="l" t="t" r="r" b="b"/>
              <a:pathLst>
                <a:path w="7077456" h="3566160">
                  <a:moveTo>
                    <a:pt x="0" y="594360"/>
                  </a:moveTo>
                  <a:cubicBezTo>
                    <a:pt x="0" y="266065"/>
                    <a:pt x="266065" y="0"/>
                    <a:pt x="594360" y="0"/>
                  </a:cubicBezTo>
                  <a:lnTo>
                    <a:pt x="6483096" y="0"/>
                  </a:lnTo>
                  <a:cubicBezTo>
                    <a:pt x="6811391" y="0"/>
                    <a:pt x="7077456" y="266065"/>
                    <a:pt x="7077456" y="594360"/>
                  </a:cubicBezTo>
                  <a:lnTo>
                    <a:pt x="7077456" y="2971800"/>
                  </a:lnTo>
                  <a:cubicBezTo>
                    <a:pt x="7077456" y="3300095"/>
                    <a:pt x="6811391" y="3566160"/>
                    <a:pt x="6483096" y="3566160"/>
                  </a:cubicBezTo>
                  <a:lnTo>
                    <a:pt x="594360" y="3566160"/>
                  </a:lnTo>
                  <a:cubicBezTo>
                    <a:pt x="266065" y="3566160"/>
                    <a:pt x="0" y="3300095"/>
                    <a:pt x="0" y="2971800"/>
                  </a:cubicBezTo>
                  <a:close/>
                </a:path>
              </a:pathLst>
            </a:custGeom>
            <a:solidFill>
              <a:srgbClr val="F7F3ED"/>
            </a:solidFill>
          </p:spPr>
          <p:txBody>
            <a:bodyPr/>
            <a:lstStyle/>
            <a:p>
              <a:endParaRPr lang="el-GR"/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6734556" y="5554980"/>
            <a:ext cx="96012" cy="2674620"/>
            <a:chOff x="0" y="0"/>
            <a:chExt cx="128016" cy="3566160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128016" cy="3566160"/>
            </a:xfrm>
            <a:custGeom>
              <a:avLst/>
              <a:gdLst/>
              <a:ahLst/>
              <a:cxnLst/>
              <a:rect l="l" t="t" r="r" b="b"/>
              <a:pathLst>
                <a:path w="128016" h="3566160">
                  <a:moveTo>
                    <a:pt x="0" y="0"/>
                  </a:moveTo>
                  <a:lnTo>
                    <a:pt x="128016" y="0"/>
                  </a:lnTo>
                  <a:lnTo>
                    <a:pt x="128016" y="3566160"/>
                  </a:lnTo>
                  <a:lnTo>
                    <a:pt x="0" y="3566160"/>
                  </a:lnTo>
                  <a:close/>
                </a:path>
              </a:pathLst>
            </a:custGeom>
            <a:solidFill>
              <a:srgbClr val="1B67A5"/>
            </a:solidFill>
          </p:spPr>
          <p:txBody>
            <a:bodyPr/>
            <a:lstStyle/>
            <a:p>
              <a:endParaRPr lang="el-GR"/>
            </a:p>
          </p:txBody>
        </p:sp>
      </p:grpSp>
      <p:sp>
        <p:nvSpPr>
          <p:cNvPr id="37" name="TextBox 37"/>
          <p:cNvSpPr txBox="1"/>
          <p:nvPr/>
        </p:nvSpPr>
        <p:spPr>
          <a:xfrm>
            <a:off x="7086600" y="5833491"/>
            <a:ext cx="4645152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0"/>
              </a:lnSpc>
            </a:pPr>
            <a:r>
              <a:rPr lang="en-US" sz="2250" b="1">
                <a:solidFill>
                  <a:srgbClr val="C74532"/>
                </a:solidFill>
                <a:latin typeface="Inter Bold"/>
                <a:ea typeface="Inter Bold"/>
                <a:cs typeface="Inter Bold"/>
                <a:sym typeface="Inter Bold"/>
              </a:rPr>
              <a:t>05 · Προβληματισμοί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086600" y="6338732"/>
            <a:ext cx="9450942" cy="23339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79" lvl="1" indent="-237490" algn="l">
              <a:lnSpc>
                <a:spcPts val="2639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Στ</a:t>
            </a:r>
            <a:r>
              <a:rPr lang="en-US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αθερότητα Χρηματοδότησης των ΜΥΦ </a:t>
            </a:r>
            <a:r>
              <a:rPr lang="el-GR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(ΓΔΕ, ΓΠΑ)</a:t>
            </a:r>
          </a:p>
          <a:p>
            <a:pPr marL="474979" lvl="1" indent="-237490" algn="l">
              <a:lnSpc>
                <a:spcPts val="2639"/>
              </a:lnSpc>
              <a:buFont typeface="Arial"/>
              <a:buChar char="•"/>
            </a:pPr>
            <a:r>
              <a:rPr lang="el-GR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Στήριξη λειτουργίας Μονάδων Επιχειρηματικότητας &amp; Καινοτομίας </a:t>
            </a:r>
            <a:endParaRPr lang="en-US" sz="2199" b="1" dirty="0">
              <a:solidFill>
                <a:srgbClr val="112845"/>
              </a:solidFill>
              <a:latin typeface="Inter Bold"/>
              <a:ea typeface="Inter Bold"/>
              <a:cs typeface="Inter Bold"/>
              <a:sym typeface="Inter Bold"/>
            </a:endParaRPr>
          </a:p>
          <a:p>
            <a:pPr marL="474979" lvl="1" indent="-237490" algn="l">
              <a:lnSpc>
                <a:spcPts val="2639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Λειτουργί</a:t>
            </a:r>
            <a:r>
              <a:rPr lang="en-US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α Οριζόντιας Δράσης Γραφείων Διασύνδεσης &amp; Επιχειρηματικότητας </a:t>
            </a:r>
          </a:p>
          <a:p>
            <a:pPr marL="474979" lvl="1" indent="-237490" algn="l">
              <a:lnSpc>
                <a:spcPts val="2639"/>
              </a:lnSpc>
              <a:buFont typeface="Arial"/>
              <a:buChar char="•"/>
            </a:pPr>
            <a:r>
              <a:rPr lang="en-US" sz="2199" b="1" dirty="0" err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Εκσυγχρονισμός</a:t>
            </a:r>
            <a:r>
              <a:rPr lang="en-US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 </a:t>
            </a:r>
            <a:r>
              <a:rPr lang="en-US" sz="2199" b="1" dirty="0" err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Συστημ</a:t>
            </a:r>
            <a:r>
              <a:rPr lang="el-GR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ά</a:t>
            </a:r>
            <a:r>
              <a:rPr lang="en-US" sz="2199" b="1" dirty="0" err="1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των</a:t>
            </a:r>
            <a:r>
              <a:rPr lang="en-US" sz="2199" b="1" dirty="0">
                <a:solidFill>
                  <a:srgbClr val="112845"/>
                </a:solidFill>
                <a:latin typeface="Inter Bold"/>
                <a:ea typeface="Inter Bold"/>
                <a:cs typeface="Inter Bold"/>
                <a:sym typeface="Inter Bold"/>
              </a:rPr>
              <a:t> Λειτουργίας υπηρεσιών Σταδιοδρομίας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7543" cy="164592"/>
            <a:chOff x="0" y="0"/>
            <a:chExt cx="24383390" cy="21945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383364" cy="219456"/>
            </a:xfrm>
            <a:custGeom>
              <a:avLst/>
              <a:gdLst/>
              <a:ahLst/>
              <a:cxnLst/>
              <a:rect l="l" t="t" r="r" b="b"/>
              <a:pathLst>
                <a:path w="24383364" h="219456">
                  <a:moveTo>
                    <a:pt x="0" y="0"/>
                  </a:moveTo>
                  <a:lnTo>
                    <a:pt x="24383364" y="0"/>
                  </a:lnTo>
                  <a:lnTo>
                    <a:pt x="24383364" y="219456"/>
                  </a:lnTo>
                  <a:lnTo>
                    <a:pt x="0" y="219456"/>
                  </a:lnTo>
                  <a:close/>
                </a:path>
              </a:pathLst>
            </a:custGeom>
            <a:solidFill>
              <a:srgbClr val="0E8B91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l-G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" name="Freeform 4"/>
          <p:cNvSpPr/>
          <p:nvPr/>
        </p:nvSpPr>
        <p:spPr>
          <a:xfrm>
            <a:off x="5875924" y="1333886"/>
            <a:ext cx="1708115" cy="2730698"/>
          </a:xfrm>
          <a:custGeom>
            <a:avLst/>
            <a:gdLst/>
            <a:ahLst/>
            <a:cxnLst/>
            <a:rect l="l" t="t" r="r" b="b"/>
            <a:pathLst>
              <a:path w="1708115" h="2730698">
                <a:moveTo>
                  <a:pt x="0" y="0"/>
                </a:moveTo>
                <a:lnTo>
                  <a:pt x="1708115" y="0"/>
                </a:lnTo>
                <a:lnTo>
                  <a:pt x="1708115" y="2730698"/>
                </a:lnTo>
                <a:lnTo>
                  <a:pt x="0" y="273069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9630059" y="1028700"/>
            <a:ext cx="3849514" cy="3849514"/>
          </a:xfrm>
          <a:custGeom>
            <a:avLst/>
            <a:gdLst/>
            <a:ahLst/>
            <a:cxnLst/>
            <a:rect l="l" t="t" r="r" b="b"/>
            <a:pathLst>
              <a:path w="3849514" h="3849514">
                <a:moveTo>
                  <a:pt x="0" y="0"/>
                </a:moveTo>
                <a:lnTo>
                  <a:pt x="3849514" y="0"/>
                </a:lnTo>
                <a:lnTo>
                  <a:pt x="3849514" y="3849514"/>
                </a:lnTo>
                <a:lnTo>
                  <a:pt x="0" y="384951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/>
          <p:nvPr/>
        </p:nvSpPr>
        <p:spPr>
          <a:xfrm>
            <a:off x="10523124" y="5426440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4409531" y="6910092"/>
            <a:ext cx="586115" cy="586115"/>
          </a:xfrm>
          <a:custGeom>
            <a:avLst/>
            <a:gdLst/>
            <a:ahLst/>
            <a:cxnLst/>
            <a:rect l="l" t="t" r="r" b="b"/>
            <a:pathLst>
              <a:path w="586115" h="586115">
                <a:moveTo>
                  <a:pt x="0" y="0"/>
                </a:moveTo>
                <a:lnTo>
                  <a:pt x="586115" y="0"/>
                </a:lnTo>
                <a:lnTo>
                  <a:pt x="586115" y="586114"/>
                </a:lnTo>
                <a:lnTo>
                  <a:pt x="0" y="5861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4423656" y="7636759"/>
            <a:ext cx="571990" cy="571990"/>
          </a:xfrm>
          <a:custGeom>
            <a:avLst/>
            <a:gdLst/>
            <a:ahLst/>
            <a:cxnLst/>
            <a:rect l="l" t="t" r="r" b="b"/>
            <a:pathLst>
              <a:path w="571990" h="571990">
                <a:moveTo>
                  <a:pt x="0" y="0"/>
                </a:moveTo>
                <a:lnTo>
                  <a:pt x="571990" y="0"/>
                </a:lnTo>
                <a:lnTo>
                  <a:pt x="571990" y="571990"/>
                </a:lnTo>
                <a:lnTo>
                  <a:pt x="0" y="5719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4423656" y="8351624"/>
            <a:ext cx="571990" cy="523371"/>
          </a:xfrm>
          <a:custGeom>
            <a:avLst/>
            <a:gdLst/>
            <a:ahLst/>
            <a:cxnLst/>
            <a:rect l="l" t="t" r="r" b="b"/>
            <a:pathLst>
              <a:path w="571990" h="523371">
                <a:moveTo>
                  <a:pt x="0" y="0"/>
                </a:moveTo>
                <a:lnTo>
                  <a:pt x="571990" y="0"/>
                </a:lnTo>
                <a:lnTo>
                  <a:pt x="571990" y="523370"/>
                </a:lnTo>
                <a:lnTo>
                  <a:pt x="0" y="5233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l-G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23656" y="4486275"/>
            <a:ext cx="10108776" cy="657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22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50" b="1" i="0" u="none" strike="noStrike" kern="1200" cap="none" spc="0" normalizeH="0" baseline="0" noProof="0">
                <a:ln>
                  <a:noFill/>
                </a:ln>
                <a:solidFill>
                  <a:srgbClr val="0E8B91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Ευχαριστούμε για την προσοχή σας!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423656" y="5979394"/>
            <a:ext cx="5927125" cy="2895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2D2E72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Μονάδα Υποστήριξης Φοιτητών Πανεπιστημίου Ιωαννίνων</a:t>
            </a:r>
          </a:p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2D2E72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2D2E72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          myf-uoi@uoi.gr, career@uoi.gr</a:t>
            </a:r>
          </a:p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1" i="0" u="none" strike="noStrike" kern="1200" cap="none" spc="0" normalizeH="0" baseline="0" noProof="0">
              <a:ln>
                <a:noFill/>
              </a:ln>
              <a:solidFill>
                <a:srgbClr val="2D2E72"/>
              </a:solidFill>
              <a:effectLst/>
              <a:uLnTx/>
              <a:uFillTx/>
              <a:latin typeface="Inter Bold"/>
              <a:ea typeface="Inter Bold"/>
              <a:cs typeface="Inter Bold"/>
              <a:sym typeface="Inter Bold"/>
            </a:endParaRPr>
          </a:p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2D2E72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          2651007278, 2651009051</a:t>
            </a:r>
          </a:p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399" b="1" i="0" u="none" strike="noStrike" kern="1200" cap="none" spc="0" normalizeH="0" baseline="0" noProof="0">
              <a:ln>
                <a:noFill/>
              </a:ln>
              <a:solidFill>
                <a:srgbClr val="2D2E72"/>
              </a:solidFill>
              <a:effectLst/>
              <a:uLnTx/>
              <a:uFillTx/>
              <a:latin typeface="Inter Bold"/>
              <a:ea typeface="Inter Bold"/>
              <a:cs typeface="Inter Bold"/>
              <a:sym typeface="Inter Bold"/>
            </a:endParaRPr>
          </a:p>
          <a:p>
            <a:pPr marL="0" marR="0" lvl="0" indent="0" algn="l" defTabSz="914400" rtl="0" eaLnBrk="1" fontAlgn="auto" latinLnBrk="0" hangingPunct="1">
              <a:lnSpc>
                <a:spcPts val="287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99" b="1" i="0" u="none" strike="noStrike" kern="1200" cap="none" spc="0" normalizeH="0" baseline="0" noProof="0">
                <a:ln>
                  <a:noFill/>
                </a:ln>
                <a:solidFill>
                  <a:srgbClr val="2D2E72"/>
                </a:solidFill>
                <a:effectLst/>
                <a:uLnTx/>
                <a:uFillTx/>
                <a:latin typeface="Inter Bold"/>
                <a:ea typeface="Inter Bold"/>
                <a:cs typeface="Inter Bold"/>
                <a:sym typeface="Inter Bold"/>
              </a:rPr>
              <a:t>          www.career.uoi.gr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1159</Words>
  <Application>Microsoft Office PowerPoint</Application>
  <PresentationFormat>Προσαρμογή</PresentationFormat>
  <Paragraphs>251</Paragraphs>
  <Slides>17</Slides>
  <Notes>3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9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17</vt:i4>
      </vt:variant>
    </vt:vector>
  </HeadingPairs>
  <TitlesOfParts>
    <vt:vector size="27" baseType="lpstr">
      <vt:lpstr>Calibri</vt:lpstr>
      <vt:lpstr>Wingdings</vt:lpstr>
      <vt:lpstr>Arial</vt:lpstr>
      <vt:lpstr>Roboto Bold</vt:lpstr>
      <vt:lpstr>Roboto</vt:lpstr>
      <vt:lpstr>Inter Bold</vt:lpstr>
      <vt:lpstr>Inter</vt:lpstr>
      <vt:lpstr>Open Sans Bold</vt:lpstr>
      <vt:lpstr>Open Sans Condensed Ultra-Bold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Υπουργείου Παιδείας 12.10.2026.pptx</dc:title>
  <dc:creator>user</dc:creator>
  <cp:lastModifiedBy>Γεωργία Καλλαρά</cp:lastModifiedBy>
  <cp:revision>25</cp:revision>
  <cp:lastPrinted>2026-10-13T16:45:30Z</cp:lastPrinted>
  <dcterms:created xsi:type="dcterms:W3CDTF">2006-08-16T00:00:00Z</dcterms:created>
  <dcterms:modified xsi:type="dcterms:W3CDTF">2026-10-16T11:22:48Z</dcterms:modified>
  <dc:identifier>DAHXyikEx-4</dc:identifier>
</cp:coreProperties>
</file>