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5" r:id="rId2"/>
    <p:sldMasterId id="2147483706" r:id="rId3"/>
    <p:sldMasterId id="2147483707" r:id="rId4"/>
    <p:sldMasterId id="2147483708" r:id="rId5"/>
  </p:sldMasterIdLst>
  <p:notesMasterIdLst>
    <p:notesMasterId r:id="rId48"/>
  </p:notesMasterIdLst>
  <p:sldIdLst>
    <p:sldId id="256" r:id="rId6"/>
    <p:sldId id="257" r:id="rId7"/>
    <p:sldId id="259" r:id="rId8"/>
    <p:sldId id="313" r:id="rId9"/>
    <p:sldId id="314" r:id="rId10"/>
    <p:sldId id="266" r:id="rId11"/>
    <p:sldId id="274"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5" r:id="rId29"/>
    <p:sldId id="288" r:id="rId30"/>
    <p:sldId id="290" r:id="rId31"/>
    <p:sldId id="294" r:id="rId32"/>
    <p:sldId id="291" r:id="rId33"/>
    <p:sldId id="301" r:id="rId34"/>
    <p:sldId id="298" r:id="rId35"/>
    <p:sldId id="311" r:id="rId36"/>
    <p:sldId id="302" r:id="rId37"/>
    <p:sldId id="303" r:id="rId38"/>
    <p:sldId id="304" r:id="rId39"/>
    <p:sldId id="305" r:id="rId40"/>
    <p:sldId id="306" r:id="rId41"/>
    <p:sldId id="307" r:id="rId42"/>
    <p:sldId id="308" r:id="rId43"/>
    <p:sldId id="312" r:id="rId44"/>
    <p:sldId id="286" r:id="rId45"/>
    <p:sldId id="309" r:id="rId46"/>
    <p:sldId id="315"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Georgia" panose="02040502050405020303" pitchFamily="18" charset="0"/>
      <p:regular r:id="rId53"/>
      <p:bold r:id="rId54"/>
      <p:italic r:id="rId55"/>
      <p:boldItalic r:id="rId56"/>
    </p:embeddedFont>
    <p:embeddedFont>
      <p:font typeface="Helvetica Neue" panose="020B0604020202020204"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Open Sans SemiBold" panose="020B0706030804020204" pitchFamily="34" charset="0"/>
      <p:regular r:id="rId65"/>
      <p:bold r:id="rId66"/>
      <p:italic r:id="rId67"/>
      <p:boldItalic r:id="rId68"/>
    </p:embeddedFont>
    <p:embeddedFont>
      <p:font typeface="Roboto" panose="02000000000000000000" pitchFamily="2"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1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3.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94c777c820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94c777c820_0_89:notes"/>
          <p:cNvSpPr txBox="1">
            <a:spLocks noGrp="1"/>
          </p:cNvSpPr>
          <p:nvPr>
            <p:ph type="body" idx="1"/>
          </p:nvPr>
        </p:nvSpPr>
        <p:spPr>
          <a:xfrm>
            <a:off x="685801"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Intro /01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Feedback</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Πρώτη μέρα αφιερωμένη σε υγιεινή κτλ</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Μικρές αλλαγές έξυπνες (2 διαλείμματα, ζώνες άφιξης/αναχώρησης)</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Απουσίες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2 ΣΤΑΔΙΑ</a:t>
            </a:r>
            <a:r>
              <a:rPr lang="en"/>
              <a:t>: α) δημοτικά/γ’ λυκείου – β) γυμνάσιο, β’ γ’ λυκείου, ΕΕΚ, μαθητεία.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ΑΕΙ συνεχίζουν εξ αποστάσεως (δε θα ανοίξουν για φέτος)</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71" name="Google Shape;271;g294c777c820_0_89:notes"/>
          <p:cNvSpPr txBox="1">
            <a:spLocks noGrp="1"/>
          </p:cNvSpPr>
          <p:nvPr>
            <p:ph type="sldNum" idx="12"/>
          </p:nvPr>
        </p:nvSpPr>
        <p:spPr>
          <a:xfrm>
            <a:off x="3884613"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Roboto"/>
              <a:buNone/>
            </a:pPr>
            <a:fld id="{00000000-1234-1234-1234-123412341234}" type="slidenum">
              <a:rPr lang="en" sz="1200" b="0" i="0" u="none" strike="noStrike" cap="none">
                <a:solidFill>
                  <a:srgbClr val="000000"/>
                </a:solidFill>
                <a:latin typeface="Roboto"/>
                <a:ea typeface="Roboto"/>
                <a:cs typeface="Roboto"/>
                <a:sym typeface="Roboto"/>
              </a:rPr>
              <a:t>1</a:t>
            </a:fld>
            <a:endParaRPr sz="1200" b="0" i="0" u="none" strike="noStrike" cap="none">
              <a:solidFill>
                <a:srgbClr val="000000"/>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94c777c820_3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294c777c820_3_5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94c777c820_3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94c777c820_3_5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94c777c820_3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94c777c820_3_5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94c777c820_3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g294c777c820_3_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94c777c820_3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294c777c820_3_6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94c777c820_3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94c777c820_3_7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94c777c820_3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g294c777c820_3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94c777c820_3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294c777c820_3_8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94c777c820_3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g294c777c820_3_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94c777c820_3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g294c777c820_3_9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94c777c820_0_178:notes"/>
          <p:cNvSpPr txBox="1">
            <a:spLocks noGrp="1"/>
          </p:cNvSpPr>
          <p:nvPr>
            <p:ph type="body" idx="1"/>
          </p:nvPr>
        </p:nvSpPr>
        <p:spPr>
          <a:xfrm>
            <a:off x="685801" y="4400555"/>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94c777c820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94c777c820_3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294c777c820_3_10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94c777c820_3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g294c777c820_3_10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94c777c820_3_1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3" name="Google Shape;693;g294c777c820_3_1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94c777c820_3_1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 name="Google Shape;725;g294c777c820_3_1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94c777c820_3_1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6" name="Google Shape;746;g294c777c820_3_1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94c777c820_3_1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6" name="Google Shape;786;g294c777c820_3_14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94c777c820_3_227:notes"/>
          <p:cNvSpPr txBox="1">
            <a:spLocks noGrp="1"/>
          </p:cNvSpPr>
          <p:nvPr>
            <p:ph type="body" idx="1"/>
          </p:nvPr>
        </p:nvSpPr>
        <p:spPr>
          <a:xfrm>
            <a:off x="685801" y="4400555"/>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4" name="Google Shape;804;g294c777c820_3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94c777c820_3_1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6" name="Google Shape;846;g294c777c820_3_1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94c777c820_3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0" name="Google Shape;810;g294c777c820_3_15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94c777c820_3_232:notes"/>
          <p:cNvSpPr txBox="1">
            <a:spLocks noGrp="1"/>
          </p:cNvSpPr>
          <p:nvPr>
            <p:ph type="body" idx="1"/>
          </p:nvPr>
        </p:nvSpPr>
        <p:spPr>
          <a:xfrm>
            <a:off x="685801" y="4400555"/>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8" name="Google Shape;948;g294c777c820_3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94c777c820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294c777c820_0_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94c777c820_3_1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g294c777c820_3_17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94c777c820_3_232:notes"/>
          <p:cNvSpPr txBox="1">
            <a:spLocks noGrp="1"/>
          </p:cNvSpPr>
          <p:nvPr>
            <p:ph type="body" idx="1"/>
          </p:nvPr>
        </p:nvSpPr>
        <p:spPr>
          <a:xfrm>
            <a:off x="685801" y="4400555"/>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8" name="Google Shape;948;g294c777c820_3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056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94c777c820_3_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g294c777c820_3_17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94c777c820_3_1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0" name="Google Shape;970;g294c777c820_3_1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294c777c820_3_1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2" name="Google Shape;982;g294c777c820_3_18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294c777c820_3_1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7" name="Google Shape;997;g294c777c820_3_18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294c777c820_3_238:notes"/>
          <p:cNvSpPr txBox="1">
            <a:spLocks noGrp="1"/>
          </p:cNvSpPr>
          <p:nvPr>
            <p:ph type="body" idx="1"/>
          </p:nvPr>
        </p:nvSpPr>
        <p:spPr>
          <a:xfrm>
            <a:off x="685801" y="4400555"/>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5" name="Google Shape;1015;g294c777c820_3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294c777c820_3_1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1" name="Google Shape;1021;g294c777c820_3_19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294c777c820_3_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g294c777c820_3_19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294c777c820_3_238:notes"/>
          <p:cNvSpPr txBox="1">
            <a:spLocks noGrp="1"/>
          </p:cNvSpPr>
          <p:nvPr>
            <p:ph type="body" idx="1"/>
          </p:nvPr>
        </p:nvSpPr>
        <p:spPr>
          <a:xfrm>
            <a:off x="685801" y="4400555"/>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5" name="Google Shape;1015;g294c777c820_3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86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94c777c820_3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294c777c820_3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4692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94c777c820_3_1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g294c777c820_3_14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294c777c820_3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3" name="Google Shape;1043;g294c777c820_3_19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94c777c820_3_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g294c777c820_3_17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346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94c777c820_3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294c777c820_3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5029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94c777c820_3_222:notes"/>
          <p:cNvSpPr txBox="1">
            <a:spLocks noGrp="1"/>
          </p:cNvSpPr>
          <p:nvPr>
            <p:ph type="body" idx="1"/>
          </p:nvPr>
        </p:nvSpPr>
        <p:spPr>
          <a:xfrm>
            <a:off x="685801" y="4400555"/>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4" name="Google Shape;444;g294c777c820_3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94c777c820_3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294c777c820_3_6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94c777c820_3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294c777c820_3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94c777c820_3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294c777c820_3_5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 name="Google Shape;5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4"/>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5"/>
          <p:cNvPicPr preferRelativeResize="0"/>
          <p:nvPr/>
        </p:nvPicPr>
        <p:blipFill rotWithShape="1">
          <a:blip r:embed="rId2">
            <a:alphaModFix/>
          </a:blip>
          <a:srcRect t="12986" r="6235" b="7874"/>
          <a:stretch/>
        </p:blipFill>
        <p:spPr>
          <a:xfrm>
            <a:off x="0" y="0"/>
            <a:ext cx="9144008" cy="51435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6" name="Google Shape;66;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1" name="Google Shape;71;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8" name="Google Shape;78;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2" name="Google Shape;8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6" name="Google Shape;86;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7" name="Google Shape;87;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1" name="Google Shape;9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4" name="Google Shape;94;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95" name="Google Shape;9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5" name="Google Shape;105;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06" name="Google Shape;10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07"/>
        <p:cNvGrpSpPr/>
        <p:nvPr/>
      </p:nvGrpSpPr>
      <p:grpSpPr>
        <a:xfrm>
          <a:off x="0" y="0"/>
          <a:ext cx="0" cy="0"/>
          <a:chOff x="0" y="0"/>
          <a:chExt cx="0" cy="0"/>
        </a:xfrm>
      </p:grpSpPr>
      <p:sp>
        <p:nvSpPr>
          <p:cNvPr id="108" name="Google Shape;108;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9" name="Google Shape;10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7"/>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15" name="Google Shape;11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8" name="Google Shape;118;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19" name="Google Shape;119;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0" name="Google Shape;12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3" name="Google Shape;12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26" name="Google Shape;126;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7" name="Google Shape;12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sp>
        <p:nvSpPr>
          <p:cNvPr id="129" name="Google Shape;129;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30" name="Google Shape;13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sp>
        <p:nvSpPr>
          <p:cNvPr id="132" name="Google Shape;132;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4" name="Google Shape;134;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36" name="Google Shape;13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7"/>
        <p:cNvGrpSpPr/>
        <p:nvPr/>
      </p:nvGrpSpPr>
      <p:grpSpPr>
        <a:xfrm>
          <a:off x="0" y="0"/>
          <a:ext cx="0" cy="0"/>
          <a:chOff x="0" y="0"/>
          <a:chExt cx="0" cy="0"/>
        </a:xfrm>
      </p:grpSpPr>
      <p:sp>
        <p:nvSpPr>
          <p:cNvPr id="138" name="Google Shape;138;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39" name="Google Shape;13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
        <p:cNvGrpSpPr/>
        <p:nvPr/>
      </p:nvGrpSpPr>
      <p:grpSpPr>
        <a:xfrm>
          <a:off x="0" y="0"/>
          <a:ext cx="0" cy="0"/>
          <a:chOff x="0" y="0"/>
          <a:chExt cx="0" cy="0"/>
        </a:xfrm>
      </p:grpSpPr>
      <p:sp>
        <p:nvSpPr>
          <p:cNvPr id="141" name="Google Shape;141;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42" name="Google Shape;142;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43" name="Google Shape;14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8"/>
        <p:cNvGrpSpPr/>
        <p:nvPr/>
      </p:nvGrpSpPr>
      <p:grpSpPr>
        <a:xfrm>
          <a:off x="0" y="0"/>
          <a:ext cx="0" cy="0"/>
          <a:chOff x="0" y="0"/>
          <a:chExt cx="0" cy="0"/>
        </a:xfrm>
      </p:grpSpPr>
      <p:sp>
        <p:nvSpPr>
          <p:cNvPr id="149" name="Google Shape;149;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0" name="Google Shape;150;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50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51" name="Google Shape;151;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4"/>
        <p:cNvGrpSpPr/>
        <p:nvPr/>
      </p:nvGrpSpPr>
      <p:grpSpPr>
        <a:xfrm>
          <a:off x="0" y="0"/>
          <a:ext cx="0" cy="0"/>
          <a:chOff x="0" y="0"/>
          <a:chExt cx="0" cy="0"/>
        </a:xfrm>
      </p:grpSpPr>
      <p:sp>
        <p:nvSpPr>
          <p:cNvPr id="155" name="Google Shape;155;p40"/>
          <p:cNvSpPr/>
          <p:nvPr/>
        </p:nvSpPr>
        <p:spPr>
          <a:xfrm>
            <a:off x="4997150" y="634650"/>
            <a:ext cx="3721800" cy="3721800"/>
          </a:xfrm>
          <a:custGeom>
            <a:avLst/>
            <a:gdLst/>
            <a:ahLst/>
            <a:cxnLst/>
            <a:rect l="l" t="t" r="r" b="b"/>
            <a:pathLst>
              <a:path w="346" h="346" extrusionOk="0">
                <a:moveTo>
                  <a:pt x="0" y="0"/>
                </a:moveTo>
                <a:cubicBezTo>
                  <a:pt x="0" y="346"/>
                  <a:pt x="0" y="346"/>
                  <a:pt x="0" y="346"/>
                </a:cubicBezTo>
                <a:cubicBezTo>
                  <a:pt x="346" y="346"/>
                  <a:pt x="346" y="346"/>
                  <a:pt x="346" y="346"/>
                </a:cubicBezTo>
                <a:cubicBezTo>
                  <a:pt x="346" y="0"/>
                  <a:pt x="346" y="0"/>
                  <a:pt x="346" y="0"/>
                </a:cubicBezTo>
                <a:lnTo>
                  <a:pt x="0" y="0"/>
                </a:lnTo>
                <a:close/>
                <a:moveTo>
                  <a:pt x="117" y="90"/>
                </a:moveTo>
                <a:cubicBezTo>
                  <a:pt x="117" y="77"/>
                  <a:pt x="128" y="67"/>
                  <a:pt x="141" y="67"/>
                </a:cubicBezTo>
                <a:cubicBezTo>
                  <a:pt x="153" y="67"/>
                  <a:pt x="164" y="77"/>
                  <a:pt x="164" y="90"/>
                </a:cubicBezTo>
                <a:cubicBezTo>
                  <a:pt x="164" y="103"/>
                  <a:pt x="153" y="113"/>
                  <a:pt x="141" y="113"/>
                </a:cubicBezTo>
                <a:cubicBezTo>
                  <a:pt x="128" y="113"/>
                  <a:pt x="117" y="103"/>
                  <a:pt x="117" y="90"/>
                </a:cubicBezTo>
                <a:close/>
                <a:moveTo>
                  <a:pt x="331" y="332"/>
                </a:moveTo>
                <a:cubicBezTo>
                  <a:pt x="217" y="332"/>
                  <a:pt x="217" y="332"/>
                  <a:pt x="217" y="332"/>
                </a:cubicBezTo>
                <a:cubicBezTo>
                  <a:pt x="217" y="296"/>
                  <a:pt x="217" y="296"/>
                  <a:pt x="217" y="296"/>
                </a:cubicBezTo>
                <a:cubicBezTo>
                  <a:pt x="278" y="246"/>
                  <a:pt x="278" y="246"/>
                  <a:pt x="278" y="246"/>
                </a:cubicBezTo>
                <a:cubicBezTo>
                  <a:pt x="278" y="134"/>
                  <a:pt x="278" y="134"/>
                  <a:pt x="278" y="134"/>
                </a:cubicBezTo>
                <a:cubicBezTo>
                  <a:pt x="295" y="131"/>
                  <a:pt x="309" y="115"/>
                  <a:pt x="309" y="97"/>
                </a:cubicBezTo>
                <a:cubicBezTo>
                  <a:pt x="309" y="76"/>
                  <a:pt x="291" y="59"/>
                  <a:pt x="270" y="59"/>
                </a:cubicBezTo>
                <a:cubicBezTo>
                  <a:pt x="249" y="59"/>
                  <a:pt x="232" y="76"/>
                  <a:pt x="232" y="97"/>
                </a:cubicBezTo>
                <a:cubicBezTo>
                  <a:pt x="232" y="115"/>
                  <a:pt x="245" y="131"/>
                  <a:pt x="263" y="134"/>
                </a:cubicBezTo>
                <a:cubicBezTo>
                  <a:pt x="263" y="239"/>
                  <a:pt x="263" y="239"/>
                  <a:pt x="263" y="239"/>
                </a:cubicBezTo>
                <a:cubicBezTo>
                  <a:pt x="202" y="289"/>
                  <a:pt x="202" y="289"/>
                  <a:pt x="202" y="289"/>
                </a:cubicBezTo>
                <a:cubicBezTo>
                  <a:pt x="202" y="332"/>
                  <a:pt x="202" y="332"/>
                  <a:pt x="202" y="332"/>
                </a:cubicBezTo>
                <a:cubicBezTo>
                  <a:pt x="185" y="332"/>
                  <a:pt x="185" y="332"/>
                  <a:pt x="185" y="332"/>
                </a:cubicBezTo>
                <a:cubicBezTo>
                  <a:pt x="185" y="259"/>
                  <a:pt x="185" y="259"/>
                  <a:pt x="185" y="259"/>
                </a:cubicBezTo>
                <a:cubicBezTo>
                  <a:pt x="213" y="235"/>
                  <a:pt x="213" y="235"/>
                  <a:pt x="213" y="235"/>
                </a:cubicBezTo>
                <a:cubicBezTo>
                  <a:pt x="213" y="198"/>
                  <a:pt x="213" y="198"/>
                  <a:pt x="213" y="198"/>
                </a:cubicBezTo>
                <a:cubicBezTo>
                  <a:pt x="230" y="195"/>
                  <a:pt x="244" y="179"/>
                  <a:pt x="244" y="161"/>
                </a:cubicBezTo>
                <a:cubicBezTo>
                  <a:pt x="244" y="140"/>
                  <a:pt x="227" y="123"/>
                  <a:pt x="205" y="123"/>
                </a:cubicBezTo>
                <a:cubicBezTo>
                  <a:pt x="184" y="123"/>
                  <a:pt x="167" y="140"/>
                  <a:pt x="167" y="161"/>
                </a:cubicBezTo>
                <a:cubicBezTo>
                  <a:pt x="167" y="179"/>
                  <a:pt x="181" y="195"/>
                  <a:pt x="198" y="198"/>
                </a:cubicBezTo>
                <a:cubicBezTo>
                  <a:pt x="198" y="228"/>
                  <a:pt x="198" y="228"/>
                  <a:pt x="198" y="228"/>
                </a:cubicBezTo>
                <a:cubicBezTo>
                  <a:pt x="170" y="252"/>
                  <a:pt x="170" y="252"/>
                  <a:pt x="170" y="252"/>
                </a:cubicBezTo>
                <a:cubicBezTo>
                  <a:pt x="170" y="332"/>
                  <a:pt x="170" y="332"/>
                  <a:pt x="170" y="332"/>
                </a:cubicBezTo>
                <a:cubicBezTo>
                  <a:pt x="153" y="332"/>
                  <a:pt x="153" y="332"/>
                  <a:pt x="153" y="332"/>
                </a:cubicBezTo>
                <a:cubicBezTo>
                  <a:pt x="148" y="127"/>
                  <a:pt x="148" y="127"/>
                  <a:pt x="148" y="127"/>
                </a:cubicBezTo>
                <a:cubicBezTo>
                  <a:pt x="166" y="124"/>
                  <a:pt x="179" y="109"/>
                  <a:pt x="179" y="90"/>
                </a:cubicBezTo>
                <a:cubicBezTo>
                  <a:pt x="179" y="69"/>
                  <a:pt x="162" y="52"/>
                  <a:pt x="141" y="52"/>
                </a:cubicBezTo>
                <a:cubicBezTo>
                  <a:pt x="120" y="52"/>
                  <a:pt x="102" y="69"/>
                  <a:pt x="102" y="90"/>
                </a:cubicBezTo>
                <a:cubicBezTo>
                  <a:pt x="102" y="109"/>
                  <a:pt x="116" y="124"/>
                  <a:pt x="133" y="128"/>
                </a:cubicBezTo>
                <a:cubicBezTo>
                  <a:pt x="138" y="332"/>
                  <a:pt x="138" y="332"/>
                  <a:pt x="138" y="332"/>
                </a:cubicBezTo>
                <a:cubicBezTo>
                  <a:pt x="121" y="332"/>
                  <a:pt x="121" y="332"/>
                  <a:pt x="121" y="332"/>
                </a:cubicBezTo>
                <a:cubicBezTo>
                  <a:pt x="121" y="237"/>
                  <a:pt x="121" y="237"/>
                  <a:pt x="121" y="237"/>
                </a:cubicBezTo>
                <a:cubicBezTo>
                  <a:pt x="89" y="199"/>
                  <a:pt x="89" y="199"/>
                  <a:pt x="89" y="199"/>
                </a:cubicBezTo>
                <a:cubicBezTo>
                  <a:pt x="104" y="194"/>
                  <a:pt x="114" y="180"/>
                  <a:pt x="114" y="163"/>
                </a:cubicBezTo>
                <a:cubicBezTo>
                  <a:pt x="114" y="142"/>
                  <a:pt x="97" y="125"/>
                  <a:pt x="76" y="125"/>
                </a:cubicBezTo>
                <a:cubicBezTo>
                  <a:pt x="55" y="125"/>
                  <a:pt x="38" y="142"/>
                  <a:pt x="38" y="163"/>
                </a:cubicBezTo>
                <a:cubicBezTo>
                  <a:pt x="38" y="183"/>
                  <a:pt x="53" y="200"/>
                  <a:pt x="72" y="201"/>
                </a:cubicBezTo>
                <a:cubicBezTo>
                  <a:pt x="106" y="242"/>
                  <a:pt x="106" y="242"/>
                  <a:pt x="106" y="242"/>
                </a:cubicBezTo>
                <a:cubicBezTo>
                  <a:pt x="106" y="332"/>
                  <a:pt x="106" y="332"/>
                  <a:pt x="106" y="332"/>
                </a:cubicBezTo>
                <a:cubicBezTo>
                  <a:pt x="15" y="332"/>
                  <a:pt x="15" y="332"/>
                  <a:pt x="15" y="332"/>
                </a:cubicBezTo>
                <a:cubicBezTo>
                  <a:pt x="15" y="15"/>
                  <a:pt x="15" y="15"/>
                  <a:pt x="15" y="15"/>
                </a:cubicBezTo>
                <a:cubicBezTo>
                  <a:pt x="331" y="15"/>
                  <a:pt x="331" y="15"/>
                  <a:pt x="331" y="15"/>
                </a:cubicBezTo>
                <a:lnTo>
                  <a:pt x="331" y="332"/>
                </a:lnTo>
                <a:close/>
                <a:moveTo>
                  <a:pt x="270" y="120"/>
                </a:moveTo>
                <a:cubicBezTo>
                  <a:pt x="257" y="120"/>
                  <a:pt x="247" y="110"/>
                  <a:pt x="247" y="97"/>
                </a:cubicBezTo>
                <a:cubicBezTo>
                  <a:pt x="247" y="84"/>
                  <a:pt x="257" y="73"/>
                  <a:pt x="270" y="73"/>
                </a:cubicBezTo>
                <a:cubicBezTo>
                  <a:pt x="283" y="73"/>
                  <a:pt x="294" y="84"/>
                  <a:pt x="294" y="97"/>
                </a:cubicBezTo>
                <a:cubicBezTo>
                  <a:pt x="294" y="110"/>
                  <a:pt x="283" y="120"/>
                  <a:pt x="270" y="120"/>
                </a:cubicBezTo>
                <a:close/>
                <a:moveTo>
                  <a:pt x="205" y="184"/>
                </a:moveTo>
                <a:cubicBezTo>
                  <a:pt x="193" y="184"/>
                  <a:pt x="182" y="174"/>
                  <a:pt x="182" y="161"/>
                </a:cubicBezTo>
                <a:cubicBezTo>
                  <a:pt x="182" y="148"/>
                  <a:pt x="193" y="137"/>
                  <a:pt x="205" y="137"/>
                </a:cubicBezTo>
                <a:cubicBezTo>
                  <a:pt x="218" y="137"/>
                  <a:pt x="229" y="148"/>
                  <a:pt x="229" y="161"/>
                </a:cubicBezTo>
                <a:cubicBezTo>
                  <a:pt x="229" y="174"/>
                  <a:pt x="218" y="184"/>
                  <a:pt x="205" y="184"/>
                </a:cubicBezTo>
                <a:close/>
                <a:moveTo>
                  <a:pt x="52" y="163"/>
                </a:moveTo>
                <a:cubicBezTo>
                  <a:pt x="52" y="151"/>
                  <a:pt x="63" y="140"/>
                  <a:pt x="76" y="140"/>
                </a:cubicBezTo>
                <a:cubicBezTo>
                  <a:pt x="89" y="140"/>
                  <a:pt x="99" y="151"/>
                  <a:pt x="99" y="163"/>
                </a:cubicBezTo>
                <a:cubicBezTo>
                  <a:pt x="99" y="176"/>
                  <a:pt x="89" y="187"/>
                  <a:pt x="76" y="187"/>
                </a:cubicBezTo>
                <a:cubicBezTo>
                  <a:pt x="63" y="187"/>
                  <a:pt x="52" y="176"/>
                  <a:pt x="52" y="163"/>
                </a:cubicBezTo>
                <a:close/>
              </a:path>
            </a:pathLst>
          </a:custGeom>
          <a:solidFill>
            <a:schemeClr val="lt1">
              <a:alpha val="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accent1"/>
              </a:solidFill>
              <a:latin typeface="Arial"/>
              <a:ea typeface="Arial"/>
              <a:cs typeface="Arial"/>
              <a:sym typeface="Arial"/>
            </a:endParaRPr>
          </a:p>
        </p:txBody>
      </p:sp>
      <p:sp>
        <p:nvSpPr>
          <p:cNvPr id="156" name="Google Shape;156;p4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57" name="Google Shape;157;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sp>
        <p:nvSpPr>
          <p:cNvPr id="159" name="Google Shape;159;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0" name="Google Shape;160;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50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61" name="Google Shape;161;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50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62" name="Google Shape;16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sp>
        <p:nvSpPr>
          <p:cNvPr id="164" name="Google Shape;164;p4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65" name="Google Shape;165;p4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6" name="Google Shape;16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67" name="Google Shape;167;p42"/>
          <p:cNvPicPr preferRelativeResize="0"/>
          <p:nvPr/>
        </p:nvPicPr>
        <p:blipFill rotWithShape="1">
          <a:blip r:embed="rId2">
            <a:alphaModFix amt="30000"/>
          </a:blip>
          <a:srcRect/>
          <a:stretch/>
        </p:blipFill>
        <p:spPr>
          <a:xfrm>
            <a:off x="3940725" y="0"/>
            <a:ext cx="5203274" cy="51435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4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70" name="Google Shape;17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p43"/>
          <p:cNvPicPr preferRelativeResize="0"/>
          <p:nvPr/>
        </p:nvPicPr>
        <p:blipFill rotWithShape="1">
          <a:blip r:embed="rId2">
            <a:alphaModFix amt="30000"/>
          </a:blip>
          <a:srcRect/>
          <a:stretch/>
        </p:blipFill>
        <p:spPr>
          <a:xfrm>
            <a:off x="3940725" y="0"/>
            <a:ext cx="5203274"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72"/>
        <p:cNvGrpSpPr/>
        <p:nvPr/>
      </p:nvGrpSpPr>
      <p:grpSpPr>
        <a:xfrm>
          <a:off x="0" y="0"/>
          <a:ext cx="0" cy="0"/>
          <a:chOff x="0" y="0"/>
          <a:chExt cx="0" cy="0"/>
        </a:xfrm>
      </p:grpSpPr>
      <p:sp>
        <p:nvSpPr>
          <p:cNvPr id="173" name="Google Shape;173;p4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74" name="Google Shape;174;p4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50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75" name="Google Shape;175;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6"/>
        <p:cNvGrpSpPr/>
        <p:nvPr/>
      </p:nvGrpSpPr>
      <p:grpSpPr>
        <a:xfrm>
          <a:off x="0" y="0"/>
          <a:ext cx="0" cy="0"/>
          <a:chOff x="0" y="0"/>
          <a:chExt cx="0" cy="0"/>
        </a:xfrm>
      </p:grpSpPr>
      <p:sp>
        <p:nvSpPr>
          <p:cNvPr id="177" name="Google Shape;177;p45"/>
          <p:cNvSpPr/>
          <p:nvPr/>
        </p:nvSpPr>
        <p:spPr>
          <a:xfrm>
            <a:off x="4572000" y="-125"/>
            <a:ext cx="4572000" cy="5143500"/>
          </a:xfrm>
          <a:prstGeom prst="rect">
            <a:avLst/>
          </a:prstGeom>
          <a:solidFill>
            <a:srgbClr val="00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79" name="Google Shape;179;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0" name="Google Shape;180;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50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81" name="Google Shape;181;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2"/>
        <p:cNvGrpSpPr/>
        <p:nvPr/>
      </p:nvGrpSpPr>
      <p:grpSpPr>
        <a:xfrm>
          <a:off x="0" y="0"/>
          <a:ext cx="0" cy="0"/>
          <a:chOff x="0" y="0"/>
          <a:chExt cx="0" cy="0"/>
        </a:xfrm>
      </p:grpSpPr>
      <p:sp>
        <p:nvSpPr>
          <p:cNvPr id="183" name="Google Shape;183;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84" name="Google Shape;18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85"/>
        <p:cNvGrpSpPr/>
        <p:nvPr/>
      </p:nvGrpSpPr>
      <p:grpSpPr>
        <a:xfrm>
          <a:off x="0" y="0"/>
          <a:ext cx="0" cy="0"/>
          <a:chOff x="0" y="0"/>
          <a:chExt cx="0" cy="0"/>
        </a:xfrm>
      </p:grpSpPr>
      <p:pic>
        <p:nvPicPr>
          <p:cNvPr id="186" name="Google Shape;186;p47"/>
          <p:cNvPicPr preferRelativeResize="0"/>
          <p:nvPr/>
        </p:nvPicPr>
        <p:blipFill rotWithShape="1">
          <a:blip r:embed="rId2">
            <a:alphaModFix/>
          </a:blip>
          <a:srcRect/>
          <a:stretch/>
        </p:blipFill>
        <p:spPr>
          <a:xfrm>
            <a:off x="759663" y="1746298"/>
            <a:ext cx="7624675" cy="1650900"/>
          </a:xfrm>
          <a:prstGeom prst="rect">
            <a:avLst/>
          </a:prstGeom>
          <a:noFill/>
          <a:ln>
            <a:noFill/>
          </a:ln>
        </p:spPr>
      </p:pic>
      <p:sp>
        <p:nvSpPr>
          <p:cNvPr id="187" name="Google Shape;187;p47"/>
          <p:cNvSpPr/>
          <p:nvPr/>
        </p:nvSpPr>
        <p:spPr>
          <a:xfrm>
            <a:off x="0" y="4583400"/>
            <a:ext cx="1954500" cy="560100"/>
          </a:xfrm>
          <a:prstGeom prst="rect">
            <a:avLst/>
          </a:prstGeom>
          <a:solidFill>
            <a:srgbClr val="003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94"/>
        <p:cNvGrpSpPr/>
        <p:nvPr/>
      </p:nvGrpSpPr>
      <p:grpSpPr>
        <a:xfrm>
          <a:off x="0" y="0"/>
          <a:ext cx="0" cy="0"/>
          <a:chOff x="0" y="0"/>
          <a:chExt cx="0" cy="0"/>
        </a:xfrm>
      </p:grpSpPr>
      <p:sp>
        <p:nvSpPr>
          <p:cNvPr id="195" name="Google Shape;195;p49"/>
          <p:cNvSpPr/>
          <p:nvPr/>
        </p:nvSpPr>
        <p:spPr>
          <a:xfrm rot="10800000">
            <a:off x="843000" y="0"/>
            <a:ext cx="8301000" cy="5143500"/>
          </a:xfrm>
          <a:prstGeom prst="rtTriangle">
            <a:avLst/>
          </a:prstGeom>
          <a:solidFill>
            <a:srgbClr val="01347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6" name="Google Shape;196;p49"/>
          <p:cNvSpPr/>
          <p:nvPr/>
        </p:nvSpPr>
        <p:spPr>
          <a:xfrm>
            <a:off x="0" y="3504498"/>
            <a:ext cx="2192100" cy="16389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197" name="Google Shape;197;p49"/>
          <p:cNvSpPr txBox="1">
            <a:spLocks noGrp="1"/>
          </p:cNvSpPr>
          <p:nvPr>
            <p:ph type="ctrTitle"/>
          </p:nvPr>
        </p:nvSpPr>
        <p:spPr>
          <a:xfrm>
            <a:off x="71438" y="3235013"/>
            <a:ext cx="6072300" cy="1790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253356"/>
              </a:buClr>
              <a:buSzPts val="4500"/>
              <a:buFont typeface="Helvetica Neue"/>
              <a:buNone/>
              <a:defRPr sz="4500">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p49"/>
          <p:cNvSpPr txBox="1">
            <a:spLocks noGrp="1"/>
          </p:cNvSpPr>
          <p:nvPr>
            <p:ph type="subTitle" idx="1"/>
          </p:nvPr>
        </p:nvSpPr>
        <p:spPr>
          <a:xfrm>
            <a:off x="81643" y="1993191"/>
            <a:ext cx="4500600" cy="1241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dk1"/>
              </a:buClr>
              <a:buSzPts val="1800"/>
              <a:buNone/>
              <a:defRPr sz="1800">
                <a:latin typeface="Helvetica Neue"/>
                <a:ea typeface="Helvetica Neue"/>
                <a:cs typeface="Helvetica Neue"/>
                <a:sym typeface="Helvetica Neue"/>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99" name="Google Shape;199;p49" descr="A close up of a logo&#10;&#10;Description automatically generated"/>
          <p:cNvPicPr preferRelativeResize="0"/>
          <p:nvPr/>
        </p:nvPicPr>
        <p:blipFill rotWithShape="1">
          <a:blip r:embed="rId2">
            <a:alphaModFix/>
          </a:blip>
          <a:srcRect l="2185" t="6082" r="87328" b="75015"/>
          <a:stretch/>
        </p:blipFill>
        <p:spPr>
          <a:xfrm>
            <a:off x="6514480" y="932493"/>
            <a:ext cx="1374081" cy="139316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00"/>
        <p:cNvGrpSpPr/>
        <p:nvPr/>
      </p:nvGrpSpPr>
      <p:grpSpPr>
        <a:xfrm>
          <a:off x="0" y="0"/>
          <a:ext cx="0" cy="0"/>
          <a:chOff x="0" y="0"/>
          <a:chExt cx="0" cy="0"/>
        </a:xfrm>
      </p:grpSpPr>
      <p:sp>
        <p:nvSpPr>
          <p:cNvPr id="201" name="Google Shape;201;p50"/>
          <p:cNvSpPr/>
          <p:nvPr/>
        </p:nvSpPr>
        <p:spPr>
          <a:xfrm>
            <a:off x="2382" y="1956478"/>
            <a:ext cx="5143500" cy="3187200"/>
          </a:xfrm>
          <a:prstGeom prst="rtTriangle">
            <a:avLst/>
          </a:prstGeom>
          <a:solidFill>
            <a:srgbClr val="01347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02" name="Google Shape;202;p50" descr="A close up of a logo&#10;&#10;Description automatically generated"/>
          <p:cNvPicPr preferRelativeResize="0"/>
          <p:nvPr/>
        </p:nvPicPr>
        <p:blipFill rotWithShape="1">
          <a:blip r:embed="rId2">
            <a:alphaModFix/>
          </a:blip>
          <a:srcRect l="2185" t="6082" r="87328" b="75015"/>
          <a:stretch/>
        </p:blipFill>
        <p:spPr>
          <a:xfrm>
            <a:off x="652478" y="3921712"/>
            <a:ext cx="868200" cy="88025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3"/>
        <p:cNvGrpSpPr/>
        <p:nvPr/>
      </p:nvGrpSpPr>
      <p:grpSpPr>
        <a:xfrm>
          <a:off x="0" y="0"/>
          <a:ext cx="0" cy="0"/>
          <a:chOff x="0" y="0"/>
          <a:chExt cx="0" cy="0"/>
        </a:xfrm>
      </p:grpSpPr>
      <p:sp>
        <p:nvSpPr>
          <p:cNvPr id="204" name="Google Shape;204;p51"/>
          <p:cNvSpPr/>
          <p:nvPr/>
        </p:nvSpPr>
        <p:spPr>
          <a:xfrm>
            <a:off x="0" y="-1"/>
            <a:ext cx="3931500" cy="5143500"/>
          </a:xfrm>
          <a:prstGeom prst="rect">
            <a:avLst/>
          </a:prstGeom>
          <a:solidFill>
            <a:srgbClr val="01347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5" name="Google Shape;205;p51"/>
          <p:cNvSpPr/>
          <p:nvPr/>
        </p:nvSpPr>
        <p:spPr>
          <a:xfrm rot="5400000">
            <a:off x="2953137" y="978150"/>
            <a:ext cx="5143500" cy="3187200"/>
          </a:xfrm>
          <a:prstGeom prst="rtTriangle">
            <a:avLst/>
          </a:prstGeom>
          <a:solidFill>
            <a:srgbClr val="01347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06" name="Google Shape;206;p51" descr="ΙΚΑΡΙΟΛΟΓΟΣ: Υπόμνημα του Δήμου Ικαρίας στο Υπουργείο Υγείας"/>
          <p:cNvPicPr preferRelativeResize="0"/>
          <p:nvPr/>
        </p:nvPicPr>
        <p:blipFill rotWithShape="1">
          <a:blip r:embed="rId2">
            <a:alphaModFix/>
          </a:blip>
          <a:srcRect/>
          <a:stretch/>
        </p:blipFill>
        <p:spPr>
          <a:xfrm>
            <a:off x="7663649" y="3880859"/>
            <a:ext cx="891528" cy="89504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7"/>
        <p:cNvGrpSpPr/>
        <p:nvPr/>
      </p:nvGrpSpPr>
      <p:grpSpPr>
        <a:xfrm>
          <a:off x="0" y="0"/>
          <a:ext cx="0" cy="0"/>
          <a:chOff x="0" y="0"/>
          <a:chExt cx="0" cy="0"/>
        </a:xfrm>
      </p:grpSpPr>
      <p:sp>
        <p:nvSpPr>
          <p:cNvPr id="208" name="Google Shape;208;p52"/>
          <p:cNvSpPr txBox="1">
            <a:spLocks noGrp="1"/>
          </p:cNvSpPr>
          <p:nvPr>
            <p:ph type="title"/>
          </p:nvPr>
        </p:nvSpPr>
        <p:spPr>
          <a:xfrm>
            <a:off x="452762" y="273844"/>
            <a:ext cx="8276100" cy="555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53356"/>
              </a:buClr>
              <a:buSzPts val="24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p52"/>
          <p:cNvSpPr txBox="1">
            <a:spLocks noGrp="1"/>
          </p:cNvSpPr>
          <p:nvPr>
            <p:ph type="body" idx="1"/>
          </p:nvPr>
        </p:nvSpPr>
        <p:spPr>
          <a:xfrm>
            <a:off x="452762" y="1097756"/>
            <a:ext cx="8276100" cy="3263400"/>
          </a:xfrm>
          <a:prstGeom prst="rect">
            <a:avLst/>
          </a:prstGeom>
          <a:noFill/>
          <a:ln>
            <a:noFill/>
          </a:ln>
        </p:spPr>
        <p:txBody>
          <a:bodyPr spcFirstLastPara="1" wrap="square" lIns="68575" tIns="34275" rIns="68575" bIns="34275" anchor="t" anchorCtr="0">
            <a:normAutofit/>
          </a:bodyPr>
          <a:lstStyle>
            <a:lvl1pPr marL="457200" lvl="0" indent="-279400" algn="l" rtl="0">
              <a:lnSpc>
                <a:spcPct val="90000"/>
              </a:lnSpc>
              <a:spcBef>
                <a:spcPts val="800"/>
              </a:spcBef>
              <a:spcAft>
                <a:spcPts val="0"/>
              </a:spcAft>
              <a:buClr>
                <a:schemeClr val="dk1"/>
              </a:buClr>
              <a:buSzPts val="800"/>
              <a:buChar char="•"/>
              <a:defRPr>
                <a:latin typeface="Helvetica Neue"/>
                <a:ea typeface="Helvetica Neue"/>
                <a:cs typeface="Helvetica Neue"/>
                <a:sym typeface="Helvetica Neue"/>
              </a:defRPr>
            </a:lvl1pPr>
            <a:lvl2pPr marL="914400" lvl="1"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2pPr>
            <a:lvl3pPr marL="1371600" lvl="2"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3pPr>
            <a:lvl4pPr marL="1828800" lvl="3"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4pPr>
            <a:lvl5pPr marL="2286000" lvl="4"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 name="Google Shape;210;p52"/>
          <p:cNvSpPr txBox="1">
            <a:spLocks noGrp="1"/>
          </p:cNvSpPr>
          <p:nvPr>
            <p:ph type="sldNum" idx="12"/>
          </p:nvPr>
        </p:nvSpPr>
        <p:spPr>
          <a:xfrm>
            <a:off x="8016536" y="4767263"/>
            <a:ext cx="712500" cy="2130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1"/>
        <p:cNvGrpSpPr/>
        <p:nvPr/>
      </p:nvGrpSpPr>
      <p:grpSpPr>
        <a:xfrm>
          <a:off x="0" y="0"/>
          <a:ext cx="0" cy="0"/>
          <a:chOff x="0" y="0"/>
          <a:chExt cx="0" cy="0"/>
        </a:xfrm>
      </p:grpSpPr>
      <p:sp>
        <p:nvSpPr>
          <p:cNvPr id="212" name="Google Shape;212;p5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253356"/>
              </a:buClr>
              <a:buSzPts val="4500"/>
              <a:buFont typeface="Helvetica Neue"/>
              <a:buNone/>
              <a:defRPr sz="4500">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3" name="Google Shape;213;p5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latin typeface="Helvetica Neue"/>
                <a:ea typeface="Helvetica Neue"/>
                <a:cs typeface="Helvetica Neue"/>
                <a:sym typeface="Helvetica Neue"/>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14" name="Google Shape;214;p53"/>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5" name="Google Shape;215;p53"/>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6" name="Google Shape;216;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7"/>
        <p:cNvGrpSpPr/>
        <p:nvPr/>
      </p:nvGrpSpPr>
      <p:grpSpPr>
        <a:xfrm>
          <a:off x="0" y="0"/>
          <a:ext cx="0" cy="0"/>
          <a:chOff x="0" y="0"/>
          <a:chExt cx="0" cy="0"/>
        </a:xfrm>
      </p:grpSpPr>
      <p:sp>
        <p:nvSpPr>
          <p:cNvPr id="218" name="Google Shape;218;p54"/>
          <p:cNvSpPr txBox="1">
            <a:spLocks noGrp="1"/>
          </p:cNvSpPr>
          <p:nvPr>
            <p:ph type="title"/>
          </p:nvPr>
        </p:nvSpPr>
        <p:spPr>
          <a:xfrm>
            <a:off x="628650" y="273844"/>
            <a:ext cx="7886700" cy="555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53356"/>
              </a:buClr>
              <a:buSzPts val="24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9" name="Google Shape;219;p5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279400" algn="l" rtl="0">
              <a:lnSpc>
                <a:spcPct val="90000"/>
              </a:lnSpc>
              <a:spcBef>
                <a:spcPts val="800"/>
              </a:spcBef>
              <a:spcAft>
                <a:spcPts val="0"/>
              </a:spcAft>
              <a:buClr>
                <a:schemeClr val="dk1"/>
              </a:buClr>
              <a:buSzPts val="800"/>
              <a:buChar char="•"/>
              <a:defRPr>
                <a:latin typeface="Helvetica Neue"/>
                <a:ea typeface="Helvetica Neue"/>
                <a:cs typeface="Helvetica Neue"/>
                <a:sym typeface="Helvetica Neue"/>
              </a:defRPr>
            </a:lvl1pPr>
            <a:lvl2pPr marL="914400" lvl="1"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2pPr>
            <a:lvl3pPr marL="1371600" lvl="2"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3pPr>
            <a:lvl4pPr marL="1828800" lvl="3"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4pPr>
            <a:lvl5pPr marL="2286000" lvl="4"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0" name="Google Shape;220;p5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279400" algn="l" rtl="0">
              <a:lnSpc>
                <a:spcPct val="90000"/>
              </a:lnSpc>
              <a:spcBef>
                <a:spcPts val="800"/>
              </a:spcBef>
              <a:spcAft>
                <a:spcPts val="0"/>
              </a:spcAft>
              <a:buClr>
                <a:schemeClr val="dk1"/>
              </a:buClr>
              <a:buSzPts val="800"/>
              <a:buChar char="•"/>
              <a:defRPr>
                <a:latin typeface="Helvetica Neue"/>
                <a:ea typeface="Helvetica Neue"/>
                <a:cs typeface="Helvetica Neue"/>
                <a:sym typeface="Helvetica Neue"/>
              </a:defRPr>
            </a:lvl1pPr>
            <a:lvl2pPr marL="914400" lvl="1"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2pPr>
            <a:lvl3pPr marL="1371600" lvl="2"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3pPr>
            <a:lvl4pPr marL="1828800" lvl="3"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4pPr>
            <a:lvl5pPr marL="2286000" lvl="4"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 name="Google Shape;221;p54"/>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54"/>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4"/>
        <p:cNvGrpSpPr/>
        <p:nvPr/>
      </p:nvGrpSpPr>
      <p:grpSpPr>
        <a:xfrm>
          <a:off x="0" y="0"/>
          <a:ext cx="0" cy="0"/>
          <a:chOff x="0" y="0"/>
          <a:chExt cx="0" cy="0"/>
        </a:xfrm>
      </p:grpSpPr>
      <p:sp>
        <p:nvSpPr>
          <p:cNvPr id="225" name="Google Shape;225;p5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53356"/>
              </a:buClr>
              <a:buSzPts val="24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p5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atin typeface="Helvetica Neue"/>
                <a:ea typeface="Helvetica Neue"/>
                <a:cs typeface="Helvetica Neue"/>
                <a:sym typeface="Helvetica Neue"/>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7" name="Google Shape;227;p5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279400" algn="l" rtl="0">
              <a:lnSpc>
                <a:spcPct val="90000"/>
              </a:lnSpc>
              <a:spcBef>
                <a:spcPts val="800"/>
              </a:spcBef>
              <a:spcAft>
                <a:spcPts val="0"/>
              </a:spcAft>
              <a:buClr>
                <a:schemeClr val="dk1"/>
              </a:buClr>
              <a:buSzPts val="800"/>
              <a:buChar char="•"/>
              <a:defRPr>
                <a:latin typeface="Helvetica Neue"/>
                <a:ea typeface="Helvetica Neue"/>
                <a:cs typeface="Helvetica Neue"/>
                <a:sym typeface="Helvetica Neue"/>
              </a:defRPr>
            </a:lvl1pPr>
            <a:lvl2pPr marL="914400" lvl="1"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2pPr>
            <a:lvl3pPr marL="1371600" lvl="2"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3pPr>
            <a:lvl4pPr marL="1828800" lvl="3"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4pPr>
            <a:lvl5pPr marL="2286000" lvl="4"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8" name="Google Shape;228;p5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atin typeface="Helvetica Neue"/>
                <a:ea typeface="Helvetica Neue"/>
                <a:cs typeface="Helvetica Neue"/>
                <a:sym typeface="Helvetica Neue"/>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9" name="Google Shape;229;p5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279400" algn="l" rtl="0">
              <a:lnSpc>
                <a:spcPct val="90000"/>
              </a:lnSpc>
              <a:spcBef>
                <a:spcPts val="800"/>
              </a:spcBef>
              <a:spcAft>
                <a:spcPts val="0"/>
              </a:spcAft>
              <a:buClr>
                <a:schemeClr val="dk1"/>
              </a:buClr>
              <a:buSzPts val="800"/>
              <a:buChar char="•"/>
              <a:defRPr>
                <a:latin typeface="Helvetica Neue"/>
                <a:ea typeface="Helvetica Neue"/>
                <a:cs typeface="Helvetica Neue"/>
                <a:sym typeface="Helvetica Neue"/>
              </a:defRPr>
            </a:lvl1pPr>
            <a:lvl2pPr marL="914400" lvl="1"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2pPr>
            <a:lvl3pPr marL="1371600" lvl="2"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3pPr>
            <a:lvl4pPr marL="1828800" lvl="3"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4pPr>
            <a:lvl5pPr marL="2286000" lvl="4"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55"/>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31" name="Google Shape;231;p55"/>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32" name="Google Shape;232;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3"/>
        <p:cNvGrpSpPr/>
        <p:nvPr/>
      </p:nvGrpSpPr>
      <p:grpSpPr>
        <a:xfrm>
          <a:off x="0" y="0"/>
          <a:ext cx="0" cy="0"/>
          <a:chOff x="0" y="0"/>
          <a:chExt cx="0" cy="0"/>
        </a:xfrm>
      </p:grpSpPr>
      <p:sp>
        <p:nvSpPr>
          <p:cNvPr id="234" name="Google Shape;234;p56"/>
          <p:cNvSpPr txBox="1">
            <a:spLocks noGrp="1"/>
          </p:cNvSpPr>
          <p:nvPr>
            <p:ph type="title"/>
          </p:nvPr>
        </p:nvSpPr>
        <p:spPr>
          <a:xfrm>
            <a:off x="628650" y="273844"/>
            <a:ext cx="7886700" cy="555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53356"/>
              </a:buClr>
              <a:buSzPts val="24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p56"/>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36" name="Google Shape;236;p56"/>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37" name="Google Shape;237;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
        <p:nvSpPr>
          <p:cNvPr id="239" name="Google Shape;239;p57"/>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40" name="Google Shape;240;p57"/>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41" name="Google Shape;241;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2"/>
        <p:cNvGrpSpPr/>
        <p:nvPr/>
      </p:nvGrpSpPr>
      <p:grpSpPr>
        <a:xfrm>
          <a:off x="0" y="0"/>
          <a:ext cx="0" cy="0"/>
          <a:chOff x="0" y="0"/>
          <a:chExt cx="0" cy="0"/>
        </a:xfrm>
      </p:grpSpPr>
      <p:sp>
        <p:nvSpPr>
          <p:cNvPr id="243" name="Google Shape;243;p5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253356"/>
              </a:buClr>
              <a:buSzPts val="2400"/>
              <a:buFont typeface="Helvetica Neue"/>
              <a:buNone/>
              <a:defRPr sz="2400">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p5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atin typeface="Helvetica Neue"/>
                <a:ea typeface="Helvetica Neue"/>
                <a:cs typeface="Helvetica Neue"/>
                <a:sym typeface="Helvetica Neue"/>
              </a:defRPr>
            </a:lvl1pPr>
            <a:lvl2pPr marL="914400" lvl="1" indent="-361950" algn="l" rtl="0">
              <a:lnSpc>
                <a:spcPct val="90000"/>
              </a:lnSpc>
              <a:spcBef>
                <a:spcPts val="400"/>
              </a:spcBef>
              <a:spcAft>
                <a:spcPts val="0"/>
              </a:spcAft>
              <a:buClr>
                <a:schemeClr val="dk1"/>
              </a:buClr>
              <a:buSzPts val="2100"/>
              <a:buChar char="•"/>
              <a:defRPr sz="2100">
                <a:latin typeface="Helvetica Neue"/>
                <a:ea typeface="Helvetica Neue"/>
                <a:cs typeface="Helvetica Neue"/>
                <a:sym typeface="Helvetica Neue"/>
              </a:defRPr>
            </a:lvl2pPr>
            <a:lvl3pPr marL="1371600" lvl="2" indent="-342900" algn="l" rtl="0">
              <a:lnSpc>
                <a:spcPct val="90000"/>
              </a:lnSpc>
              <a:spcBef>
                <a:spcPts val="400"/>
              </a:spcBef>
              <a:spcAft>
                <a:spcPts val="0"/>
              </a:spcAft>
              <a:buClr>
                <a:schemeClr val="dk1"/>
              </a:buClr>
              <a:buSzPts val="1800"/>
              <a:buChar char="•"/>
              <a:defRPr sz="1800">
                <a:latin typeface="Helvetica Neue"/>
                <a:ea typeface="Helvetica Neue"/>
                <a:cs typeface="Helvetica Neue"/>
                <a:sym typeface="Helvetica Neue"/>
              </a:defRPr>
            </a:lvl3pPr>
            <a:lvl4pPr marL="1828800" lvl="3" indent="-323850" algn="l" rtl="0">
              <a:lnSpc>
                <a:spcPct val="90000"/>
              </a:lnSpc>
              <a:spcBef>
                <a:spcPts val="400"/>
              </a:spcBef>
              <a:spcAft>
                <a:spcPts val="0"/>
              </a:spcAft>
              <a:buClr>
                <a:schemeClr val="dk1"/>
              </a:buClr>
              <a:buSzPts val="1500"/>
              <a:buChar char="•"/>
              <a:defRPr sz="1500">
                <a:latin typeface="Helvetica Neue"/>
                <a:ea typeface="Helvetica Neue"/>
                <a:cs typeface="Helvetica Neue"/>
                <a:sym typeface="Helvetica Neue"/>
              </a:defRPr>
            </a:lvl4pPr>
            <a:lvl5pPr marL="2286000" lvl="4" indent="-323850" algn="l" rtl="0">
              <a:lnSpc>
                <a:spcPct val="90000"/>
              </a:lnSpc>
              <a:spcBef>
                <a:spcPts val="400"/>
              </a:spcBef>
              <a:spcAft>
                <a:spcPts val="0"/>
              </a:spcAft>
              <a:buClr>
                <a:schemeClr val="dk1"/>
              </a:buClr>
              <a:buSzPts val="1500"/>
              <a:buChar char="•"/>
              <a:defRPr sz="1500">
                <a:latin typeface="Helvetica Neue"/>
                <a:ea typeface="Helvetica Neue"/>
                <a:cs typeface="Helvetica Neue"/>
                <a:sym typeface="Helvetica Neue"/>
              </a:defRPr>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45" name="Google Shape;245;p5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atin typeface="Helvetica Neue"/>
                <a:ea typeface="Helvetica Neue"/>
                <a:cs typeface="Helvetica Neue"/>
                <a:sym typeface="Helvetica Neue"/>
              </a:defRPr>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46" name="Google Shape;246;p58"/>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47" name="Google Shape;247;p58"/>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48" name="Google Shape;248;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9"/>
        <p:cNvGrpSpPr/>
        <p:nvPr/>
      </p:nvGrpSpPr>
      <p:grpSpPr>
        <a:xfrm>
          <a:off x="0" y="0"/>
          <a:ext cx="0" cy="0"/>
          <a:chOff x="0" y="0"/>
          <a:chExt cx="0" cy="0"/>
        </a:xfrm>
      </p:grpSpPr>
      <p:sp>
        <p:nvSpPr>
          <p:cNvPr id="250" name="Google Shape;250;p5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253356"/>
              </a:buClr>
              <a:buSzPts val="2400"/>
              <a:buFont typeface="Helvetica Neue"/>
              <a:buNone/>
              <a:defRPr sz="2400">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p59"/>
          <p:cNvSpPr>
            <a:spLocks noGrp="1"/>
          </p:cNvSpPr>
          <p:nvPr>
            <p:ph type="pic" idx="2"/>
          </p:nvPr>
        </p:nvSpPr>
        <p:spPr>
          <a:xfrm>
            <a:off x="3887391" y="740569"/>
            <a:ext cx="4629300" cy="3655200"/>
          </a:xfrm>
          <a:prstGeom prst="rect">
            <a:avLst/>
          </a:prstGeom>
          <a:noFill/>
          <a:ln>
            <a:noFill/>
          </a:ln>
        </p:spPr>
      </p:sp>
      <p:sp>
        <p:nvSpPr>
          <p:cNvPr id="252" name="Google Shape;252;p5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atin typeface="Helvetica Neue"/>
                <a:ea typeface="Helvetica Neue"/>
                <a:cs typeface="Helvetica Neue"/>
                <a:sym typeface="Helvetica Neue"/>
              </a:defRPr>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53" name="Google Shape;253;p59"/>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4" name="Google Shape;254;p59"/>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5" name="Google Shape;255;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6"/>
        <p:cNvGrpSpPr/>
        <p:nvPr/>
      </p:nvGrpSpPr>
      <p:grpSpPr>
        <a:xfrm>
          <a:off x="0" y="0"/>
          <a:ext cx="0" cy="0"/>
          <a:chOff x="0" y="0"/>
          <a:chExt cx="0" cy="0"/>
        </a:xfrm>
      </p:grpSpPr>
      <p:sp>
        <p:nvSpPr>
          <p:cNvPr id="257" name="Google Shape;257;p60"/>
          <p:cNvSpPr txBox="1">
            <a:spLocks noGrp="1"/>
          </p:cNvSpPr>
          <p:nvPr>
            <p:ph type="title"/>
          </p:nvPr>
        </p:nvSpPr>
        <p:spPr>
          <a:xfrm>
            <a:off x="628650" y="273844"/>
            <a:ext cx="7886700" cy="555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53356"/>
              </a:buClr>
              <a:buSzPts val="24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8" name="Google Shape;258;p60"/>
          <p:cNvSpPr txBox="1">
            <a:spLocks noGrp="1"/>
          </p:cNvSpPr>
          <p:nvPr>
            <p:ph type="body" idx="1"/>
          </p:nvPr>
        </p:nvSpPr>
        <p:spPr>
          <a:xfrm rot="5400000">
            <a:off x="2940300" y="-1213894"/>
            <a:ext cx="3263400" cy="7886700"/>
          </a:xfrm>
          <a:prstGeom prst="rect">
            <a:avLst/>
          </a:prstGeom>
          <a:noFill/>
          <a:ln>
            <a:noFill/>
          </a:ln>
        </p:spPr>
        <p:txBody>
          <a:bodyPr spcFirstLastPara="1" wrap="square" lIns="68575" tIns="34275" rIns="68575" bIns="34275" anchor="t" anchorCtr="0">
            <a:normAutofit/>
          </a:bodyPr>
          <a:lstStyle>
            <a:lvl1pPr marL="457200" lvl="0" indent="-279400" algn="l" rtl="0">
              <a:lnSpc>
                <a:spcPct val="90000"/>
              </a:lnSpc>
              <a:spcBef>
                <a:spcPts val="800"/>
              </a:spcBef>
              <a:spcAft>
                <a:spcPts val="0"/>
              </a:spcAft>
              <a:buClr>
                <a:schemeClr val="dk1"/>
              </a:buClr>
              <a:buSzPts val="800"/>
              <a:buChar char="•"/>
              <a:defRPr>
                <a:latin typeface="Helvetica Neue"/>
                <a:ea typeface="Helvetica Neue"/>
                <a:cs typeface="Helvetica Neue"/>
                <a:sym typeface="Helvetica Neue"/>
              </a:defRPr>
            </a:lvl1pPr>
            <a:lvl2pPr marL="914400" lvl="1"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2pPr>
            <a:lvl3pPr marL="1371600" lvl="2"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3pPr>
            <a:lvl4pPr marL="1828800" lvl="3"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4pPr>
            <a:lvl5pPr marL="2286000" lvl="4"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9" name="Google Shape;259;p60"/>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0" name="Google Shape;260;p60"/>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1" name="Google Shape;261;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2"/>
        <p:cNvGrpSpPr/>
        <p:nvPr/>
      </p:nvGrpSpPr>
      <p:grpSpPr>
        <a:xfrm>
          <a:off x="0" y="0"/>
          <a:ext cx="0" cy="0"/>
          <a:chOff x="0" y="0"/>
          <a:chExt cx="0" cy="0"/>
        </a:xfrm>
      </p:grpSpPr>
      <p:sp>
        <p:nvSpPr>
          <p:cNvPr id="263" name="Google Shape;263;p6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53356"/>
              </a:buClr>
              <a:buSzPts val="24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4" name="Google Shape;264;p6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279400" algn="l" rtl="0">
              <a:lnSpc>
                <a:spcPct val="90000"/>
              </a:lnSpc>
              <a:spcBef>
                <a:spcPts val="800"/>
              </a:spcBef>
              <a:spcAft>
                <a:spcPts val="0"/>
              </a:spcAft>
              <a:buClr>
                <a:schemeClr val="dk1"/>
              </a:buClr>
              <a:buSzPts val="800"/>
              <a:buChar char="•"/>
              <a:defRPr>
                <a:latin typeface="Helvetica Neue"/>
                <a:ea typeface="Helvetica Neue"/>
                <a:cs typeface="Helvetica Neue"/>
                <a:sym typeface="Helvetica Neue"/>
              </a:defRPr>
            </a:lvl1pPr>
            <a:lvl2pPr marL="914400" lvl="1"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2pPr>
            <a:lvl3pPr marL="1371600" lvl="2"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3pPr>
            <a:lvl4pPr marL="1828800" lvl="3"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4pPr>
            <a:lvl5pPr marL="2286000" lvl="4" indent="-279400" algn="l" rtl="0">
              <a:lnSpc>
                <a:spcPct val="90000"/>
              </a:lnSpc>
              <a:spcBef>
                <a:spcPts val="400"/>
              </a:spcBef>
              <a:spcAft>
                <a:spcPts val="0"/>
              </a:spcAft>
              <a:buClr>
                <a:schemeClr val="dk1"/>
              </a:buClr>
              <a:buSzPts val="800"/>
              <a:buChar char="•"/>
              <a:defRPr>
                <a:latin typeface="Helvetica Neue"/>
                <a:ea typeface="Helvetica Neue"/>
                <a:cs typeface="Helvetica Neue"/>
                <a:sym typeface="Helvetica Neu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5" name="Google Shape;265;p61"/>
          <p:cNvSpPr txBox="1">
            <a:spLocks noGrp="1"/>
          </p:cNvSpPr>
          <p:nvPr>
            <p:ph type="dt" idx="10"/>
          </p:nvPr>
        </p:nvSpPr>
        <p:spPr>
          <a:xfrm>
            <a:off x="2164556" y="4769644"/>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6" name="Google Shape;266;p61"/>
          <p:cNvSpPr txBox="1">
            <a:spLocks noGrp="1"/>
          </p:cNvSpPr>
          <p:nvPr>
            <p:ph type="ftr" idx="11"/>
          </p:nvPr>
        </p:nvSpPr>
        <p:spPr>
          <a:xfrm>
            <a:off x="4464843" y="4767263"/>
            <a:ext cx="16503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7" name="Google Shape;267;p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5.jp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8" name="Google Shape;98;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9" name="Google Shape;9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100" name="Google Shape;100;p25"/>
          <p:cNvGrpSpPr/>
          <p:nvPr/>
        </p:nvGrpSpPr>
        <p:grpSpPr>
          <a:xfrm>
            <a:off x="0" y="4583715"/>
            <a:ext cx="9144000" cy="559810"/>
            <a:chOff x="0" y="4583715"/>
            <a:chExt cx="9144000" cy="559810"/>
          </a:xfrm>
        </p:grpSpPr>
        <p:sp>
          <p:nvSpPr>
            <p:cNvPr id="101" name="Google Shape;101;p25"/>
            <p:cNvSpPr/>
            <p:nvPr/>
          </p:nvSpPr>
          <p:spPr>
            <a:xfrm>
              <a:off x="0" y="4583725"/>
              <a:ext cx="9144000" cy="559800"/>
            </a:xfrm>
            <a:prstGeom prst="rect">
              <a:avLst/>
            </a:prstGeom>
            <a:solidFill>
              <a:srgbClr val="2F55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5"/>
            <p:cNvPicPr preferRelativeResize="0"/>
            <p:nvPr/>
          </p:nvPicPr>
          <p:blipFill rotWithShape="1">
            <a:blip r:embed="rId13">
              <a:alphaModFix/>
            </a:blip>
            <a:srcRect/>
            <a:stretch/>
          </p:blipFill>
          <p:spPr>
            <a:xfrm>
              <a:off x="0" y="4583715"/>
              <a:ext cx="2012765" cy="5598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475"/>
        </a:solidFill>
        <a:effectLst/>
      </p:bgPr>
    </p:bg>
    <p:spTree>
      <p:nvGrpSpPr>
        <p:cNvPr id="1" name="Shape 144"/>
        <p:cNvGrpSpPr/>
        <p:nvPr/>
      </p:nvGrpSpPr>
      <p:grpSpPr>
        <a:xfrm>
          <a:off x="0" y="0"/>
          <a:ext cx="0" cy="0"/>
          <a:chOff x="0" y="0"/>
          <a:chExt cx="0" cy="0"/>
        </a:xfrm>
      </p:grpSpPr>
      <p:sp>
        <p:nvSpPr>
          <p:cNvPr id="145" name="Google Shape;14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Open Sans SemiBold"/>
              <a:buNone/>
              <a:defRPr sz="2800" b="0" i="0" u="none" strike="noStrike" cap="none">
                <a:solidFill>
                  <a:srgbClr val="FFFFFF"/>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endParaRPr/>
          </a:p>
        </p:txBody>
      </p:sp>
      <p:sp>
        <p:nvSpPr>
          <p:cNvPr id="146" name="Google Shape;146;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1pPr>
            <a:lvl2pPr marL="914400" marR="0" lvl="1" indent="-317500" algn="l" rtl="0">
              <a:lnSpc>
                <a:spcPct val="115000"/>
              </a:lnSpc>
              <a:spcBef>
                <a:spcPts val="160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2pPr>
            <a:lvl3pPr marL="1371600" marR="0" lvl="2" indent="-317500" algn="l" rtl="0">
              <a:lnSpc>
                <a:spcPct val="115000"/>
              </a:lnSpc>
              <a:spcBef>
                <a:spcPts val="160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3pPr>
            <a:lvl4pPr marL="1828800" marR="0" lvl="3" indent="-317500" algn="l" rtl="0">
              <a:lnSpc>
                <a:spcPct val="115000"/>
              </a:lnSpc>
              <a:spcBef>
                <a:spcPts val="160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4pPr>
            <a:lvl5pPr marL="2286000" marR="0" lvl="4" indent="-317500" algn="l" rtl="0">
              <a:lnSpc>
                <a:spcPct val="115000"/>
              </a:lnSpc>
              <a:spcBef>
                <a:spcPts val="160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5pPr>
            <a:lvl6pPr marL="2743200" marR="0" lvl="5" indent="-317500" algn="l" rtl="0">
              <a:lnSpc>
                <a:spcPct val="115000"/>
              </a:lnSpc>
              <a:spcBef>
                <a:spcPts val="160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6pPr>
            <a:lvl7pPr marL="3200400" marR="0" lvl="6" indent="-317500" algn="l" rtl="0">
              <a:lnSpc>
                <a:spcPct val="115000"/>
              </a:lnSpc>
              <a:spcBef>
                <a:spcPts val="160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7pPr>
            <a:lvl8pPr marL="3657600" marR="0" lvl="7" indent="-317500" algn="l" rtl="0">
              <a:lnSpc>
                <a:spcPct val="115000"/>
              </a:lnSpc>
              <a:spcBef>
                <a:spcPts val="1600"/>
              </a:spcBef>
              <a:spcAft>
                <a:spcPts val="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rgbClr val="FFFFFF"/>
              </a:buClr>
              <a:buSzPts val="1400"/>
              <a:buFont typeface="Open Sans"/>
              <a:buChar char="■"/>
              <a:defRPr sz="1400" b="0" i="0" u="none" strike="noStrike" cap="none">
                <a:solidFill>
                  <a:srgbClr val="FFFFFF"/>
                </a:solidFill>
                <a:latin typeface="Open Sans"/>
                <a:ea typeface="Open Sans"/>
                <a:cs typeface="Open Sans"/>
                <a:sym typeface="Open Sans"/>
              </a:defRPr>
            </a:lvl9pPr>
          </a:lstStyle>
          <a:p>
            <a:endParaRPr/>
          </a:p>
        </p:txBody>
      </p:sp>
      <p:sp>
        <p:nvSpPr>
          <p:cNvPr id="147" name="Google Shape;14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48"/>
          <p:cNvSpPr/>
          <p:nvPr/>
        </p:nvSpPr>
        <p:spPr>
          <a:xfrm>
            <a:off x="0" y="4427738"/>
            <a:ext cx="739200" cy="715800"/>
          </a:xfrm>
          <a:prstGeom prst="rtTriangle">
            <a:avLst/>
          </a:prstGeom>
          <a:solidFill>
            <a:srgbClr val="01347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191" name="Google Shape;191;p48"/>
          <p:cNvSpPr txBox="1">
            <a:spLocks noGrp="1"/>
          </p:cNvSpPr>
          <p:nvPr>
            <p:ph type="title"/>
          </p:nvPr>
        </p:nvSpPr>
        <p:spPr>
          <a:xfrm>
            <a:off x="628650" y="273844"/>
            <a:ext cx="7886700" cy="5550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253356"/>
              </a:buClr>
              <a:buSzPts val="2400"/>
              <a:buFont typeface="Helvetica Neue"/>
              <a:buNone/>
              <a:defRPr sz="24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Google Shape;192;p48"/>
          <p:cNvSpPr txBox="1">
            <a:spLocks noGrp="1"/>
          </p:cNvSpPr>
          <p:nvPr>
            <p:ph type="body" idx="1"/>
          </p:nvPr>
        </p:nvSpPr>
        <p:spPr>
          <a:xfrm>
            <a:off x="628650" y="1097756"/>
            <a:ext cx="7886700" cy="3263400"/>
          </a:xfrm>
          <a:prstGeom prst="rect">
            <a:avLst/>
          </a:prstGeom>
          <a:noFill/>
          <a:ln>
            <a:noFill/>
          </a:ln>
        </p:spPr>
        <p:txBody>
          <a:bodyPr spcFirstLastPara="1" wrap="square" lIns="68575" tIns="34275" rIns="68575" bIns="34275" anchor="t" anchorCtr="0">
            <a:normAutofit/>
          </a:bodyPr>
          <a:lstStyle>
            <a:lvl1pPr marL="457200" marR="0" lvl="0" indent="-279400" algn="l" rtl="0">
              <a:lnSpc>
                <a:spcPct val="90000"/>
              </a:lnSpc>
              <a:spcBef>
                <a:spcPts val="800"/>
              </a:spcBef>
              <a:spcAft>
                <a:spcPts val="0"/>
              </a:spcAft>
              <a:buClr>
                <a:schemeClr val="dk1"/>
              </a:buClr>
              <a:buSzPts val="800"/>
              <a:buFont typeface="Arial"/>
              <a:buChar char="•"/>
              <a:defRPr sz="800" b="0" i="0" u="none" strike="noStrike" cap="none">
                <a:solidFill>
                  <a:schemeClr val="dk1"/>
                </a:solidFill>
                <a:latin typeface="Helvetica Neue"/>
                <a:ea typeface="Helvetica Neue"/>
                <a:cs typeface="Helvetica Neue"/>
                <a:sym typeface="Helvetica Neue"/>
              </a:defRPr>
            </a:lvl1pPr>
            <a:lvl2pPr marL="914400" marR="0" lvl="1"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Helvetica Neue"/>
                <a:ea typeface="Helvetica Neue"/>
                <a:cs typeface="Helvetica Neue"/>
                <a:sym typeface="Helvetica Neue"/>
              </a:defRPr>
            </a:lvl2pPr>
            <a:lvl3pPr marL="1371600" marR="0" lvl="2"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Helvetica Neue"/>
                <a:ea typeface="Helvetica Neue"/>
                <a:cs typeface="Helvetica Neue"/>
                <a:sym typeface="Helvetica Neue"/>
              </a:defRPr>
            </a:lvl3pPr>
            <a:lvl4pPr marL="1828800" marR="0" lvl="3"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Helvetica Neue"/>
                <a:ea typeface="Helvetica Neue"/>
                <a:cs typeface="Helvetica Neue"/>
                <a:sym typeface="Helvetica Neue"/>
              </a:defRPr>
            </a:lvl4pPr>
            <a:lvl5pPr marL="2286000" marR="0" lvl="4"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93" name="Google Shape;193;p48" descr="A close up of a logo&#10;&#10;Description automatically generated"/>
          <p:cNvPicPr preferRelativeResize="0"/>
          <p:nvPr/>
        </p:nvPicPr>
        <p:blipFill rotWithShape="1">
          <a:blip r:embed="rId15">
            <a:alphaModFix/>
          </a:blip>
          <a:srcRect l="2185" t="6082" r="87328" b="75015"/>
          <a:stretch/>
        </p:blipFill>
        <p:spPr>
          <a:xfrm>
            <a:off x="69013" y="4794115"/>
            <a:ext cx="299775" cy="3039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62"/>
          <p:cNvGrpSpPr/>
          <p:nvPr/>
        </p:nvGrpSpPr>
        <p:grpSpPr>
          <a:xfrm>
            <a:off x="0" y="0"/>
            <a:ext cx="9144000" cy="5143500"/>
            <a:chOff x="0" y="0"/>
            <a:chExt cx="12192000" cy="6858001"/>
          </a:xfrm>
        </p:grpSpPr>
        <p:pic>
          <p:nvPicPr>
            <p:cNvPr id="274" name="Google Shape;274;p62" descr="A close up of a logo&#10;&#10;Description automatically generated"/>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275" name="Google Shape;275;p62"/>
            <p:cNvSpPr/>
            <p:nvPr/>
          </p:nvSpPr>
          <p:spPr>
            <a:xfrm>
              <a:off x="1516987" y="1038258"/>
              <a:ext cx="4741800" cy="302400"/>
            </a:xfrm>
            <a:prstGeom prst="snip2DiagRect">
              <a:avLst>
                <a:gd name="adj1" fmla="val 0"/>
                <a:gd name="adj2" fmla="val 16667"/>
              </a:avLst>
            </a:prstGeom>
            <a:solidFill>
              <a:srgbClr val="013476"/>
            </a:solidFill>
            <a:ln>
              <a:noFill/>
            </a:ln>
          </p:spPr>
          <p:txBody>
            <a:bodyPr spcFirstLastPara="1" wrap="square" lIns="83375" tIns="11900" rIns="83375" bIns="11900" anchor="ctr" anchorCtr="0">
              <a:noAutofit/>
            </a:bodyPr>
            <a:lstStyle/>
            <a:p>
              <a:pPr marL="0" marR="0" lvl="0" indent="0" algn="l" rtl="0">
                <a:lnSpc>
                  <a:spcPct val="100000"/>
                </a:lnSpc>
                <a:spcBef>
                  <a:spcPts val="0"/>
                </a:spcBef>
                <a:spcAft>
                  <a:spcPts val="0"/>
                </a:spcAft>
                <a:buClr>
                  <a:srgbClr val="FFFFFF"/>
                </a:buClr>
                <a:buSzPts val="1500"/>
                <a:buFont typeface="Calibri"/>
                <a:buNone/>
              </a:pPr>
              <a:r>
                <a:rPr lang="en" sz="1500" b="0" i="0" u="none" strike="noStrike" cap="none">
                  <a:solidFill>
                    <a:srgbClr val="FFFFFF"/>
                  </a:solidFill>
                  <a:latin typeface="Calibri"/>
                  <a:ea typeface="Calibri"/>
                  <a:cs typeface="Calibri"/>
                  <a:sym typeface="Calibri"/>
                </a:rPr>
                <a:t>Κυβέρνηση</a:t>
              </a:r>
              <a:endParaRPr sz="1100" b="0" i="0" u="none" strike="noStrike" cap="none">
                <a:solidFill>
                  <a:srgbClr val="000000"/>
                </a:solidFill>
                <a:latin typeface="Arial"/>
                <a:ea typeface="Arial"/>
                <a:cs typeface="Arial"/>
                <a:sym typeface="Arial"/>
              </a:endParaRPr>
            </a:p>
          </p:txBody>
        </p:sp>
      </p:grpSp>
      <p:sp>
        <p:nvSpPr>
          <p:cNvPr id="276" name="Google Shape;276;p62"/>
          <p:cNvSpPr txBox="1"/>
          <p:nvPr/>
        </p:nvSpPr>
        <p:spPr>
          <a:xfrm>
            <a:off x="416200" y="2008650"/>
            <a:ext cx="6328800" cy="13441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90"/>
              <a:buFont typeface="Arial"/>
              <a:buNone/>
            </a:pPr>
            <a:r>
              <a:rPr lang="el-GR" sz="2880" b="1" dirty="0">
                <a:solidFill>
                  <a:schemeClr val="lt1"/>
                </a:solidFill>
                <a:latin typeface="Roboto"/>
                <a:ea typeface="Roboto"/>
                <a:cs typeface="Roboto"/>
                <a:sym typeface="Roboto"/>
              </a:rPr>
              <a:t>Μεταρρυθμιστική πρωτοβουλία για την ενίσχυση της Επαγγελματικής Εκπαίδευσης και Κατάρτισης</a:t>
            </a:r>
            <a:endParaRPr sz="1400" b="0" i="0" u="none" strike="noStrike" cap="none" dirty="0">
              <a:solidFill>
                <a:srgbClr val="FFFFFF"/>
              </a:solidFill>
              <a:latin typeface="Roboto"/>
              <a:ea typeface="Roboto"/>
              <a:cs typeface="Roboto"/>
              <a:sym typeface="Roboto"/>
            </a:endParaRPr>
          </a:p>
          <a:p>
            <a:pPr marL="0" marR="0" lvl="0" indent="0" algn="l" rtl="0">
              <a:lnSpc>
                <a:spcPct val="100000"/>
              </a:lnSpc>
              <a:spcBef>
                <a:spcPts val="1400"/>
              </a:spcBef>
              <a:spcAft>
                <a:spcPts val="0"/>
              </a:spcAft>
              <a:buClr>
                <a:srgbClr val="000000"/>
              </a:buClr>
              <a:buSzPts val="2400"/>
              <a:buFont typeface="Arial"/>
              <a:buNone/>
            </a:pPr>
            <a:endParaRPr sz="2400" b="0" i="0" u="none" strike="noStrike" cap="none" dirty="0">
              <a:solidFill>
                <a:srgbClr val="FFFFFF"/>
              </a:solidFill>
              <a:latin typeface="Roboto"/>
              <a:ea typeface="Roboto"/>
              <a:cs typeface="Roboto"/>
              <a:sym typeface="Roboto"/>
            </a:endParaRPr>
          </a:p>
        </p:txBody>
      </p:sp>
      <p:sp>
        <p:nvSpPr>
          <p:cNvPr id="277" name="Google Shape;277;p62"/>
          <p:cNvSpPr txBox="1"/>
          <p:nvPr/>
        </p:nvSpPr>
        <p:spPr>
          <a:xfrm>
            <a:off x="416190" y="3204169"/>
            <a:ext cx="6585300" cy="45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700"/>
              <a:buFont typeface="Calibri"/>
              <a:buNone/>
            </a:pPr>
            <a:endParaRPr sz="1700" b="0" i="0" u="none" strike="noStrike" cap="none" dirty="0">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FFFFFF"/>
              </a:buClr>
              <a:buSzPts val="1400"/>
              <a:buFont typeface="Roboto"/>
              <a:buNone/>
            </a:pPr>
            <a:r>
              <a:rPr lang="el-GR" sz="1400" b="0" i="0" u="none" strike="noStrike" cap="none" dirty="0">
                <a:solidFill>
                  <a:srgbClr val="FFFFFF"/>
                </a:solidFill>
                <a:latin typeface="Roboto"/>
                <a:ea typeface="Roboto"/>
                <a:cs typeface="Roboto"/>
                <a:sym typeface="Roboto"/>
              </a:rPr>
              <a:t>19</a:t>
            </a:r>
            <a:r>
              <a:rPr lang="en" sz="1400" b="0" i="0" u="none" strike="noStrike" cap="none" dirty="0">
                <a:solidFill>
                  <a:srgbClr val="FFFFFF"/>
                </a:solidFill>
                <a:latin typeface="Roboto"/>
                <a:ea typeface="Roboto"/>
                <a:cs typeface="Roboto"/>
                <a:sym typeface="Roboto"/>
              </a:rPr>
              <a:t> </a:t>
            </a:r>
            <a:r>
              <a:rPr lang="el-GR" sz="1400" b="0" i="0" u="none" strike="noStrike" cap="none" dirty="0">
                <a:solidFill>
                  <a:srgbClr val="FFFFFF"/>
                </a:solidFill>
                <a:latin typeface="Roboto"/>
                <a:ea typeface="Roboto"/>
                <a:cs typeface="Roboto"/>
                <a:sym typeface="Roboto"/>
              </a:rPr>
              <a:t>Δεκεμβρίου</a:t>
            </a:r>
            <a:r>
              <a:rPr lang="en" sz="1400" b="0" i="0" u="none" strike="noStrike" cap="none" dirty="0">
                <a:solidFill>
                  <a:srgbClr val="FFFFFF"/>
                </a:solidFill>
                <a:latin typeface="Roboto"/>
                <a:ea typeface="Roboto"/>
                <a:cs typeface="Roboto"/>
                <a:sym typeface="Roboto"/>
              </a:rPr>
              <a:t> 2023</a:t>
            </a:r>
            <a:endParaRPr sz="1400" b="0" i="0" u="none" strike="noStrike" cap="none" dirty="0">
              <a:solidFill>
                <a:srgbClr val="FFFFFF"/>
              </a:solidFill>
              <a:latin typeface="Roboto"/>
              <a:ea typeface="Roboto"/>
              <a:cs typeface="Roboto"/>
              <a:sym typeface="Roboto"/>
            </a:endParaRPr>
          </a:p>
        </p:txBody>
      </p:sp>
      <p:pic>
        <p:nvPicPr>
          <p:cNvPr id="278" name="Google Shape;278;p62"/>
          <p:cNvPicPr preferRelativeResize="0"/>
          <p:nvPr/>
        </p:nvPicPr>
        <p:blipFill rotWithShape="1">
          <a:blip r:embed="rId4">
            <a:alphaModFix/>
          </a:blip>
          <a:srcRect/>
          <a:stretch/>
        </p:blipFill>
        <p:spPr>
          <a:xfrm>
            <a:off x="304800" y="4583715"/>
            <a:ext cx="2012765" cy="55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5"/>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Υφιστάμενη κατάσταση (2/4)</a:t>
            </a:r>
            <a:endParaRPr sz="2000" b="1" i="0" u="none" strike="noStrike" cap="none">
              <a:solidFill>
                <a:schemeClr val="dk1"/>
              </a:solidFill>
              <a:latin typeface="Roboto"/>
              <a:ea typeface="Roboto"/>
              <a:cs typeface="Roboto"/>
              <a:sym typeface="Roboto"/>
            </a:endParaRPr>
          </a:p>
        </p:txBody>
      </p:sp>
      <p:sp>
        <p:nvSpPr>
          <p:cNvPr id="477" name="Google Shape;477;p75"/>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478" name="Google Shape;478;p75"/>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cxnSp>
        <p:nvCxnSpPr>
          <p:cNvPr id="479" name="Google Shape;479;p75"/>
          <p:cNvCxnSpPr/>
          <p:nvPr/>
        </p:nvCxnSpPr>
        <p:spPr>
          <a:xfrm>
            <a:off x="4501650" y="1329675"/>
            <a:ext cx="0" cy="2029200"/>
          </a:xfrm>
          <a:prstGeom prst="straightConnector1">
            <a:avLst/>
          </a:prstGeom>
          <a:noFill/>
          <a:ln w="9525" cap="sq" cmpd="sng">
            <a:solidFill>
              <a:srgbClr val="013476"/>
            </a:solidFill>
            <a:prstDash val="solid"/>
            <a:round/>
            <a:headEnd type="none" w="sm" len="sm"/>
            <a:tailEnd type="none" w="sm" len="sm"/>
          </a:ln>
        </p:spPr>
      </p:cxnSp>
      <p:pic>
        <p:nvPicPr>
          <p:cNvPr id="480" name="Google Shape;480;p75"/>
          <p:cNvPicPr preferRelativeResize="0"/>
          <p:nvPr/>
        </p:nvPicPr>
        <p:blipFill>
          <a:blip r:embed="rId3">
            <a:alphaModFix/>
          </a:blip>
          <a:stretch>
            <a:fillRect/>
          </a:stretch>
        </p:blipFill>
        <p:spPr>
          <a:xfrm>
            <a:off x="109550" y="1275500"/>
            <a:ext cx="4266826" cy="2137550"/>
          </a:xfrm>
          <a:prstGeom prst="rect">
            <a:avLst/>
          </a:prstGeom>
          <a:noFill/>
          <a:ln>
            <a:noFill/>
          </a:ln>
        </p:spPr>
      </p:pic>
      <p:pic>
        <p:nvPicPr>
          <p:cNvPr id="481" name="Google Shape;481;p75"/>
          <p:cNvPicPr preferRelativeResize="0"/>
          <p:nvPr/>
        </p:nvPicPr>
        <p:blipFill>
          <a:blip r:embed="rId4">
            <a:alphaModFix/>
          </a:blip>
          <a:stretch>
            <a:fillRect/>
          </a:stretch>
        </p:blipFill>
        <p:spPr>
          <a:xfrm>
            <a:off x="4626925" y="1275488"/>
            <a:ext cx="4361801" cy="21375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6"/>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Υφιστάμενη κατάσταση (3/4)</a:t>
            </a:r>
            <a:endParaRPr sz="2000" b="1" i="0" u="none" strike="noStrike" cap="none">
              <a:solidFill>
                <a:schemeClr val="dk1"/>
              </a:solidFill>
              <a:latin typeface="Roboto"/>
              <a:ea typeface="Roboto"/>
              <a:cs typeface="Roboto"/>
              <a:sym typeface="Roboto"/>
            </a:endParaRPr>
          </a:p>
        </p:txBody>
      </p:sp>
      <p:sp>
        <p:nvSpPr>
          <p:cNvPr id="487" name="Google Shape;487;p76"/>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488" name="Google Shape;488;p76"/>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cxnSp>
        <p:nvCxnSpPr>
          <p:cNvPr id="489" name="Google Shape;489;p76"/>
          <p:cNvCxnSpPr/>
          <p:nvPr/>
        </p:nvCxnSpPr>
        <p:spPr>
          <a:xfrm>
            <a:off x="4572000" y="1355913"/>
            <a:ext cx="0" cy="2029200"/>
          </a:xfrm>
          <a:prstGeom prst="straightConnector1">
            <a:avLst/>
          </a:prstGeom>
          <a:noFill/>
          <a:ln w="9525" cap="sq" cmpd="sng">
            <a:solidFill>
              <a:srgbClr val="013476"/>
            </a:solidFill>
            <a:prstDash val="solid"/>
            <a:round/>
            <a:headEnd type="none" w="sm" len="sm"/>
            <a:tailEnd type="none" w="sm" len="sm"/>
          </a:ln>
        </p:spPr>
      </p:cxnSp>
      <p:pic>
        <p:nvPicPr>
          <p:cNvPr id="490" name="Google Shape;490;p76"/>
          <p:cNvPicPr preferRelativeResize="0"/>
          <p:nvPr/>
        </p:nvPicPr>
        <p:blipFill>
          <a:blip r:embed="rId3">
            <a:alphaModFix/>
          </a:blip>
          <a:stretch>
            <a:fillRect/>
          </a:stretch>
        </p:blipFill>
        <p:spPr>
          <a:xfrm>
            <a:off x="90050" y="1382150"/>
            <a:ext cx="4360532" cy="1976725"/>
          </a:xfrm>
          <a:prstGeom prst="rect">
            <a:avLst/>
          </a:prstGeom>
          <a:noFill/>
          <a:ln>
            <a:noFill/>
          </a:ln>
        </p:spPr>
      </p:pic>
      <p:pic>
        <p:nvPicPr>
          <p:cNvPr id="491" name="Google Shape;491;p76"/>
          <p:cNvPicPr preferRelativeResize="0"/>
          <p:nvPr/>
        </p:nvPicPr>
        <p:blipFill>
          <a:blip r:embed="rId4">
            <a:alphaModFix/>
          </a:blip>
          <a:stretch>
            <a:fillRect/>
          </a:stretch>
        </p:blipFill>
        <p:spPr>
          <a:xfrm>
            <a:off x="4693425" y="1382150"/>
            <a:ext cx="4240374" cy="1976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7"/>
          <p:cNvSpPr txBox="1"/>
          <p:nvPr/>
        </p:nvSpPr>
        <p:spPr>
          <a:xfrm>
            <a:off x="182275" y="278100"/>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Υφιστάμενη κατάσταση (4/4)</a:t>
            </a:r>
            <a:endParaRPr sz="2000" b="1" i="0" u="none" strike="noStrike" cap="none">
              <a:solidFill>
                <a:schemeClr val="dk1"/>
              </a:solidFill>
              <a:latin typeface="Roboto"/>
              <a:ea typeface="Roboto"/>
              <a:cs typeface="Roboto"/>
              <a:sym typeface="Roboto"/>
            </a:endParaRPr>
          </a:p>
        </p:txBody>
      </p:sp>
      <p:sp>
        <p:nvSpPr>
          <p:cNvPr id="497" name="Google Shape;497;p77"/>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498" name="Google Shape;498;p77"/>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pic>
        <p:nvPicPr>
          <p:cNvPr id="499" name="Google Shape;499;p77"/>
          <p:cNvPicPr preferRelativeResize="0"/>
          <p:nvPr/>
        </p:nvPicPr>
        <p:blipFill>
          <a:blip r:embed="rId3">
            <a:alphaModFix/>
          </a:blip>
          <a:stretch>
            <a:fillRect/>
          </a:stretch>
        </p:blipFill>
        <p:spPr>
          <a:xfrm>
            <a:off x="119925" y="603425"/>
            <a:ext cx="4568175" cy="3936651"/>
          </a:xfrm>
          <a:prstGeom prst="rect">
            <a:avLst/>
          </a:prstGeom>
          <a:noFill/>
          <a:ln>
            <a:noFill/>
          </a:ln>
        </p:spPr>
      </p:pic>
      <p:pic>
        <p:nvPicPr>
          <p:cNvPr id="500" name="Google Shape;500;p77"/>
          <p:cNvPicPr preferRelativeResize="0"/>
          <p:nvPr/>
        </p:nvPicPr>
        <p:blipFill>
          <a:blip r:embed="rId4">
            <a:alphaModFix/>
          </a:blip>
          <a:stretch>
            <a:fillRect/>
          </a:stretch>
        </p:blipFill>
        <p:spPr>
          <a:xfrm>
            <a:off x="4897000" y="1489550"/>
            <a:ext cx="4150276" cy="2971800"/>
          </a:xfrm>
          <a:prstGeom prst="rect">
            <a:avLst/>
          </a:prstGeom>
          <a:noFill/>
          <a:ln>
            <a:noFill/>
          </a:ln>
        </p:spPr>
      </p:pic>
      <p:cxnSp>
        <p:nvCxnSpPr>
          <p:cNvPr id="501" name="Google Shape;501;p77"/>
          <p:cNvCxnSpPr/>
          <p:nvPr/>
        </p:nvCxnSpPr>
        <p:spPr>
          <a:xfrm>
            <a:off x="4779825" y="1750763"/>
            <a:ext cx="0" cy="2029200"/>
          </a:xfrm>
          <a:prstGeom prst="straightConnector1">
            <a:avLst/>
          </a:prstGeom>
          <a:noFill/>
          <a:ln w="9525" cap="sq" cmpd="sng">
            <a:solidFill>
              <a:srgbClr val="013476"/>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8"/>
          <p:cNvSpPr txBox="1"/>
          <p:nvPr/>
        </p:nvSpPr>
        <p:spPr>
          <a:xfrm>
            <a:off x="182275" y="367525"/>
            <a:ext cx="3400984"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l-GR" sz="2000" b="1" dirty="0">
                <a:solidFill>
                  <a:schemeClr val="dk1"/>
                </a:solidFill>
                <a:latin typeface="Roboto"/>
                <a:ea typeface="Roboto"/>
                <a:cs typeface="Roboto"/>
                <a:sym typeface="Roboto"/>
              </a:rPr>
              <a:t>Οργανωσιακές</a:t>
            </a:r>
            <a:r>
              <a:rPr lang="en" sz="2000" b="1" dirty="0">
                <a:solidFill>
                  <a:schemeClr val="dk1"/>
                </a:solidFill>
                <a:latin typeface="Roboto"/>
                <a:ea typeface="Roboto"/>
                <a:cs typeface="Roboto"/>
                <a:sym typeface="Roboto"/>
              </a:rPr>
              <a:t> παραδοχές</a:t>
            </a:r>
            <a:endParaRPr sz="2000" b="1" i="0" u="none" strike="noStrike" cap="none" dirty="0">
              <a:solidFill>
                <a:schemeClr val="dk1"/>
              </a:solidFill>
              <a:latin typeface="Roboto"/>
              <a:ea typeface="Roboto"/>
              <a:cs typeface="Roboto"/>
              <a:sym typeface="Roboto"/>
            </a:endParaRPr>
          </a:p>
        </p:txBody>
      </p:sp>
      <p:sp>
        <p:nvSpPr>
          <p:cNvPr id="507" name="Google Shape;507;p78"/>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508" name="Google Shape;508;p78"/>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509" name="Google Shape;509;p78"/>
          <p:cNvSpPr txBox="1"/>
          <p:nvPr/>
        </p:nvSpPr>
        <p:spPr>
          <a:xfrm>
            <a:off x="239000" y="855500"/>
            <a:ext cx="452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Όπως προκύπτει από τα διαγράμματα: </a:t>
            </a:r>
            <a:endParaRPr>
              <a:latin typeface="Calibri"/>
              <a:ea typeface="Calibri"/>
              <a:cs typeface="Calibri"/>
              <a:sym typeface="Calibri"/>
            </a:endParaRPr>
          </a:p>
        </p:txBody>
      </p:sp>
      <p:grpSp>
        <p:nvGrpSpPr>
          <p:cNvPr id="510" name="Google Shape;510;p78"/>
          <p:cNvGrpSpPr/>
          <p:nvPr/>
        </p:nvGrpSpPr>
        <p:grpSpPr>
          <a:xfrm>
            <a:off x="361903" y="2241825"/>
            <a:ext cx="8447347" cy="644400"/>
            <a:chOff x="6665033" y="1998944"/>
            <a:chExt cx="8447347" cy="786141"/>
          </a:xfrm>
        </p:grpSpPr>
        <p:sp>
          <p:nvSpPr>
            <p:cNvPr id="511" name="Google Shape;511;p78"/>
            <p:cNvSpPr/>
            <p:nvPr/>
          </p:nvSpPr>
          <p:spPr>
            <a:xfrm>
              <a:off x="7201980" y="1998944"/>
              <a:ext cx="7910400" cy="786141"/>
            </a:xfrm>
            <a:prstGeom prst="snip2DiagRect">
              <a:avLst>
                <a:gd name="adj1" fmla="val 0"/>
                <a:gd name="adj2" fmla="val 16667"/>
              </a:avLst>
            </a:prstGeom>
            <a:solidFill>
              <a:srgbClr val="013476"/>
            </a:solidFill>
            <a:ln>
              <a:noFill/>
            </a:ln>
          </p:spPr>
          <p:txBody>
            <a:bodyPr spcFirstLastPara="1" wrap="square" lIns="62325" tIns="31150" rIns="62325" bIns="31150" anchor="ctr" anchorCtr="0">
              <a:noAutofit/>
            </a:bodyPr>
            <a:lstStyle/>
            <a:p>
              <a:pPr marL="0" lvl="0" indent="0" algn="just" rtl="0">
                <a:spcBef>
                  <a:spcPts val="0"/>
                </a:spcBef>
                <a:spcAft>
                  <a:spcPts val="0"/>
                </a:spcAft>
                <a:buNone/>
              </a:pPr>
              <a:r>
                <a:rPr lang="en" sz="1300" dirty="0">
                  <a:solidFill>
                    <a:schemeClr val="lt1"/>
                  </a:solidFill>
                  <a:latin typeface="Calibri"/>
                  <a:ea typeface="Calibri"/>
                  <a:cs typeface="Calibri"/>
                  <a:sym typeface="Calibri"/>
                </a:rPr>
                <a:t>Οι συστεγάσεις σε Αττική και Θεσσαλονίκη αντιπροσωπεύουν το 23,1% επί συνόλου 66,2% της επικράτειας. </a:t>
              </a:r>
              <a:endParaRPr sz="1300" dirty="0">
                <a:solidFill>
                  <a:schemeClr val="lt1"/>
                </a:solidFill>
                <a:latin typeface="Calibri"/>
                <a:ea typeface="Calibri"/>
                <a:cs typeface="Calibri"/>
                <a:sym typeface="Calibri"/>
              </a:endParaRPr>
            </a:p>
          </p:txBody>
        </p:sp>
        <p:sp>
          <p:nvSpPr>
            <p:cNvPr id="512" name="Google Shape;512;p78"/>
            <p:cNvSpPr/>
            <p:nvPr/>
          </p:nvSpPr>
          <p:spPr>
            <a:xfrm>
              <a:off x="6665033" y="2066141"/>
              <a:ext cx="142106" cy="137171"/>
            </a:xfrm>
            <a:custGeom>
              <a:avLst/>
              <a:gdLst/>
              <a:ahLst/>
              <a:cxnLst/>
              <a:rect l="l" t="t" r="r" b="b"/>
              <a:pathLst>
                <a:path w="50" h="50" extrusionOk="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no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2250"/>
                <a:buFont typeface="Arial"/>
                <a:buNone/>
              </a:pPr>
              <a:endParaRPr sz="2250" b="0" i="0" u="none" strike="noStrike" cap="none">
                <a:solidFill>
                  <a:srgbClr val="FFFFFF"/>
                </a:solidFill>
                <a:latin typeface="Calibri"/>
                <a:ea typeface="Calibri"/>
                <a:cs typeface="Calibri"/>
                <a:sym typeface="Calibri"/>
              </a:endParaRPr>
            </a:p>
          </p:txBody>
        </p:sp>
      </p:grpSp>
      <p:sp>
        <p:nvSpPr>
          <p:cNvPr id="513" name="Google Shape;513;p78"/>
          <p:cNvSpPr/>
          <p:nvPr/>
        </p:nvSpPr>
        <p:spPr>
          <a:xfrm>
            <a:off x="896739" y="3197192"/>
            <a:ext cx="7910400" cy="644400"/>
          </a:xfrm>
          <a:prstGeom prst="snip2DiagRect">
            <a:avLst>
              <a:gd name="adj1" fmla="val 0"/>
              <a:gd name="adj2" fmla="val 16667"/>
            </a:avLst>
          </a:prstGeom>
          <a:solidFill>
            <a:srgbClr val="013476"/>
          </a:solidFill>
          <a:ln>
            <a:noFill/>
          </a:ln>
        </p:spPr>
        <p:txBody>
          <a:bodyPr spcFirstLastPara="1" wrap="square" lIns="62325" tIns="31150" rIns="62325" bIns="31150" anchor="ctr" anchorCtr="0">
            <a:noAutofit/>
          </a:bodyPr>
          <a:lstStyle/>
          <a:p>
            <a:pPr marL="0" lvl="0" indent="0" algn="just" rtl="0">
              <a:spcBef>
                <a:spcPts val="0"/>
              </a:spcBef>
              <a:spcAft>
                <a:spcPts val="0"/>
              </a:spcAft>
              <a:buClr>
                <a:schemeClr val="dk1"/>
              </a:buClr>
              <a:buSzPts val="1100"/>
              <a:buFont typeface="Arial"/>
              <a:buNone/>
            </a:pPr>
            <a:r>
              <a:rPr lang="en" sz="1300">
                <a:solidFill>
                  <a:schemeClr val="lt1"/>
                </a:solidFill>
                <a:latin typeface="Calibri"/>
                <a:ea typeface="Calibri"/>
                <a:cs typeface="Calibri"/>
                <a:sym typeface="Calibri"/>
              </a:rPr>
              <a:t>Τo 33,8 % των μονάδων Ε.Ε.Κ. είναι μεμονωμένες μονάδες, λαμβανομένης υπόψη της γεωγραφικής αποτύπωσης της χώρας και της ανάγκης παρουσίας μεμονωμένων μονάδων Ε.Ε.Κ. στη νησιωτική Ελλάδα, στην παραμεθόριο και σε απομακρυσμένες περιοχές. </a:t>
            </a:r>
            <a:endParaRPr b="1">
              <a:solidFill>
                <a:srgbClr val="FFFFFF"/>
              </a:solidFill>
              <a:latin typeface="Calibri"/>
              <a:ea typeface="Calibri"/>
              <a:cs typeface="Calibri"/>
              <a:sym typeface="Calibri"/>
            </a:endParaRPr>
          </a:p>
        </p:txBody>
      </p:sp>
      <p:grpSp>
        <p:nvGrpSpPr>
          <p:cNvPr id="514" name="Google Shape;514;p78"/>
          <p:cNvGrpSpPr/>
          <p:nvPr/>
        </p:nvGrpSpPr>
        <p:grpSpPr>
          <a:xfrm>
            <a:off x="300940" y="1443250"/>
            <a:ext cx="8508254" cy="644400"/>
            <a:chOff x="6604127" y="3487216"/>
            <a:chExt cx="8508254" cy="644400"/>
          </a:xfrm>
        </p:grpSpPr>
        <p:sp>
          <p:nvSpPr>
            <p:cNvPr id="515" name="Google Shape;515;p78"/>
            <p:cNvSpPr/>
            <p:nvPr/>
          </p:nvSpPr>
          <p:spPr>
            <a:xfrm>
              <a:off x="7201981" y="3487216"/>
              <a:ext cx="7910400" cy="644400"/>
            </a:xfrm>
            <a:prstGeom prst="snip2DiagRect">
              <a:avLst>
                <a:gd name="adj1" fmla="val 0"/>
                <a:gd name="adj2" fmla="val 16667"/>
              </a:avLst>
            </a:prstGeom>
            <a:solidFill>
              <a:srgbClr val="013476"/>
            </a:solidFill>
            <a:ln>
              <a:noFill/>
            </a:ln>
          </p:spPr>
          <p:txBody>
            <a:bodyPr spcFirstLastPara="1" wrap="square" lIns="62325" tIns="31150" rIns="62325" bIns="31150" anchor="ctr" anchorCtr="0">
              <a:noAutofit/>
            </a:bodyPr>
            <a:lstStyle/>
            <a:p>
              <a:pPr marL="0" marR="0" lvl="0" indent="0" algn="just" rtl="0">
                <a:lnSpc>
                  <a:spcPct val="100000"/>
                </a:lnSpc>
                <a:spcBef>
                  <a:spcPts val="0"/>
                </a:spcBef>
                <a:spcAft>
                  <a:spcPts val="0"/>
                </a:spcAft>
                <a:buClr>
                  <a:srgbClr val="FFFFFF"/>
                </a:buClr>
                <a:buSzPts val="1400"/>
                <a:buFont typeface="Arial"/>
                <a:buNone/>
              </a:pPr>
              <a:r>
                <a:rPr lang="en" sz="1300" dirty="0">
                  <a:solidFill>
                    <a:srgbClr val="FFFFFF"/>
                  </a:solidFill>
                  <a:latin typeface="Calibri"/>
                  <a:ea typeface="Calibri"/>
                  <a:cs typeface="Calibri"/>
                  <a:sym typeface="Calibri"/>
                </a:rPr>
                <a:t>Το σύνολο των συστεγαζόμενων μονάδων Ε.Ε.Κ. στην επικράτεια αντιστοιχεί στο 66,2 % επί του συνόλου των μονάδων. Όταν αναφερόμαστε σε συστέγαση, αυτή αφορά στην συστέγαση δύο (2) τουλάχιστον μονάδων.</a:t>
              </a:r>
              <a:endParaRPr sz="1300" i="0" u="none" strike="noStrike" cap="none" dirty="0">
                <a:solidFill>
                  <a:srgbClr val="FFFFFF"/>
                </a:solidFill>
                <a:latin typeface="Calibri"/>
                <a:ea typeface="Calibri"/>
                <a:cs typeface="Calibri"/>
                <a:sym typeface="Calibri"/>
              </a:endParaRPr>
            </a:p>
          </p:txBody>
        </p:sp>
        <p:sp>
          <p:nvSpPr>
            <p:cNvPr id="516" name="Google Shape;516;p78"/>
            <p:cNvSpPr/>
            <p:nvPr/>
          </p:nvSpPr>
          <p:spPr>
            <a:xfrm>
              <a:off x="6745765" y="3556576"/>
              <a:ext cx="247867" cy="208051"/>
            </a:xfrm>
            <a:custGeom>
              <a:avLst/>
              <a:gdLst/>
              <a:ahLst/>
              <a:cxnLst/>
              <a:rect l="l" t="t" r="r" b="b"/>
              <a:pathLst>
                <a:path w="89" h="76" extrusionOk="0">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solidFill>
              <a:srgbClr val="013476"/>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5000"/>
                <a:buFont typeface="Arial"/>
                <a:buNone/>
              </a:pPr>
              <a:endParaRPr sz="5000" b="0" i="0" u="none" strike="noStrike" cap="none">
                <a:solidFill>
                  <a:srgbClr val="000000"/>
                </a:solidFill>
                <a:latin typeface="Calibri"/>
                <a:ea typeface="Calibri"/>
                <a:cs typeface="Calibri"/>
                <a:sym typeface="Calibri"/>
              </a:endParaRPr>
            </a:p>
          </p:txBody>
        </p:sp>
        <p:sp>
          <p:nvSpPr>
            <p:cNvPr id="517" name="Google Shape;517;p78"/>
            <p:cNvSpPr/>
            <p:nvPr/>
          </p:nvSpPr>
          <p:spPr>
            <a:xfrm>
              <a:off x="6604127" y="3487226"/>
              <a:ext cx="539999" cy="528802"/>
            </a:xfrm>
            <a:custGeom>
              <a:avLst/>
              <a:gdLst/>
              <a:ahLst/>
              <a:cxnLst/>
              <a:rect l="l" t="t" r="r" b="b"/>
              <a:pathLst>
                <a:path w="192" h="192" extrusionOk="0">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solidFill>
              <a:srgbClr val="013476"/>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5000"/>
                <a:buFont typeface="Arial"/>
                <a:buNone/>
              </a:pPr>
              <a:endParaRPr sz="5000" b="0" i="0" u="none" strike="noStrike" cap="none">
                <a:solidFill>
                  <a:srgbClr val="000000"/>
                </a:solidFill>
                <a:latin typeface="Calibri"/>
                <a:ea typeface="Calibri"/>
                <a:cs typeface="Calibri"/>
                <a:sym typeface="Calibri"/>
              </a:endParaRPr>
            </a:p>
          </p:txBody>
        </p:sp>
      </p:grpSp>
      <p:grpSp>
        <p:nvGrpSpPr>
          <p:cNvPr id="518" name="Google Shape;518;p78"/>
          <p:cNvGrpSpPr/>
          <p:nvPr/>
        </p:nvGrpSpPr>
        <p:grpSpPr>
          <a:xfrm>
            <a:off x="329394" y="3190455"/>
            <a:ext cx="511545" cy="506971"/>
            <a:chOff x="5035550" y="3784600"/>
            <a:chExt cx="422276" cy="420688"/>
          </a:xfrm>
        </p:grpSpPr>
        <p:sp>
          <p:nvSpPr>
            <p:cNvPr id="519" name="Google Shape;519;p78"/>
            <p:cNvSpPr/>
            <p:nvPr/>
          </p:nvSpPr>
          <p:spPr>
            <a:xfrm>
              <a:off x="5035550" y="3784600"/>
              <a:ext cx="422275" cy="420688"/>
            </a:xfrm>
            <a:custGeom>
              <a:avLst/>
              <a:gdLst/>
              <a:ahLst/>
              <a:cxnLst/>
              <a:rect l="l" t="t" r="r" b="b"/>
              <a:pathLst>
                <a:path w="192" h="192" extrusionOk="0">
                  <a:moveTo>
                    <a:pt x="184" y="184"/>
                  </a:moveTo>
                  <a:cubicBezTo>
                    <a:pt x="158" y="184"/>
                    <a:pt x="158" y="184"/>
                    <a:pt x="158" y="184"/>
                  </a:cubicBezTo>
                  <a:cubicBezTo>
                    <a:pt x="154" y="152"/>
                    <a:pt x="154" y="152"/>
                    <a:pt x="154" y="152"/>
                  </a:cubicBezTo>
                  <a:cubicBezTo>
                    <a:pt x="152" y="144"/>
                    <a:pt x="145" y="137"/>
                    <a:pt x="137" y="134"/>
                  </a:cubicBezTo>
                  <a:cubicBezTo>
                    <a:pt x="112" y="126"/>
                    <a:pt x="112" y="126"/>
                    <a:pt x="112" y="126"/>
                  </a:cubicBezTo>
                  <a:cubicBezTo>
                    <a:pt x="109" y="125"/>
                    <a:pt x="106" y="126"/>
                    <a:pt x="103" y="128"/>
                  </a:cubicBezTo>
                  <a:cubicBezTo>
                    <a:pt x="102" y="130"/>
                    <a:pt x="102" y="130"/>
                    <a:pt x="102" y="130"/>
                  </a:cubicBezTo>
                  <a:cubicBezTo>
                    <a:pt x="100" y="132"/>
                    <a:pt x="98" y="133"/>
                    <a:pt x="96" y="133"/>
                  </a:cubicBezTo>
                  <a:cubicBezTo>
                    <a:pt x="93" y="133"/>
                    <a:pt x="91" y="132"/>
                    <a:pt x="89" y="130"/>
                  </a:cubicBezTo>
                  <a:cubicBezTo>
                    <a:pt x="88" y="128"/>
                    <a:pt x="88" y="128"/>
                    <a:pt x="88" y="128"/>
                  </a:cubicBezTo>
                  <a:cubicBezTo>
                    <a:pt x="85" y="126"/>
                    <a:pt x="82" y="125"/>
                    <a:pt x="79" y="126"/>
                  </a:cubicBezTo>
                  <a:cubicBezTo>
                    <a:pt x="69" y="129"/>
                    <a:pt x="69" y="129"/>
                    <a:pt x="69" y="129"/>
                  </a:cubicBezTo>
                  <a:cubicBezTo>
                    <a:pt x="67" y="114"/>
                    <a:pt x="67" y="114"/>
                    <a:pt x="67" y="114"/>
                  </a:cubicBezTo>
                  <a:cubicBezTo>
                    <a:pt x="67" y="113"/>
                    <a:pt x="67" y="113"/>
                    <a:pt x="67" y="113"/>
                  </a:cubicBezTo>
                  <a:cubicBezTo>
                    <a:pt x="65" y="108"/>
                    <a:pt x="61" y="103"/>
                    <a:pt x="55" y="101"/>
                  </a:cubicBezTo>
                  <a:cubicBezTo>
                    <a:pt x="40" y="96"/>
                    <a:pt x="40" y="96"/>
                    <a:pt x="40" y="96"/>
                  </a:cubicBezTo>
                  <a:cubicBezTo>
                    <a:pt x="38" y="95"/>
                    <a:pt x="35" y="96"/>
                    <a:pt x="34" y="98"/>
                  </a:cubicBezTo>
                  <a:cubicBezTo>
                    <a:pt x="32" y="99"/>
                    <a:pt x="32" y="99"/>
                    <a:pt x="32" y="99"/>
                  </a:cubicBezTo>
                  <a:cubicBezTo>
                    <a:pt x="32" y="100"/>
                    <a:pt x="31" y="100"/>
                    <a:pt x="30" y="100"/>
                  </a:cubicBezTo>
                  <a:cubicBezTo>
                    <a:pt x="29" y="100"/>
                    <a:pt x="28" y="100"/>
                    <a:pt x="27" y="99"/>
                  </a:cubicBezTo>
                  <a:cubicBezTo>
                    <a:pt x="26" y="98"/>
                    <a:pt x="26" y="98"/>
                    <a:pt x="26" y="98"/>
                  </a:cubicBezTo>
                  <a:cubicBezTo>
                    <a:pt x="24" y="96"/>
                    <a:pt x="21" y="95"/>
                    <a:pt x="19" y="96"/>
                  </a:cubicBezTo>
                  <a:cubicBezTo>
                    <a:pt x="7" y="100"/>
                    <a:pt x="7" y="100"/>
                    <a:pt x="7" y="100"/>
                  </a:cubicBezTo>
                  <a:cubicBezTo>
                    <a:pt x="7" y="8"/>
                    <a:pt x="7" y="8"/>
                    <a:pt x="7" y="8"/>
                  </a:cubicBezTo>
                  <a:cubicBezTo>
                    <a:pt x="81" y="8"/>
                    <a:pt x="81" y="8"/>
                    <a:pt x="81" y="8"/>
                  </a:cubicBezTo>
                  <a:cubicBezTo>
                    <a:pt x="81" y="0"/>
                    <a:pt x="81" y="0"/>
                    <a:pt x="81" y="0"/>
                  </a:cubicBezTo>
                  <a:cubicBezTo>
                    <a:pt x="0" y="0"/>
                    <a:pt x="0" y="0"/>
                    <a:pt x="0" y="0"/>
                  </a:cubicBezTo>
                  <a:cubicBezTo>
                    <a:pt x="0" y="192"/>
                    <a:pt x="0" y="192"/>
                    <a:pt x="0" y="192"/>
                  </a:cubicBezTo>
                  <a:cubicBezTo>
                    <a:pt x="40" y="192"/>
                    <a:pt x="40" y="192"/>
                    <a:pt x="40" y="192"/>
                  </a:cubicBezTo>
                  <a:cubicBezTo>
                    <a:pt x="44" y="155"/>
                    <a:pt x="44" y="155"/>
                    <a:pt x="44" y="155"/>
                  </a:cubicBezTo>
                  <a:cubicBezTo>
                    <a:pt x="46" y="149"/>
                    <a:pt x="51" y="144"/>
                    <a:pt x="57" y="142"/>
                  </a:cubicBezTo>
                  <a:cubicBezTo>
                    <a:pt x="81" y="134"/>
                    <a:pt x="81" y="134"/>
                    <a:pt x="81" y="134"/>
                  </a:cubicBezTo>
                  <a:cubicBezTo>
                    <a:pt x="82" y="134"/>
                    <a:pt x="82" y="134"/>
                    <a:pt x="82" y="134"/>
                  </a:cubicBezTo>
                  <a:cubicBezTo>
                    <a:pt x="82" y="134"/>
                    <a:pt x="82" y="134"/>
                    <a:pt x="82" y="134"/>
                  </a:cubicBezTo>
                  <a:cubicBezTo>
                    <a:pt x="84" y="136"/>
                    <a:pt x="84" y="136"/>
                    <a:pt x="84" y="136"/>
                  </a:cubicBezTo>
                  <a:cubicBezTo>
                    <a:pt x="87" y="139"/>
                    <a:pt x="91" y="141"/>
                    <a:pt x="96" y="141"/>
                  </a:cubicBezTo>
                  <a:cubicBezTo>
                    <a:pt x="100" y="141"/>
                    <a:pt x="104" y="139"/>
                    <a:pt x="107" y="136"/>
                  </a:cubicBezTo>
                  <a:cubicBezTo>
                    <a:pt x="109" y="134"/>
                    <a:pt x="109" y="134"/>
                    <a:pt x="109" y="134"/>
                  </a:cubicBezTo>
                  <a:cubicBezTo>
                    <a:pt x="109" y="134"/>
                    <a:pt x="109" y="134"/>
                    <a:pt x="109" y="134"/>
                  </a:cubicBezTo>
                  <a:cubicBezTo>
                    <a:pt x="109" y="134"/>
                    <a:pt x="109" y="134"/>
                    <a:pt x="109" y="134"/>
                  </a:cubicBezTo>
                  <a:cubicBezTo>
                    <a:pt x="134" y="142"/>
                    <a:pt x="134" y="142"/>
                    <a:pt x="134" y="142"/>
                  </a:cubicBezTo>
                  <a:cubicBezTo>
                    <a:pt x="140" y="144"/>
                    <a:pt x="145" y="149"/>
                    <a:pt x="146" y="154"/>
                  </a:cubicBezTo>
                  <a:cubicBezTo>
                    <a:pt x="151" y="192"/>
                    <a:pt x="151" y="192"/>
                    <a:pt x="151" y="192"/>
                  </a:cubicBezTo>
                  <a:cubicBezTo>
                    <a:pt x="192" y="192"/>
                    <a:pt x="192" y="192"/>
                    <a:pt x="192" y="192"/>
                  </a:cubicBezTo>
                  <a:cubicBezTo>
                    <a:pt x="192" y="88"/>
                    <a:pt x="192" y="88"/>
                    <a:pt x="192" y="88"/>
                  </a:cubicBezTo>
                  <a:cubicBezTo>
                    <a:pt x="184" y="88"/>
                    <a:pt x="184" y="88"/>
                    <a:pt x="184" y="88"/>
                  </a:cubicBezTo>
                  <a:lnTo>
                    <a:pt x="184" y="184"/>
                  </a:lnTo>
                  <a:close/>
                  <a:moveTo>
                    <a:pt x="33" y="184"/>
                  </a:moveTo>
                  <a:cubicBezTo>
                    <a:pt x="7" y="184"/>
                    <a:pt x="7" y="184"/>
                    <a:pt x="7" y="184"/>
                  </a:cubicBezTo>
                  <a:cubicBezTo>
                    <a:pt x="7" y="109"/>
                    <a:pt x="7" y="109"/>
                    <a:pt x="7" y="109"/>
                  </a:cubicBezTo>
                  <a:cubicBezTo>
                    <a:pt x="21" y="104"/>
                    <a:pt x="21" y="104"/>
                    <a:pt x="21" y="104"/>
                  </a:cubicBezTo>
                  <a:cubicBezTo>
                    <a:pt x="21" y="105"/>
                    <a:pt x="21" y="105"/>
                    <a:pt x="21" y="105"/>
                  </a:cubicBezTo>
                  <a:cubicBezTo>
                    <a:pt x="24" y="107"/>
                    <a:pt x="27" y="108"/>
                    <a:pt x="30" y="108"/>
                  </a:cubicBezTo>
                  <a:cubicBezTo>
                    <a:pt x="33" y="108"/>
                    <a:pt x="36" y="107"/>
                    <a:pt x="38" y="105"/>
                  </a:cubicBezTo>
                  <a:cubicBezTo>
                    <a:pt x="39" y="104"/>
                    <a:pt x="39" y="104"/>
                    <a:pt x="39" y="104"/>
                  </a:cubicBezTo>
                  <a:cubicBezTo>
                    <a:pt x="53" y="109"/>
                    <a:pt x="53" y="109"/>
                    <a:pt x="53" y="109"/>
                  </a:cubicBezTo>
                  <a:cubicBezTo>
                    <a:pt x="56" y="110"/>
                    <a:pt x="58" y="112"/>
                    <a:pt x="59" y="115"/>
                  </a:cubicBezTo>
                  <a:cubicBezTo>
                    <a:pt x="61" y="132"/>
                    <a:pt x="61" y="132"/>
                    <a:pt x="61" y="132"/>
                  </a:cubicBezTo>
                  <a:cubicBezTo>
                    <a:pt x="54" y="134"/>
                    <a:pt x="54" y="134"/>
                    <a:pt x="54" y="134"/>
                  </a:cubicBezTo>
                  <a:cubicBezTo>
                    <a:pt x="46" y="137"/>
                    <a:pt x="39" y="144"/>
                    <a:pt x="37" y="153"/>
                  </a:cubicBezTo>
                  <a:lnTo>
                    <a:pt x="33" y="184"/>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2852"/>
                </a:solidFill>
                <a:highlight>
                  <a:srgbClr val="242852"/>
                </a:highlight>
                <a:latin typeface="Arial"/>
                <a:ea typeface="Arial"/>
                <a:cs typeface="Arial"/>
                <a:sym typeface="Arial"/>
              </a:endParaRPr>
            </a:p>
          </p:txBody>
        </p:sp>
        <p:sp>
          <p:nvSpPr>
            <p:cNvPr id="520" name="Google Shape;520;p78"/>
            <p:cNvSpPr/>
            <p:nvPr/>
          </p:nvSpPr>
          <p:spPr>
            <a:xfrm>
              <a:off x="5195888" y="3919538"/>
              <a:ext cx="98425" cy="134938"/>
            </a:xfrm>
            <a:custGeom>
              <a:avLst/>
              <a:gdLst/>
              <a:ahLst/>
              <a:cxnLst/>
              <a:rect l="l" t="t" r="r" b="b"/>
              <a:pathLst>
                <a:path w="45" h="61" extrusionOk="0">
                  <a:moveTo>
                    <a:pt x="23" y="0"/>
                  </a:moveTo>
                  <a:cubicBezTo>
                    <a:pt x="10" y="0"/>
                    <a:pt x="0" y="11"/>
                    <a:pt x="0" y="25"/>
                  </a:cubicBezTo>
                  <a:cubicBezTo>
                    <a:pt x="0" y="38"/>
                    <a:pt x="3" y="48"/>
                    <a:pt x="8" y="53"/>
                  </a:cubicBezTo>
                  <a:cubicBezTo>
                    <a:pt x="12" y="58"/>
                    <a:pt x="16" y="61"/>
                    <a:pt x="23" y="61"/>
                  </a:cubicBezTo>
                  <a:cubicBezTo>
                    <a:pt x="30" y="61"/>
                    <a:pt x="34" y="57"/>
                    <a:pt x="38" y="53"/>
                  </a:cubicBezTo>
                  <a:cubicBezTo>
                    <a:pt x="43" y="48"/>
                    <a:pt x="45" y="38"/>
                    <a:pt x="45" y="25"/>
                  </a:cubicBezTo>
                  <a:cubicBezTo>
                    <a:pt x="45" y="11"/>
                    <a:pt x="35" y="0"/>
                    <a:pt x="23" y="0"/>
                  </a:cubicBezTo>
                  <a:close/>
                  <a:moveTo>
                    <a:pt x="23" y="54"/>
                  </a:moveTo>
                  <a:cubicBezTo>
                    <a:pt x="20" y="54"/>
                    <a:pt x="18" y="52"/>
                    <a:pt x="14" y="48"/>
                  </a:cubicBezTo>
                  <a:cubicBezTo>
                    <a:pt x="10" y="44"/>
                    <a:pt x="8" y="36"/>
                    <a:pt x="8" y="25"/>
                  </a:cubicBezTo>
                  <a:cubicBezTo>
                    <a:pt x="8" y="15"/>
                    <a:pt x="15" y="8"/>
                    <a:pt x="23" y="8"/>
                  </a:cubicBezTo>
                  <a:cubicBezTo>
                    <a:pt x="31" y="8"/>
                    <a:pt x="37" y="15"/>
                    <a:pt x="37" y="25"/>
                  </a:cubicBezTo>
                  <a:cubicBezTo>
                    <a:pt x="37" y="35"/>
                    <a:pt x="35" y="44"/>
                    <a:pt x="32" y="48"/>
                  </a:cubicBezTo>
                  <a:cubicBezTo>
                    <a:pt x="28" y="52"/>
                    <a:pt x="26" y="54"/>
                    <a:pt x="23" y="54"/>
                  </a:cubicBez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2852"/>
                </a:solidFill>
                <a:highlight>
                  <a:srgbClr val="242852"/>
                </a:highlight>
                <a:latin typeface="Arial"/>
                <a:ea typeface="Arial"/>
                <a:cs typeface="Arial"/>
                <a:sym typeface="Arial"/>
              </a:endParaRPr>
            </a:p>
          </p:txBody>
        </p:sp>
        <p:sp>
          <p:nvSpPr>
            <p:cNvPr id="521" name="Google Shape;521;p78"/>
            <p:cNvSpPr/>
            <p:nvPr/>
          </p:nvSpPr>
          <p:spPr>
            <a:xfrm>
              <a:off x="5068888" y="3898900"/>
              <a:ext cx="65088" cy="88900"/>
            </a:xfrm>
            <a:custGeom>
              <a:avLst/>
              <a:gdLst/>
              <a:ahLst/>
              <a:cxnLst/>
              <a:rect l="l" t="t" r="r" b="b"/>
              <a:pathLst>
                <a:path w="30" h="41" extrusionOk="0">
                  <a:moveTo>
                    <a:pt x="0" y="17"/>
                  </a:moveTo>
                  <a:cubicBezTo>
                    <a:pt x="0" y="25"/>
                    <a:pt x="1" y="31"/>
                    <a:pt x="5" y="35"/>
                  </a:cubicBezTo>
                  <a:cubicBezTo>
                    <a:pt x="7" y="38"/>
                    <a:pt x="10" y="41"/>
                    <a:pt x="15" y="41"/>
                  </a:cubicBezTo>
                  <a:cubicBezTo>
                    <a:pt x="20" y="41"/>
                    <a:pt x="23" y="38"/>
                    <a:pt x="25" y="35"/>
                  </a:cubicBezTo>
                  <a:cubicBezTo>
                    <a:pt x="29" y="31"/>
                    <a:pt x="30" y="25"/>
                    <a:pt x="30" y="17"/>
                  </a:cubicBezTo>
                  <a:cubicBezTo>
                    <a:pt x="30" y="7"/>
                    <a:pt x="24" y="0"/>
                    <a:pt x="15" y="0"/>
                  </a:cubicBezTo>
                  <a:cubicBezTo>
                    <a:pt x="6" y="0"/>
                    <a:pt x="0" y="7"/>
                    <a:pt x="0" y="17"/>
                  </a:cubicBezTo>
                  <a:close/>
                  <a:moveTo>
                    <a:pt x="15" y="33"/>
                  </a:moveTo>
                  <a:cubicBezTo>
                    <a:pt x="14" y="33"/>
                    <a:pt x="13" y="33"/>
                    <a:pt x="11" y="30"/>
                  </a:cubicBezTo>
                  <a:cubicBezTo>
                    <a:pt x="9" y="28"/>
                    <a:pt x="8" y="23"/>
                    <a:pt x="8" y="17"/>
                  </a:cubicBezTo>
                  <a:cubicBezTo>
                    <a:pt x="8" y="12"/>
                    <a:pt x="11" y="8"/>
                    <a:pt x="15" y="8"/>
                  </a:cubicBezTo>
                  <a:cubicBezTo>
                    <a:pt x="19" y="8"/>
                    <a:pt x="23" y="12"/>
                    <a:pt x="23" y="17"/>
                  </a:cubicBezTo>
                  <a:cubicBezTo>
                    <a:pt x="23" y="23"/>
                    <a:pt x="21" y="27"/>
                    <a:pt x="20" y="30"/>
                  </a:cubicBezTo>
                  <a:cubicBezTo>
                    <a:pt x="17" y="33"/>
                    <a:pt x="16" y="33"/>
                    <a:pt x="15" y="33"/>
                  </a:cubicBez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2852"/>
                </a:solidFill>
                <a:highlight>
                  <a:srgbClr val="242852"/>
                </a:highlight>
                <a:latin typeface="Arial"/>
                <a:ea typeface="Arial"/>
                <a:cs typeface="Arial"/>
                <a:sym typeface="Arial"/>
              </a:endParaRPr>
            </a:p>
          </p:txBody>
        </p:sp>
        <p:sp>
          <p:nvSpPr>
            <p:cNvPr id="522" name="Google Shape;522;p78"/>
            <p:cNvSpPr/>
            <p:nvPr/>
          </p:nvSpPr>
          <p:spPr>
            <a:xfrm>
              <a:off x="5237163" y="3784600"/>
              <a:ext cx="220663" cy="242888"/>
            </a:xfrm>
            <a:custGeom>
              <a:avLst/>
              <a:gdLst/>
              <a:ahLst/>
              <a:cxnLst/>
              <a:rect l="l" t="t" r="r" b="b"/>
              <a:pathLst>
                <a:path w="139" h="153" extrusionOk="0">
                  <a:moveTo>
                    <a:pt x="0" y="0"/>
                  </a:moveTo>
                  <a:lnTo>
                    <a:pt x="0" y="74"/>
                  </a:lnTo>
                  <a:lnTo>
                    <a:pt x="10" y="74"/>
                  </a:lnTo>
                  <a:lnTo>
                    <a:pt x="10" y="9"/>
                  </a:lnTo>
                  <a:lnTo>
                    <a:pt x="128" y="9"/>
                  </a:lnTo>
                  <a:lnTo>
                    <a:pt x="128" y="98"/>
                  </a:lnTo>
                  <a:lnTo>
                    <a:pt x="108" y="98"/>
                  </a:lnTo>
                  <a:lnTo>
                    <a:pt x="78" y="130"/>
                  </a:lnTo>
                  <a:lnTo>
                    <a:pt x="78" y="98"/>
                  </a:lnTo>
                  <a:lnTo>
                    <a:pt x="49" y="98"/>
                  </a:lnTo>
                  <a:lnTo>
                    <a:pt x="49" y="109"/>
                  </a:lnTo>
                  <a:lnTo>
                    <a:pt x="67" y="109"/>
                  </a:lnTo>
                  <a:lnTo>
                    <a:pt x="67" y="153"/>
                  </a:lnTo>
                  <a:lnTo>
                    <a:pt x="112" y="109"/>
                  </a:lnTo>
                  <a:lnTo>
                    <a:pt x="139" y="109"/>
                  </a:lnTo>
                  <a:lnTo>
                    <a:pt x="139" y="0"/>
                  </a:lnTo>
                  <a:lnTo>
                    <a:pt x="0" y="0"/>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2852"/>
                </a:solidFill>
                <a:highlight>
                  <a:srgbClr val="242852"/>
                </a:highlight>
                <a:latin typeface="Arial"/>
                <a:ea typeface="Arial"/>
                <a:cs typeface="Arial"/>
                <a:sym typeface="Arial"/>
              </a:endParaRPr>
            </a:p>
          </p:txBody>
        </p:sp>
        <p:sp>
          <p:nvSpPr>
            <p:cNvPr id="523" name="Google Shape;523;p78"/>
            <p:cNvSpPr/>
            <p:nvPr/>
          </p:nvSpPr>
          <p:spPr>
            <a:xfrm>
              <a:off x="5294313" y="3843338"/>
              <a:ext cx="103200" cy="17400"/>
            </a:xfrm>
            <a:prstGeom prst="rect">
              <a:avLst/>
            </a:pr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2852"/>
                </a:solidFill>
                <a:highlight>
                  <a:srgbClr val="242852"/>
                </a:highlight>
                <a:latin typeface="Arial"/>
                <a:ea typeface="Arial"/>
                <a:cs typeface="Arial"/>
                <a:sym typeface="Arial"/>
              </a:endParaRPr>
            </a:p>
          </p:txBody>
        </p:sp>
        <p:sp>
          <p:nvSpPr>
            <p:cNvPr id="524" name="Google Shape;524;p78"/>
            <p:cNvSpPr/>
            <p:nvPr/>
          </p:nvSpPr>
          <p:spPr>
            <a:xfrm>
              <a:off x="5294313" y="3879850"/>
              <a:ext cx="103200" cy="15900"/>
            </a:xfrm>
            <a:prstGeom prst="rect">
              <a:avLst/>
            </a:pr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2852"/>
                </a:solidFill>
                <a:highlight>
                  <a:srgbClr val="242852"/>
                </a:highlight>
                <a:latin typeface="Arial"/>
                <a:ea typeface="Arial"/>
                <a:cs typeface="Arial"/>
                <a:sym typeface="Arial"/>
              </a:endParaRPr>
            </a:p>
          </p:txBody>
        </p:sp>
      </p:grpSp>
      <p:grpSp>
        <p:nvGrpSpPr>
          <p:cNvPr id="525" name="Google Shape;525;p78"/>
          <p:cNvGrpSpPr/>
          <p:nvPr/>
        </p:nvGrpSpPr>
        <p:grpSpPr>
          <a:xfrm>
            <a:off x="361901" y="2241822"/>
            <a:ext cx="486278" cy="481347"/>
            <a:chOff x="5380038" y="1219200"/>
            <a:chExt cx="122239" cy="123826"/>
          </a:xfrm>
        </p:grpSpPr>
        <p:sp>
          <p:nvSpPr>
            <p:cNvPr id="526" name="Google Shape;526;p78"/>
            <p:cNvSpPr/>
            <p:nvPr/>
          </p:nvSpPr>
          <p:spPr>
            <a:xfrm>
              <a:off x="5472113" y="1257300"/>
              <a:ext cx="17463" cy="23813"/>
            </a:xfrm>
            <a:custGeom>
              <a:avLst/>
              <a:gdLst/>
              <a:ahLst/>
              <a:cxnLst/>
              <a:rect l="l" t="t" r="r" b="b"/>
              <a:pathLst>
                <a:path w="82" h="109" extrusionOk="0">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7" name="Google Shape;527;p78"/>
            <p:cNvSpPr/>
            <p:nvPr/>
          </p:nvSpPr>
          <p:spPr>
            <a:xfrm>
              <a:off x="5392738" y="1257300"/>
              <a:ext cx="17463" cy="23813"/>
            </a:xfrm>
            <a:custGeom>
              <a:avLst/>
              <a:gdLst/>
              <a:ahLst/>
              <a:cxnLst/>
              <a:rect l="l" t="t" r="r" b="b"/>
              <a:pathLst>
                <a:path w="82" h="109" extrusionOk="0">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8" name="Google Shape;528;p78"/>
            <p:cNvSpPr/>
            <p:nvPr/>
          </p:nvSpPr>
          <p:spPr>
            <a:xfrm>
              <a:off x="5380038" y="1219200"/>
              <a:ext cx="122239" cy="123826"/>
            </a:xfrm>
            <a:custGeom>
              <a:avLst/>
              <a:gdLst/>
              <a:ahLst/>
              <a:cxnLst/>
              <a:rect l="l" t="t" r="r" b="b"/>
              <a:pathLst>
                <a:path w="576" h="576" extrusionOk="0">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9" name="Google Shape;529;p78"/>
            <p:cNvSpPr/>
            <p:nvPr/>
          </p:nvSpPr>
          <p:spPr>
            <a:xfrm>
              <a:off x="5424488" y="1239838"/>
              <a:ext cx="33338" cy="44450"/>
            </a:xfrm>
            <a:custGeom>
              <a:avLst/>
              <a:gdLst/>
              <a:ahLst/>
              <a:cxnLst/>
              <a:rect l="l" t="t" r="r" b="b"/>
              <a:pathLst>
                <a:path w="156" h="213" extrusionOk="0">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9"/>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Στόχος της πρότασης</a:t>
            </a:r>
            <a:endParaRPr sz="2000" b="1" i="0" u="none" strike="noStrike" cap="none">
              <a:solidFill>
                <a:schemeClr val="dk1"/>
              </a:solidFill>
              <a:latin typeface="Roboto"/>
              <a:ea typeface="Roboto"/>
              <a:cs typeface="Roboto"/>
              <a:sym typeface="Roboto"/>
            </a:endParaRPr>
          </a:p>
        </p:txBody>
      </p:sp>
      <p:sp>
        <p:nvSpPr>
          <p:cNvPr id="535" name="Google Shape;535;p79"/>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536" name="Google Shape;536;p79"/>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537" name="Google Shape;537;p79"/>
          <p:cNvSpPr/>
          <p:nvPr/>
        </p:nvSpPr>
        <p:spPr>
          <a:xfrm>
            <a:off x="272075" y="931600"/>
            <a:ext cx="8227500" cy="3155700"/>
          </a:xfrm>
          <a:prstGeom prst="rect">
            <a:avLst/>
          </a:prstGeom>
          <a:solidFill>
            <a:srgbClr val="EFEFEF"/>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9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38" name="Google Shape;538;p79"/>
          <p:cNvSpPr/>
          <p:nvPr/>
        </p:nvSpPr>
        <p:spPr>
          <a:xfrm>
            <a:off x="478510" y="1088502"/>
            <a:ext cx="342900" cy="353990"/>
          </a:xfrm>
          <a:custGeom>
            <a:avLst/>
            <a:gdLst/>
            <a:ahLst/>
            <a:cxnLst/>
            <a:rect l="l" t="t" r="r" b="b"/>
            <a:pathLst>
              <a:path w="153" h="153" extrusionOk="0">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rgbClr val="01347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539" name="Google Shape;539;p79"/>
          <p:cNvSpPr/>
          <p:nvPr/>
        </p:nvSpPr>
        <p:spPr>
          <a:xfrm>
            <a:off x="478500" y="1442475"/>
            <a:ext cx="3792300" cy="2442000"/>
          </a:xfrm>
          <a:prstGeom prst="rect">
            <a:avLst/>
          </a:prstGeom>
          <a:solidFill>
            <a:srgbClr val="013476"/>
          </a:solidFill>
          <a:ln>
            <a:noFill/>
          </a:ln>
        </p:spPr>
        <p:txBody>
          <a:bodyPr spcFirstLastPara="1" wrap="square" lIns="46750" tIns="23375" rIns="46750" bIns="23375" anchor="ctr" anchorCtr="0">
            <a:noAutofit/>
          </a:bodyPr>
          <a:lstStyle/>
          <a:p>
            <a:pPr marL="0" lvl="0" indent="0" algn="just" rtl="0">
              <a:lnSpc>
                <a:spcPct val="150000"/>
              </a:lnSpc>
              <a:spcBef>
                <a:spcPts val="1200"/>
              </a:spcBef>
              <a:spcAft>
                <a:spcPts val="1200"/>
              </a:spcAft>
              <a:buClr>
                <a:schemeClr val="dk1"/>
              </a:buClr>
              <a:buSzPts val="1100"/>
              <a:buFont typeface="Arial"/>
              <a:buNone/>
            </a:pPr>
            <a:r>
              <a:rPr lang="en" sz="1200" dirty="0">
                <a:solidFill>
                  <a:schemeClr val="lt1"/>
                </a:solidFill>
                <a:latin typeface="Calibri"/>
                <a:ea typeface="Calibri"/>
                <a:cs typeface="Calibri"/>
                <a:sym typeface="Calibri"/>
              </a:rPr>
              <a:t>Το προτεινόμενο μοντέλο θα επιτρέψει τις συνέργειες μεταξύ των διαφορετικών επιπέδων, με στόχο τη βέλτιστη αξιοποίηση της διάγνωσης των αναγκών της αγοράς εργασίας</a:t>
            </a:r>
            <a:r>
              <a:rPr lang="el-GR" sz="1200" dirty="0">
                <a:solidFill>
                  <a:schemeClr val="lt1"/>
                </a:solidFill>
                <a:latin typeface="Calibri"/>
                <a:ea typeface="Calibri"/>
                <a:cs typeface="Calibri"/>
                <a:sym typeface="Calibri"/>
              </a:rPr>
              <a:t>,</a:t>
            </a:r>
            <a:r>
              <a:rPr lang="en" sz="1200" dirty="0">
                <a:solidFill>
                  <a:schemeClr val="lt1"/>
                </a:solidFill>
                <a:latin typeface="Calibri"/>
                <a:ea typeface="Calibri"/>
                <a:cs typeface="Calibri"/>
                <a:sym typeface="Calibri"/>
              </a:rPr>
              <a:t> αλλά και την αποφυγή επικαλύψεων μεταξύ των διαφορετικών επιπέδων, οι οποίες δημιουργούν σύγχυση στους μαθητές/μαθητευόμενους/καταρτιζόμενους καθώς και στο αποτέλεσμα των εκροών του συστήματος, δηλαδή στην ίδια την αγορά εργασίας.</a:t>
            </a:r>
            <a:endParaRPr sz="1200" b="1" i="0" u="none" strike="noStrike" cap="none" dirty="0">
              <a:solidFill>
                <a:srgbClr val="FFFFFF"/>
              </a:solidFill>
              <a:latin typeface="Calibri"/>
              <a:ea typeface="Calibri"/>
              <a:cs typeface="Calibri"/>
              <a:sym typeface="Calibri"/>
            </a:endParaRPr>
          </a:p>
        </p:txBody>
      </p:sp>
      <p:sp>
        <p:nvSpPr>
          <p:cNvPr id="540" name="Google Shape;540;p79"/>
          <p:cNvSpPr/>
          <p:nvPr/>
        </p:nvSpPr>
        <p:spPr>
          <a:xfrm>
            <a:off x="4532250" y="1442475"/>
            <a:ext cx="3792300" cy="2442000"/>
          </a:xfrm>
          <a:prstGeom prst="rect">
            <a:avLst/>
          </a:prstGeom>
          <a:solidFill>
            <a:srgbClr val="013476"/>
          </a:solidFill>
          <a:ln>
            <a:noFill/>
          </a:ln>
        </p:spPr>
        <p:txBody>
          <a:bodyPr spcFirstLastPara="1" wrap="square" lIns="46750" tIns="23375" rIns="46750" bIns="23375" anchor="ctr" anchorCtr="0">
            <a:noAutofit/>
          </a:bodyPr>
          <a:lstStyle/>
          <a:p>
            <a:pPr marL="0" lvl="0" indent="0" algn="just" rtl="0">
              <a:lnSpc>
                <a:spcPct val="150000"/>
              </a:lnSpc>
              <a:spcBef>
                <a:spcPts val="1200"/>
              </a:spcBef>
              <a:spcAft>
                <a:spcPts val="1200"/>
              </a:spcAft>
              <a:buClr>
                <a:schemeClr val="dk1"/>
              </a:buClr>
              <a:buSzPts val="1100"/>
              <a:buFont typeface="Arial"/>
              <a:buNone/>
            </a:pPr>
            <a:r>
              <a:rPr lang="en" sz="1200" dirty="0">
                <a:solidFill>
                  <a:schemeClr val="lt1"/>
                </a:solidFill>
                <a:latin typeface="Calibri"/>
                <a:ea typeface="Calibri"/>
                <a:cs typeface="Calibri"/>
                <a:sym typeface="Calibri"/>
              </a:rPr>
              <a:t>Στόχος της παρέμβασης είναι η ολιστική αντιμετώπιση της μάθησης, η συνεργασία και οι συνέργειες, η εξοικονόμηση πόρων, η καινοτομία και η διάχυση καλών πρακτικών, η ενίσχυση της σύζευξης με την αγορά εργασίας και την τοπική κοινωνία, με τελικό όφελος την εθνική οικονομία.</a:t>
            </a:r>
            <a:r>
              <a:rPr lang="en" sz="1200" b="1" dirty="0">
                <a:solidFill>
                  <a:schemeClr val="lt1"/>
                </a:solidFill>
                <a:latin typeface="Calibri"/>
                <a:ea typeface="Calibri"/>
                <a:cs typeface="Calibri"/>
                <a:sym typeface="Calibri"/>
              </a:rPr>
              <a:t> </a:t>
            </a:r>
            <a:endParaRPr sz="1000" b="1" i="0" strike="noStrike" cap="none" dirty="0">
              <a:solidFill>
                <a:schemeClr val="lt1"/>
              </a:solidFill>
              <a:latin typeface="Calibri"/>
              <a:ea typeface="Calibri"/>
              <a:cs typeface="Calibri"/>
              <a:sym typeface="Calibri"/>
            </a:endParaRPr>
          </a:p>
        </p:txBody>
      </p:sp>
      <p:grpSp>
        <p:nvGrpSpPr>
          <p:cNvPr id="541" name="Google Shape;541;p79"/>
          <p:cNvGrpSpPr/>
          <p:nvPr/>
        </p:nvGrpSpPr>
        <p:grpSpPr>
          <a:xfrm>
            <a:off x="4532239" y="1088527"/>
            <a:ext cx="342910" cy="353960"/>
            <a:chOff x="211138" y="3144838"/>
            <a:chExt cx="1174750" cy="1176338"/>
          </a:xfrm>
        </p:grpSpPr>
        <p:sp>
          <p:nvSpPr>
            <p:cNvPr id="542" name="Google Shape;542;p79"/>
            <p:cNvSpPr/>
            <p:nvPr/>
          </p:nvSpPr>
          <p:spPr>
            <a:xfrm>
              <a:off x="211138" y="3144838"/>
              <a:ext cx="1174750" cy="1176338"/>
            </a:xfrm>
            <a:custGeom>
              <a:avLst/>
              <a:gdLst/>
              <a:ahLst/>
              <a:cxnLst/>
              <a:rect l="l" t="t" r="r" b="b"/>
              <a:pathLst>
                <a:path w="740" h="741" extrusionOk="0">
                  <a:moveTo>
                    <a:pt x="0" y="0"/>
                  </a:moveTo>
                  <a:lnTo>
                    <a:pt x="0" y="741"/>
                  </a:lnTo>
                  <a:lnTo>
                    <a:pt x="740" y="741"/>
                  </a:lnTo>
                  <a:lnTo>
                    <a:pt x="740" y="0"/>
                  </a:lnTo>
                  <a:lnTo>
                    <a:pt x="0" y="0"/>
                  </a:lnTo>
                  <a:close/>
                  <a:moveTo>
                    <a:pt x="708" y="709"/>
                  </a:moveTo>
                  <a:lnTo>
                    <a:pt x="32" y="709"/>
                  </a:lnTo>
                  <a:lnTo>
                    <a:pt x="32" y="32"/>
                  </a:lnTo>
                  <a:lnTo>
                    <a:pt x="708" y="32"/>
                  </a:lnTo>
                  <a:lnTo>
                    <a:pt x="708" y="709"/>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3" name="Google Shape;543;p79"/>
            <p:cNvSpPr/>
            <p:nvPr/>
          </p:nvSpPr>
          <p:spPr>
            <a:xfrm>
              <a:off x="584201" y="3516313"/>
              <a:ext cx="457200" cy="428625"/>
            </a:xfrm>
            <a:custGeom>
              <a:avLst/>
              <a:gdLst/>
              <a:ahLst/>
              <a:cxnLst/>
              <a:rect l="l" t="t" r="r" b="b"/>
              <a:pathLst>
                <a:path w="224" h="210" extrusionOk="0">
                  <a:moveTo>
                    <a:pt x="67" y="203"/>
                  </a:moveTo>
                  <a:cubicBezTo>
                    <a:pt x="80" y="208"/>
                    <a:pt x="93" y="210"/>
                    <a:pt x="106" y="210"/>
                  </a:cubicBezTo>
                  <a:cubicBezTo>
                    <a:pt x="120" y="210"/>
                    <a:pt x="133" y="208"/>
                    <a:pt x="146" y="202"/>
                  </a:cubicBezTo>
                  <a:cubicBezTo>
                    <a:pt x="172" y="192"/>
                    <a:pt x="192" y="172"/>
                    <a:pt x="202" y="146"/>
                  </a:cubicBezTo>
                  <a:cubicBezTo>
                    <a:pt x="224" y="93"/>
                    <a:pt x="199" y="32"/>
                    <a:pt x="146" y="10"/>
                  </a:cubicBezTo>
                  <a:cubicBezTo>
                    <a:pt x="120" y="0"/>
                    <a:pt x="92" y="0"/>
                    <a:pt x="66" y="11"/>
                  </a:cubicBezTo>
                  <a:cubicBezTo>
                    <a:pt x="41" y="21"/>
                    <a:pt x="21" y="41"/>
                    <a:pt x="10" y="67"/>
                  </a:cubicBezTo>
                  <a:cubicBezTo>
                    <a:pt x="0" y="93"/>
                    <a:pt x="0" y="121"/>
                    <a:pt x="10" y="147"/>
                  </a:cubicBezTo>
                  <a:cubicBezTo>
                    <a:pt x="21" y="172"/>
                    <a:pt x="41" y="192"/>
                    <a:pt x="67" y="203"/>
                  </a:cubicBezTo>
                  <a:close/>
                  <a:moveTo>
                    <a:pt x="33" y="76"/>
                  </a:moveTo>
                  <a:cubicBezTo>
                    <a:pt x="41" y="57"/>
                    <a:pt x="56" y="41"/>
                    <a:pt x="76" y="33"/>
                  </a:cubicBezTo>
                  <a:cubicBezTo>
                    <a:pt x="86" y="29"/>
                    <a:pt x="96" y="27"/>
                    <a:pt x="106" y="27"/>
                  </a:cubicBezTo>
                  <a:cubicBezTo>
                    <a:pt x="116" y="27"/>
                    <a:pt x="127" y="29"/>
                    <a:pt x="136" y="33"/>
                  </a:cubicBezTo>
                  <a:cubicBezTo>
                    <a:pt x="177" y="50"/>
                    <a:pt x="196" y="96"/>
                    <a:pt x="180" y="137"/>
                  </a:cubicBezTo>
                  <a:cubicBezTo>
                    <a:pt x="172" y="156"/>
                    <a:pt x="156" y="172"/>
                    <a:pt x="137" y="180"/>
                  </a:cubicBezTo>
                  <a:cubicBezTo>
                    <a:pt x="117" y="188"/>
                    <a:pt x="96" y="188"/>
                    <a:pt x="76" y="180"/>
                  </a:cubicBezTo>
                  <a:cubicBezTo>
                    <a:pt x="57" y="172"/>
                    <a:pt x="41" y="157"/>
                    <a:pt x="33" y="137"/>
                  </a:cubicBezTo>
                  <a:cubicBezTo>
                    <a:pt x="25" y="118"/>
                    <a:pt x="25" y="96"/>
                    <a:pt x="33" y="76"/>
                  </a:cubicBez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4" name="Google Shape;544;p79"/>
            <p:cNvSpPr/>
            <p:nvPr/>
          </p:nvSpPr>
          <p:spPr>
            <a:xfrm>
              <a:off x="358776" y="3289300"/>
              <a:ext cx="885825" cy="889000"/>
            </a:xfrm>
            <a:custGeom>
              <a:avLst/>
              <a:gdLst/>
              <a:ahLst/>
              <a:cxnLst/>
              <a:rect l="l" t="t" r="r" b="b"/>
              <a:pathLst>
                <a:path w="435" h="435" extrusionOk="0">
                  <a:moveTo>
                    <a:pt x="7" y="190"/>
                  </a:moveTo>
                  <a:cubicBezTo>
                    <a:pt x="45" y="217"/>
                    <a:pt x="45" y="217"/>
                    <a:pt x="45" y="217"/>
                  </a:cubicBezTo>
                  <a:cubicBezTo>
                    <a:pt x="7" y="245"/>
                    <a:pt x="7" y="245"/>
                    <a:pt x="7" y="245"/>
                  </a:cubicBezTo>
                  <a:cubicBezTo>
                    <a:pt x="2" y="249"/>
                    <a:pt x="0" y="255"/>
                    <a:pt x="1" y="261"/>
                  </a:cubicBezTo>
                  <a:cubicBezTo>
                    <a:pt x="2" y="266"/>
                    <a:pt x="6" y="271"/>
                    <a:pt x="12" y="272"/>
                  </a:cubicBezTo>
                  <a:cubicBezTo>
                    <a:pt x="58" y="283"/>
                    <a:pt x="58" y="283"/>
                    <a:pt x="58" y="283"/>
                  </a:cubicBezTo>
                  <a:cubicBezTo>
                    <a:pt x="33" y="324"/>
                    <a:pt x="33" y="324"/>
                    <a:pt x="33" y="324"/>
                  </a:cubicBezTo>
                  <a:cubicBezTo>
                    <a:pt x="30" y="329"/>
                    <a:pt x="31" y="335"/>
                    <a:pt x="34" y="340"/>
                  </a:cubicBezTo>
                  <a:cubicBezTo>
                    <a:pt x="37" y="345"/>
                    <a:pt x="43" y="348"/>
                    <a:pt x="49" y="347"/>
                  </a:cubicBezTo>
                  <a:cubicBezTo>
                    <a:pt x="95" y="339"/>
                    <a:pt x="95" y="339"/>
                    <a:pt x="95" y="339"/>
                  </a:cubicBezTo>
                  <a:cubicBezTo>
                    <a:pt x="88" y="386"/>
                    <a:pt x="88" y="386"/>
                    <a:pt x="88" y="386"/>
                  </a:cubicBezTo>
                  <a:cubicBezTo>
                    <a:pt x="87" y="392"/>
                    <a:pt x="90" y="398"/>
                    <a:pt x="95" y="401"/>
                  </a:cubicBezTo>
                  <a:cubicBezTo>
                    <a:pt x="99" y="404"/>
                    <a:pt x="106" y="404"/>
                    <a:pt x="111" y="401"/>
                  </a:cubicBezTo>
                  <a:cubicBezTo>
                    <a:pt x="151" y="377"/>
                    <a:pt x="151" y="377"/>
                    <a:pt x="151" y="377"/>
                  </a:cubicBezTo>
                  <a:cubicBezTo>
                    <a:pt x="163" y="423"/>
                    <a:pt x="163" y="423"/>
                    <a:pt x="163" y="423"/>
                  </a:cubicBezTo>
                  <a:cubicBezTo>
                    <a:pt x="164" y="428"/>
                    <a:pt x="168" y="433"/>
                    <a:pt x="174" y="434"/>
                  </a:cubicBezTo>
                  <a:cubicBezTo>
                    <a:pt x="180" y="435"/>
                    <a:pt x="186" y="433"/>
                    <a:pt x="189" y="428"/>
                  </a:cubicBezTo>
                  <a:cubicBezTo>
                    <a:pt x="217" y="390"/>
                    <a:pt x="217" y="390"/>
                    <a:pt x="217" y="390"/>
                  </a:cubicBezTo>
                  <a:cubicBezTo>
                    <a:pt x="245" y="428"/>
                    <a:pt x="245" y="428"/>
                    <a:pt x="245" y="428"/>
                  </a:cubicBezTo>
                  <a:cubicBezTo>
                    <a:pt x="248" y="432"/>
                    <a:pt x="253" y="434"/>
                    <a:pt x="257" y="434"/>
                  </a:cubicBezTo>
                  <a:cubicBezTo>
                    <a:pt x="258" y="434"/>
                    <a:pt x="259" y="434"/>
                    <a:pt x="260" y="434"/>
                  </a:cubicBezTo>
                  <a:cubicBezTo>
                    <a:pt x="266" y="433"/>
                    <a:pt x="271" y="428"/>
                    <a:pt x="272" y="423"/>
                  </a:cubicBezTo>
                  <a:cubicBezTo>
                    <a:pt x="283" y="377"/>
                    <a:pt x="283" y="377"/>
                    <a:pt x="283" y="377"/>
                  </a:cubicBezTo>
                  <a:cubicBezTo>
                    <a:pt x="324" y="401"/>
                    <a:pt x="324" y="401"/>
                    <a:pt x="324" y="401"/>
                  </a:cubicBezTo>
                  <a:cubicBezTo>
                    <a:pt x="329" y="404"/>
                    <a:pt x="335" y="404"/>
                    <a:pt x="340" y="401"/>
                  </a:cubicBezTo>
                  <a:cubicBezTo>
                    <a:pt x="345" y="398"/>
                    <a:pt x="347" y="392"/>
                    <a:pt x="346" y="386"/>
                  </a:cubicBezTo>
                  <a:cubicBezTo>
                    <a:pt x="339" y="339"/>
                    <a:pt x="339" y="339"/>
                    <a:pt x="339" y="339"/>
                  </a:cubicBezTo>
                  <a:cubicBezTo>
                    <a:pt x="386" y="347"/>
                    <a:pt x="386" y="347"/>
                    <a:pt x="386" y="347"/>
                  </a:cubicBezTo>
                  <a:cubicBezTo>
                    <a:pt x="392" y="348"/>
                    <a:pt x="398" y="345"/>
                    <a:pt x="401" y="340"/>
                  </a:cubicBezTo>
                  <a:cubicBezTo>
                    <a:pt x="404" y="335"/>
                    <a:pt x="404" y="329"/>
                    <a:pt x="401" y="324"/>
                  </a:cubicBezTo>
                  <a:cubicBezTo>
                    <a:pt x="377" y="283"/>
                    <a:pt x="377" y="283"/>
                    <a:pt x="377" y="283"/>
                  </a:cubicBezTo>
                  <a:cubicBezTo>
                    <a:pt x="423" y="272"/>
                    <a:pt x="423" y="272"/>
                    <a:pt x="423" y="272"/>
                  </a:cubicBezTo>
                  <a:cubicBezTo>
                    <a:pt x="428" y="271"/>
                    <a:pt x="433" y="266"/>
                    <a:pt x="434" y="261"/>
                  </a:cubicBezTo>
                  <a:cubicBezTo>
                    <a:pt x="435" y="255"/>
                    <a:pt x="433" y="249"/>
                    <a:pt x="428" y="245"/>
                  </a:cubicBezTo>
                  <a:cubicBezTo>
                    <a:pt x="390" y="217"/>
                    <a:pt x="390" y="217"/>
                    <a:pt x="390" y="217"/>
                  </a:cubicBezTo>
                  <a:cubicBezTo>
                    <a:pt x="428" y="190"/>
                    <a:pt x="428" y="190"/>
                    <a:pt x="428" y="190"/>
                  </a:cubicBezTo>
                  <a:cubicBezTo>
                    <a:pt x="433" y="186"/>
                    <a:pt x="435" y="180"/>
                    <a:pt x="434" y="174"/>
                  </a:cubicBezTo>
                  <a:cubicBezTo>
                    <a:pt x="433" y="169"/>
                    <a:pt x="428" y="164"/>
                    <a:pt x="423" y="163"/>
                  </a:cubicBezTo>
                  <a:cubicBezTo>
                    <a:pt x="377" y="152"/>
                    <a:pt x="377" y="152"/>
                    <a:pt x="377" y="152"/>
                  </a:cubicBezTo>
                  <a:cubicBezTo>
                    <a:pt x="401" y="111"/>
                    <a:pt x="401" y="111"/>
                    <a:pt x="401" y="111"/>
                  </a:cubicBezTo>
                  <a:cubicBezTo>
                    <a:pt x="404" y="106"/>
                    <a:pt x="404" y="100"/>
                    <a:pt x="401" y="95"/>
                  </a:cubicBezTo>
                  <a:cubicBezTo>
                    <a:pt x="398" y="90"/>
                    <a:pt x="392" y="87"/>
                    <a:pt x="386" y="88"/>
                  </a:cubicBezTo>
                  <a:cubicBezTo>
                    <a:pt x="339" y="96"/>
                    <a:pt x="339" y="96"/>
                    <a:pt x="339" y="96"/>
                  </a:cubicBezTo>
                  <a:cubicBezTo>
                    <a:pt x="346" y="49"/>
                    <a:pt x="346" y="49"/>
                    <a:pt x="346" y="49"/>
                  </a:cubicBezTo>
                  <a:cubicBezTo>
                    <a:pt x="347" y="43"/>
                    <a:pt x="345" y="37"/>
                    <a:pt x="340" y="34"/>
                  </a:cubicBezTo>
                  <a:cubicBezTo>
                    <a:pt x="335" y="31"/>
                    <a:pt x="329" y="31"/>
                    <a:pt x="324" y="34"/>
                  </a:cubicBezTo>
                  <a:cubicBezTo>
                    <a:pt x="283" y="58"/>
                    <a:pt x="283" y="58"/>
                    <a:pt x="283" y="58"/>
                  </a:cubicBezTo>
                  <a:cubicBezTo>
                    <a:pt x="272" y="12"/>
                    <a:pt x="272" y="12"/>
                    <a:pt x="272" y="12"/>
                  </a:cubicBezTo>
                  <a:cubicBezTo>
                    <a:pt x="271" y="7"/>
                    <a:pt x="266" y="2"/>
                    <a:pt x="260" y="1"/>
                  </a:cubicBezTo>
                  <a:cubicBezTo>
                    <a:pt x="255" y="0"/>
                    <a:pt x="249" y="2"/>
                    <a:pt x="245" y="7"/>
                  </a:cubicBezTo>
                  <a:cubicBezTo>
                    <a:pt x="217" y="45"/>
                    <a:pt x="217" y="45"/>
                    <a:pt x="217" y="45"/>
                  </a:cubicBezTo>
                  <a:cubicBezTo>
                    <a:pt x="189" y="7"/>
                    <a:pt x="189" y="7"/>
                    <a:pt x="189" y="7"/>
                  </a:cubicBezTo>
                  <a:cubicBezTo>
                    <a:pt x="186" y="2"/>
                    <a:pt x="180" y="0"/>
                    <a:pt x="174" y="1"/>
                  </a:cubicBezTo>
                  <a:cubicBezTo>
                    <a:pt x="168" y="2"/>
                    <a:pt x="164" y="7"/>
                    <a:pt x="163" y="12"/>
                  </a:cubicBezTo>
                  <a:cubicBezTo>
                    <a:pt x="151" y="58"/>
                    <a:pt x="151" y="58"/>
                    <a:pt x="151" y="58"/>
                  </a:cubicBezTo>
                  <a:cubicBezTo>
                    <a:pt x="111" y="34"/>
                    <a:pt x="111" y="34"/>
                    <a:pt x="111" y="34"/>
                  </a:cubicBezTo>
                  <a:cubicBezTo>
                    <a:pt x="106" y="31"/>
                    <a:pt x="99" y="31"/>
                    <a:pt x="95" y="34"/>
                  </a:cubicBezTo>
                  <a:cubicBezTo>
                    <a:pt x="90" y="37"/>
                    <a:pt x="87" y="43"/>
                    <a:pt x="88" y="49"/>
                  </a:cubicBezTo>
                  <a:cubicBezTo>
                    <a:pt x="95" y="96"/>
                    <a:pt x="95" y="96"/>
                    <a:pt x="95" y="96"/>
                  </a:cubicBezTo>
                  <a:cubicBezTo>
                    <a:pt x="49" y="88"/>
                    <a:pt x="49" y="88"/>
                    <a:pt x="49" y="88"/>
                  </a:cubicBezTo>
                  <a:cubicBezTo>
                    <a:pt x="43" y="87"/>
                    <a:pt x="37" y="90"/>
                    <a:pt x="34" y="95"/>
                  </a:cubicBezTo>
                  <a:cubicBezTo>
                    <a:pt x="31" y="100"/>
                    <a:pt x="30" y="106"/>
                    <a:pt x="33" y="111"/>
                  </a:cubicBezTo>
                  <a:cubicBezTo>
                    <a:pt x="58" y="152"/>
                    <a:pt x="58" y="152"/>
                    <a:pt x="58" y="152"/>
                  </a:cubicBezTo>
                  <a:cubicBezTo>
                    <a:pt x="12" y="163"/>
                    <a:pt x="12" y="163"/>
                    <a:pt x="12" y="163"/>
                  </a:cubicBezTo>
                  <a:cubicBezTo>
                    <a:pt x="6" y="164"/>
                    <a:pt x="2" y="169"/>
                    <a:pt x="1" y="174"/>
                  </a:cubicBezTo>
                  <a:cubicBezTo>
                    <a:pt x="0" y="180"/>
                    <a:pt x="2" y="186"/>
                    <a:pt x="7" y="190"/>
                  </a:cubicBezTo>
                  <a:close/>
                  <a:moveTo>
                    <a:pt x="77" y="172"/>
                  </a:moveTo>
                  <a:cubicBezTo>
                    <a:pt x="81" y="171"/>
                    <a:pt x="85" y="168"/>
                    <a:pt x="87" y="163"/>
                  </a:cubicBezTo>
                  <a:cubicBezTo>
                    <a:pt x="89" y="159"/>
                    <a:pt x="88" y="154"/>
                    <a:pt x="86" y="150"/>
                  </a:cubicBezTo>
                  <a:cubicBezTo>
                    <a:pt x="65" y="116"/>
                    <a:pt x="65" y="116"/>
                    <a:pt x="65" y="116"/>
                  </a:cubicBezTo>
                  <a:cubicBezTo>
                    <a:pt x="105" y="122"/>
                    <a:pt x="105" y="122"/>
                    <a:pt x="105" y="122"/>
                  </a:cubicBezTo>
                  <a:cubicBezTo>
                    <a:pt x="109" y="123"/>
                    <a:pt x="114" y="121"/>
                    <a:pt x="117" y="118"/>
                  </a:cubicBezTo>
                  <a:cubicBezTo>
                    <a:pt x="121" y="114"/>
                    <a:pt x="122" y="109"/>
                    <a:pt x="122" y="105"/>
                  </a:cubicBezTo>
                  <a:cubicBezTo>
                    <a:pt x="116" y="65"/>
                    <a:pt x="116" y="65"/>
                    <a:pt x="116" y="65"/>
                  </a:cubicBezTo>
                  <a:cubicBezTo>
                    <a:pt x="150" y="86"/>
                    <a:pt x="150" y="86"/>
                    <a:pt x="150" y="86"/>
                  </a:cubicBezTo>
                  <a:cubicBezTo>
                    <a:pt x="154" y="89"/>
                    <a:pt x="159" y="89"/>
                    <a:pt x="163" y="87"/>
                  </a:cubicBezTo>
                  <a:cubicBezTo>
                    <a:pt x="168" y="85"/>
                    <a:pt x="171" y="81"/>
                    <a:pt x="172" y="77"/>
                  </a:cubicBezTo>
                  <a:cubicBezTo>
                    <a:pt x="182" y="38"/>
                    <a:pt x="182" y="38"/>
                    <a:pt x="182" y="38"/>
                  </a:cubicBezTo>
                  <a:cubicBezTo>
                    <a:pt x="205" y="70"/>
                    <a:pt x="205" y="70"/>
                    <a:pt x="205" y="70"/>
                  </a:cubicBezTo>
                  <a:cubicBezTo>
                    <a:pt x="208" y="74"/>
                    <a:pt x="212" y="76"/>
                    <a:pt x="217" y="76"/>
                  </a:cubicBezTo>
                  <a:cubicBezTo>
                    <a:pt x="222" y="76"/>
                    <a:pt x="227" y="74"/>
                    <a:pt x="229" y="70"/>
                  </a:cubicBezTo>
                  <a:cubicBezTo>
                    <a:pt x="253" y="38"/>
                    <a:pt x="253" y="38"/>
                    <a:pt x="253" y="38"/>
                  </a:cubicBezTo>
                  <a:cubicBezTo>
                    <a:pt x="262" y="77"/>
                    <a:pt x="262" y="77"/>
                    <a:pt x="262" y="77"/>
                  </a:cubicBezTo>
                  <a:cubicBezTo>
                    <a:pt x="264" y="81"/>
                    <a:pt x="267" y="85"/>
                    <a:pt x="271" y="87"/>
                  </a:cubicBezTo>
                  <a:cubicBezTo>
                    <a:pt x="276" y="89"/>
                    <a:pt x="281" y="89"/>
                    <a:pt x="285" y="86"/>
                  </a:cubicBezTo>
                  <a:cubicBezTo>
                    <a:pt x="319" y="65"/>
                    <a:pt x="319" y="65"/>
                    <a:pt x="319" y="65"/>
                  </a:cubicBezTo>
                  <a:cubicBezTo>
                    <a:pt x="313" y="105"/>
                    <a:pt x="313" y="105"/>
                    <a:pt x="313" y="105"/>
                  </a:cubicBezTo>
                  <a:cubicBezTo>
                    <a:pt x="312" y="109"/>
                    <a:pt x="314" y="114"/>
                    <a:pt x="317" y="118"/>
                  </a:cubicBezTo>
                  <a:cubicBezTo>
                    <a:pt x="320" y="121"/>
                    <a:pt x="325" y="123"/>
                    <a:pt x="330" y="122"/>
                  </a:cubicBezTo>
                  <a:cubicBezTo>
                    <a:pt x="369" y="116"/>
                    <a:pt x="369" y="116"/>
                    <a:pt x="369" y="116"/>
                  </a:cubicBezTo>
                  <a:cubicBezTo>
                    <a:pt x="349" y="150"/>
                    <a:pt x="349" y="150"/>
                    <a:pt x="349" y="150"/>
                  </a:cubicBezTo>
                  <a:cubicBezTo>
                    <a:pt x="346" y="154"/>
                    <a:pt x="346" y="159"/>
                    <a:pt x="348" y="163"/>
                  </a:cubicBezTo>
                  <a:cubicBezTo>
                    <a:pt x="349" y="168"/>
                    <a:pt x="353" y="171"/>
                    <a:pt x="358" y="172"/>
                  </a:cubicBezTo>
                  <a:cubicBezTo>
                    <a:pt x="397" y="182"/>
                    <a:pt x="397" y="182"/>
                    <a:pt x="397" y="182"/>
                  </a:cubicBezTo>
                  <a:cubicBezTo>
                    <a:pt x="365" y="205"/>
                    <a:pt x="365" y="205"/>
                    <a:pt x="365" y="205"/>
                  </a:cubicBezTo>
                  <a:cubicBezTo>
                    <a:pt x="361" y="208"/>
                    <a:pt x="358" y="213"/>
                    <a:pt x="358" y="217"/>
                  </a:cubicBezTo>
                  <a:cubicBezTo>
                    <a:pt x="358" y="222"/>
                    <a:pt x="361" y="227"/>
                    <a:pt x="365" y="230"/>
                  </a:cubicBezTo>
                  <a:cubicBezTo>
                    <a:pt x="397" y="253"/>
                    <a:pt x="397" y="253"/>
                    <a:pt x="397" y="253"/>
                  </a:cubicBezTo>
                  <a:cubicBezTo>
                    <a:pt x="358" y="263"/>
                    <a:pt x="358" y="263"/>
                    <a:pt x="358" y="263"/>
                  </a:cubicBezTo>
                  <a:cubicBezTo>
                    <a:pt x="353" y="264"/>
                    <a:pt x="349" y="267"/>
                    <a:pt x="348" y="272"/>
                  </a:cubicBezTo>
                  <a:cubicBezTo>
                    <a:pt x="346" y="276"/>
                    <a:pt x="346" y="281"/>
                    <a:pt x="349" y="285"/>
                  </a:cubicBezTo>
                  <a:cubicBezTo>
                    <a:pt x="369" y="319"/>
                    <a:pt x="369" y="319"/>
                    <a:pt x="369" y="319"/>
                  </a:cubicBezTo>
                  <a:cubicBezTo>
                    <a:pt x="330" y="313"/>
                    <a:pt x="330" y="313"/>
                    <a:pt x="330" y="313"/>
                  </a:cubicBezTo>
                  <a:cubicBezTo>
                    <a:pt x="325" y="312"/>
                    <a:pt x="320" y="314"/>
                    <a:pt x="317" y="317"/>
                  </a:cubicBezTo>
                  <a:cubicBezTo>
                    <a:pt x="314" y="321"/>
                    <a:pt x="312" y="326"/>
                    <a:pt x="313" y="330"/>
                  </a:cubicBezTo>
                  <a:cubicBezTo>
                    <a:pt x="319" y="370"/>
                    <a:pt x="319" y="370"/>
                    <a:pt x="319" y="370"/>
                  </a:cubicBezTo>
                  <a:cubicBezTo>
                    <a:pt x="285" y="349"/>
                    <a:pt x="285" y="349"/>
                    <a:pt x="285" y="349"/>
                  </a:cubicBezTo>
                  <a:cubicBezTo>
                    <a:pt x="281" y="346"/>
                    <a:pt x="276" y="346"/>
                    <a:pt x="271" y="348"/>
                  </a:cubicBezTo>
                  <a:cubicBezTo>
                    <a:pt x="267" y="350"/>
                    <a:pt x="264" y="354"/>
                    <a:pt x="262" y="358"/>
                  </a:cubicBezTo>
                  <a:cubicBezTo>
                    <a:pt x="253" y="397"/>
                    <a:pt x="253" y="397"/>
                    <a:pt x="253" y="397"/>
                  </a:cubicBezTo>
                  <a:cubicBezTo>
                    <a:pt x="229" y="365"/>
                    <a:pt x="229" y="365"/>
                    <a:pt x="229" y="365"/>
                  </a:cubicBezTo>
                  <a:cubicBezTo>
                    <a:pt x="227" y="361"/>
                    <a:pt x="222" y="359"/>
                    <a:pt x="217" y="359"/>
                  </a:cubicBezTo>
                  <a:cubicBezTo>
                    <a:pt x="212" y="359"/>
                    <a:pt x="208" y="361"/>
                    <a:pt x="205" y="365"/>
                  </a:cubicBezTo>
                  <a:cubicBezTo>
                    <a:pt x="182" y="397"/>
                    <a:pt x="182" y="397"/>
                    <a:pt x="182" y="397"/>
                  </a:cubicBezTo>
                  <a:cubicBezTo>
                    <a:pt x="172" y="358"/>
                    <a:pt x="172" y="358"/>
                    <a:pt x="172" y="358"/>
                  </a:cubicBezTo>
                  <a:cubicBezTo>
                    <a:pt x="171" y="354"/>
                    <a:pt x="168" y="350"/>
                    <a:pt x="163" y="348"/>
                  </a:cubicBezTo>
                  <a:cubicBezTo>
                    <a:pt x="161" y="347"/>
                    <a:pt x="159" y="347"/>
                    <a:pt x="157" y="347"/>
                  </a:cubicBezTo>
                  <a:cubicBezTo>
                    <a:pt x="155" y="347"/>
                    <a:pt x="152" y="347"/>
                    <a:pt x="150" y="349"/>
                  </a:cubicBezTo>
                  <a:cubicBezTo>
                    <a:pt x="116" y="370"/>
                    <a:pt x="116" y="370"/>
                    <a:pt x="116" y="370"/>
                  </a:cubicBezTo>
                  <a:cubicBezTo>
                    <a:pt x="122" y="330"/>
                    <a:pt x="122" y="330"/>
                    <a:pt x="122" y="330"/>
                  </a:cubicBezTo>
                  <a:cubicBezTo>
                    <a:pt x="122" y="326"/>
                    <a:pt x="121" y="321"/>
                    <a:pt x="117" y="317"/>
                  </a:cubicBezTo>
                  <a:cubicBezTo>
                    <a:pt x="114" y="314"/>
                    <a:pt x="109" y="312"/>
                    <a:pt x="105" y="313"/>
                  </a:cubicBezTo>
                  <a:cubicBezTo>
                    <a:pt x="65" y="319"/>
                    <a:pt x="65" y="319"/>
                    <a:pt x="65" y="319"/>
                  </a:cubicBezTo>
                  <a:cubicBezTo>
                    <a:pt x="86" y="285"/>
                    <a:pt x="86" y="285"/>
                    <a:pt x="86" y="285"/>
                  </a:cubicBezTo>
                  <a:cubicBezTo>
                    <a:pt x="88" y="281"/>
                    <a:pt x="89" y="276"/>
                    <a:pt x="87" y="272"/>
                  </a:cubicBezTo>
                  <a:cubicBezTo>
                    <a:pt x="85" y="267"/>
                    <a:pt x="81" y="264"/>
                    <a:pt x="77" y="263"/>
                  </a:cubicBezTo>
                  <a:cubicBezTo>
                    <a:pt x="38" y="253"/>
                    <a:pt x="38" y="253"/>
                    <a:pt x="38" y="253"/>
                  </a:cubicBezTo>
                  <a:cubicBezTo>
                    <a:pt x="70" y="230"/>
                    <a:pt x="70" y="230"/>
                    <a:pt x="70" y="230"/>
                  </a:cubicBezTo>
                  <a:cubicBezTo>
                    <a:pt x="74" y="227"/>
                    <a:pt x="76" y="222"/>
                    <a:pt x="76" y="217"/>
                  </a:cubicBezTo>
                  <a:cubicBezTo>
                    <a:pt x="76" y="213"/>
                    <a:pt x="74" y="208"/>
                    <a:pt x="70" y="205"/>
                  </a:cubicBezTo>
                  <a:cubicBezTo>
                    <a:pt x="38" y="182"/>
                    <a:pt x="38" y="182"/>
                    <a:pt x="38" y="182"/>
                  </a:cubicBezTo>
                  <a:lnTo>
                    <a:pt x="77" y="172"/>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 name="Ορθογώνιο 1">
            <a:extLst>
              <a:ext uri="{FF2B5EF4-FFF2-40B4-BE49-F238E27FC236}">
                <a16:creationId xmlns:a16="http://schemas.microsoft.com/office/drawing/2014/main" id="{DEC4BE68-B428-B94F-2B26-DD692781DAD4}"/>
              </a:ext>
            </a:extLst>
          </p:cNvPr>
          <p:cNvSpPr/>
          <p:nvPr/>
        </p:nvSpPr>
        <p:spPr>
          <a:xfrm>
            <a:off x="272075" y="4109602"/>
            <a:ext cx="8227500" cy="449921"/>
          </a:xfrm>
          <a:prstGeom prst="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Η παρέμβασή μας δεν περιορίζει την αυτονομία των επιμέρους εκπαιδευτικών μονάδων των τριών επιπέδων (3,4,5), αντίθετα επιδιώκεται η ενίσχυσή της.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1"/>
          <p:cNvSpPr txBox="1"/>
          <p:nvPr/>
        </p:nvSpPr>
        <p:spPr>
          <a:xfrm>
            <a:off x="182275" y="2850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Προϋποθέσεις ίδρυσης Κ.Ε.Ε.Κ.</a:t>
            </a:r>
            <a:endParaRPr sz="2000" b="1" i="0" u="none" strike="noStrike" cap="none">
              <a:solidFill>
                <a:schemeClr val="dk1"/>
              </a:solidFill>
              <a:latin typeface="Roboto"/>
              <a:ea typeface="Roboto"/>
              <a:cs typeface="Roboto"/>
              <a:sym typeface="Roboto"/>
            </a:endParaRPr>
          </a:p>
        </p:txBody>
      </p:sp>
      <p:sp>
        <p:nvSpPr>
          <p:cNvPr id="566" name="Google Shape;566;p81"/>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567" name="Google Shape;567;p81"/>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grpSp>
        <p:nvGrpSpPr>
          <p:cNvPr id="568" name="Google Shape;568;p81"/>
          <p:cNvGrpSpPr/>
          <p:nvPr/>
        </p:nvGrpSpPr>
        <p:grpSpPr>
          <a:xfrm>
            <a:off x="295872" y="2705403"/>
            <a:ext cx="2732611" cy="1688376"/>
            <a:chOff x="567075" y="4825788"/>
            <a:chExt cx="1548046" cy="1872022"/>
          </a:xfrm>
        </p:grpSpPr>
        <p:sp>
          <p:nvSpPr>
            <p:cNvPr id="569" name="Google Shape;569;p81"/>
            <p:cNvSpPr/>
            <p:nvPr/>
          </p:nvSpPr>
          <p:spPr>
            <a:xfrm rot="-5400000" flipH="1">
              <a:off x="1045900" y="4346962"/>
              <a:ext cx="590347" cy="1547998"/>
            </a:xfrm>
            <a:custGeom>
              <a:avLst/>
              <a:gdLst/>
              <a:ahLst/>
              <a:cxnLst/>
              <a:rect l="l" t="t" r="r" b="b"/>
              <a:pathLst>
                <a:path w="590347" h="1477802" extrusionOk="0">
                  <a:moveTo>
                    <a:pt x="0" y="0"/>
                  </a:moveTo>
                  <a:lnTo>
                    <a:pt x="373838" y="0"/>
                  </a:lnTo>
                  <a:lnTo>
                    <a:pt x="590347" y="738263"/>
                  </a:lnTo>
                  <a:lnTo>
                    <a:pt x="373838" y="1477802"/>
                  </a:lnTo>
                  <a:lnTo>
                    <a:pt x="0" y="1477802"/>
                  </a:lnTo>
                  <a:lnTo>
                    <a:pt x="0" y="0"/>
                  </a:lnTo>
                  <a:close/>
                </a:path>
              </a:pathLst>
            </a:custGeom>
            <a:solidFill>
              <a:srgbClr val="0134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81"/>
            <p:cNvSpPr txBox="1"/>
            <p:nvPr/>
          </p:nvSpPr>
          <p:spPr>
            <a:xfrm flipH="1">
              <a:off x="567100" y="4853399"/>
              <a:ext cx="1548000" cy="590400"/>
            </a:xfrm>
            <a:prstGeom prst="rect">
              <a:avLst/>
            </a:prstGeom>
            <a:noFill/>
            <a:ln>
              <a:noFill/>
            </a:ln>
          </p:spPr>
          <p:txBody>
            <a:bodyPr spcFirstLastPara="1" wrap="square" lIns="44575" tIns="44575" rIns="44575" bIns="445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2000" b="1" i="0" u="none" strike="noStrike" cap="none">
                  <a:solidFill>
                    <a:srgbClr val="FFFFFF"/>
                  </a:solidFill>
                  <a:latin typeface="Arial"/>
                  <a:ea typeface="Arial"/>
                  <a:cs typeface="Arial"/>
                  <a:sym typeface="Arial"/>
                </a:rPr>
                <a:t>2</a:t>
              </a:r>
              <a:endParaRPr sz="2000" b="0" i="0" u="none" strike="noStrike" cap="none">
                <a:solidFill>
                  <a:srgbClr val="000000"/>
                </a:solidFill>
                <a:latin typeface="Arial"/>
                <a:ea typeface="Arial"/>
                <a:cs typeface="Arial"/>
                <a:sym typeface="Arial"/>
              </a:endParaRPr>
            </a:p>
          </p:txBody>
        </p:sp>
        <p:sp>
          <p:nvSpPr>
            <p:cNvPr id="571" name="Google Shape;571;p81"/>
            <p:cNvSpPr/>
            <p:nvPr/>
          </p:nvSpPr>
          <p:spPr>
            <a:xfrm rot="-5400000" flipH="1">
              <a:off x="624321" y="5207010"/>
              <a:ext cx="1433553" cy="1548045"/>
            </a:xfrm>
            <a:custGeom>
              <a:avLst/>
              <a:gdLst/>
              <a:ahLst/>
              <a:cxnLst/>
              <a:rect l="l" t="t" r="r" b="b"/>
              <a:pathLst>
                <a:path w="1991046" h="2548223" extrusionOk="0">
                  <a:moveTo>
                    <a:pt x="0" y="0"/>
                  </a:moveTo>
                  <a:lnTo>
                    <a:pt x="1991046" y="0"/>
                  </a:lnTo>
                  <a:lnTo>
                    <a:pt x="1991046" y="2548223"/>
                  </a:lnTo>
                  <a:lnTo>
                    <a:pt x="0" y="2548223"/>
                  </a:lnTo>
                  <a:lnTo>
                    <a:pt x="298389" y="1276210"/>
                  </a:lnTo>
                  <a:lnTo>
                    <a:pt x="0" y="0"/>
                  </a:lnTo>
                  <a:close/>
                </a:path>
              </a:pathLst>
            </a:custGeom>
            <a:noFill/>
            <a:ln w="12700" cap="flat" cmpd="sng">
              <a:solidFill>
                <a:srgbClr val="0134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grpSp>
        <p:nvGrpSpPr>
          <p:cNvPr id="572" name="Google Shape;572;p81"/>
          <p:cNvGrpSpPr/>
          <p:nvPr/>
        </p:nvGrpSpPr>
        <p:grpSpPr>
          <a:xfrm>
            <a:off x="280029" y="855490"/>
            <a:ext cx="2736931" cy="532482"/>
            <a:chOff x="557165" y="4825763"/>
            <a:chExt cx="1557907" cy="590400"/>
          </a:xfrm>
        </p:grpSpPr>
        <p:sp>
          <p:nvSpPr>
            <p:cNvPr id="573" name="Google Shape;573;p81"/>
            <p:cNvSpPr/>
            <p:nvPr/>
          </p:nvSpPr>
          <p:spPr>
            <a:xfrm rot="-5400000" flipH="1">
              <a:off x="1045900" y="4346962"/>
              <a:ext cx="590347" cy="1547998"/>
            </a:xfrm>
            <a:custGeom>
              <a:avLst/>
              <a:gdLst/>
              <a:ahLst/>
              <a:cxnLst/>
              <a:rect l="l" t="t" r="r" b="b"/>
              <a:pathLst>
                <a:path w="590347" h="1477802" extrusionOk="0">
                  <a:moveTo>
                    <a:pt x="0" y="0"/>
                  </a:moveTo>
                  <a:lnTo>
                    <a:pt x="373838" y="0"/>
                  </a:lnTo>
                  <a:lnTo>
                    <a:pt x="590347" y="738263"/>
                  </a:lnTo>
                  <a:lnTo>
                    <a:pt x="373838" y="1477802"/>
                  </a:lnTo>
                  <a:lnTo>
                    <a:pt x="0" y="1477802"/>
                  </a:lnTo>
                  <a:lnTo>
                    <a:pt x="0" y="0"/>
                  </a:lnTo>
                  <a:close/>
                </a:path>
              </a:pathLst>
            </a:custGeom>
            <a:solidFill>
              <a:srgbClr val="333F50"/>
            </a:solidFill>
            <a:ln w="12700" cap="flat" cmpd="sng">
              <a:solidFill>
                <a:srgbClr val="4646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574" name="Google Shape;574;p81"/>
            <p:cNvSpPr txBox="1"/>
            <p:nvPr/>
          </p:nvSpPr>
          <p:spPr>
            <a:xfrm flipH="1">
              <a:off x="557165" y="4825763"/>
              <a:ext cx="1548000" cy="590400"/>
            </a:xfrm>
            <a:prstGeom prst="rect">
              <a:avLst/>
            </a:prstGeom>
            <a:noFill/>
            <a:ln>
              <a:noFill/>
            </a:ln>
          </p:spPr>
          <p:txBody>
            <a:bodyPr spcFirstLastPara="1" wrap="square" lIns="44575" tIns="44575" rIns="44575" bIns="445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2000" b="1" i="0" u="none" strike="noStrike" cap="none">
                  <a:solidFill>
                    <a:srgbClr val="FFFFFF"/>
                  </a:solidFill>
                  <a:latin typeface="Arial"/>
                  <a:ea typeface="Arial"/>
                  <a:cs typeface="Arial"/>
                  <a:sym typeface="Arial"/>
                </a:rPr>
                <a:t>1</a:t>
              </a:r>
              <a:endParaRPr sz="2000" b="0" i="0" u="none" strike="noStrike" cap="none">
                <a:solidFill>
                  <a:srgbClr val="000000"/>
                </a:solidFill>
                <a:latin typeface="Arial"/>
                <a:ea typeface="Arial"/>
                <a:cs typeface="Arial"/>
                <a:sym typeface="Arial"/>
              </a:endParaRPr>
            </a:p>
          </p:txBody>
        </p:sp>
      </p:grpSp>
      <p:sp>
        <p:nvSpPr>
          <p:cNvPr id="575" name="Google Shape;575;p81"/>
          <p:cNvSpPr/>
          <p:nvPr/>
        </p:nvSpPr>
        <p:spPr>
          <a:xfrm rot="-5400000" flipH="1">
            <a:off x="1009581" y="537318"/>
            <a:ext cx="1294180" cy="2720228"/>
          </a:xfrm>
          <a:custGeom>
            <a:avLst/>
            <a:gdLst/>
            <a:ahLst/>
            <a:cxnLst/>
            <a:rect l="l" t="t" r="r" b="b"/>
            <a:pathLst>
              <a:path w="1991046" h="2548223" extrusionOk="0">
                <a:moveTo>
                  <a:pt x="0" y="0"/>
                </a:moveTo>
                <a:lnTo>
                  <a:pt x="1991046" y="0"/>
                </a:lnTo>
                <a:lnTo>
                  <a:pt x="1991046" y="2548223"/>
                </a:lnTo>
                <a:lnTo>
                  <a:pt x="0" y="2548223"/>
                </a:lnTo>
                <a:lnTo>
                  <a:pt x="298389" y="1276210"/>
                </a:lnTo>
                <a:lnTo>
                  <a:pt x="0" y="0"/>
                </a:lnTo>
                <a:close/>
              </a:path>
            </a:pathLst>
          </a:custGeom>
          <a:noFill/>
          <a:ln w="12700" cap="flat" cmpd="sng">
            <a:solidFill>
              <a:srgbClr val="46464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576" name="Google Shape;576;p81"/>
          <p:cNvSpPr txBox="1"/>
          <p:nvPr/>
        </p:nvSpPr>
        <p:spPr>
          <a:xfrm>
            <a:off x="317363" y="3190475"/>
            <a:ext cx="28299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Calibri" panose="020F0502020204030204" pitchFamily="34" charset="0"/>
                <a:ea typeface="Calibri" panose="020F0502020204030204" pitchFamily="34" charset="0"/>
                <a:cs typeface="Calibri" panose="020F0502020204030204" pitchFamily="34" charset="0"/>
              </a:rPr>
              <a:t>Μη συστέγαση στον ίδιο χώρο Γυμνασίου ή Γενικού Λυκείου, ώστε να γίνεται πλήρης εκμετάλλευση των εγκαταστάσεων για τις αυξημένες ανάγκες της Ε.Ε.Κ.</a:t>
            </a: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sz="10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77" name="Google Shape;577;p81"/>
          <p:cNvSpPr txBox="1"/>
          <p:nvPr/>
        </p:nvSpPr>
        <p:spPr>
          <a:xfrm>
            <a:off x="296560" y="1349397"/>
            <a:ext cx="28506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Calibri" panose="020F0502020204030204" pitchFamily="34" charset="0"/>
                <a:ea typeface="Calibri" panose="020F0502020204030204" pitchFamily="34" charset="0"/>
                <a:cs typeface="Calibri" panose="020F0502020204030204" pitchFamily="34" charset="0"/>
              </a:rPr>
              <a:t>Συνύπαρξη στον ίδιο χώρο (campus) τουλάχιστον μίας δομής εκπαίδευσης, μία δομής κατάρτισης κι ενός εργαστηριακού κέντρου (Ε.Κ.)</a:t>
            </a:r>
            <a:endParaRP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cxnSp>
        <p:nvCxnSpPr>
          <p:cNvPr id="579" name="Google Shape;579;p81"/>
          <p:cNvCxnSpPr/>
          <p:nvPr/>
        </p:nvCxnSpPr>
        <p:spPr>
          <a:xfrm>
            <a:off x="3273125" y="1667638"/>
            <a:ext cx="0" cy="2029200"/>
          </a:xfrm>
          <a:prstGeom prst="straightConnector1">
            <a:avLst/>
          </a:prstGeom>
          <a:noFill/>
          <a:ln w="9525" cap="sq" cmpd="sng">
            <a:solidFill>
              <a:srgbClr val="013476"/>
            </a:solidFill>
            <a:prstDash val="solid"/>
            <a:round/>
            <a:headEnd type="none" w="sm" len="sm"/>
            <a:tailEnd type="none" w="sm" len="sm"/>
          </a:ln>
        </p:spPr>
      </p:cxnSp>
      <p:sp>
        <p:nvSpPr>
          <p:cNvPr id="2" name="Ορθογώνιο 1">
            <a:extLst>
              <a:ext uri="{FF2B5EF4-FFF2-40B4-BE49-F238E27FC236}">
                <a16:creationId xmlns:a16="http://schemas.microsoft.com/office/drawing/2014/main" id="{CB736EF4-1D68-F4C2-0BA9-E05DDA3C2BF9}"/>
              </a:ext>
            </a:extLst>
          </p:cNvPr>
          <p:cNvSpPr/>
          <p:nvPr/>
        </p:nvSpPr>
        <p:spPr>
          <a:xfrm>
            <a:off x="3694771" y="1349397"/>
            <a:ext cx="4802456" cy="2166954"/>
          </a:xfrm>
          <a:prstGeom prst="rect">
            <a:avLst/>
          </a:prstGeom>
          <a:solidFill>
            <a:schemeClr val="bg1">
              <a:lumMod val="95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lvl="0" indent="0" algn="just" rtl="0">
              <a:spcBef>
                <a:spcPts val="0"/>
              </a:spcBef>
              <a:spcAft>
                <a:spcPts val="0"/>
              </a:spcAft>
              <a:buNone/>
            </a:pPr>
            <a:r>
              <a:rPr lang="el-GR" sz="1500" dirty="0">
                <a:solidFill>
                  <a:schemeClr val="dk1"/>
                </a:solidFill>
                <a:latin typeface="Calibri"/>
                <a:ea typeface="Calibri"/>
                <a:cs typeface="Calibri"/>
                <a:sym typeface="Calibri"/>
              </a:rPr>
              <a:t>Με βάση στατιστικά στοιχεία που ακολουθούν παρουσιάζονται πανελλαδικά 23 περιπτώσεις συγκροτημάτων (</a:t>
            </a:r>
            <a:r>
              <a:rPr lang="el-GR" sz="1500" dirty="0" err="1">
                <a:solidFill>
                  <a:schemeClr val="dk1"/>
                </a:solidFill>
                <a:latin typeface="Calibri"/>
                <a:ea typeface="Calibri"/>
                <a:cs typeface="Calibri"/>
                <a:sym typeface="Calibri"/>
              </a:rPr>
              <a:t>campus</a:t>
            </a:r>
            <a:r>
              <a:rPr lang="en-US" sz="1500" dirty="0">
                <a:solidFill>
                  <a:schemeClr val="dk1"/>
                </a:solidFill>
                <a:latin typeface="Calibri"/>
                <a:ea typeface="Calibri"/>
                <a:cs typeface="Calibri"/>
                <a:sym typeface="Calibri"/>
              </a:rPr>
              <a:t>es</a:t>
            </a:r>
            <a:r>
              <a:rPr lang="el-GR" sz="1500" dirty="0">
                <a:solidFill>
                  <a:schemeClr val="dk1"/>
                </a:solidFill>
                <a:latin typeface="Calibri"/>
                <a:ea typeface="Calibri"/>
                <a:cs typeface="Calibri"/>
                <a:sym typeface="Calibri"/>
              </a:rPr>
              <a:t>) με ημερήσιο/α ΕΠΑ.Λ., Ι.Ε.Κ. και Ε.Κ. και 37 περιπτώσεις συγκροτημάτων (</a:t>
            </a:r>
            <a:r>
              <a:rPr lang="el-GR" sz="1500" dirty="0" err="1">
                <a:solidFill>
                  <a:schemeClr val="dk1"/>
                </a:solidFill>
                <a:latin typeface="Calibri"/>
                <a:ea typeface="Calibri"/>
                <a:cs typeface="Calibri"/>
                <a:sym typeface="Calibri"/>
              </a:rPr>
              <a:t>campus</a:t>
            </a:r>
            <a:r>
              <a:rPr lang="en-US" sz="1500" dirty="0">
                <a:latin typeface="Calibri"/>
                <a:ea typeface="Calibri"/>
                <a:cs typeface="Calibri"/>
                <a:sym typeface="Calibri"/>
              </a:rPr>
              <a:t>es</a:t>
            </a:r>
            <a:r>
              <a:rPr lang="el-GR" sz="1500" dirty="0">
                <a:solidFill>
                  <a:schemeClr val="dk1"/>
                </a:solidFill>
                <a:latin typeface="Calibri"/>
                <a:ea typeface="Calibri"/>
                <a:cs typeface="Calibri"/>
                <a:sym typeface="Calibri"/>
              </a:rPr>
              <a:t>) με ημερήσιο/α και εσπερινό ΕΠΑ.Λ., Ι.Ε.Κ. και Ε.Κ. </a:t>
            </a:r>
            <a:r>
              <a:rPr lang="el-GR" sz="1500" b="1" i="1" dirty="0">
                <a:solidFill>
                  <a:schemeClr val="dk1"/>
                </a:solidFill>
                <a:latin typeface="Calibri"/>
                <a:ea typeface="Calibri"/>
                <a:cs typeface="Calibri"/>
                <a:sym typeface="Calibri"/>
              </a:rPr>
              <a:t>(βλ. επόμενο </a:t>
            </a:r>
            <a:r>
              <a:rPr lang="el-GR" sz="1500" b="1" i="1" dirty="0" err="1">
                <a:solidFill>
                  <a:schemeClr val="dk1"/>
                </a:solidFill>
                <a:latin typeface="Calibri"/>
                <a:ea typeface="Calibri"/>
                <a:cs typeface="Calibri"/>
                <a:sym typeface="Calibri"/>
              </a:rPr>
              <a:t>slide</a:t>
            </a:r>
            <a:r>
              <a:rPr lang="el-GR" sz="1500" b="1" i="1" dirty="0">
                <a:solidFill>
                  <a:schemeClr val="dk1"/>
                </a:solidFill>
                <a:latin typeface="Calibri"/>
                <a:ea typeface="Calibri"/>
                <a:cs typeface="Calibri"/>
                <a:sym typeface="Calibri"/>
              </a:rPr>
              <a:t>)</a:t>
            </a:r>
            <a:endParaRPr lang="el-GR" sz="1500" b="1" i="1"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2"/>
          <p:cNvSpPr txBox="1"/>
          <p:nvPr/>
        </p:nvSpPr>
        <p:spPr>
          <a:xfrm>
            <a:off x="182275" y="2850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Σύνολο συγκροτημάτων (Campuses) </a:t>
            </a:r>
            <a:endParaRPr sz="2000" b="1" i="0" u="none" strike="noStrike" cap="none" dirty="0">
              <a:solidFill>
                <a:schemeClr val="dk1"/>
              </a:solidFill>
              <a:latin typeface="Roboto"/>
              <a:ea typeface="Roboto"/>
              <a:cs typeface="Roboto"/>
              <a:sym typeface="Roboto"/>
            </a:endParaRPr>
          </a:p>
        </p:txBody>
      </p:sp>
      <p:sp>
        <p:nvSpPr>
          <p:cNvPr id="587" name="Google Shape;587;p82"/>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588" name="Google Shape;588;p82"/>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pic>
        <p:nvPicPr>
          <p:cNvPr id="589" name="Google Shape;589;p82"/>
          <p:cNvPicPr preferRelativeResize="0"/>
          <p:nvPr/>
        </p:nvPicPr>
        <p:blipFill>
          <a:blip r:embed="rId3">
            <a:alphaModFix/>
          </a:blip>
          <a:stretch>
            <a:fillRect/>
          </a:stretch>
        </p:blipFill>
        <p:spPr>
          <a:xfrm>
            <a:off x="182275" y="1167275"/>
            <a:ext cx="4044026" cy="2421250"/>
          </a:xfrm>
          <a:prstGeom prst="rect">
            <a:avLst/>
          </a:prstGeom>
          <a:noFill/>
          <a:ln>
            <a:noFill/>
          </a:ln>
        </p:spPr>
      </p:pic>
      <p:pic>
        <p:nvPicPr>
          <p:cNvPr id="590" name="Google Shape;590;p82"/>
          <p:cNvPicPr preferRelativeResize="0"/>
          <p:nvPr/>
        </p:nvPicPr>
        <p:blipFill>
          <a:blip r:embed="rId4">
            <a:alphaModFix/>
          </a:blip>
          <a:stretch>
            <a:fillRect/>
          </a:stretch>
        </p:blipFill>
        <p:spPr>
          <a:xfrm>
            <a:off x="4533196" y="1167275"/>
            <a:ext cx="4372929" cy="2421249"/>
          </a:xfrm>
          <a:prstGeom prst="rect">
            <a:avLst/>
          </a:prstGeom>
          <a:noFill/>
          <a:ln>
            <a:noFill/>
          </a:ln>
        </p:spPr>
      </p:pic>
      <p:cxnSp>
        <p:nvCxnSpPr>
          <p:cNvPr id="591" name="Google Shape;591;p82"/>
          <p:cNvCxnSpPr/>
          <p:nvPr/>
        </p:nvCxnSpPr>
        <p:spPr>
          <a:xfrm>
            <a:off x="4374575" y="1363288"/>
            <a:ext cx="0" cy="2029200"/>
          </a:xfrm>
          <a:prstGeom prst="straightConnector1">
            <a:avLst/>
          </a:prstGeom>
          <a:noFill/>
          <a:ln w="9525" cap="sq" cmpd="sng">
            <a:solidFill>
              <a:srgbClr val="013476"/>
            </a:solidFill>
            <a:prstDash val="solid"/>
            <a:round/>
            <a:headEnd type="none" w="sm" len="sm"/>
            <a:tailEnd type="none" w="sm" len="sm"/>
          </a:ln>
        </p:spPr>
      </p:cxnSp>
      <p:sp>
        <p:nvSpPr>
          <p:cNvPr id="2" name="Ορθογώνιο: Στρογγύλεμα γωνιών 1">
            <a:extLst>
              <a:ext uri="{FF2B5EF4-FFF2-40B4-BE49-F238E27FC236}">
                <a16:creationId xmlns:a16="http://schemas.microsoft.com/office/drawing/2014/main" id="{9D9577C2-33C1-11E2-1D42-9A82A8403998}"/>
              </a:ext>
            </a:extLst>
          </p:cNvPr>
          <p:cNvSpPr/>
          <p:nvPr/>
        </p:nvSpPr>
        <p:spPr>
          <a:xfrm>
            <a:off x="2282283" y="3783980"/>
            <a:ext cx="3954964" cy="47420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Συνολικά 60 </a:t>
            </a:r>
            <a:r>
              <a:rPr lang="en-US" dirty="0">
                <a:ln w="0"/>
                <a:solidFill>
                  <a:schemeClr val="tx1"/>
                </a:solidFill>
                <a:effectLst>
                  <a:outerShdw blurRad="38100" dist="19050" dir="2700000" algn="tl" rotWithShape="0">
                    <a:schemeClr val="dk1">
                      <a:alpha val="40000"/>
                    </a:schemeClr>
                  </a:outerShdw>
                </a:effectLst>
              </a:rPr>
              <a:t>Campuses</a:t>
            </a:r>
            <a:endParaRPr lang="el-GR"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3"/>
          <p:cNvSpPr txBox="1"/>
          <p:nvPr/>
        </p:nvSpPr>
        <p:spPr>
          <a:xfrm>
            <a:off x="182275" y="2850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Κριτήρια επιλογής για την ίδρυση των Κ.Ε.Ε.Κ</a:t>
            </a:r>
            <a:endParaRPr sz="2800" b="1" i="0" u="none" strike="noStrike" cap="none">
              <a:solidFill>
                <a:schemeClr val="dk1"/>
              </a:solidFill>
              <a:latin typeface="Roboto"/>
              <a:ea typeface="Roboto"/>
              <a:cs typeface="Roboto"/>
              <a:sym typeface="Roboto"/>
            </a:endParaRPr>
          </a:p>
        </p:txBody>
      </p:sp>
      <p:sp>
        <p:nvSpPr>
          <p:cNvPr id="597" name="Google Shape;597;p83"/>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598" name="Google Shape;598;p83"/>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599" name="Google Shape;599;p83"/>
          <p:cNvSpPr txBox="1"/>
          <p:nvPr/>
        </p:nvSpPr>
        <p:spPr>
          <a:xfrm>
            <a:off x="202800" y="1488575"/>
            <a:ext cx="3238500" cy="1046700"/>
          </a:xfrm>
          <a:prstGeom prst="rect">
            <a:avLst/>
          </a:prstGeom>
          <a:solidFill>
            <a:srgbClr val="EAE8EB"/>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Η τήρηση των προϋποθέσεων συστέγασης των ανωτέρω δομών. </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latin typeface="Calibri"/>
              <a:ea typeface="Calibri"/>
              <a:cs typeface="Calibri"/>
              <a:sym typeface="Calibri"/>
            </a:endParaRPr>
          </a:p>
        </p:txBody>
      </p:sp>
      <p:sp>
        <p:nvSpPr>
          <p:cNvPr id="600" name="Google Shape;600;p83"/>
          <p:cNvSpPr txBox="1"/>
          <p:nvPr/>
        </p:nvSpPr>
        <p:spPr>
          <a:xfrm>
            <a:off x="202800" y="1063750"/>
            <a:ext cx="3238500" cy="415500"/>
          </a:xfrm>
          <a:prstGeom prst="rect">
            <a:avLst/>
          </a:prstGeom>
          <a:solidFill>
            <a:srgbClr val="1E5F9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rgbClr val="FFFFFF"/>
                </a:solidFill>
                <a:latin typeface="Calibri"/>
                <a:ea typeface="Calibri"/>
                <a:cs typeface="Calibri"/>
                <a:sym typeface="Calibri"/>
              </a:rPr>
              <a:t>Βασικό κριτήριο επιλογής</a:t>
            </a:r>
            <a:endParaRPr sz="1500" b="1" i="0" u="none" strike="noStrike" cap="none">
              <a:solidFill>
                <a:srgbClr val="FFFFFF"/>
              </a:solidFill>
              <a:latin typeface="Calibri"/>
              <a:ea typeface="Calibri"/>
              <a:cs typeface="Calibri"/>
              <a:sym typeface="Calibri"/>
            </a:endParaRPr>
          </a:p>
        </p:txBody>
      </p:sp>
      <p:cxnSp>
        <p:nvCxnSpPr>
          <p:cNvPr id="601" name="Google Shape;601;p83"/>
          <p:cNvCxnSpPr/>
          <p:nvPr/>
        </p:nvCxnSpPr>
        <p:spPr>
          <a:xfrm rot="10800000">
            <a:off x="3724325" y="1077738"/>
            <a:ext cx="1800" cy="2988000"/>
          </a:xfrm>
          <a:prstGeom prst="straightConnector1">
            <a:avLst/>
          </a:prstGeom>
          <a:noFill/>
          <a:ln w="9525" cap="flat" cmpd="sng">
            <a:solidFill>
              <a:srgbClr val="595959"/>
            </a:solidFill>
            <a:prstDash val="solid"/>
            <a:round/>
            <a:headEnd type="none" w="sm" len="sm"/>
            <a:tailEnd type="none" w="sm" len="sm"/>
          </a:ln>
        </p:spPr>
      </p:cxnSp>
      <p:sp>
        <p:nvSpPr>
          <p:cNvPr id="602" name="Google Shape;602;p83"/>
          <p:cNvSpPr txBox="1"/>
          <p:nvPr/>
        </p:nvSpPr>
        <p:spPr>
          <a:xfrm>
            <a:off x="4009150" y="1488575"/>
            <a:ext cx="4793700" cy="2185183"/>
          </a:xfrm>
          <a:prstGeom prst="rect">
            <a:avLst/>
          </a:prstGeom>
          <a:solidFill>
            <a:srgbClr val="EAE8EB"/>
          </a:solidFill>
          <a:ln>
            <a:noFill/>
          </a:ln>
        </p:spPr>
        <p:txBody>
          <a:bodyPr spcFirstLastPara="1" wrap="square" lIns="91425" tIns="91425" rIns="91425" bIns="91425" anchor="t" anchorCtr="0">
            <a:spAutoFit/>
          </a:bodyPr>
          <a:lstStyle/>
          <a:p>
            <a:pPr marL="457200" lvl="0" indent="-311150" algn="just" rtl="0">
              <a:spcBef>
                <a:spcPts val="0"/>
              </a:spcBef>
              <a:spcAft>
                <a:spcPts val="0"/>
              </a:spcAft>
              <a:buSzPts val="1300"/>
              <a:buFont typeface="Calibri"/>
              <a:buChar char="●"/>
            </a:pPr>
            <a:r>
              <a:rPr lang="en" sz="1300" dirty="0">
                <a:solidFill>
                  <a:schemeClr val="dk1"/>
                </a:solidFill>
                <a:latin typeface="Calibri"/>
                <a:ea typeface="Calibri"/>
                <a:cs typeface="Calibri"/>
                <a:sym typeface="Calibri"/>
              </a:rPr>
              <a:t>Επαρκείς αίθουσες διδασκαλίας και συστεγαζόμενα εργαστήρια</a:t>
            </a:r>
            <a:endParaRPr sz="1300" dirty="0">
              <a:solidFill>
                <a:schemeClr val="dk1"/>
              </a:solidFill>
              <a:latin typeface="Calibri"/>
              <a:ea typeface="Calibri"/>
              <a:cs typeface="Calibri"/>
              <a:sym typeface="Calibri"/>
            </a:endParaRPr>
          </a:p>
          <a:p>
            <a:pPr marL="457200" lvl="0" indent="-311150" algn="just" rtl="0">
              <a:spcBef>
                <a:spcPts val="0"/>
              </a:spcBef>
              <a:spcAft>
                <a:spcPts val="0"/>
              </a:spcAft>
              <a:buSzPts val="1300"/>
              <a:buFont typeface="Calibri"/>
              <a:buChar char="●"/>
            </a:pPr>
            <a:r>
              <a:rPr lang="en" sz="1300" dirty="0">
                <a:solidFill>
                  <a:schemeClr val="dk1"/>
                </a:solidFill>
                <a:latin typeface="Calibri"/>
                <a:ea typeface="Calibri"/>
                <a:cs typeface="Calibri"/>
                <a:sym typeface="Calibri"/>
              </a:rPr>
              <a:t>Πρόσβαση Α</a:t>
            </a:r>
            <a:r>
              <a:rPr lang="el-GR" sz="1300" dirty="0">
                <a:solidFill>
                  <a:schemeClr val="dk1"/>
                </a:solidFill>
                <a:latin typeface="Calibri"/>
                <a:ea typeface="Calibri"/>
                <a:cs typeface="Calibri"/>
                <a:sym typeface="Calibri"/>
              </a:rPr>
              <a:t>με</a:t>
            </a:r>
            <a:r>
              <a:rPr lang="en" sz="1300" dirty="0">
                <a:solidFill>
                  <a:schemeClr val="dk1"/>
                </a:solidFill>
                <a:latin typeface="Calibri"/>
                <a:ea typeface="Calibri"/>
                <a:cs typeface="Calibri"/>
                <a:sym typeface="Calibri"/>
              </a:rPr>
              <a:t>Α</a:t>
            </a:r>
            <a:endParaRPr sz="1300" dirty="0">
              <a:solidFill>
                <a:schemeClr val="dk1"/>
              </a:solidFill>
              <a:latin typeface="Calibri"/>
              <a:ea typeface="Calibri"/>
              <a:cs typeface="Calibri"/>
              <a:sym typeface="Calibri"/>
            </a:endParaRPr>
          </a:p>
          <a:p>
            <a:pPr marL="457200" lvl="0" indent="-311150" algn="just" rtl="0">
              <a:spcBef>
                <a:spcPts val="0"/>
              </a:spcBef>
              <a:spcAft>
                <a:spcPts val="0"/>
              </a:spcAft>
              <a:buSzPts val="1300"/>
              <a:buFont typeface="Calibri"/>
              <a:buChar char="●"/>
            </a:pPr>
            <a:r>
              <a:rPr lang="en" sz="1300" dirty="0">
                <a:solidFill>
                  <a:schemeClr val="dk1"/>
                </a:solidFill>
                <a:latin typeface="Calibri"/>
                <a:ea typeface="Calibri"/>
                <a:cs typeface="Calibri"/>
                <a:sym typeface="Calibri"/>
              </a:rPr>
              <a:t>Προσβασιμότητα από μέσα μαζικής μεταφοράς</a:t>
            </a:r>
            <a:endParaRPr sz="1300" dirty="0">
              <a:solidFill>
                <a:schemeClr val="dk1"/>
              </a:solidFill>
              <a:latin typeface="Calibri"/>
              <a:ea typeface="Calibri"/>
              <a:cs typeface="Calibri"/>
              <a:sym typeface="Calibri"/>
            </a:endParaRPr>
          </a:p>
          <a:p>
            <a:pPr marL="457200" lvl="0" indent="-311150" algn="just" rtl="0">
              <a:spcBef>
                <a:spcPts val="0"/>
              </a:spcBef>
              <a:spcAft>
                <a:spcPts val="0"/>
              </a:spcAft>
              <a:buSzPts val="1300"/>
              <a:buFont typeface="Calibri"/>
              <a:buChar char="●"/>
            </a:pPr>
            <a:r>
              <a:rPr lang="en" sz="1300" dirty="0">
                <a:solidFill>
                  <a:schemeClr val="dk1"/>
                </a:solidFill>
                <a:latin typeface="Calibri"/>
                <a:ea typeface="Calibri"/>
                <a:cs typeface="Calibri"/>
                <a:sym typeface="Calibri"/>
              </a:rPr>
              <a:t>Συνεργασία με κοινωνικούς εταίρους - διασύνδεση με την αγορά εργασίας </a:t>
            </a:r>
            <a:endParaRPr sz="1300" dirty="0">
              <a:solidFill>
                <a:schemeClr val="dk1"/>
              </a:solidFill>
              <a:latin typeface="Calibri"/>
              <a:ea typeface="Calibri"/>
              <a:cs typeface="Calibri"/>
              <a:sym typeface="Calibri"/>
            </a:endParaRPr>
          </a:p>
          <a:p>
            <a:pPr marL="457200" lvl="0" indent="-311150" algn="just" rtl="0">
              <a:spcBef>
                <a:spcPts val="0"/>
              </a:spcBef>
              <a:spcAft>
                <a:spcPts val="0"/>
              </a:spcAft>
              <a:buSzPts val="1300"/>
              <a:buFont typeface="Calibri"/>
              <a:buChar char="●"/>
            </a:pPr>
            <a:r>
              <a:rPr lang="en" sz="1300" dirty="0">
                <a:solidFill>
                  <a:schemeClr val="dk1"/>
                </a:solidFill>
                <a:latin typeface="Calibri"/>
                <a:ea typeface="Calibri"/>
                <a:cs typeface="Calibri"/>
                <a:sym typeface="Calibri"/>
              </a:rPr>
              <a:t>Συνεργασία με κοινωφελή Ιδρύματα και Α.Ε.Ι. </a:t>
            </a:r>
            <a:endParaRPr sz="1300" dirty="0">
              <a:solidFill>
                <a:schemeClr val="dk1"/>
              </a:solidFill>
              <a:latin typeface="Calibri"/>
              <a:ea typeface="Calibri"/>
              <a:cs typeface="Calibri"/>
              <a:sym typeface="Calibri"/>
            </a:endParaRPr>
          </a:p>
          <a:p>
            <a:pPr marL="457200" lvl="0" indent="-311150" algn="just" rtl="0">
              <a:spcBef>
                <a:spcPts val="0"/>
              </a:spcBef>
              <a:spcAft>
                <a:spcPts val="0"/>
              </a:spcAft>
              <a:buSzPts val="1300"/>
              <a:buFont typeface="Calibri"/>
              <a:buChar char="●"/>
            </a:pPr>
            <a:r>
              <a:rPr lang="en" sz="1300" dirty="0">
                <a:solidFill>
                  <a:schemeClr val="dk1"/>
                </a:solidFill>
                <a:latin typeface="Calibri"/>
                <a:ea typeface="Calibri"/>
                <a:cs typeface="Calibri"/>
                <a:sym typeface="Calibri"/>
              </a:rPr>
              <a:t>Συμμετοχή σε ευρωπαϊκά και διεθνή προγράμματα </a:t>
            </a:r>
            <a:endParaRPr sz="1300" dirty="0">
              <a:solidFill>
                <a:schemeClr val="dk1"/>
              </a:solidFill>
              <a:latin typeface="Calibri"/>
              <a:ea typeface="Calibri"/>
              <a:cs typeface="Calibri"/>
              <a:sym typeface="Calibri"/>
            </a:endParaRPr>
          </a:p>
          <a:p>
            <a:pPr marL="457200" lvl="0" indent="-311150" algn="just" rtl="0">
              <a:spcBef>
                <a:spcPts val="0"/>
              </a:spcBef>
              <a:spcAft>
                <a:spcPts val="0"/>
              </a:spcAft>
              <a:buSzPts val="1300"/>
              <a:buFont typeface="Calibri"/>
              <a:buChar char="●"/>
            </a:pPr>
            <a:r>
              <a:rPr lang="en" sz="1300" dirty="0">
                <a:solidFill>
                  <a:schemeClr val="dk1"/>
                </a:solidFill>
                <a:latin typeface="Calibri"/>
                <a:ea typeface="Calibri"/>
                <a:cs typeface="Calibri"/>
                <a:sym typeface="Calibri"/>
              </a:rPr>
              <a:t>Επαρκής υλικοτεχνική υποδομή στις αίθουσες (Η/Υ, projectors, σύνδεση με διαδίκτυο κ.α) και στα εργαστήρια. </a:t>
            </a:r>
            <a:endParaRPr sz="1300" dirty="0">
              <a:solidFill>
                <a:schemeClr val="dk1"/>
              </a:solidFill>
              <a:latin typeface="Calibri"/>
              <a:ea typeface="Calibri"/>
              <a:cs typeface="Calibri"/>
              <a:sym typeface="Calibri"/>
            </a:endParaRPr>
          </a:p>
        </p:txBody>
      </p:sp>
      <p:sp>
        <p:nvSpPr>
          <p:cNvPr id="603" name="Google Shape;603;p83"/>
          <p:cNvSpPr txBox="1"/>
          <p:nvPr/>
        </p:nvSpPr>
        <p:spPr>
          <a:xfrm>
            <a:off x="4009150" y="1063750"/>
            <a:ext cx="4793700" cy="415500"/>
          </a:xfrm>
          <a:prstGeom prst="rect">
            <a:avLst/>
          </a:prstGeom>
          <a:solidFill>
            <a:srgbClr val="4285F4"/>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rgbClr val="FFFFFF"/>
                </a:solidFill>
                <a:latin typeface="Calibri"/>
                <a:ea typeface="Calibri"/>
                <a:cs typeface="Calibri"/>
                <a:sym typeface="Calibri"/>
              </a:rPr>
              <a:t>Πρόσθετα κριτήρια επιλογής</a:t>
            </a:r>
            <a:endParaRPr sz="1500" b="1" i="0" u="none" strike="noStrike" cap="non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4"/>
          <p:cNvSpPr txBox="1"/>
          <p:nvPr/>
        </p:nvSpPr>
        <p:spPr>
          <a:xfrm>
            <a:off x="130325" y="359550"/>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Θέση </a:t>
            </a:r>
            <a:r>
              <a:rPr lang="el-GR" sz="2000" b="1" dirty="0">
                <a:solidFill>
                  <a:schemeClr val="dk1"/>
                </a:solidFill>
                <a:latin typeface="Roboto"/>
                <a:ea typeface="Roboto"/>
                <a:cs typeface="Roboto"/>
                <a:sym typeface="Roboto"/>
              </a:rPr>
              <a:t>Οργανωτικού Συντονιστή </a:t>
            </a:r>
            <a:r>
              <a:rPr lang="en" sz="2000" b="1" dirty="0">
                <a:solidFill>
                  <a:schemeClr val="dk1"/>
                </a:solidFill>
                <a:latin typeface="Roboto"/>
                <a:ea typeface="Roboto"/>
                <a:cs typeface="Roboto"/>
                <a:sym typeface="Roboto"/>
              </a:rPr>
              <a:t>σε κάθε Κ.Ε.Ε.Κ.</a:t>
            </a:r>
            <a:endParaRPr sz="2000" b="1" i="0" u="none" strike="noStrike" cap="none" dirty="0">
              <a:solidFill>
                <a:schemeClr val="dk1"/>
              </a:solidFill>
              <a:latin typeface="Roboto"/>
              <a:ea typeface="Roboto"/>
              <a:cs typeface="Roboto"/>
              <a:sym typeface="Roboto"/>
            </a:endParaRPr>
          </a:p>
        </p:txBody>
      </p:sp>
      <p:sp>
        <p:nvSpPr>
          <p:cNvPr id="609" name="Google Shape;609;p84"/>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610" name="Google Shape;610;p84"/>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611" name="Google Shape;611;p84"/>
          <p:cNvSpPr txBox="1"/>
          <p:nvPr/>
        </p:nvSpPr>
        <p:spPr>
          <a:xfrm>
            <a:off x="305550" y="3156325"/>
            <a:ext cx="8071200" cy="985200"/>
          </a:xfrm>
          <a:prstGeom prst="rect">
            <a:avLst/>
          </a:prstGeom>
          <a:solidFill>
            <a:srgbClr val="EFEFEF"/>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dirty="0">
                <a:latin typeface="Calibri"/>
                <a:ea typeface="Calibri"/>
                <a:cs typeface="Calibri"/>
                <a:sym typeface="Calibri"/>
              </a:rPr>
              <a:t>Η θητεία του </a:t>
            </a:r>
            <a:r>
              <a:rPr lang="el-GR" sz="1300" dirty="0">
                <a:latin typeface="Calibri"/>
                <a:ea typeface="Calibri"/>
                <a:cs typeface="Calibri"/>
                <a:sym typeface="Calibri"/>
              </a:rPr>
              <a:t>Συντονιστή</a:t>
            </a:r>
            <a:r>
              <a:rPr lang="en" sz="1300" dirty="0">
                <a:latin typeface="Calibri"/>
                <a:ea typeface="Calibri"/>
                <a:cs typeface="Calibri"/>
                <a:sym typeface="Calibri"/>
              </a:rPr>
              <a:t> είναι τετραετής (4). Η πρόσκληση θα περιλαμβάνει τα απαιτούμενα προσόντα, καθώς και τα πρόσθετα επιθυμητά προσόντα</a:t>
            </a:r>
            <a:r>
              <a:rPr lang="el-GR" sz="1300" dirty="0">
                <a:latin typeface="Calibri"/>
                <a:ea typeface="Calibri"/>
                <a:cs typeface="Calibri"/>
                <a:sym typeface="Calibri"/>
              </a:rPr>
              <a:t> </a:t>
            </a:r>
            <a:r>
              <a:rPr lang="en" sz="1300" dirty="0">
                <a:latin typeface="Calibri"/>
                <a:ea typeface="Calibri"/>
                <a:cs typeface="Calibri"/>
                <a:sym typeface="Calibri"/>
              </a:rPr>
              <a:t>που συνεκτιμώνται, τον τρόπο και τα δικαιολογητικά απόδειξης των προσόντων, την προθεσμία υποβολής των αιτήσεων και τον τρόπο υποβολής τους, καθώς και τη δυνατότητα διενέργειας προσωπικής συνέντευξης των υποψηφίων.</a:t>
            </a:r>
            <a:endParaRPr sz="1300" dirty="0">
              <a:latin typeface="Calibri"/>
              <a:ea typeface="Calibri"/>
              <a:cs typeface="Calibri"/>
              <a:sym typeface="Calibri"/>
            </a:endParaRPr>
          </a:p>
        </p:txBody>
      </p:sp>
      <p:sp>
        <p:nvSpPr>
          <p:cNvPr id="612" name="Google Shape;612;p84"/>
          <p:cNvSpPr txBox="1"/>
          <p:nvPr/>
        </p:nvSpPr>
        <p:spPr>
          <a:xfrm>
            <a:off x="284700" y="1460025"/>
            <a:ext cx="8112900" cy="784800"/>
          </a:xfrm>
          <a:prstGeom prst="rect">
            <a:avLst/>
          </a:prstGeom>
          <a:solidFill>
            <a:srgbClr val="EFEFEF"/>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dirty="0">
                <a:solidFill>
                  <a:schemeClr val="dk1"/>
                </a:solidFill>
                <a:latin typeface="Calibri"/>
                <a:ea typeface="Calibri"/>
                <a:cs typeface="Calibri"/>
                <a:sym typeface="Calibri"/>
              </a:rPr>
              <a:t>Ο </a:t>
            </a:r>
            <a:r>
              <a:rPr lang="el-GR" sz="1300" dirty="0">
                <a:solidFill>
                  <a:schemeClr val="dk1"/>
                </a:solidFill>
                <a:latin typeface="Calibri"/>
                <a:ea typeface="Calibri"/>
                <a:cs typeface="Calibri"/>
                <a:sym typeface="Calibri"/>
              </a:rPr>
              <a:t>Οργανωτικός Συντονιστής </a:t>
            </a:r>
            <a:r>
              <a:rPr lang="en" sz="1300" dirty="0">
                <a:solidFill>
                  <a:schemeClr val="dk1"/>
                </a:solidFill>
                <a:latin typeface="Calibri"/>
                <a:ea typeface="Calibri"/>
                <a:cs typeface="Calibri"/>
                <a:sym typeface="Calibri"/>
              </a:rPr>
              <a:t>επιλέγεται κατόπιν δημόσιας πρόσκλησης και δικαίωμα συμμετοχής στη δημόσια πρόσκληση έχουν</a:t>
            </a:r>
            <a:r>
              <a:rPr lang="el-GR" sz="1300" dirty="0">
                <a:solidFill>
                  <a:schemeClr val="dk1"/>
                </a:solidFill>
                <a:latin typeface="Calibri"/>
                <a:ea typeface="Calibri"/>
                <a:cs typeface="Calibri"/>
                <a:sym typeface="Calibri"/>
              </a:rPr>
              <a:t> εκπαιδευτικοί και δημόσιοι υπάλληλοι με σχέση εργασίας δημοσίου δίκαιου ή ιδιωτικού δικαίου αορίστου χρόνου φορέων του δημόσιου και ευρύτερου δημόσιου τομέα</a:t>
            </a:r>
            <a:endParaRPr sz="1300" dirty="0">
              <a:latin typeface="Calibri"/>
              <a:ea typeface="Calibri"/>
              <a:cs typeface="Calibri"/>
              <a:sym typeface="Calibri"/>
            </a:endParaRPr>
          </a:p>
        </p:txBody>
      </p:sp>
      <p:sp>
        <p:nvSpPr>
          <p:cNvPr id="613" name="Google Shape;613;p84"/>
          <p:cNvSpPr/>
          <p:nvPr/>
        </p:nvSpPr>
        <p:spPr>
          <a:xfrm>
            <a:off x="182275" y="1001175"/>
            <a:ext cx="3158700" cy="509100"/>
          </a:xfrm>
          <a:prstGeom prst="round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84"/>
          <p:cNvSpPr txBox="1"/>
          <p:nvPr/>
        </p:nvSpPr>
        <p:spPr>
          <a:xfrm>
            <a:off x="230425" y="1051425"/>
            <a:ext cx="3221100" cy="4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Calibri"/>
                <a:ea typeface="Calibri"/>
                <a:cs typeface="Calibri"/>
                <a:sym typeface="Calibri"/>
              </a:rPr>
              <a:t>Επιλογή του </a:t>
            </a:r>
            <a:r>
              <a:rPr lang="el-GR" b="1" dirty="0">
                <a:solidFill>
                  <a:schemeClr val="lt1"/>
                </a:solidFill>
                <a:latin typeface="Calibri"/>
                <a:ea typeface="Calibri"/>
                <a:cs typeface="Calibri"/>
                <a:sym typeface="Calibri"/>
              </a:rPr>
              <a:t>Οργανωτικού Συντονιστή</a:t>
            </a:r>
            <a:endParaRPr b="1" dirty="0">
              <a:solidFill>
                <a:schemeClr val="lt1"/>
              </a:solidFill>
              <a:latin typeface="Calibri"/>
              <a:ea typeface="Calibri"/>
              <a:cs typeface="Calibri"/>
              <a:sym typeface="Calibri"/>
            </a:endParaRPr>
          </a:p>
        </p:txBody>
      </p:sp>
      <p:sp>
        <p:nvSpPr>
          <p:cNvPr id="615" name="Google Shape;615;p84"/>
          <p:cNvSpPr/>
          <p:nvPr/>
        </p:nvSpPr>
        <p:spPr>
          <a:xfrm>
            <a:off x="182275" y="2738025"/>
            <a:ext cx="3158700" cy="509100"/>
          </a:xfrm>
          <a:prstGeom prst="round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84"/>
          <p:cNvSpPr txBox="1"/>
          <p:nvPr/>
        </p:nvSpPr>
        <p:spPr>
          <a:xfrm>
            <a:off x="230425" y="2788275"/>
            <a:ext cx="3221100" cy="4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Περιεχόμενα πρόσκλησης και θητεία</a:t>
            </a:r>
            <a:endParaRPr b="1">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5"/>
          <p:cNvSpPr txBox="1"/>
          <p:nvPr/>
        </p:nvSpPr>
        <p:spPr>
          <a:xfrm>
            <a:off x="2663673" y="657517"/>
            <a:ext cx="660600" cy="70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 sz="4400" b="1" i="0" u="none" strike="noStrike" cap="none">
                <a:solidFill>
                  <a:srgbClr val="FFFFFF"/>
                </a:solidFill>
                <a:latin typeface="Calibri"/>
                <a:ea typeface="Calibri"/>
                <a:cs typeface="Calibri"/>
                <a:sym typeface="Calibri"/>
              </a:rPr>
              <a:t>1</a:t>
            </a:r>
            <a:endParaRPr sz="4400" b="1" i="0" u="none" strike="noStrike" cap="none">
              <a:solidFill>
                <a:srgbClr val="FFFFFF"/>
              </a:solidFill>
              <a:latin typeface="Calibri"/>
              <a:ea typeface="Calibri"/>
              <a:cs typeface="Calibri"/>
              <a:sym typeface="Calibri"/>
            </a:endParaRPr>
          </a:p>
        </p:txBody>
      </p:sp>
      <p:sp>
        <p:nvSpPr>
          <p:cNvPr id="622" name="Google Shape;622;p85"/>
          <p:cNvSpPr txBox="1"/>
          <p:nvPr/>
        </p:nvSpPr>
        <p:spPr>
          <a:xfrm>
            <a:off x="3152250" y="809150"/>
            <a:ext cx="5868900" cy="754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600">
                <a:solidFill>
                  <a:schemeClr val="lt1"/>
                </a:solidFill>
                <a:latin typeface="Calibri"/>
                <a:ea typeface="Calibri"/>
                <a:cs typeface="Calibri"/>
                <a:sym typeface="Calibri"/>
              </a:rPr>
              <a:t>Πτυχίο και μεταπτυχιακός τίτλος σπουδών Α.Ε.Ι. της ημεδαπής ή ισότιμοι τίτλοι της αλλοδαπής</a:t>
            </a:r>
            <a:endParaRPr sz="1700" i="0" u="none" strike="noStrike" cap="none">
              <a:solidFill>
                <a:srgbClr val="FFFFFF"/>
              </a:solidFill>
              <a:latin typeface="Calibri"/>
              <a:ea typeface="Calibri"/>
              <a:cs typeface="Calibri"/>
              <a:sym typeface="Calibri"/>
            </a:endParaRPr>
          </a:p>
        </p:txBody>
      </p:sp>
      <p:sp>
        <p:nvSpPr>
          <p:cNvPr id="624" name="Google Shape;624;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B7B7B7"/>
                </a:solidFill>
                <a:latin typeface="Arial"/>
                <a:ea typeface="Arial"/>
                <a:cs typeface="Arial"/>
                <a:sym typeface="Arial"/>
              </a:rPr>
              <a:t>19</a:t>
            </a:fld>
            <a:endParaRPr sz="1000" b="0" i="0" u="none" strike="noStrike" cap="none">
              <a:solidFill>
                <a:srgbClr val="B7B7B7"/>
              </a:solidFill>
              <a:latin typeface="Arial"/>
              <a:ea typeface="Arial"/>
              <a:cs typeface="Arial"/>
              <a:sym typeface="Arial"/>
            </a:endParaRPr>
          </a:p>
        </p:txBody>
      </p:sp>
      <p:sp>
        <p:nvSpPr>
          <p:cNvPr id="625" name="Google Shape;625;p85"/>
          <p:cNvSpPr txBox="1"/>
          <p:nvPr/>
        </p:nvSpPr>
        <p:spPr>
          <a:xfrm>
            <a:off x="2646386" y="1637250"/>
            <a:ext cx="660600" cy="70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 sz="4400" b="1" i="0" u="none" strike="noStrike" cap="none" dirty="0">
                <a:solidFill>
                  <a:srgbClr val="FFFFFF"/>
                </a:solidFill>
                <a:latin typeface="Calibri"/>
                <a:ea typeface="Calibri"/>
                <a:cs typeface="Calibri"/>
                <a:sym typeface="Calibri"/>
              </a:rPr>
              <a:t>2</a:t>
            </a: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rgbClr val="FFFFFF"/>
              </a:solidFill>
              <a:latin typeface="Calibri"/>
              <a:ea typeface="Calibri"/>
              <a:cs typeface="Calibri"/>
              <a:sym typeface="Calibri"/>
            </a:endParaRPr>
          </a:p>
        </p:txBody>
      </p:sp>
      <p:sp>
        <p:nvSpPr>
          <p:cNvPr id="626" name="Google Shape;626;p85"/>
          <p:cNvSpPr txBox="1"/>
          <p:nvPr/>
        </p:nvSpPr>
        <p:spPr>
          <a:xfrm>
            <a:off x="2711045" y="2710730"/>
            <a:ext cx="660600" cy="6272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 sz="4400" b="1" i="0" u="none" strike="noStrike" cap="none" dirty="0">
                <a:solidFill>
                  <a:srgbClr val="FFFFFF"/>
                </a:solidFill>
                <a:latin typeface="Calibri"/>
                <a:ea typeface="Calibri"/>
                <a:cs typeface="Calibri"/>
                <a:sym typeface="Calibri"/>
              </a:rPr>
              <a:t>3</a:t>
            </a:r>
            <a:endParaRPr sz="4400" b="1" i="0" u="none" strike="noStrike" cap="none" dirty="0">
              <a:solidFill>
                <a:srgbClr val="FFFFFF"/>
              </a:solidFill>
              <a:latin typeface="Calibri"/>
              <a:ea typeface="Calibri"/>
              <a:cs typeface="Calibri"/>
              <a:sym typeface="Calibri"/>
            </a:endParaRPr>
          </a:p>
        </p:txBody>
      </p:sp>
      <p:sp>
        <p:nvSpPr>
          <p:cNvPr id="628" name="Google Shape;628;p85"/>
          <p:cNvSpPr/>
          <p:nvPr/>
        </p:nvSpPr>
        <p:spPr>
          <a:xfrm>
            <a:off x="337476" y="889363"/>
            <a:ext cx="2057382" cy="2057382"/>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lt1">
              <a:alpha val="863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FFAB40"/>
              </a:solidFill>
              <a:latin typeface="Arial"/>
              <a:ea typeface="Arial"/>
              <a:cs typeface="Arial"/>
              <a:sym typeface="Arial"/>
            </a:endParaRPr>
          </a:p>
        </p:txBody>
      </p:sp>
      <p:sp>
        <p:nvSpPr>
          <p:cNvPr id="629" name="Google Shape;629;p85"/>
          <p:cNvSpPr txBox="1">
            <a:spLocks noGrp="1"/>
          </p:cNvSpPr>
          <p:nvPr>
            <p:ph type="title" idx="4294967295"/>
          </p:nvPr>
        </p:nvSpPr>
        <p:spPr>
          <a:xfrm>
            <a:off x="311700" y="205000"/>
            <a:ext cx="8520600" cy="48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1" dirty="0">
                <a:latin typeface="Roboto"/>
                <a:ea typeface="Roboto"/>
                <a:cs typeface="Roboto"/>
                <a:sym typeface="Roboto"/>
              </a:rPr>
              <a:t>Προσόντα </a:t>
            </a:r>
            <a:r>
              <a:rPr lang="el-GR" sz="2200" b="1" dirty="0">
                <a:latin typeface="Roboto"/>
                <a:ea typeface="Roboto"/>
                <a:cs typeface="Roboto"/>
                <a:sym typeface="Roboto"/>
              </a:rPr>
              <a:t>Οργανωτικού Συντονιστή </a:t>
            </a:r>
            <a:r>
              <a:rPr lang="en" sz="2200" b="1" dirty="0">
                <a:latin typeface="Roboto"/>
                <a:ea typeface="Roboto"/>
                <a:cs typeface="Roboto"/>
                <a:sym typeface="Roboto"/>
              </a:rPr>
              <a:t>Κ.Ε.Ε.Κ. </a:t>
            </a:r>
            <a:endParaRPr sz="2200" b="1" dirty="0">
              <a:latin typeface="Roboto"/>
              <a:ea typeface="Roboto"/>
              <a:cs typeface="Roboto"/>
              <a:sym typeface="Roboto"/>
            </a:endParaRPr>
          </a:p>
        </p:txBody>
      </p:sp>
      <p:sp>
        <p:nvSpPr>
          <p:cNvPr id="630" name="Google Shape;630;p85"/>
          <p:cNvSpPr txBox="1"/>
          <p:nvPr/>
        </p:nvSpPr>
        <p:spPr>
          <a:xfrm>
            <a:off x="3152250" y="1718276"/>
            <a:ext cx="5931300" cy="592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l-GR" sz="1600" dirty="0">
                <a:solidFill>
                  <a:schemeClr val="lt1"/>
                </a:solidFill>
                <a:latin typeface="Calibri"/>
                <a:ea typeface="Calibri"/>
                <a:cs typeface="Calibri"/>
                <a:sym typeface="Calibri"/>
              </a:rPr>
              <a:t>Π</a:t>
            </a:r>
            <a:r>
              <a:rPr lang="en" sz="1600" dirty="0">
                <a:solidFill>
                  <a:schemeClr val="lt1"/>
                </a:solidFill>
                <a:latin typeface="Calibri"/>
                <a:ea typeface="Calibri"/>
                <a:cs typeface="Calibri"/>
                <a:sym typeface="Calibri"/>
              </a:rPr>
              <a:t>ολύ καλή γνώση δύο ξένων γλωσσών κράτους μέλους της Ευρωπαϊκής Ένωσης (Ε.Ε.)</a:t>
            </a:r>
            <a:endParaRPr sz="2000" b="1"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70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700" i="0" u="none" strike="noStrike" cap="none" dirty="0">
              <a:solidFill>
                <a:schemeClr val="lt1"/>
              </a:solidFill>
              <a:latin typeface="Calibri"/>
              <a:ea typeface="Calibri"/>
              <a:cs typeface="Calibri"/>
              <a:sym typeface="Calibri"/>
            </a:endParaRPr>
          </a:p>
        </p:txBody>
      </p:sp>
      <p:sp>
        <p:nvSpPr>
          <p:cNvPr id="631" name="Google Shape;631;p85"/>
          <p:cNvSpPr txBox="1"/>
          <p:nvPr/>
        </p:nvSpPr>
        <p:spPr>
          <a:xfrm>
            <a:off x="3121050" y="2832424"/>
            <a:ext cx="5931300" cy="707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600" dirty="0">
                <a:solidFill>
                  <a:schemeClr val="lt1"/>
                </a:solidFill>
                <a:latin typeface="Calibri"/>
                <a:ea typeface="Calibri"/>
                <a:cs typeface="Calibri"/>
                <a:sym typeface="Calibri"/>
              </a:rPr>
              <a:t>Επαγγελματική εμπειρία τουλάχιστον </a:t>
            </a:r>
            <a:r>
              <a:rPr lang="el-GR" sz="1600" dirty="0">
                <a:solidFill>
                  <a:schemeClr val="lt1"/>
                </a:solidFill>
                <a:latin typeface="Calibri"/>
                <a:ea typeface="Calibri"/>
                <a:cs typeface="Calibri"/>
                <a:sym typeface="Calibri"/>
              </a:rPr>
              <a:t>έξι</a:t>
            </a:r>
            <a:r>
              <a:rPr lang="en" sz="1600" dirty="0">
                <a:solidFill>
                  <a:schemeClr val="lt1"/>
                </a:solidFill>
                <a:latin typeface="Calibri"/>
                <a:ea typeface="Calibri"/>
                <a:cs typeface="Calibri"/>
                <a:sym typeface="Calibri"/>
              </a:rPr>
              <a:t> (</a:t>
            </a:r>
            <a:r>
              <a:rPr lang="el-GR" sz="1600" dirty="0">
                <a:solidFill>
                  <a:schemeClr val="lt1"/>
                </a:solidFill>
                <a:latin typeface="Calibri"/>
                <a:ea typeface="Calibri"/>
                <a:cs typeface="Calibri"/>
                <a:sym typeface="Calibri"/>
              </a:rPr>
              <a:t>6</a:t>
            </a:r>
            <a:r>
              <a:rPr lang="en" sz="1600" dirty="0">
                <a:solidFill>
                  <a:schemeClr val="lt1"/>
                </a:solidFill>
                <a:latin typeface="Calibri"/>
                <a:ea typeface="Calibri"/>
                <a:cs typeface="Calibri"/>
                <a:sym typeface="Calibri"/>
              </a:rPr>
              <a:t>) ετών σε θέματα σχετικά με την επαγγελματική εκπαίδευση και κατάρτισ</a:t>
            </a:r>
            <a:r>
              <a:rPr lang="el-GR" sz="1600" dirty="0">
                <a:solidFill>
                  <a:schemeClr val="lt1"/>
                </a:solidFill>
                <a:latin typeface="Calibri"/>
                <a:ea typeface="Calibri"/>
                <a:cs typeface="Calibri"/>
                <a:sym typeface="Calibri"/>
              </a:rPr>
              <a:t>η</a:t>
            </a:r>
            <a:endParaRPr sz="160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600" i="0" u="none" strike="noStrike" cap="none" dirty="0">
              <a:solidFill>
                <a:schemeClr val="lt1"/>
              </a:solidFill>
              <a:latin typeface="Calibri"/>
              <a:ea typeface="Calibri"/>
              <a:cs typeface="Calibri"/>
              <a:sym typeface="Calibri"/>
            </a:endParaRPr>
          </a:p>
        </p:txBody>
      </p:sp>
      <p:sp>
        <p:nvSpPr>
          <p:cNvPr id="632" name="Google Shape;632;p85"/>
          <p:cNvSpPr/>
          <p:nvPr/>
        </p:nvSpPr>
        <p:spPr>
          <a:xfrm>
            <a:off x="6613950" y="163750"/>
            <a:ext cx="2407200" cy="571500"/>
          </a:xfrm>
          <a:prstGeom prst="snip2DiagRect">
            <a:avLst>
              <a:gd name="adj1" fmla="val 0"/>
              <a:gd name="adj2" fmla="val 16667"/>
            </a:avLst>
          </a:prstGeom>
          <a:solidFill>
            <a:srgbClr val="4285F4"/>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grpSp>
        <p:nvGrpSpPr>
          <p:cNvPr id="633" name="Google Shape;633;p85"/>
          <p:cNvGrpSpPr/>
          <p:nvPr/>
        </p:nvGrpSpPr>
        <p:grpSpPr>
          <a:xfrm>
            <a:off x="0" y="4591565"/>
            <a:ext cx="9144000" cy="559810"/>
            <a:chOff x="0" y="4583715"/>
            <a:chExt cx="9144000" cy="559810"/>
          </a:xfrm>
        </p:grpSpPr>
        <p:sp>
          <p:nvSpPr>
            <p:cNvPr id="634" name="Google Shape;634;p85"/>
            <p:cNvSpPr/>
            <p:nvPr/>
          </p:nvSpPr>
          <p:spPr>
            <a:xfrm>
              <a:off x="0" y="4583725"/>
              <a:ext cx="9144000" cy="559800"/>
            </a:xfrm>
            <a:prstGeom prst="rect">
              <a:avLst/>
            </a:prstGeom>
            <a:solidFill>
              <a:srgbClr val="2F55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5" name="Google Shape;635;p85"/>
            <p:cNvPicPr preferRelativeResize="0"/>
            <p:nvPr/>
          </p:nvPicPr>
          <p:blipFill rotWithShape="1">
            <a:blip r:embed="rId3">
              <a:alphaModFix/>
            </a:blip>
            <a:srcRect/>
            <a:stretch/>
          </p:blipFill>
          <p:spPr>
            <a:xfrm>
              <a:off x="0" y="4583715"/>
              <a:ext cx="2012765" cy="559800"/>
            </a:xfrm>
            <a:prstGeom prst="rect">
              <a:avLst/>
            </a:prstGeom>
            <a:noFill/>
            <a:ln>
              <a:noFill/>
            </a:ln>
          </p:spPr>
        </p:pic>
      </p:grpSp>
      <p:sp>
        <p:nvSpPr>
          <p:cNvPr id="636" name="Google Shape;636;p85"/>
          <p:cNvSpPr txBox="1"/>
          <p:nvPr/>
        </p:nvSpPr>
        <p:spPr>
          <a:xfrm>
            <a:off x="162560" y="2946750"/>
            <a:ext cx="24072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Calibri"/>
                <a:ea typeface="Calibri"/>
                <a:cs typeface="Calibri"/>
                <a:sym typeface="Calibri"/>
              </a:rPr>
              <a:t>Ελάχιστα προσόντα επιλογής του </a:t>
            </a:r>
            <a:r>
              <a:rPr lang="el-GR" b="1" dirty="0">
                <a:solidFill>
                  <a:schemeClr val="lt1"/>
                </a:solidFill>
                <a:latin typeface="Calibri"/>
                <a:ea typeface="Calibri"/>
                <a:cs typeface="Calibri"/>
                <a:sym typeface="Calibri"/>
              </a:rPr>
              <a:t>Οργανωτικού Συντονιστή </a:t>
            </a:r>
            <a:r>
              <a:rPr lang="en" b="1" dirty="0">
                <a:solidFill>
                  <a:schemeClr val="lt1"/>
                </a:solidFill>
                <a:latin typeface="Calibri"/>
                <a:ea typeface="Calibri"/>
                <a:cs typeface="Calibri"/>
                <a:sym typeface="Calibri"/>
              </a:rPr>
              <a:t>του Κ.Ε.Ε.Κ.</a:t>
            </a:r>
            <a:endParaRPr b="1"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3"/>
          <p:cNvSpPr/>
          <p:nvPr/>
        </p:nvSpPr>
        <p:spPr>
          <a:xfrm>
            <a:off x="480851" y="266950"/>
            <a:ext cx="2422200" cy="583200"/>
          </a:xfrm>
          <a:prstGeom prst="snip2DiagRect">
            <a:avLst>
              <a:gd name="adj1" fmla="val 0"/>
              <a:gd name="adj2" fmla="val 16667"/>
            </a:avLst>
          </a:prstGeom>
          <a:noFill/>
          <a:ln>
            <a:noFill/>
          </a:ln>
        </p:spPr>
        <p:txBody>
          <a:bodyPr spcFirstLastPara="1" wrap="square" lIns="83375" tIns="11900" rIns="83375" bIns="11900" anchor="t" anchorCtr="0">
            <a:noAutofit/>
          </a:bodyPr>
          <a:lstStyle/>
          <a:p>
            <a:pPr marL="0" marR="0" lvl="0" indent="0" algn="l" rtl="0">
              <a:lnSpc>
                <a:spcPct val="100000"/>
              </a:lnSpc>
              <a:spcBef>
                <a:spcPts val="0"/>
              </a:spcBef>
              <a:spcAft>
                <a:spcPts val="0"/>
              </a:spcAft>
              <a:buClr>
                <a:srgbClr val="013476"/>
              </a:buClr>
              <a:buSzPts val="2400"/>
              <a:buFont typeface="Calibri"/>
              <a:buNone/>
            </a:pPr>
            <a:r>
              <a:rPr lang="en" sz="2400" b="1" i="0" u="none" strike="noStrike" cap="none">
                <a:solidFill>
                  <a:srgbClr val="013476"/>
                </a:solidFill>
                <a:latin typeface="Roboto"/>
                <a:ea typeface="Roboto"/>
                <a:cs typeface="Roboto"/>
                <a:sym typeface="Roboto"/>
              </a:rPr>
              <a:t>Περιεχόμενα</a:t>
            </a:r>
            <a:endParaRPr sz="2400" b="1" i="0" u="none" strike="noStrike" cap="none">
              <a:solidFill>
                <a:srgbClr val="013476"/>
              </a:solidFill>
              <a:latin typeface="Roboto"/>
              <a:ea typeface="Roboto"/>
              <a:cs typeface="Roboto"/>
              <a:sym typeface="Roboto"/>
            </a:endParaRPr>
          </a:p>
        </p:txBody>
      </p:sp>
      <p:sp>
        <p:nvSpPr>
          <p:cNvPr id="284" name="Google Shape;284;p63"/>
          <p:cNvSpPr/>
          <p:nvPr/>
        </p:nvSpPr>
        <p:spPr>
          <a:xfrm>
            <a:off x="3211551" y="850150"/>
            <a:ext cx="5631549" cy="345900"/>
          </a:xfrm>
          <a:prstGeom prst="snip2DiagRect">
            <a:avLst>
              <a:gd name="adj1" fmla="val 0"/>
              <a:gd name="adj2" fmla="val 16667"/>
            </a:avLst>
          </a:prstGeom>
          <a:solidFill>
            <a:srgbClr val="242852"/>
          </a:solidFill>
          <a:ln>
            <a:noFill/>
          </a:ln>
        </p:spPr>
        <p:txBody>
          <a:bodyPr spcFirstLastPara="1" wrap="square" lIns="46750" tIns="23375" rIns="46750" bIns="233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dirty="0">
                <a:solidFill>
                  <a:schemeClr val="lt1"/>
                </a:solidFill>
                <a:latin typeface="Calibri"/>
                <a:ea typeface="Calibri"/>
                <a:cs typeface="Calibri"/>
                <a:sym typeface="Calibri"/>
              </a:rPr>
              <a:t>Η Επαγγελματική Εκπαίδευση στην Ελλάδα</a:t>
            </a:r>
            <a:endParaRPr i="0" u="none" strike="noStrike" cap="none" dirty="0">
              <a:solidFill>
                <a:schemeClr val="lt1"/>
              </a:solidFill>
              <a:latin typeface="Calibri"/>
              <a:ea typeface="Calibri"/>
              <a:cs typeface="Calibri"/>
              <a:sym typeface="Calibri"/>
            </a:endParaRPr>
          </a:p>
        </p:txBody>
      </p:sp>
      <p:sp>
        <p:nvSpPr>
          <p:cNvPr id="285" name="Google Shape;285;p63"/>
          <p:cNvSpPr/>
          <p:nvPr/>
        </p:nvSpPr>
        <p:spPr>
          <a:xfrm>
            <a:off x="3204117" y="2569729"/>
            <a:ext cx="5631549" cy="345900"/>
          </a:xfrm>
          <a:prstGeom prst="snip2DiagRect">
            <a:avLst>
              <a:gd name="adj1" fmla="val 0"/>
              <a:gd name="adj2" fmla="val 16667"/>
            </a:avLst>
          </a:prstGeom>
          <a:solidFill>
            <a:schemeClr val="accent2">
              <a:lumMod val="75000"/>
            </a:schemeClr>
          </a:solidFill>
          <a:ln>
            <a:noFill/>
          </a:ln>
        </p:spPr>
        <p:txBody>
          <a:bodyPr spcFirstLastPara="1" wrap="square" lIns="46750" tIns="23375" rIns="46750" bIns="233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dirty="0">
                <a:solidFill>
                  <a:schemeClr val="lt1"/>
                </a:solidFill>
                <a:latin typeface="Calibri"/>
                <a:ea typeface="Calibri"/>
                <a:cs typeface="Calibri"/>
                <a:sym typeface="Calibri"/>
              </a:rPr>
              <a:t>Ε</a:t>
            </a:r>
            <a:r>
              <a:rPr lang="en" sz="1350" dirty="0">
                <a:solidFill>
                  <a:schemeClr val="lt1"/>
                </a:solidFill>
                <a:latin typeface="Calibri"/>
                <a:ea typeface="Calibri"/>
                <a:cs typeface="Calibri"/>
                <a:sym typeface="Calibri"/>
              </a:rPr>
              <a:t>νίσχυση του περιφερειακού σκέλους της διακυβέρνησης</a:t>
            </a:r>
            <a:r>
              <a:rPr lang="el-GR" sz="1350" dirty="0">
                <a:solidFill>
                  <a:schemeClr val="lt1"/>
                </a:solidFill>
                <a:latin typeface="Calibri"/>
                <a:ea typeface="Calibri"/>
                <a:cs typeface="Calibri"/>
                <a:sym typeface="Calibri"/>
              </a:rPr>
              <a:t> της Ε.Ε.Κ.</a:t>
            </a:r>
            <a:r>
              <a:rPr lang="en" sz="1350" dirty="0">
                <a:solidFill>
                  <a:schemeClr val="lt1"/>
                </a:solidFill>
                <a:latin typeface="Calibri"/>
                <a:ea typeface="Calibri"/>
                <a:cs typeface="Calibri"/>
                <a:sym typeface="Calibri"/>
              </a:rPr>
              <a:t> -Σ.Σ.Π.Α.Ε.</a:t>
            </a:r>
            <a:endParaRPr sz="1350" b="0" i="0" u="none" strike="noStrike" cap="none" dirty="0">
              <a:solidFill>
                <a:schemeClr val="lt1"/>
              </a:solidFill>
              <a:latin typeface="Calibri"/>
              <a:ea typeface="Calibri"/>
              <a:cs typeface="Calibri"/>
              <a:sym typeface="Calibri"/>
            </a:endParaRPr>
          </a:p>
        </p:txBody>
      </p:sp>
      <p:sp>
        <p:nvSpPr>
          <p:cNvPr id="286" name="Google Shape;286;p63"/>
          <p:cNvSpPr/>
          <p:nvPr/>
        </p:nvSpPr>
        <p:spPr>
          <a:xfrm>
            <a:off x="3204117" y="1717517"/>
            <a:ext cx="5631549" cy="345900"/>
          </a:xfrm>
          <a:prstGeom prst="snip2DiagRect">
            <a:avLst>
              <a:gd name="adj1" fmla="val 0"/>
              <a:gd name="adj2" fmla="val 16667"/>
            </a:avLst>
          </a:prstGeom>
          <a:solidFill>
            <a:srgbClr val="1E5F9F"/>
          </a:solidFill>
          <a:ln>
            <a:noFill/>
          </a:ln>
        </p:spPr>
        <p:txBody>
          <a:bodyPr spcFirstLastPara="1" wrap="square" lIns="46750" tIns="23375" rIns="46750" bIns="233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solidFill>
                  <a:schemeClr val="lt1"/>
                </a:solidFill>
                <a:latin typeface="Calibri"/>
                <a:ea typeface="Calibri"/>
                <a:cs typeface="Calibri"/>
                <a:sym typeface="Calibri"/>
              </a:rPr>
              <a:t>Διάχυση Καινοτομιών Π.ΕΠΑ.Λ.</a:t>
            </a:r>
            <a:endParaRPr dirty="0">
              <a:solidFill>
                <a:schemeClr val="lt1"/>
              </a:solidFill>
              <a:latin typeface="Calibri"/>
              <a:ea typeface="Calibri"/>
              <a:cs typeface="Calibri"/>
              <a:sym typeface="Calibri"/>
            </a:endParaRPr>
          </a:p>
        </p:txBody>
      </p:sp>
      <p:sp>
        <p:nvSpPr>
          <p:cNvPr id="287" name="Google Shape;287;p63"/>
          <p:cNvSpPr/>
          <p:nvPr/>
        </p:nvSpPr>
        <p:spPr>
          <a:xfrm>
            <a:off x="3211551" y="1291411"/>
            <a:ext cx="5631549" cy="345900"/>
          </a:xfrm>
          <a:prstGeom prst="snip2DiagRect">
            <a:avLst>
              <a:gd name="adj1" fmla="val 0"/>
              <a:gd name="adj2" fmla="val 16667"/>
            </a:avLst>
          </a:prstGeom>
          <a:solidFill>
            <a:srgbClr val="013476"/>
          </a:solidFill>
          <a:ln>
            <a:noFill/>
          </a:ln>
        </p:spPr>
        <p:txBody>
          <a:bodyPr spcFirstLastPara="1" wrap="square" lIns="46750" tIns="23375" rIns="46750" bIns="233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a:solidFill>
                  <a:schemeClr val="lt1"/>
                </a:solidFill>
                <a:latin typeface="Calibri"/>
                <a:ea typeface="Calibri"/>
                <a:cs typeface="Calibri"/>
                <a:sym typeface="Calibri"/>
              </a:rPr>
              <a:t>Κέντρα Επαγγελματικής Εκπαίδευσης και Κατάρτισης</a:t>
            </a:r>
            <a:endParaRPr>
              <a:solidFill>
                <a:schemeClr val="lt1"/>
              </a:solidFill>
              <a:latin typeface="Calibri"/>
              <a:ea typeface="Calibri"/>
              <a:cs typeface="Calibri"/>
              <a:sym typeface="Calibri"/>
            </a:endParaRPr>
          </a:p>
        </p:txBody>
      </p:sp>
      <p:sp>
        <p:nvSpPr>
          <p:cNvPr id="288" name="Google Shape;288;p63"/>
          <p:cNvSpPr/>
          <p:nvPr/>
        </p:nvSpPr>
        <p:spPr>
          <a:xfrm>
            <a:off x="3211551" y="2994293"/>
            <a:ext cx="5624115" cy="345900"/>
          </a:xfrm>
          <a:prstGeom prst="snip2DiagRect">
            <a:avLst>
              <a:gd name="adj1" fmla="val 0"/>
              <a:gd name="adj2" fmla="val 16667"/>
            </a:avLst>
          </a:prstGeom>
          <a:solidFill>
            <a:srgbClr val="748FBA"/>
          </a:solidFill>
          <a:ln>
            <a:noFill/>
          </a:ln>
        </p:spPr>
        <p:txBody>
          <a:bodyPr spcFirstLastPara="1" wrap="square" lIns="46750" tIns="23375" rIns="46750" bIns="233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dirty="0">
                <a:solidFill>
                  <a:schemeClr val="lt1"/>
                </a:solidFill>
                <a:latin typeface="Calibri"/>
                <a:ea typeface="Calibri"/>
                <a:cs typeface="Calibri"/>
                <a:sym typeface="Calibri"/>
              </a:rPr>
              <a:t>Rebranding I.E.K.</a:t>
            </a:r>
            <a:endParaRPr b="0" i="0" u="none" strike="noStrike" cap="none" dirty="0">
              <a:solidFill>
                <a:schemeClr val="lt1"/>
              </a:solidFill>
              <a:latin typeface="Calibri"/>
              <a:ea typeface="Calibri"/>
              <a:cs typeface="Calibri"/>
              <a:sym typeface="Calibri"/>
            </a:endParaRPr>
          </a:p>
        </p:txBody>
      </p:sp>
      <p:sp>
        <p:nvSpPr>
          <p:cNvPr id="2" name="Google Shape;288;p63">
            <a:extLst>
              <a:ext uri="{FF2B5EF4-FFF2-40B4-BE49-F238E27FC236}">
                <a16:creationId xmlns:a16="http://schemas.microsoft.com/office/drawing/2014/main" id="{BF4513F4-28F2-8251-7B5B-834CE11F3F2D}"/>
              </a:ext>
            </a:extLst>
          </p:cNvPr>
          <p:cNvSpPr/>
          <p:nvPr/>
        </p:nvSpPr>
        <p:spPr>
          <a:xfrm>
            <a:off x="3218985" y="3418857"/>
            <a:ext cx="5624115" cy="345900"/>
          </a:xfrm>
          <a:prstGeom prst="snip2DiagRect">
            <a:avLst>
              <a:gd name="adj1" fmla="val 0"/>
              <a:gd name="adj2" fmla="val 16667"/>
            </a:avLst>
          </a:prstGeom>
          <a:solidFill>
            <a:schemeClr val="tx2"/>
          </a:solidFill>
          <a:ln>
            <a:noFill/>
          </a:ln>
        </p:spPr>
        <p:txBody>
          <a:bodyPr spcFirstLastPara="1" wrap="square" lIns="46750" tIns="23375" rIns="46750" bIns="233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solidFill>
                  <a:schemeClr val="lt1"/>
                </a:solidFill>
                <a:latin typeface="Calibri"/>
                <a:ea typeface="Calibri"/>
                <a:cs typeface="Calibri"/>
                <a:sym typeface="Calibri"/>
              </a:rPr>
              <a:t>Ψηφιοποίηση της Επαγγελματικής Εκπαίδευσης και Κατάρτισης</a:t>
            </a:r>
            <a:endParaRPr b="0" i="0" u="none" strike="noStrike" cap="none" dirty="0">
              <a:solidFill>
                <a:schemeClr val="lt1"/>
              </a:solidFill>
              <a:latin typeface="Calibri"/>
              <a:ea typeface="Calibri"/>
              <a:cs typeface="Calibri"/>
              <a:sym typeface="Calibri"/>
            </a:endParaRPr>
          </a:p>
        </p:txBody>
      </p:sp>
      <p:sp>
        <p:nvSpPr>
          <p:cNvPr id="3" name="Google Shape;286;p63">
            <a:extLst>
              <a:ext uri="{FF2B5EF4-FFF2-40B4-BE49-F238E27FC236}">
                <a16:creationId xmlns:a16="http://schemas.microsoft.com/office/drawing/2014/main" id="{727A57CF-FA8B-E3A6-C159-1490D009D73D}"/>
              </a:ext>
            </a:extLst>
          </p:cNvPr>
          <p:cNvSpPr/>
          <p:nvPr/>
        </p:nvSpPr>
        <p:spPr>
          <a:xfrm>
            <a:off x="3211551" y="2143623"/>
            <a:ext cx="5631549" cy="345900"/>
          </a:xfrm>
          <a:prstGeom prst="snip2DiagRect">
            <a:avLst>
              <a:gd name="adj1" fmla="val 0"/>
              <a:gd name="adj2" fmla="val 16667"/>
            </a:avLst>
          </a:prstGeom>
          <a:solidFill>
            <a:schemeClr val="accent2">
              <a:lumMod val="75000"/>
            </a:schemeClr>
          </a:solidFill>
          <a:ln>
            <a:noFill/>
          </a:ln>
        </p:spPr>
        <p:txBody>
          <a:bodyPr spcFirstLastPara="1" wrap="square" lIns="46750" tIns="23375" rIns="46750" bIns="233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solidFill>
                  <a:schemeClr val="lt1"/>
                </a:solidFill>
                <a:latin typeface="Calibri"/>
                <a:ea typeface="Calibri"/>
                <a:cs typeface="Calibri"/>
                <a:sym typeface="Calibri"/>
              </a:rPr>
              <a:t>Αναδιαμόρφωση των Εργαστηριακών Κέντρων</a:t>
            </a:r>
            <a:endParaRPr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6"/>
          <p:cNvSpPr txBox="1"/>
          <p:nvPr/>
        </p:nvSpPr>
        <p:spPr>
          <a:xfrm>
            <a:off x="130325" y="359550"/>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Συμβούλιο του Κ.Ε.Ε.Κ. (ΣΥ.Κ.Ε.Ε.Κ.)</a:t>
            </a:r>
            <a:endParaRPr sz="2000" b="1" i="0" u="none" strike="noStrike" cap="none">
              <a:solidFill>
                <a:schemeClr val="dk1"/>
              </a:solidFill>
              <a:latin typeface="Roboto"/>
              <a:ea typeface="Roboto"/>
              <a:cs typeface="Roboto"/>
              <a:sym typeface="Roboto"/>
            </a:endParaRPr>
          </a:p>
        </p:txBody>
      </p:sp>
      <p:sp>
        <p:nvSpPr>
          <p:cNvPr id="642" name="Google Shape;642;p86"/>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643" name="Google Shape;643;p86"/>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645" name="Google Shape;645;p86"/>
          <p:cNvSpPr txBox="1"/>
          <p:nvPr/>
        </p:nvSpPr>
        <p:spPr>
          <a:xfrm>
            <a:off x="130325" y="586086"/>
            <a:ext cx="8267400" cy="400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1200"/>
              </a:spcAft>
              <a:buNone/>
            </a:pPr>
            <a:r>
              <a:rPr lang="en" dirty="0">
                <a:solidFill>
                  <a:schemeClr val="dk1"/>
                </a:solidFill>
                <a:latin typeface="Calibri"/>
                <a:ea typeface="Calibri"/>
                <a:cs typeface="Calibri"/>
                <a:sym typeface="Calibri"/>
              </a:rPr>
              <a:t>Συνίσταται Συμβούλιο του Κέντρου Επαγγελματικής Εκπαίδευσης και Κατάρτισης (ΣΥ.Κ.Ε.Ε.Κ.)  στο οποίο:</a:t>
            </a:r>
            <a:endParaRPr dirty="0"/>
          </a:p>
        </p:txBody>
      </p:sp>
      <p:sp>
        <p:nvSpPr>
          <p:cNvPr id="646" name="Google Shape;646;p86"/>
          <p:cNvSpPr txBox="1"/>
          <p:nvPr/>
        </p:nvSpPr>
        <p:spPr>
          <a:xfrm>
            <a:off x="525150" y="1226244"/>
            <a:ext cx="7675200" cy="815578"/>
          </a:xfrm>
          <a:prstGeom prst="rect">
            <a:avLst/>
          </a:prstGeom>
          <a:solidFill>
            <a:srgbClr val="3477B2"/>
          </a:solidFill>
          <a:ln>
            <a:noFill/>
          </a:ln>
        </p:spPr>
        <p:txBody>
          <a:bodyPr spcFirstLastPara="1" wrap="square" lIns="91425" tIns="91425" rIns="91425" bIns="91425" anchor="t" anchorCtr="0">
            <a:spAutoFit/>
          </a:bodyPr>
          <a:lstStyle/>
          <a:p>
            <a:pPr algn="just">
              <a:lnSpc>
                <a:spcPct val="150000"/>
              </a:lnSpc>
              <a:spcBef>
                <a:spcPts val="1200"/>
              </a:spcBef>
              <a:spcAft>
                <a:spcPts val="1200"/>
              </a:spcAft>
            </a:pPr>
            <a:r>
              <a:rPr lang="el-GR" dirty="0">
                <a:solidFill>
                  <a:schemeClr val="lt1"/>
                </a:solidFill>
                <a:latin typeface="Calibri"/>
                <a:ea typeface="Calibri"/>
                <a:cs typeface="Calibri"/>
                <a:sym typeface="Calibri"/>
              </a:rPr>
              <a:t>Προεδρεύει ο Οργανωτικός Συντονιστής</a:t>
            </a:r>
            <a:endParaRPr lang="el-GR" dirty="0">
              <a:solidFill>
                <a:schemeClr val="lt1"/>
              </a:solidFill>
            </a:endParaRPr>
          </a:p>
        </p:txBody>
      </p:sp>
      <p:sp>
        <p:nvSpPr>
          <p:cNvPr id="647" name="Google Shape;647;p86"/>
          <p:cNvSpPr txBox="1"/>
          <p:nvPr/>
        </p:nvSpPr>
        <p:spPr>
          <a:xfrm>
            <a:off x="525150" y="2455348"/>
            <a:ext cx="7675200" cy="1461908"/>
          </a:xfrm>
          <a:prstGeom prst="rect">
            <a:avLst/>
          </a:prstGeom>
          <a:solidFill>
            <a:srgbClr val="2F5597"/>
          </a:solidFill>
          <a:ln>
            <a:noFill/>
          </a:ln>
        </p:spPr>
        <p:txBody>
          <a:bodyPr spcFirstLastPara="1" wrap="square" lIns="91425" tIns="91425" rIns="91425" bIns="91425" anchor="t" anchorCtr="0">
            <a:spAutoFit/>
          </a:bodyPr>
          <a:lstStyle/>
          <a:p>
            <a:pPr algn="just">
              <a:lnSpc>
                <a:spcPct val="150000"/>
              </a:lnSpc>
              <a:spcBef>
                <a:spcPts val="1200"/>
              </a:spcBef>
              <a:spcAft>
                <a:spcPts val="1200"/>
              </a:spcAft>
            </a:pPr>
            <a:r>
              <a:rPr lang="el-GR" dirty="0">
                <a:solidFill>
                  <a:schemeClr val="lt1"/>
                </a:solidFill>
                <a:latin typeface="Calibri"/>
                <a:ea typeface="Calibri"/>
                <a:cs typeface="Calibri"/>
                <a:sym typeface="Calibri"/>
              </a:rPr>
              <a:t>Συμμετέχουν οι Διευθυντές των επιμέρους μονάδων των τριών επιπέδων (3, 4, 5), ο Διευθυντής του Εργαστηριακού Κέντρου, ένα μέλος του Δήμου που έχει την ευθύνη των κτιριακών εγκαταστάσεων του Κ.Ε.Ε.Κ. καθώς και εκπρόσωποι των Επιμελητηρίων της οικείας περιφερειακής ενότητας</a:t>
            </a:r>
            <a:endParaRPr lang="el-GR" dirty="0">
              <a:solidFill>
                <a:schemeClr val="lt1"/>
              </a:solidFill>
            </a:endParaRPr>
          </a:p>
        </p:txBody>
      </p:sp>
      <p:sp>
        <p:nvSpPr>
          <p:cNvPr id="648" name="Google Shape;648;p86"/>
          <p:cNvSpPr txBox="1"/>
          <p:nvPr/>
        </p:nvSpPr>
        <p:spPr>
          <a:xfrm>
            <a:off x="175356" y="1389972"/>
            <a:ext cx="1572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rgbClr val="253356"/>
                </a:solidFill>
                <a:latin typeface="Calibri"/>
                <a:ea typeface="Calibri"/>
                <a:cs typeface="Calibri"/>
                <a:sym typeface="Calibri"/>
              </a:rPr>
              <a:t>1</a:t>
            </a:r>
            <a:endParaRPr sz="2100" b="1" dirty="0">
              <a:solidFill>
                <a:srgbClr val="253356"/>
              </a:solidFill>
              <a:latin typeface="Calibri"/>
              <a:ea typeface="Calibri"/>
              <a:cs typeface="Calibri"/>
              <a:sym typeface="Calibri"/>
            </a:endParaRPr>
          </a:p>
        </p:txBody>
      </p:sp>
      <p:sp>
        <p:nvSpPr>
          <p:cNvPr id="649" name="Google Shape;649;p86"/>
          <p:cNvSpPr txBox="1"/>
          <p:nvPr/>
        </p:nvSpPr>
        <p:spPr>
          <a:xfrm>
            <a:off x="156905" y="2863502"/>
            <a:ext cx="1572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rgbClr val="253356"/>
                </a:solidFill>
                <a:latin typeface="Calibri"/>
                <a:ea typeface="Calibri"/>
                <a:cs typeface="Calibri"/>
                <a:sym typeface="Calibri"/>
              </a:rPr>
              <a:t>2</a:t>
            </a:r>
            <a:endParaRPr sz="2100" b="1" dirty="0">
              <a:solidFill>
                <a:srgbClr val="25335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87"/>
          <p:cNvSpPr txBox="1"/>
          <p:nvPr/>
        </p:nvSpPr>
        <p:spPr>
          <a:xfrm>
            <a:off x="130325" y="359550"/>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Αρμοδιότητες </a:t>
            </a:r>
            <a:r>
              <a:rPr lang="el-GR" sz="2000" b="1" dirty="0">
                <a:solidFill>
                  <a:schemeClr val="dk1"/>
                </a:solidFill>
                <a:latin typeface="Roboto"/>
                <a:ea typeface="Roboto"/>
                <a:cs typeface="Roboto"/>
                <a:sym typeface="Roboto"/>
              </a:rPr>
              <a:t>Οργανωτικού Συντονιστή </a:t>
            </a:r>
            <a:r>
              <a:rPr lang="en" sz="2000" b="1" dirty="0">
                <a:solidFill>
                  <a:schemeClr val="dk1"/>
                </a:solidFill>
                <a:latin typeface="Roboto"/>
                <a:ea typeface="Roboto"/>
                <a:cs typeface="Roboto"/>
                <a:sym typeface="Roboto"/>
              </a:rPr>
              <a:t>(1/2)</a:t>
            </a:r>
            <a:endParaRPr sz="2000" b="1" i="0" u="none" strike="noStrike" cap="none" dirty="0">
              <a:solidFill>
                <a:schemeClr val="dk1"/>
              </a:solidFill>
              <a:latin typeface="Roboto"/>
              <a:ea typeface="Roboto"/>
              <a:cs typeface="Roboto"/>
              <a:sym typeface="Roboto"/>
            </a:endParaRPr>
          </a:p>
        </p:txBody>
      </p:sp>
      <p:sp>
        <p:nvSpPr>
          <p:cNvPr id="656" name="Google Shape;656;p87"/>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657" name="Google Shape;657;p87"/>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658" name="Google Shape;658;p87"/>
          <p:cNvSpPr txBox="1"/>
          <p:nvPr/>
        </p:nvSpPr>
        <p:spPr>
          <a:xfrm>
            <a:off x="194800" y="828860"/>
            <a:ext cx="8803500" cy="8619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latin typeface="Calibri"/>
                <a:ea typeface="Calibri"/>
                <a:cs typeface="Calibri"/>
                <a:sym typeface="Calibri"/>
              </a:rPr>
              <a:t>Ο </a:t>
            </a:r>
            <a:r>
              <a:rPr lang="el-GR" sz="1100" dirty="0">
                <a:solidFill>
                  <a:schemeClr val="dk1"/>
                </a:solidFill>
                <a:latin typeface="Calibri"/>
                <a:ea typeface="Calibri"/>
                <a:cs typeface="Calibri"/>
                <a:sym typeface="Calibri"/>
              </a:rPr>
              <a:t>Οργανωτικός Συντονιστής</a:t>
            </a:r>
            <a:r>
              <a:rPr lang="en" sz="1100" dirty="0">
                <a:solidFill>
                  <a:schemeClr val="dk1"/>
                </a:solidFill>
                <a:latin typeface="Calibri"/>
                <a:ea typeface="Calibri"/>
                <a:cs typeface="Calibri"/>
                <a:sym typeface="Calibri"/>
              </a:rPr>
              <a:t> του Κ.Ε.Ε.Κ. συντονίζει και εποπτεύει το έργο των επιμέρους εκπαιδευτικών μονάδων, την εφαρμογή του τριετούς (3) στρατηγικού σχεδίου Επαγγελματικής Εκπαίδευσης, Κατάρτισης και Διά Βίου Μάθησης καθώς και της ετήσιας στοχοθεσίας του Κ.Ε.Ε.Κ. και συνεργάζεται με τους Διευθυντές των επιμέρους εκπαιδευτικών μονάδων, με σκοπό την εκπλήρωση της αποστολής του Κ.Ε.Ε.Κ.. Ειδικότερα, ο </a:t>
            </a:r>
            <a:r>
              <a:rPr lang="el-GR" sz="1100" dirty="0">
                <a:solidFill>
                  <a:schemeClr val="dk1"/>
                </a:solidFill>
                <a:latin typeface="Calibri"/>
                <a:ea typeface="Calibri"/>
                <a:cs typeface="Calibri"/>
                <a:sym typeface="Calibri"/>
              </a:rPr>
              <a:t>Οργανωτικός Συντονιστής </a:t>
            </a:r>
            <a:r>
              <a:rPr lang="en" sz="1100" dirty="0">
                <a:solidFill>
                  <a:schemeClr val="dk1"/>
                </a:solidFill>
                <a:latin typeface="Calibri"/>
                <a:ea typeface="Calibri"/>
                <a:cs typeface="Calibri"/>
                <a:sym typeface="Calibri"/>
              </a:rPr>
              <a:t>του Κ.Ε.Ε.Κ. ασκεί τις ακόλουθες αρμοδιότητες:</a:t>
            </a:r>
            <a:endParaRPr sz="1600" dirty="0"/>
          </a:p>
        </p:txBody>
      </p:sp>
      <p:sp>
        <p:nvSpPr>
          <p:cNvPr id="659" name="Google Shape;659;p87"/>
          <p:cNvSpPr/>
          <p:nvPr/>
        </p:nvSpPr>
        <p:spPr>
          <a:xfrm>
            <a:off x="0" y="1768963"/>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660" name="Google Shape;660;p87"/>
          <p:cNvSpPr/>
          <p:nvPr/>
        </p:nvSpPr>
        <p:spPr>
          <a:xfrm>
            <a:off x="455200" y="1768961"/>
            <a:ext cx="702000" cy="372300"/>
          </a:xfrm>
          <a:prstGeom prst="rect">
            <a:avLst/>
          </a:prstGeom>
          <a:solidFill>
            <a:srgbClr val="2428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61" name="Google Shape;661;p87"/>
          <p:cNvSpPr/>
          <p:nvPr/>
        </p:nvSpPr>
        <p:spPr>
          <a:xfrm>
            <a:off x="593050" y="1771001"/>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62" name="Google Shape;662;p87"/>
          <p:cNvSpPr txBox="1"/>
          <p:nvPr/>
        </p:nvSpPr>
        <p:spPr>
          <a:xfrm>
            <a:off x="452960" y="1792609"/>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b="0" i="0" u="none" strike="noStrike" cap="none">
                <a:solidFill>
                  <a:srgbClr val="464646"/>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63" name="Google Shape;663;p87"/>
          <p:cNvSpPr txBox="1"/>
          <p:nvPr/>
        </p:nvSpPr>
        <p:spPr>
          <a:xfrm>
            <a:off x="1157200" y="1682850"/>
            <a:ext cx="7841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Επικουρεί τους Διευθυντές κατά την άσκηση των αρμοδιοτήτων τους και εισηγείται επί θεμάτων σχετικά με την οργάνωση, τη λειτουργία και τον συντονισμό των δράσεων του Κ.Ε.Ε.Κ.</a:t>
            </a:r>
            <a:endParaRPr sz="1100" b="0" i="0" u="none" strike="noStrike" cap="none" dirty="0">
              <a:solidFill>
                <a:srgbClr val="000000"/>
              </a:solidFill>
              <a:latin typeface="Calibri"/>
              <a:ea typeface="Calibri"/>
              <a:cs typeface="Calibri"/>
              <a:sym typeface="Calibri"/>
            </a:endParaRPr>
          </a:p>
        </p:txBody>
      </p:sp>
      <p:sp>
        <p:nvSpPr>
          <p:cNvPr id="664" name="Google Shape;664;p87"/>
          <p:cNvSpPr/>
          <p:nvPr/>
        </p:nvSpPr>
        <p:spPr>
          <a:xfrm>
            <a:off x="0" y="2171264"/>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665" name="Google Shape;665;p87"/>
          <p:cNvSpPr/>
          <p:nvPr/>
        </p:nvSpPr>
        <p:spPr>
          <a:xfrm>
            <a:off x="455200" y="2171264"/>
            <a:ext cx="702000" cy="372300"/>
          </a:xfrm>
          <a:prstGeom prst="rect">
            <a:avLst/>
          </a:prstGeom>
          <a:solidFill>
            <a:srgbClr val="5969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66" name="Google Shape;666;p87"/>
          <p:cNvSpPr/>
          <p:nvPr/>
        </p:nvSpPr>
        <p:spPr>
          <a:xfrm>
            <a:off x="593050" y="2172278"/>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67" name="Google Shape;667;p87"/>
          <p:cNvSpPr txBox="1"/>
          <p:nvPr/>
        </p:nvSpPr>
        <p:spPr>
          <a:xfrm>
            <a:off x="452960" y="2193882"/>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b="0" i="0" u="none" strike="noStrike" cap="none">
                <a:solidFill>
                  <a:srgbClr val="464646"/>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68" name="Google Shape;668;p87"/>
          <p:cNvSpPr txBox="1"/>
          <p:nvPr/>
        </p:nvSpPr>
        <p:spPr>
          <a:xfrm>
            <a:off x="1157200" y="2111125"/>
            <a:ext cx="7420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dk1"/>
                </a:solidFill>
                <a:latin typeface="Calibri"/>
                <a:ea typeface="Calibri"/>
                <a:cs typeface="Calibri"/>
                <a:sym typeface="Calibri"/>
              </a:rPr>
              <a:t>Παρακολουθεί την υλοποίηση του τριετούς (3) στρατηγικού σχεδίου Επαγγελματικής Εκπαίδευσης, Κατάρτισης και Διά Βίου Μάθησης καθώς και της ετ</a:t>
            </a:r>
            <a:r>
              <a:rPr lang="el-GR" sz="1000" dirty="0" err="1">
                <a:solidFill>
                  <a:schemeClr val="dk1"/>
                </a:solidFill>
                <a:latin typeface="Calibri"/>
                <a:ea typeface="Calibri"/>
                <a:cs typeface="Calibri"/>
                <a:sym typeface="Calibri"/>
              </a:rPr>
              <a:t>ήσι</a:t>
            </a:r>
            <a:r>
              <a:rPr lang="en" sz="1000" dirty="0">
                <a:solidFill>
                  <a:schemeClr val="dk1"/>
                </a:solidFill>
                <a:latin typeface="Calibri"/>
                <a:ea typeface="Calibri"/>
                <a:cs typeface="Calibri"/>
                <a:sym typeface="Calibri"/>
              </a:rPr>
              <a:t>ας στοχοθεσίας του Κ.Ε.Ε.Κ.</a:t>
            </a:r>
            <a:endParaRPr sz="1500" dirty="0"/>
          </a:p>
        </p:txBody>
      </p:sp>
      <p:sp>
        <p:nvSpPr>
          <p:cNvPr id="669" name="Google Shape;669;p87"/>
          <p:cNvSpPr/>
          <p:nvPr/>
        </p:nvSpPr>
        <p:spPr>
          <a:xfrm>
            <a:off x="0" y="2573564"/>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670" name="Google Shape;670;p87"/>
          <p:cNvSpPr/>
          <p:nvPr/>
        </p:nvSpPr>
        <p:spPr>
          <a:xfrm>
            <a:off x="455200" y="2573564"/>
            <a:ext cx="702000" cy="372300"/>
          </a:xfrm>
          <a:prstGeom prst="rect">
            <a:avLst/>
          </a:prstGeom>
          <a:solidFill>
            <a:srgbClr val="1E5F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71" name="Google Shape;671;p87"/>
          <p:cNvSpPr/>
          <p:nvPr/>
        </p:nvSpPr>
        <p:spPr>
          <a:xfrm>
            <a:off x="593050" y="2573540"/>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72" name="Google Shape;672;p87"/>
          <p:cNvSpPr txBox="1"/>
          <p:nvPr/>
        </p:nvSpPr>
        <p:spPr>
          <a:xfrm>
            <a:off x="452960" y="2583645"/>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3</a:t>
            </a:r>
            <a:endParaRPr sz="1400" b="0" i="0" u="none" strike="noStrike" cap="none">
              <a:solidFill>
                <a:srgbClr val="000000"/>
              </a:solidFill>
              <a:latin typeface="Arial"/>
              <a:ea typeface="Arial"/>
              <a:cs typeface="Arial"/>
              <a:sym typeface="Arial"/>
            </a:endParaRPr>
          </a:p>
        </p:txBody>
      </p:sp>
      <p:sp>
        <p:nvSpPr>
          <p:cNvPr id="673" name="Google Shape;673;p87"/>
          <p:cNvSpPr txBox="1"/>
          <p:nvPr/>
        </p:nvSpPr>
        <p:spPr>
          <a:xfrm>
            <a:off x="1157200" y="2573563"/>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Συντονίζει και εποπτεύει την υλοποίηση του σχεδίου ψηφιακού μετασχηματισμού του Κ.Ε.Ε.Κ.</a:t>
            </a:r>
            <a:endParaRPr sz="1000">
              <a:latin typeface="Calibri"/>
              <a:ea typeface="Calibri"/>
              <a:cs typeface="Calibri"/>
              <a:sym typeface="Calibri"/>
            </a:endParaRPr>
          </a:p>
        </p:txBody>
      </p:sp>
      <p:sp>
        <p:nvSpPr>
          <p:cNvPr id="674" name="Google Shape;674;p87"/>
          <p:cNvSpPr/>
          <p:nvPr/>
        </p:nvSpPr>
        <p:spPr>
          <a:xfrm>
            <a:off x="0" y="2973426"/>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675" name="Google Shape;675;p87"/>
          <p:cNvSpPr/>
          <p:nvPr/>
        </p:nvSpPr>
        <p:spPr>
          <a:xfrm>
            <a:off x="455200" y="2973427"/>
            <a:ext cx="702000" cy="372300"/>
          </a:xfrm>
          <a:prstGeom prst="rect">
            <a:avLst/>
          </a:prstGeom>
          <a:solidFill>
            <a:srgbClr val="0D4E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76" name="Google Shape;676;p87"/>
          <p:cNvSpPr/>
          <p:nvPr/>
        </p:nvSpPr>
        <p:spPr>
          <a:xfrm>
            <a:off x="593050" y="2991140"/>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77" name="Google Shape;677;p87"/>
          <p:cNvSpPr txBox="1"/>
          <p:nvPr/>
        </p:nvSpPr>
        <p:spPr>
          <a:xfrm>
            <a:off x="452960" y="3008882"/>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4</a:t>
            </a:r>
            <a:endParaRPr sz="1400" b="0" i="0" u="none" strike="noStrike" cap="none">
              <a:solidFill>
                <a:srgbClr val="000000"/>
              </a:solidFill>
              <a:latin typeface="Arial"/>
              <a:ea typeface="Arial"/>
              <a:cs typeface="Arial"/>
              <a:sym typeface="Arial"/>
            </a:endParaRPr>
          </a:p>
        </p:txBody>
      </p:sp>
      <p:sp>
        <p:nvSpPr>
          <p:cNvPr id="678" name="Google Shape;678;p87"/>
          <p:cNvSpPr txBox="1"/>
          <p:nvPr/>
        </p:nvSpPr>
        <p:spPr>
          <a:xfrm>
            <a:off x="1157200" y="2990225"/>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Σχεδιάζει και συντονίζει τις δράσεις εξωστρέφειας και προβολής του Κ.Ε.Ε.Κ.</a:t>
            </a:r>
            <a:endParaRPr sz="1000">
              <a:latin typeface="Calibri"/>
              <a:ea typeface="Calibri"/>
              <a:cs typeface="Calibri"/>
              <a:sym typeface="Calibri"/>
            </a:endParaRPr>
          </a:p>
        </p:txBody>
      </p:sp>
      <p:sp>
        <p:nvSpPr>
          <p:cNvPr id="679" name="Google Shape;679;p87"/>
          <p:cNvSpPr/>
          <p:nvPr/>
        </p:nvSpPr>
        <p:spPr>
          <a:xfrm>
            <a:off x="0" y="3373274"/>
            <a:ext cx="9144000" cy="571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680" name="Google Shape;680;p87"/>
          <p:cNvSpPr/>
          <p:nvPr/>
        </p:nvSpPr>
        <p:spPr>
          <a:xfrm>
            <a:off x="455200" y="3373274"/>
            <a:ext cx="702000" cy="571500"/>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81" name="Google Shape;681;p87"/>
          <p:cNvSpPr/>
          <p:nvPr/>
        </p:nvSpPr>
        <p:spPr>
          <a:xfrm>
            <a:off x="593050" y="3441840"/>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82" name="Google Shape;682;p87"/>
          <p:cNvSpPr txBox="1"/>
          <p:nvPr/>
        </p:nvSpPr>
        <p:spPr>
          <a:xfrm>
            <a:off x="452950" y="3463446"/>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5</a:t>
            </a:r>
            <a:endParaRPr sz="1400" b="0" i="0" u="none" strike="noStrike" cap="none">
              <a:solidFill>
                <a:srgbClr val="000000"/>
              </a:solidFill>
              <a:latin typeface="Arial"/>
              <a:ea typeface="Arial"/>
              <a:cs typeface="Arial"/>
              <a:sym typeface="Arial"/>
            </a:endParaRPr>
          </a:p>
        </p:txBody>
      </p:sp>
      <p:sp>
        <p:nvSpPr>
          <p:cNvPr id="683" name="Google Shape;683;p87"/>
          <p:cNvSpPr txBox="1"/>
          <p:nvPr/>
        </p:nvSpPr>
        <p:spPr>
          <a:xfrm>
            <a:off x="1157200" y="3390075"/>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684" name="Google Shape;684;p87"/>
          <p:cNvSpPr txBox="1"/>
          <p:nvPr/>
        </p:nvSpPr>
        <p:spPr>
          <a:xfrm>
            <a:off x="1119925" y="3344000"/>
            <a:ext cx="7984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Συνεργάζεται με όλες τις εκπαιδευτικές μονάδες του Κ.Ε.Ε.Κ., προκειμένου να παρακολουθεί την ορθή εφαρμογή των αποφάσεων των οργάνων διοίκησης και εισηγείται προς τον Πρόεδρο του Κεντρικού Συμβουλίου Επαγγελματικής Εκπαίδευσης και Κατάρτισης (Κ.Σ.Ε.Ε.Κ.) μέτρα για τη βελτίωση της αποτελεσματικότητας και αποδοτικότητας του Κ.Ε.Ε.Κ. </a:t>
            </a:r>
            <a:endParaRPr sz="1000">
              <a:solidFill>
                <a:schemeClr val="dk1"/>
              </a:solidFill>
              <a:latin typeface="Calibri"/>
              <a:ea typeface="Calibri"/>
              <a:cs typeface="Calibri"/>
              <a:sym typeface="Calibri"/>
            </a:endParaRPr>
          </a:p>
        </p:txBody>
      </p:sp>
      <p:sp>
        <p:nvSpPr>
          <p:cNvPr id="685" name="Google Shape;685;p87"/>
          <p:cNvSpPr/>
          <p:nvPr/>
        </p:nvSpPr>
        <p:spPr>
          <a:xfrm>
            <a:off x="0" y="3983874"/>
            <a:ext cx="9144000" cy="571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686" name="Google Shape;686;p87"/>
          <p:cNvSpPr/>
          <p:nvPr/>
        </p:nvSpPr>
        <p:spPr>
          <a:xfrm>
            <a:off x="455200" y="3983874"/>
            <a:ext cx="702000" cy="571500"/>
          </a:xfrm>
          <a:prstGeom prst="rect">
            <a:avLst/>
          </a:prstGeom>
          <a:solidFill>
            <a:srgbClr val="748F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87" name="Google Shape;687;p87"/>
          <p:cNvSpPr/>
          <p:nvPr/>
        </p:nvSpPr>
        <p:spPr>
          <a:xfrm>
            <a:off x="593050" y="4052440"/>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688" name="Google Shape;688;p87"/>
          <p:cNvSpPr txBox="1"/>
          <p:nvPr/>
        </p:nvSpPr>
        <p:spPr>
          <a:xfrm>
            <a:off x="452950" y="4074046"/>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6</a:t>
            </a:r>
            <a:endParaRPr sz="1400" b="0" i="0" u="none" strike="noStrike" cap="none">
              <a:solidFill>
                <a:srgbClr val="000000"/>
              </a:solidFill>
              <a:latin typeface="Arial"/>
              <a:ea typeface="Arial"/>
              <a:cs typeface="Arial"/>
              <a:sym typeface="Arial"/>
            </a:endParaRPr>
          </a:p>
        </p:txBody>
      </p:sp>
      <p:sp>
        <p:nvSpPr>
          <p:cNvPr id="689" name="Google Shape;689;p87"/>
          <p:cNvSpPr txBox="1"/>
          <p:nvPr/>
        </p:nvSpPr>
        <p:spPr>
          <a:xfrm>
            <a:off x="1157200" y="4000675"/>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690" name="Google Shape;690;p87"/>
          <p:cNvSpPr txBox="1"/>
          <p:nvPr/>
        </p:nvSpPr>
        <p:spPr>
          <a:xfrm>
            <a:off x="1157200" y="3972325"/>
            <a:ext cx="777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dk1"/>
                </a:solidFill>
                <a:latin typeface="Calibri"/>
                <a:ea typeface="Calibri"/>
                <a:cs typeface="Calibri"/>
                <a:sym typeface="Calibri"/>
              </a:rPr>
              <a:t>Συνεργάζεται με το Σ.Σ.Π.Α.Ε. της οικείας περιφέρειας σε ό,τι αφορά στις ιδιαίτερες ανάγκες της τοπικής αγοράς εργασίας και υποβάλ</a:t>
            </a:r>
            <a:r>
              <a:rPr lang="el-GR" sz="1000" dirty="0">
                <a:solidFill>
                  <a:schemeClr val="dk1"/>
                </a:solidFill>
                <a:latin typeface="Calibri"/>
                <a:ea typeface="Calibri"/>
                <a:cs typeface="Calibri"/>
                <a:sym typeface="Calibri"/>
              </a:rPr>
              <a:t>λ</a:t>
            </a:r>
            <a:r>
              <a:rPr lang="en" sz="1000" dirty="0">
                <a:solidFill>
                  <a:schemeClr val="dk1"/>
                </a:solidFill>
                <a:latin typeface="Calibri"/>
                <a:ea typeface="Calibri"/>
                <a:cs typeface="Calibri"/>
                <a:sym typeface="Calibri"/>
              </a:rPr>
              <a:t>ει ετήσιες εκθέσεις με τις προτάσεις του για ίδρυση νέων ειδικοτήτων ή για την αναστολή της λειτουργίας όσων έπαψαν να εξυπηρετούν πραγματικές ανάγκες της αγοράς</a:t>
            </a:r>
            <a:endParaRPr sz="11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88"/>
          <p:cNvSpPr txBox="1"/>
          <p:nvPr/>
        </p:nvSpPr>
        <p:spPr>
          <a:xfrm>
            <a:off x="130325" y="359550"/>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Αρμοδιότητες </a:t>
            </a:r>
            <a:r>
              <a:rPr lang="el-GR" sz="2000" b="1" dirty="0">
                <a:solidFill>
                  <a:schemeClr val="dk1"/>
                </a:solidFill>
                <a:latin typeface="Roboto"/>
                <a:ea typeface="Roboto"/>
                <a:cs typeface="Roboto"/>
                <a:sym typeface="Roboto"/>
              </a:rPr>
              <a:t>Οργανωτικού Συντονιστή </a:t>
            </a:r>
            <a:r>
              <a:rPr lang="en" sz="2000" b="1" dirty="0">
                <a:solidFill>
                  <a:schemeClr val="dk1"/>
                </a:solidFill>
                <a:latin typeface="Roboto"/>
                <a:ea typeface="Roboto"/>
                <a:cs typeface="Roboto"/>
                <a:sym typeface="Roboto"/>
              </a:rPr>
              <a:t>(2/2)</a:t>
            </a:r>
            <a:endParaRPr sz="2000" b="1" i="0" u="none" strike="noStrike" cap="none" dirty="0">
              <a:solidFill>
                <a:schemeClr val="dk1"/>
              </a:solidFill>
              <a:latin typeface="Roboto"/>
              <a:ea typeface="Roboto"/>
              <a:cs typeface="Roboto"/>
              <a:sym typeface="Roboto"/>
            </a:endParaRPr>
          </a:p>
        </p:txBody>
      </p:sp>
      <p:sp>
        <p:nvSpPr>
          <p:cNvPr id="696" name="Google Shape;696;p88"/>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697" name="Google Shape;697;p88"/>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698" name="Google Shape;698;p88"/>
          <p:cNvSpPr/>
          <p:nvPr/>
        </p:nvSpPr>
        <p:spPr>
          <a:xfrm>
            <a:off x="0" y="1184139"/>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699" name="Google Shape;699;p88"/>
          <p:cNvSpPr/>
          <p:nvPr/>
        </p:nvSpPr>
        <p:spPr>
          <a:xfrm>
            <a:off x="455200" y="1184139"/>
            <a:ext cx="702000" cy="372300"/>
          </a:xfrm>
          <a:prstGeom prst="rect">
            <a:avLst/>
          </a:prstGeom>
          <a:solidFill>
            <a:srgbClr val="5969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00" name="Google Shape;700;p88"/>
          <p:cNvSpPr/>
          <p:nvPr/>
        </p:nvSpPr>
        <p:spPr>
          <a:xfrm>
            <a:off x="593050" y="1185153"/>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01" name="Google Shape;701;p88"/>
          <p:cNvSpPr txBox="1"/>
          <p:nvPr/>
        </p:nvSpPr>
        <p:spPr>
          <a:xfrm>
            <a:off x="452960" y="1206757"/>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7</a:t>
            </a:r>
            <a:endParaRPr sz="1400" b="0" i="0" u="none" strike="noStrike" cap="none">
              <a:solidFill>
                <a:srgbClr val="000000"/>
              </a:solidFill>
              <a:latin typeface="Arial"/>
              <a:ea typeface="Arial"/>
              <a:cs typeface="Arial"/>
              <a:sym typeface="Arial"/>
            </a:endParaRPr>
          </a:p>
        </p:txBody>
      </p:sp>
      <p:sp>
        <p:nvSpPr>
          <p:cNvPr id="702" name="Google Shape;702;p88"/>
          <p:cNvSpPr txBox="1"/>
          <p:nvPr/>
        </p:nvSpPr>
        <p:spPr>
          <a:xfrm>
            <a:off x="1157200" y="1200950"/>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Καταρτίζει ετήσια έκθεση δραστηριοτήτων, την οποία υποβάλλει στον Πρόεδρο του Κ.Σ.Ε.Ε.Κ.</a:t>
            </a:r>
            <a:endParaRPr sz="1100">
              <a:solidFill>
                <a:schemeClr val="dk1"/>
              </a:solidFill>
              <a:latin typeface="Calibri"/>
              <a:ea typeface="Calibri"/>
              <a:cs typeface="Calibri"/>
              <a:sym typeface="Calibri"/>
            </a:endParaRPr>
          </a:p>
        </p:txBody>
      </p:sp>
      <p:sp>
        <p:nvSpPr>
          <p:cNvPr id="703" name="Google Shape;703;p88"/>
          <p:cNvSpPr/>
          <p:nvPr/>
        </p:nvSpPr>
        <p:spPr>
          <a:xfrm>
            <a:off x="0" y="1609401"/>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704" name="Google Shape;704;p88"/>
          <p:cNvSpPr/>
          <p:nvPr/>
        </p:nvSpPr>
        <p:spPr>
          <a:xfrm>
            <a:off x="455200" y="1609402"/>
            <a:ext cx="702000" cy="372300"/>
          </a:xfrm>
          <a:prstGeom prst="rect">
            <a:avLst/>
          </a:prstGeom>
          <a:solidFill>
            <a:srgbClr val="0D4E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05" name="Google Shape;705;p88"/>
          <p:cNvSpPr/>
          <p:nvPr/>
        </p:nvSpPr>
        <p:spPr>
          <a:xfrm>
            <a:off x="593050" y="1627115"/>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06" name="Google Shape;706;p88"/>
          <p:cNvSpPr txBox="1"/>
          <p:nvPr/>
        </p:nvSpPr>
        <p:spPr>
          <a:xfrm>
            <a:off x="452960" y="1644857"/>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8</a:t>
            </a:r>
            <a:endParaRPr sz="1400" b="0" i="0" u="none" strike="noStrike" cap="none">
              <a:solidFill>
                <a:srgbClr val="000000"/>
              </a:solidFill>
              <a:latin typeface="Arial"/>
              <a:ea typeface="Arial"/>
              <a:cs typeface="Arial"/>
              <a:sym typeface="Arial"/>
            </a:endParaRPr>
          </a:p>
        </p:txBody>
      </p:sp>
      <p:sp>
        <p:nvSpPr>
          <p:cNvPr id="707" name="Google Shape;707;p88"/>
          <p:cNvSpPr txBox="1"/>
          <p:nvPr/>
        </p:nvSpPr>
        <p:spPr>
          <a:xfrm>
            <a:off x="1157200" y="1626200"/>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Calibri"/>
                <a:ea typeface="Calibri"/>
                <a:cs typeface="Calibri"/>
                <a:sym typeface="Calibri"/>
              </a:rPr>
              <a:t>Αναπτύσσει και μεριμνά για  τις συνεργασίες του Κ.Ε.Ε.Κ. με Α.Ε.Ι., ερευνητικά ιδρύματα και επιχειρήσεις </a:t>
            </a:r>
            <a:endParaRPr sz="1000" dirty="0">
              <a:latin typeface="Calibri"/>
              <a:ea typeface="Calibri"/>
              <a:cs typeface="Calibri"/>
              <a:sym typeface="Calibri"/>
            </a:endParaRPr>
          </a:p>
        </p:txBody>
      </p:sp>
      <p:sp>
        <p:nvSpPr>
          <p:cNvPr id="708" name="Google Shape;708;p88"/>
          <p:cNvSpPr/>
          <p:nvPr/>
        </p:nvSpPr>
        <p:spPr>
          <a:xfrm>
            <a:off x="0" y="2028501"/>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709" name="Google Shape;709;p88"/>
          <p:cNvSpPr/>
          <p:nvPr/>
        </p:nvSpPr>
        <p:spPr>
          <a:xfrm>
            <a:off x="455200" y="2028502"/>
            <a:ext cx="702000" cy="3723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10" name="Google Shape;710;p88"/>
          <p:cNvSpPr/>
          <p:nvPr/>
        </p:nvSpPr>
        <p:spPr>
          <a:xfrm>
            <a:off x="593050" y="2046215"/>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11" name="Google Shape;711;p88"/>
          <p:cNvSpPr txBox="1"/>
          <p:nvPr/>
        </p:nvSpPr>
        <p:spPr>
          <a:xfrm>
            <a:off x="415285" y="2063957"/>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9</a:t>
            </a:r>
            <a:endParaRPr sz="1400" b="0" i="0" u="none" strike="noStrike" cap="none">
              <a:solidFill>
                <a:srgbClr val="000000"/>
              </a:solidFill>
              <a:latin typeface="Arial"/>
              <a:ea typeface="Arial"/>
              <a:cs typeface="Arial"/>
              <a:sym typeface="Arial"/>
            </a:endParaRPr>
          </a:p>
        </p:txBody>
      </p:sp>
      <p:sp>
        <p:nvSpPr>
          <p:cNvPr id="712" name="Google Shape;712;p88"/>
          <p:cNvSpPr txBox="1"/>
          <p:nvPr/>
        </p:nvSpPr>
        <p:spPr>
          <a:xfrm>
            <a:off x="1157200" y="2045300"/>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Έχει την ευθύνη για τη συμμετοχή και τη συνεργασία των εκπαιδευτικών μονάδων του Κ.Ε.Ε.Κ. με εκπαιδευτικές μονάδες του εξωτερικού </a:t>
            </a:r>
            <a:endParaRPr sz="1000">
              <a:latin typeface="Calibri"/>
              <a:ea typeface="Calibri"/>
              <a:cs typeface="Calibri"/>
              <a:sym typeface="Calibri"/>
            </a:endParaRPr>
          </a:p>
        </p:txBody>
      </p:sp>
      <p:sp>
        <p:nvSpPr>
          <p:cNvPr id="713" name="Google Shape;713;p88"/>
          <p:cNvSpPr/>
          <p:nvPr/>
        </p:nvSpPr>
        <p:spPr>
          <a:xfrm>
            <a:off x="0" y="2444126"/>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714" name="Google Shape;714;p88"/>
          <p:cNvSpPr/>
          <p:nvPr/>
        </p:nvSpPr>
        <p:spPr>
          <a:xfrm>
            <a:off x="455200" y="2444127"/>
            <a:ext cx="702000" cy="372300"/>
          </a:xfrm>
          <a:prstGeom prst="rect">
            <a:avLst/>
          </a:prstGeom>
          <a:solidFill>
            <a:srgbClr val="0034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15" name="Google Shape;715;p88"/>
          <p:cNvSpPr/>
          <p:nvPr/>
        </p:nvSpPr>
        <p:spPr>
          <a:xfrm>
            <a:off x="593050" y="2461840"/>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16" name="Google Shape;716;p88"/>
          <p:cNvSpPr txBox="1"/>
          <p:nvPr/>
        </p:nvSpPr>
        <p:spPr>
          <a:xfrm>
            <a:off x="415285" y="2492320"/>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a:solidFill>
                  <a:srgbClr val="464646"/>
                </a:solidFill>
              </a:rPr>
              <a:t>10</a:t>
            </a:r>
            <a:endParaRPr sz="1400" b="0" i="0" u="none" strike="noStrike" cap="none">
              <a:solidFill>
                <a:srgbClr val="000000"/>
              </a:solidFill>
              <a:latin typeface="Arial"/>
              <a:ea typeface="Arial"/>
              <a:cs typeface="Arial"/>
              <a:sym typeface="Arial"/>
            </a:endParaRPr>
          </a:p>
        </p:txBody>
      </p:sp>
      <p:sp>
        <p:nvSpPr>
          <p:cNvPr id="717" name="Google Shape;717;p88"/>
          <p:cNvSpPr txBox="1"/>
          <p:nvPr/>
        </p:nvSpPr>
        <p:spPr>
          <a:xfrm>
            <a:off x="1157200" y="2460925"/>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Έχει την ευθύνη αποτελεσματικής λειτουργίας του Γ.Ε.Α.Σ. του Κ.Ε.Ε.Κ.</a:t>
            </a:r>
            <a:endParaRPr sz="1100">
              <a:latin typeface="Calibri"/>
              <a:ea typeface="Calibri"/>
              <a:cs typeface="Calibri"/>
              <a:sym typeface="Calibri"/>
            </a:endParaRPr>
          </a:p>
        </p:txBody>
      </p:sp>
      <p:sp>
        <p:nvSpPr>
          <p:cNvPr id="718" name="Google Shape;718;p88"/>
          <p:cNvSpPr/>
          <p:nvPr/>
        </p:nvSpPr>
        <p:spPr>
          <a:xfrm>
            <a:off x="0" y="2869757"/>
            <a:ext cx="9144000" cy="372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39"/>
              <a:buFont typeface="Arial"/>
              <a:buNone/>
            </a:pPr>
            <a:endParaRPr sz="1539" b="0" i="0" u="none" strike="noStrike" cap="none">
              <a:solidFill>
                <a:srgbClr val="FFFFFF"/>
              </a:solidFill>
              <a:latin typeface="Georgia"/>
              <a:ea typeface="Georgia"/>
              <a:cs typeface="Georgia"/>
              <a:sym typeface="Georgia"/>
            </a:endParaRPr>
          </a:p>
        </p:txBody>
      </p:sp>
      <p:sp>
        <p:nvSpPr>
          <p:cNvPr id="719" name="Google Shape;719;p88"/>
          <p:cNvSpPr/>
          <p:nvPr/>
        </p:nvSpPr>
        <p:spPr>
          <a:xfrm>
            <a:off x="455200" y="2877477"/>
            <a:ext cx="702000" cy="372300"/>
          </a:xfrm>
          <a:prstGeom prst="rect">
            <a:avLst/>
          </a:prstGeom>
          <a:solidFill>
            <a:srgbClr val="748F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20" name="Google Shape;720;p88"/>
          <p:cNvSpPr/>
          <p:nvPr/>
        </p:nvSpPr>
        <p:spPr>
          <a:xfrm>
            <a:off x="593050" y="2895190"/>
            <a:ext cx="426300" cy="372300"/>
          </a:xfrm>
          <a:prstGeom prst="rightArrow">
            <a:avLst>
              <a:gd name="adj1" fmla="val 50000"/>
              <a:gd name="adj2" fmla="val 70468"/>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7"/>
              <a:buFont typeface="Arial"/>
              <a:buNone/>
            </a:pPr>
            <a:endParaRPr sz="1197" b="0" i="0" u="none" strike="noStrike" cap="none">
              <a:solidFill>
                <a:srgbClr val="464646"/>
              </a:solidFill>
              <a:latin typeface="Georgia"/>
              <a:ea typeface="Georgia"/>
              <a:cs typeface="Georgia"/>
              <a:sym typeface="Georgia"/>
            </a:endParaRPr>
          </a:p>
        </p:txBody>
      </p:sp>
      <p:sp>
        <p:nvSpPr>
          <p:cNvPr id="721" name="Google Shape;721;p88"/>
          <p:cNvSpPr txBox="1"/>
          <p:nvPr/>
        </p:nvSpPr>
        <p:spPr>
          <a:xfrm>
            <a:off x="415285" y="2912957"/>
            <a:ext cx="706500" cy="32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39"/>
              <a:buFont typeface="Arial"/>
              <a:buNone/>
            </a:pPr>
            <a:r>
              <a:rPr lang="en" sz="1539" dirty="0">
                <a:solidFill>
                  <a:srgbClr val="464646"/>
                </a:solidFill>
              </a:rPr>
              <a:t>11</a:t>
            </a:r>
            <a:endParaRPr sz="1400" b="0" i="0" u="none" strike="noStrike" cap="none" dirty="0">
              <a:solidFill>
                <a:srgbClr val="000000"/>
              </a:solidFill>
              <a:latin typeface="Arial"/>
              <a:ea typeface="Arial"/>
              <a:cs typeface="Arial"/>
              <a:sym typeface="Arial"/>
            </a:endParaRPr>
          </a:p>
        </p:txBody>
      </p:sp>
      <p:sp>
        <p:nvSpPr>
          <p:cNvPr id="722" name="Google Shape;722;p88"/>
          <p:cNvSpPr txBox="1"/>
          <p:nvPr/>
        </p:nvSpPr>
        <p:spPr>
          <a:xfrm>
            <a:off x="1157200" y="2894275"/>
            <a:ext cx="7420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Calibri"/>
                <a:ea typeface="Calibri"/>
                <a:cs typeface="Calibri"/>
                <a:sym typeface="Calibri"/>
              </a:rPr>
              <a:t>Προτείνει στο οικείο Σ.Σ.Π.Α.Ε. τη δημιουργία </a:t>
            </a:r>
            <a:r>
              <a:rPr lang="el-GR" sz="1000" dirty="0">
                <a:latin typeface="Calibri"/>
                <a:ea typeface="Calibri"/>
                <a:cs typeface="Calibri"/>
                <a:sym typeface="Calibri"/>
              </a:rPr>
              <a:t>Θεματικού Ερευνητικού </a:t>
            </a:r>
            <a:r>
              <a:rPr lang="en" sz="1000" dirty="0">
                <a:latin typeface="Calibri"/>
                <a:ea typeface="Calibri"/>
                <a:cs typeface="Calibri"/>
                <a:sym typeface="Calibri"/>
              </a:rPr>
              <a:t>Ινστιτούτου Επαγγελματικής </a:t>
            </a:r>
            <a:r>
              <a:rPr lang="el-GR" sz="1000" dirty="0">
                <a:latin typeface="Calibri"/>
                <a:ea typeface="Calibri"/>
                <a:cs typeface="Calibri"/>
                <a:sym typeface="Calibri"/>
              </a:rPr>
              <a:t>Εκπαίδευσης και Κατάρτισης</a:t>
            </a:r>
            <a:endParaRPr sz="1000"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9"/>
          <p:cNvSpPr/>
          <p:nvPr/>
        </p:nvSpPr>
        <p:spPr>
          <a:xfrm>
            <a:off x="182275" y="1379483"/>
            <a:ext cx="8631000" cy="2960663"/>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8" name="Google Shape;728;p89"/>
          <p:cNvSpPr txBox="1"/>
          <p:nvPr/>
        </p:nvSpPr>
        <p:spPr>
          <a:xfrm>
            <a:off x="130325" y="359550"/>
            <a:ext cx="6459000" cy="7041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Θεματικά Ερευνητικά Ινστιτούτα Επαγγελματικής Εκπαίδευσης και Κατάρτισης (Θ.Ε.Ι.Ε.Ε.Κ.)</a:t>
            </a:r>
            <a:endParaRPr sz="2000" b="1" i="0" u="none" strike="noStrike" cap="none">
              <a:solidFill>
                <a:schemeClr val="dk1"/>
              </a:solidFill>
              <a:latin typeface="Roboto"/>
              <a:ea typeface="Roboto"/>
              <a:cs typeface="Roboto"/>
              <a:sym typeface="Roboto"/>
            </a:endParaRPr>
          </a:p>
        </p:txBody>
      </p:sp>
      <p:sp>
        <p:nvSpPr>
          <p:cNvPr id="729" name="Google Shape;729;p89"/>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730" name="Google Shape;730;p89"/>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731" name="Google Shape;731;p89"/>
          <p:cNvSpPr/>
          <p:nvPr/>
        </p:nvSpPr>
        <p:spPr>
          <a:xfrm>
            <a:off x="330725" y="1379483"/>
            <a:ext cx="8136000" cy="1694202"/>
          </a:xfrm>
          <a:prstGeom prst="roundRect">
            <a:avLst>
              <a:gd name="adj" fmla="val 16667"/>
            </a:avLst>
          </a:prstGeom>
          <a:solidFill>
            <a:srgbClr val="3477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2" name="Google Shape;732;p89"/>
          <p:cNvSpPr/>
          <p:nvPr/>
        </p:nvSpPr>
        <p:spPr>
          <a:xfrm>
            <a:off x="429775" y="3329709"/>
            <a:ext cx="8136000" cy="777207"/>
          </a:xfrm>
          <a:prstGeom prst="round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3" name="Google Shape;733;p89"/>
          <p:cNvSpPr txBox="1"/>
          <p:nvPr/>
        </p:nvSpPr>
        <p:spPr>
          <a:xfrm>
            <a:off x="408575" y="1490223"/>
            <a:ext cx="7980300" cy="2739181"/>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0"/>
              </a:spcAft>
              <a:buNone/>
            </a:pPr>
            <a:r>
              <a:rPr lang="en" sz="1200" dirty="0">
                <a:solidFill>
                  <a:schemeClr val="lt1"/>
                </a:solidFill>
                <a:latin typeface="Calibri"/>
                <a:ea typeface="Calibri"/>
                <a:cs typeface="Calibri"/>
                <a:sym typeface="Calibri"/>
              </a:rPr>
              <a:t>Όπου οι συνθήκες συντρέχουν, δημιουργείται Θ.Ε.Ι.Ε.Ε.Κ., το οποίο με την ευθύνη του </a:t>
            </a:r>
            <a:r>
              <a:rPr lang="el-GR" sz="1200" dirty="0">
                <a:solidFill>
                  <a:schemeClr val="lt1"/>
                </a:solidFill>
                <a:latin typeface="Calibri"/>
                <a:ea typeface="Calibri"/>
                <a:cs typeface="Calibri"/>
                <a:sym typeface="Calibri"/>
              </a:rPr>
              <a:t>Οργανωτικού Συντονιστή </a:t>
            </a:r>
            <a:r>
              <a:rPr lang="en" sz="1200" dirty="0">
                <a:solidFill>
                  <a:schemeClr val="lt1"/>
                </a:solidFill>
                <a:latin typeface="Calibri"/>
                <a:ea typeface="Calibri"/>
                <a:cs typeface="Calibri"/>
                <a:sym typeface="Calibri"/>
              </a:rPr>
              <a:t>και σε συνεργασία με Α.Ε.Ι., ερευνητικούς φορείς, τοπικές επιχειρήσεις, εργοδοτικούς φορείς, φορείς εργαζομένων, τοπικές συνεταιριστικές οργανώσεις, κλαδικά συμβούλια, τοπική αυτοδιοίκηση πραγματοποιεί έρευνα για τις τοπικές ανάγκες της οικονομίας.</a:t>
            </a:r>
            <a:endParaRPr lang="el-GR" sz="1200" dirty="0">
              <a:solidFill>
                <a:schemeClr val="lt1"/>
              </a:solidFill>
              <a:latin typeface="Calibri"/>
              <a:ea typeface="Calibri"/>
              <a:cs typeface="Calibri"/>
              <a:sym typeface="Calibri"/>
            </a:endParaRPr>
          </a:p>
          <a:p>
            <a:pPr marL="0" lvl="0" indent="0" algn="just" rtl="0">
              <a:lnSpc>
                <a:spcPct val="150000"/>
              </a:lnSpc>
              <a:spcBef>
                <a:spcPts val="1200"/>
              </a:spcBef>
              <a:spcAft>
                <a:spcPts val="0"/>
              </a:spcAft>
              <a:buNone/>
            </a:pPr>
            <a:endParaRPr sz="1200" dirty="0">
              <a:solidFill>
                <a:schemeClr val="lt1"/>
              </a:solidFill>
              <a:latin typeface="Calibri"/>
              <a:ea typeface="Calibri"/>
              <a:cs typeface="Calibri"/>
              <a:sym typeface="Calibri"/>
            </a:endParaRPr>
          </a:p>
          <a:p>
            <a:pPr marL="0" lvl="0" indent="0" algn="just" rtl="0">
              <a:lnSpc>
                <a:spcPct val="150000"/>
              </a:lnSpc>
              <a:spcBef>
                <a:spcPts val="1200"/>
              </a:spcBef>
              <a:spcAft>
                <a:spcPts val="1200"/>
              </a:spcAft>
              <a:buNone/>
            </a:pPr>
            <a:r>
              <a:rPr lang="en" sz="1200" dirty="0">
                <a:solidFill>
                  <a:schemeClr val="lt1"/>
                </a:solidFill>
                <a:latin typeface="Calibri"/>
                <a:ea typeface="Calibri"/>
                <a:cs typeface="Calibri"/>
                <a:sym typeface="Calibri"/>
              </a:rPr>
              <a:t>Επιπλέον, παρέχεται η δυνατότητα συμμετοχής των εμπλεκομένων κλάδων στο</a:t>
            </a:r>
            <a:r>
              <a:rPr lang="el-GR" sz="1200" dirty="0">
                <a:solidFill>
                  <a:schemeClr val="lt1"/>
                </a:solidFill>
                <a:latin typeface="Calibri"/>
                <a:ea typeface="Calibri"/>
                <a:cs typeface="Calibri"/>
                <a:sym typeface="Calibri"/>
              </a:rPr>
              <a:t>ν</a:t>
            </a:r>
            <a:r>
              <a:rPr lang="en" sz="1200" dirty="0">
                <a:solidFill>
                  <a:schemeClr val="lt1"/>
                </a:solidFill>
                <a:latin typeface="Calibri"/>
                <a:ea typeface="Calibri"/>
                <a:cs typeface="Calibri"/>
                <a:sym typeface="Calibri"/>
              </a:rPr>
              <a:t> σχεδιασμό προγραμμάτων σπουδών και οδηγών κατάρτισης θεματικού χαρακτήρα που ανταποκρίνονται στις απαιτήσεις της τοπικής οικονομίας. </a:t>
            </a:r>
            <a:endParaRPr sz="1200" dirty="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91"/>
          <p:cNvSpPr txBox="1"/>
          <p:nvPr/>
        </p:nvSpPr>
        <p:spPr>
          <a:xfrm>
            <a:off x="130325" y="37375"/>
            <a:ext cx="6459000" cy="9429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n" sz="2000" b="1" dirty="0">
                <a:solidFill>
                  <a:schemeClr val="dk1"/>
                </a:solidFill>
                <a:latin typeface="Roboto"/>
                <a:ea typeface="Roboto"/>
                <a:cs typeface="Roboto"/>
                <a:sym typeface="Roboto"/>
              </a:rPr>
              <a:t>Γραφείο Επαγγελματικής Ανάπτυξης και Σταδιοδρομίας (Γ.Ε.Α.Σ.)</a:t>
            </a:r>
            <a:endParaRPr sz="2000" b="1" dirty="0">
              <a:solidFill>
                <a:schemeClr val="dk1"/>
              </a:solidFill>
              <a:latin typeface="Roboto"/>
              <a:ea typeface="Roboto"/>
              <a:cs typeface="Roboto"/>
              <a:sym typeface="Roboto"/>
            </a:endParaRPr>
          </a:p>
        </p:txBody>
      </p:sp>
      <p:sp>
        <p:nvSpPr>
          <p:cNvPr id="749" name="Google Shape;749;p91"/>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750" name="Google Shape;750;p91"/>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751" name="Google Shape;751;p91"/>
          <p:cNvSpPr txBox="1"/>
          <p:nvPr/>
        </p:nvSpPr>
        <p:spPr>
          <a:xfrm>
            <a:off x="203825" y="3619547"/>
            <a:ext cx="8672400" cy="954077"/>
          </a:xfrm>
          <a:prstGeom prst="rect">
            <a:avLst/>
          </a:prstGeom>
          <a:solidFill>
            <a:srgbClr val="EFEFEF"/>
          </a:solidFill>
          <a:ln>
            <a:noFill/>
          </a:ln>
        </p:spPr>
        <p:txBody>
          <a:bodyPr spcFirstLastPara="1" wrap="square" lIns="91425" tIns="91425" rIns="91425" bIns="91425" anchor="t" anchorCtr="0">
            <a:spAutoFit/>
          </a:bodyPr>
          <a:lstStyle/>
          <a:p>
            <a:pPr algn="just">
              <a:lnSpc>
                <a:spcPct val="150000"/>
              </a:lnSpc>
              <a:spcBef>
                <a:spcPts val="1200"/>
              </a:spcBef>
              <a:spcAft>
                <a:spcPts val="1200"/>
              </a:spcAft>
            </a:pPr>
            <a:r>
              <a:rPr lang="el-GR" sz="1000" dirty="0">
                <a:solidFill>
                  <a:schemeClr val="dk1"/>
                </a:solidFill>
                <a:latin typeface="Calibri"/>
                <a:ea typeface="Calibri"/>
                <a:cs typeface="Calibri"/>
                <a:sym typeface="Calibri"/>
              </a:rPr>
              <a:t>Μέσω υπηρεσιών εξατομικευμένης συμβουλευτικής οι μαθητές/μαθητευόμενοι/καταρτιζόμενοι θα ενημερώνονται για τα χαρακτηριστικά και τις επαγγελματικές προοπτικές του επαγγέλματος που επιλέγουν καθώς και για τις δυνατότητες διαπερατότητας σε επόμενες βαθμίδες εκπαίδευσης</a:t>
            </a:r>
          </a:p>
        </p:txBody>
      </p:sp>
      <p:sp>
        <p:nvSpPr>
          <p:cNvPr id="752" name="Google Shape;752;p91"/>
          <p:cNvSpPr txBox="1"/>
          <p:nvPr/>
        </p:nvSpPr>
        <p:spPr>
          <a:xfrm>
            <a:off x="156437" y="1086519"/>
            <a:ext cx="8672400" cy="954077"/>
          </a:xfrm>
          <a:prstGeom prst="rect">
            <a:avLst/>
          </a:prstGeom>
          <a:solidFill>
            <a:srgbClr val="003475"/>
          </a:solid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1200"/>
              </a:spcAft>
              <a:buNone/>
            </a:pPr>
            <a:r>
              <a:rPr lang="el-GR" sz="1000" dirty="0">
                <a:solidFill>
                  <a:schemeClr val="lt1"/>
                </a:solidFill>
                <a:latin typeface="Calibri"/>
                <a:ea typeface="Calibri"/>
                <a:cs typeface="Calibri"/>
                <a:sym typeface="Calibri"/>
              </a:rPr>
              <a:t>Τα Γ</a:t>
            </a:r>
            <a:r>
              <a:rPr lang="en-US" sz="1000" dirty="0">
                <a:solidFill>
                  <a:schemeClr val="lt1"/>
                </a:solidFill>
                <a:latin typeface="Calibri"/>
                <a:ea typeface="Calibri"/>
                <a:cs typeface="Calibri"/>
                <a:sym typeface="Calibri"/>
              </a:rPr>
              <a:t>.</a:t>
            </a:r>
            <a:r>
              <a:rPr lang="el-GR" sz="1000" dirty="0">
                <a:solidFill>
                  <a:schemeClr val="lt1"/>
                </a:solidFill>
                <a:latin typeface="Calibri"/>
                <a:ea typeface="Calibri"/>
                <a:cs typeface="Calibri"/>
                <a:sym typeface="Calibri"/>
              </a:rPr>
              <a:t>Ε</a:t>
            </a:r>
            <a:r>
              <a:rPr lang="en-US" sz="1000" dirty="0">
                <a:solidFill>
                  <a:schemeClr val="lt1"/>
                </a:solidFill>
                <a:latin typeface="Calibri"/>
                <a:ea typeface="Calibri"/>
                <a:cs typeface="Calibri"/>
                <a:sym typeface="Calibri"/>
              </a:rPr>
              <a:t>.</a:t>
            </a:r>
            <a:r>
              <a:rPr lang="el-GR" sz="1000" dirty="0">
                <a:solidFill>
                  <a:schemeClr val="lt1"/>
                </a:solidFill>
                <a:latin typeface="Calibri"/>
                <a:ea typeface="Calibri"/>
                <a:cs typeface="Calibri"/>
                <a:sym typeface="Calibri"/>
              </a:rPr>
              <a:t>Α</a:t>
            </a:r>
            <a:r>
              <a:rPr lang="en-US" sz="1000" dirty="0">
                <a:solidFill>
                  <a:schemeClr val="lt1"/>
                </a:solidFill>
                <a:latin typeface="Calibri"/>
                <a:ea typeface="Calibri"/>
                <a:cs typeface="Calibri"/>
                <a:sym typeface="Calibri"/>
              </a:rPr>
              <a:t>.</a:t>
            </a:r>
            <a:r>
              <a:rPr lang="el-GR" sz="1000" dirty="0">
                <a:solidFill>
                  <a:schemeClr val="lt1"/>
                </a:solidFill>
                <a:latin typeface="Calibri"/>
                <a:ea typeface="Calibri"/>
                <a:cs typeface="Calibri"/>
                <a:sym typeface="Calibri"/>
              </a:rPr>
              <a:t>Σ</a:t>
            </a:r>
            <a:r>
              <a:rPr lang="en-US" sz="1000" dirty="0">
                <a:solidFill>
                  <a:schemeClr val="lt1"/>
                </a:solidFill>
                <a:latin typeface="Calibri"/>
                <a:ea typeface="Calibri"/>
                <a:cs typeface="Calibri"/>
                <a:sym typeface="Calibri"/>
              </a:rPr>
              <a:t>.</a:t>
            </a:r>
            <a:r>
              <a:rPr lang="el-GR" sz="1000" dirty="0">
                <a:solidFill>
                  <a:schemeClr val="lt1"/>
                </a:solidFill>
                <a:latin typeface="Calibri"/>
                <a:ea typeface="Calibri"/>
                <a:cs typeface="Calibri"/>
                <a:sym typeface="Calibri"/>
              </a:rPr>
              <a:t> του άρ.32 του ν. 4763/2020 που λειτουργούν στα Ι.Ε.Κ. αναβαθμίζονται, αποτελούν αυτοτελή οργανική μονάδα του Κ.Ε.Ε.Κ. και εξυπηρετούν όλες τις μονάδες του Κ.Ε.Ε.Κ., με ταυτόχρονη αύξηση της στελέχωσή τους. Η λειτουργία τους θα κινείται σε 3 κύριους άξονες:</a:t>
            </a:r>
            <a:endParaRPr lang="el-GR" sz="1100" dirty="0">
              <a:solidFill>
                <a:schemeClr val="lt1"/>
              </a:solidFill>
            </a:endParaRPr>
          </a:p>
        </p:txBody>
      </p:sp>
      <p:sp>
        <p:nvSpPr>
          <p:cNvPr id="753" name="Google Shape;753;p91"/>
          <p:cNvSpPr txBox="1"/>
          <p:nvPr/>
        </p:nvSpPr>
        <p:spPr>
          <a:xfrm>
            <a:off x="5994029" y="2083850"/>
            <a:ext cx="2834808" cy="1535696"/>
          </a:xfrm>
          <a:prstGeom prst="rect">
            <a:avLst/>
          </a:prstGeom>
          <a:solidFill>
            <a:srgbClr val="3477B2"/>
          </a:solidFill>
          <a:ln w="9525" cap="flat" cmpd="sng">
            <a:solidFill>
              <a:srgbClr val="FFFFFF"/>
            </a:solidFill>
            <a:prstDash val="solid"/>
            <a:miter lim="800000"/>
            <a:headEnd type="none" w="sm" len="sm"/>
            <a:tailEnd type="none" w="sm" len="sm"/>
          </a:ln>
        </p:spPr>
        <p:txBody>
          <a:bodyPr spcFirstLastPara="1" wrap="square" lIns="91425" tIns="91425" rIns="91425" bIns="91425" anchor="t" anchorCtr="0">
            <a:noAutofit/>
          </a:bodyPr>
          <a:lstStyle/>
          <a:p>
            <a:pPr marL="0" lvl="0" indent="0" algn="just" rtl="0">
              <a:lnSpc>
                <a:spcPct val="150000"/>
              </a:lnSpc>
              <a:spcBef>
                <a:spcPts val="0"/>
              </a:spcBef>
              <a:spcAft>
                <a:spcPts val="1200"/>
              </a:spcAft>
              <a:buNone/>
            </a:pPr>
            <a:endParaRPr lang="el-GR" sz="1200" dirty="0">
              <a:solidFill>
                <a:schemeClr val="lt1"/>
              </a:solidFill>
              <a:latin typeface="Calibri"/>
              <a:ea typeface="Calibri"/>
              <a:cs typeface="Calibri"/>
              <a:sym typeface="Calibri"/>
            </a:endParaRPr>
          </a:p>
          <a:p>
            <a:pPr marL="0" lvl="0" indent="0" algn="just" rtl="0">
              <a:lnSpc>
                <a:spcPct val="150000"/>
              </a:lnSpc>
              <a:spcBef>
                <a:spcPts val="0"/>
              </a:spcBef>
              <a:spcAft>
                <a:spcPts val="1200"/>
              </a:spcAft>
              <a:buNone/>
            </a:pPr>
            <a:r>
              <a:rPr lang="en" sz="1200" dirty="0">
                <a:solidFill>
                  <a:schemeClr val="lt1"/>
                </a:solidFill>
                <a:latin typeface="Calibri"/>
                <a:ea typeface="Calibri"/>
                <a:cs typeface="Calibri"/>
                <a:sym typeface="Calibri"/>
              </a:rPr>
              <a:t>Διερεύνηση επαγγελματικών αναγκών</a:t>
            </a:r>
            <a:endParaRPr sz="1400" b="0" i="0" u="none" strike="noStrike" cap="none" dirty="0">
              <a:solidFill>
                <a:schemeClr val="lt1"/>
              </a:solidFill>
              <a:latin typeface="Arial"/>
              <a:ea typeface="Arial"/>
              <a:cs typeface="Arial"/>
              <a:sym typeface="Arial"/>
            </a:endParaRPr>
          </a:p>
        </p:txBody>
      </p:sp>
      <p:sp>
        <p:nvSpPr>
          <p:cNvPr id="754" name="Google Shape;754;p91"/>
          <p:cNvSpPr txBox="1"/>
          <p:nvPr/>
        </p:nvSpPr>
        <p:spPr>
          <a:xfrm>
            <a:off x="238461" y="2083849"/>
            <a:ext cx="2715000" cy="1535697"/>
          </a:xfrm>
          <a:prstGeom prst="rect">
            <a:avLst/>
          </a:prstGeom>
          <a:solidFill>
            <a:srgbClr val="3477B2"/>
          </a:solidFill>
          <a:ln w="9525" cap="flat" cmpd="sng">
            <a:solidFill>
              <a:srgbClr val="FFFFFF"/>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00" dirty="0">
                <a:solidFill>
                  <a:schemeClr val="lt1"/>
                </a:solidFill>
                <a:latin typeface="Calibri"/>
                <a:ea typeface="Calibri"/>
                <a:cs typeface="Calibri"/>
                <a:sym typeface="Calibri"/>
              </a:rPr>
              <a:t>Συνεργασία με τους αντίστοιχους επαγγελματικούς φορείς (ΓΣΕΕ,ΓΣΕΒΕΕ, ΣΕΒ, κ.</a:t>
            </a:r>
            <a:r>
              <a:rPr lang="el-GR" sz="1300" dirty="0">
                <a:solidFill>
                  <a:schemeClr val="lt1"/>
                </a:solidFill>
                <a:latin typeface="Calibri"/>
                <a:ea typeface="Calibri"/>
                <a:cs typeface="Calibri"/>
                <a:sym typeface="Calibri"/>
              </a:rPr>
              <a:t>ά</a:t>
            </a:r>
            <a:r>
              <a:rPr lang="en" sz="1300" dirty="0">
                <a:solidFill>
                  <a:schemeClr val="lt1"/>
                </a:solidFill>
                <a:latin typeface="Calibri"/>
                <a:ea typeface="Calibri"/>
                <a:cs typeface="Calibri"/>
                <a:sym typeface="Calibri"/>
              </a:rPr>
              <a:t>.)</a:t>
            </a:r>
            <a:endParaRPr sz="1300"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dirty="0"/>
          </a:p>
        </p:txBody>
      </p:sp>
      <p:sp>
        <p:nvSpPr>
          <p:cNvPr id="755" name="Google Shape;755;p91"/>
          <p:cNvSpPr txBox="1"/>
          <p:nvPr/>
        </p:nvSpPr>
        <p:spPr>
          <a:xfrm>
            <a:off x="3177445" y="2083850"/>
            <a:ext cx="2592600" cy="1535696"/>
          </a:xfrm>
          <a:prstGeom prst="rect">
            <a:avLst/>
          </a:prstGeom>
          <a:solidFill>
            <a:srgbClr val="3477B2"/>
          </a:solidFill>
          <a:ln w="9525" cap="flat" cmpd="sng">
            <a:solidFill>
              <a:srgbClr val="FFFFFF"/>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dirty="0">
                <a:solidFill>
                  <a:schemeClr val="lt1"/>
                </a:solidFill>
                <a:latin typeface="Calibri"/>
                <a:ea typeface="Calibri"/>
                <a:cs typeface="Calibri"/>
                <a:sym typeface="Calibri"/>
              </a:rPr>
              <a:t>Μελέτη και επεξεργασία των στατιστικών δεδομένων που προκύπτουν από τους συνεργαζόμενους εταίρους σε περιφερειακό επίπεδο</a:t>
            </a:r>
            <a:endParaRPr sz="1200"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b="1" dirty="0">
              <a:solidFill>
                <a:srgbClr val="FFFFFF"/>
              </a:solidFill>
              <a:latin typeface="Calibri"/>
              <a:ea typeface="Calibri"/>
              <a:cs typeface="Calibri"/>
              <a:sym typeface="Calibri"/>
            </a:endParaRPr>
          </a:p>
        </p:txBody>
      </p:sp>
      <p:sp>
        <p:nvSpPr>
          <p:cNvPr id="756" name="Google Shape;756;p91"/>
          <p:cNvSpPr/>
          <p:nvPr/>
        </p:nvSpPr>
        <p:spPr>
          <a:xfrm>
            <a:off x="2784074" y="1861646"/>
            <a:ext cx="365700" cy="357900"/>
          </a:xfrm>
          <a:prstGeom prst="ellipse">
            <a:avLst/>
          </a:prstGeom>
          <a:solidFill>
            <a:srgbClr val="3477B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57" name="Google Shape;757;p91"/>
          <p:cNvSpPr/>
          <p:nvPr/>
        </p:nvSpPr>
        <p:spPr>
          <a:xfrm>
            <a:off x="5600636" y="1861646"/>
            <a:ext cx="365700" cy="357900"/>
          </a:xfrm>
          <a:prstGeom prst="ellipse">
            <a:avLst/>
          </a:prstGeom>
          <a:solidFill>
            <a:srgbClr val="3477B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58" name="Google Shape;758;p91"/>
          <p:cNvSpPr/>
          <p:nvPr/>
        </p:nvSpPr>
        <p:spPr>
          <a:xfrm>
            <a:off x="8510624" y="1861646"/>
            <a:ext cx="365700" cy="357900"/>
          </a:xfrm>
          <a:prstGeom prst="ellipse">
            <a:avLst/>
          </a:prstGeom>
          <a:solidFill>
            <a:srgbClr val="3477B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94"/>
          <p:cNvSpPr txBox="1"/>
          <p:nvPr/>
        </p:nvSpPr>
        <p:spPr>
          <a:xfrm>
            <a:off x="182271" y="87925"/>
            <a:ext cx="5887800" cy="5715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n" sz="2000" b="1" dirty="0">
                <a:solidFill>
                  <a:schemeClr val="dk1"/>
                </a:solidFill>
                <a:latin typeface="Roboto"/>
                <a:ea typeface="Roboto"/>
                <a:cs typeface="Roboto"/>
                <a:sym typeface="Roboto"/>
              </a:rPr>
              <a:t>Μελέτη περίπτωσης: Κ.Ε.Ε.Κ. Περάματος</a:t>
            </a:r>
            <a:endParaRPr sz="2000" b="1" dirty="0">
              <a:solidFill>
                <a:schemeClr val="dk1"/>
              </a:solidFill>
              <a:latin typeface="Roboto"/>
              <a:ea typeface="Roboto"/>
              <a:cs typeface="Roboto"/>
              <a:sym typeface="Roboto"/>
            </a:endParaRPr>
          </a:p>
        </p:txBody>
      </p:sp>
      <p:sp>
        <p:nvSpPr>
          <p:cNvPr id="789" name="Google Shape;789;p94"/>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790" name="Google Shape;790;p94"/>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791" name="Google Shape;791;p94"/>
          <p:cNvSpPr txBox="1"/>
          <p:nvPr/>
        </p:nvSpPr>
        <p:spPr>
          <a:xfrm>
            <a:off x="753050" y="943780"/>
            <a:ext cx="8032200" cy="3385512"/>
          </a:xfrm>
          <a:prstGeom prst="rect">
            <a:avLst/>
          </a:prstGeom>
          <a:solidFill>
            <a:srgbClr val="CFD8E7"/>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dirty="0">
                <a:latin typeface="Calibri"/>
                <a:ea typeface="Calibri"/>
                <a:cs typeface="Calibri"/>
                <a:sym typeface="Calibri"/>
              </a:rPr>
              <a:t>Στο κτίριο όπου στεγάζεται το Π.ΕΠΑ.Λ. Περάματος και το 7ο Ε.Κ. Πειραιά, λειτουργεί από το σχολικό έτος 2022-2023 η Επαγγελματική Σχολή Κατάρτισης Περάματος. Σε πρώτη φάση </a:t>
            </a:r>
            <a:r>
              <a:rPr lang="el-GR" sz="1300" dirty="0">
                <a:latin typeface="Calibri"/>
                <a:ea typeface="Calibri"/>
                <a:cs typeface="Calibri"/>
                <a:sym typeface="Calibri"/>
              </a:rPr>
              <a:t>θα ιδρυθεί</a:t>
            </a:r>
            <a:r>
              <a:rPr lang="en" sz="1300" dirty="0">
                <a:latin typeface="Calibri"/>
                <a:ea typeface="Calibri"/>
                <a:cs typeface="Calibri"/>
                <a:sym typeface="Calibri"/>
              </a:rPr>
              <a:t> δημόσιο Ι.Ε.Κ. Περάματος (απογευματινό ωράριο) και ταυτόχρονα Κ.Ε.Ε.Κ. Περάματος. Το Π.ΕΠΑ.Λ. Περάματος λειτουργεί σε πρωινό ωράριο (επίπεδο 4), ενώ η Ε.Σ.Κ. (επίπεδο 3), η Μαθητεία (επίπεδο 5) και το δημόσιο Ι.Ε.Κ. Περάματος (επίπεδο 5) σε απογευματινό ωράριο. </a:t>
            </a:r>
            <a:endParaRPr lang="el-GR" sz="1300" dirty="0">
              <a:latin typeface="Calibri"/>
              <a:ea typeface="Calibri"/>
              <a:cs typeface="Calibri"/>
              <a:sym typeface="Calibri"/>
            </a:endParaRPr>
          </a:p>
          <a:p>
            <a:pPr marL="0" lvl="0" indent="0" algn="just" rtl="0">
              <a:spcBef>
                <a:spcPts val="0"/>
              </a:spcBef>
              <a:spcAft>
                <a:spcPts val="0"/>
              </a:spcAft>
              <a:buNone/>
            </a:pPr>
            <a:endParaRPr lang="el-GR" sz="1300" dirty="0">
              <a:latin typeface="Calibri"/>
              <a:ea typeface="Calibri"/>
              <a:cs typeface="Calibri"/>
              <a:sym typeface="Calibri"/>
            </a:endParaRPr>
          </a:p>
          <a:p>
            <a:pPr marL="0" lvl="0" indent="0" algn="just" rtl="0">
              <a:spcBef>
                <a:spcPts val="0"/>
              </a:spcBef>
              <a:spcAft>
                <a:spcPts val="0"/>
              </a:spcAft>
              <a:buNone/>
            </a:pPr>
            <a:r>
              <a:rPr lang="en" sz="1300" dirty="0">
                <a:latin typeface="Calibri"/>
                <a:ea typeface="Calibri"/>
                <a:cs typeface="Calibri"/>
                <a:sym typeface="Calibri"/>
              </a:rPr>
              <a:t>Η Μαθητεία καλύπτει τις ειδικότητες που υπάρχουν στο Π.ΕΠΑ.Λ. Περάματος, ενώ το Ι.Ε.Κ.</a:t>
            </a:r>
            <a:r>
              <a:rPr lang="el-GR" sz="1300" dirty="0">
                <a:latin typeface="Calibri"/>
                <a:ea typeface="Calibri"/>
                <a:cs typeface="Calibri"/>
                <a:sym typeface="Calibri"/>
              </a:rPr>
              <a:t> θα</a:t>
            </a:r>
            <a:r>
              <a:rPr lang="en" sz="1300" dirty="0">
                <a:latin typeface="Calibri"/>
                <a:ea typeface="Calibri"/>
                <a:cs typeface="Calibri"/>
                <a:sym typeface="Calibri"/>
              </a:rPr>
              <a:t> καλύπτει ειδικότητες που δεν υπάρχουν στο Π.ΕΠΑ.Λ. αλλά μπορούν να υποστηριχθούν από το Ε.Κ. (πχ. Εργαλειομηχανών, Υπάλληλος Αποθήκης και Συστημάτων Εφοδιασμού, Τεχνικός Αυτοματισμού κ.λπ.). Στο Κ.Ε.Ε.Κ. λειτουργεί Γ.Ε.Α.Σ. το οποίο έχει ως ευθύνη να καταγράφει τις αγγελίες – κενές θέσεις των τοπικών επιχειρήσεων, να ενημερώνει τους μαθητές/μαθητευόμενους/καταρτιζόμενους όλων των δομών σε ψηφιακή πλατφόρμα. </a:t>
            </a:r>
            <a:endParaRPr lang="el-GR" sz="1300" dirty="0">
              <a:latin typeface="Calibri"/>
              <a:ea typeface="Calibri"/>
              <a:cs typeface="Calibri"/>
              <a:sym typeface="Calibri"/>
            </a:endParaRPr>
          </a:p>
          <a:p>
            <a:pPr marL="0" lvl="0" indent="0" algn="just" rtl="0">
              <a:spcBef>
                <a:spcPts val="0"/>
              </a:spcBef>
              <a:spcAft>
                <a:spcPts val="0"/>
              </a:spcAft>
              <a:buNone/>
            </a:pPr>
            <a:endParaRPr lang="el-GR" sz="1300" dirty="0">
              <a:latin typeface="Calibri"/>
              <a:ea typeface="Calibri"/>
              <a:cs typeface="Calibri"/>
              <a:sym typeface="Calibri"/>
            </a:endParaRPr>
          </a:p>
          <a:p>
            <a:pPr marL="0" lvl="0" indent="0" algn="just" rtl="0">
              <a:spcBef>
                <a:spcPts val="0"/>
              </a:spcBef>
              <a:spcAft>
                <a:spcPts val="0"/>
              </a:spcAft>
              <a:buNone/>
            </a:pPr>
            <a:r>
              <a:rPr lang="en" sz="1300" dirty="0">
                <a:latin typeface="Calibri"/>
                <a:ea typeface="Calibri"/>
                <a:cs typeface="Calibri"/>
                <a:sym typeface="Calibri"/>
              </a:rPr>
              <a:t>Επιπλέον, το Γ.Ε.Α.Σ. ενημερώνεται εβδομαδιαίως για διάφορα προγράμματα για ανέργους, επιδοτούμενα σεμινάρια κ.α. από το Γραφείο Συμβουλευτικής και Επαγγελματικού Προσανατολισμού της ΔΔΕ Πειραιά. Σε πρωινό και απογευματινό ωράριο, λειτουργεί γραφείο Ψυχολόγου/Κοινωνικού Λειτουργού, ώστε να εξυπηρετούνται οι μαθητές/μαθητευόμενοι/καταρτιζόμενοι όλων των δομών.</a:t>
            </a:r>
            <a:endParaRPr sz="1300" dirty="0">
              <a:latin typeface="Calibri"/>
              <a:ea typeface="Calibri"/>
              <a:cs typeface="Calibri"/>
              <a:sym typeface="Calibri"/>
            </a:endParaRPr>
          </a:p>
        </p:txBody>
      </p:sp>
      <p:sp>
        <p:nvSpPr>
          <p:cNvPr id="792" name="Google Shape;792;p94"/>
          <p:cNvSpPr/>
          <p:nvPr/>
        </p:nvSpPr>
        <p:spPr>
          <a:xfrm>
            <a:off x="358750" y="1933200"/>
            <a:ext cx="241500" cy="1277100"/>
          </a:xfrm>
          <a:prstGeom prst="chevron">
            <a:avLst>
              <a:gd name="adj" fmla="val 66646"/>
            </a:avLst>
          </a:prstGeom>
          <a:solidFill>
            <a:srgbClr val="4472C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96"/>
          <p:cNvSpPr/>
          <p:nvPr/>
        </p:nvSpPr>
        <p:spPr>
          <a:xfrm>
            <a:off x="95325" y="877229"/>
            <a:ext cx="6109800" cy="1525271"/>
          </a:xfrm>
          <a:prstGeom prst="snip2DiagRect">
            <a:avLst>
              <a:gd name="adj1" fmla="val 0"/>
              <a:gd name="adj2" fmla="val 16667"/>
            </a:avLst>
          </a:prstGeom>
          <a:noFill/>
          <a:ln>
            <a:noFill/>
          </a:ln>
        </p:spPr>
        <p:txBody>
          <a:bodyPr spcFirstLastPara="1" wrap="square" lIns="83375" tIns="11900" rIns="83375" bIns="1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2600" b="1" dirty="0">
                <a:solidFill>
                  <a:srgbClr val="FFFFFF"/>
                </a:solidFill>
                <a:latin typeface="Roboto"/>
                <a:ea typeface="Roboto"/>
                <a:cs typeface="Roboto"/>
                <a:sym typeface="Roboto"/>
              </a:rPr>
              <a:t>Παρέμβαση</a:t>
            </a:r>
            <a:r>
              <a:rPr lang="el-GR" sz="2600" b="1" dirty="0">
                <a:solidFill>
                  <a:srgbClr val="FFFFFF"/>
                </a:solidFill>
                <a:latin typeface="Roboto"/>
                <a:ea typeface="Roboto"/>
                <a:cs typeface="Roboto"/>
                <a:sym typeface="Roboto"/>
              </a:rPr>
              <a:t> 2</a:t>
            </a:r>
            <a:r>
              <a:rPr lang="en" sz="2600" b="1" dirty="0">
                <a:solidFill>
                  <a:srgbClr val="FFFFFF"/>
                </a:solidFill>
                <a:latin typeface="Roboto"/>
                <a:ea typeface="Roboto"/>
                <a:cs typeface="Roboto"/>
                <a:sym typeface="Roboto"/>
              </a:rPr>
              <a:t>: </a:t>
            </a:r>
            <a:r>
              <a:rPr lang="el-GR" sz="2600" b="1" dirty="0">
                <a:solidFill>
                  <a:srgbClr val="FFFFFF"/>
                </a:solidFill>
                <a:latin typeface="Roboto"/>
                <a:ea typeface="Roboto"/>
                <a:cs typeface="Roboto"/>
                <a:sym typeface="Roboto"/>
              </a:rPr>
              <a:t>Διάχυση καινοτομιών Π.ΕΠΑ.Λ.</a:t>
            </a:r>
            <a:endParaRPr sz="1000" b="0" i="0" u="none" strike="noStrike" cap="none" dirty="0">
              <a:solidFill>
                <a:srgbClr val="000000"/>
              </a:solidFill>
              <a:latin typeface="Roboto"/>
              <a:ea typeface="Roboto"/>
              <a:cs typeface="Roboto"/>
              <a:sym typeface="Roboto"/>
            </a:endParaRPr>
          </a:p>
        </p:txBody>
      </p:sp>
      <p:sp>
        <p:nvSpPr>
          <p:cNvPr id="807" name="Google Shape;807;p96"/>
          <p:cNvSpPr txBox="1"/>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lt1"/>
                </a:solidFill>
                <a:latin typeface="Calibri"/>
                <a:ea typeface="Calibri"/>
                <a:cs typeface="Calibri"/>
                <a:sym typeface="Calibri"/>
              </a:rPr>
              <a:t>26</a:t>
            </a:fld>
            <a:endParaRPr sz="11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0"/>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Πρόταση</a:t>
            </a:r>
            <a:endParaRPr sz="2000" b="1" i="0" u="none" strike="noStrike" cap="none" dirty="0">
              <a:solidFill>
                <a:schemeClr val="dk1"/>
              </a:solidFill>
              <a:latin typeface="Roboto"/>
              <a:ea typeface="Roboto"/>
              <a:cs typeface="Roboto"/>
              <a:sym typeface="Roboto"/>
            </a:endParaRPr>
          </a:p>
        </p:txBody>
      </p:sp>
      <p:sp>
        <p:nvSpPr>
          <p:cNvPr id="849" name="Google Shape;849;p100"/>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850" name="Google Shape;850;p100"/>
          <p:cNvSpPr/>
          <p:nvPr/>
        </p:nvSpPr>
        <p:spPr>
          <a:xfrm>
            <a:off x="6319500" y="196650"/>
            <a:ext cx="27078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l-GR" sz="1300" b="1" dirty="0">
                <a:solidFill>
                  <a:schemeClr val="lt1"/>
                </a:solidFill>
                <a:latin typeface="Calibri"/>
                <a:ea typeface="Calibri"/>
                <a:cs typeface="Calibri"/>
                <a:sym typeface="Calibri"/>
              </a:rPr>
              <a:t>Διάχυση Καινοτομιών Π.ΕΠΑ.Λ.</a:t>
            </a:r>
            <a:endParaRPr lang="el-GR" sz="1200" b="1" dirty="0">
              <a:solidFill>
                <a:schemeClr val="lt1"/>
              </a:solidFill>
              <a:latin typeface="Calibri"/>
              <a:ea typeface="Calibri"/>
              <a:cs typeface="Calibri"/>
              <a:sym typeface="Calibri"/>
            </a:endParaRPr>
          </a:p>
        </p:txBody>
      </p:sp>
      <p:sp>
        <p:nvSpPr>
          <p:cNvPr id="851" name="Google Shape;851;p100"/>
          <p:cNvSpPr txBox="1"/>
          <p:nvPr/>
        </p:nvSpPr>
        <p:spPr>
          <a:xfrm>
            <a:off x="407050" y="789044"/>
            <a:ext cx="8618422" cy="1138743"/>
          </a:xfrm>
          <a:prstGeom prst="rect">
            <a:avLst/>
          </a:prstGeom>
          <a:solidFill>
            <a:srgbClr val="242852"/>
          </a:solidFill>
          <a:ln>
            <a:noFill/>
          </a:ln>
        </p:spPr>
        <p:txBody>
          <a:bodyPr spcFirstLastPara="1" wrap="square" lIns="91425" tIns="91425" rIns="91425" bIns="91425" anchor="t" anchorCtr="0">
            <a:spAutoFit/>
          </a:bodyPr>
          <a:lstStyle/>
          <a:p>
            <a:pPr algn="ctr">
              <a:lnSpc>
                <a:spcPct val="150000"/>
              </a:lnSpc>
              <a:spcBef>
                <a:spcPts val="1200"/>
              </a:spcBef>
              <a:spcAft>
                <a:spcPts val="1200"/>
              </a:spcAft>
            </a:pPr>
            <a:r>
              <a:rPr lang="el-GR" b="1" dirty="0">
                <a:solidFill>
                  <a:schemeClr val="lt1"/>
                </a:solidFill>
                <a:latin typeface="Calibri"/>
                <a:ea typeface="Calibri"/>
                <a:cs typeface="Calibri"/>
                <a:sym typeface="Calibri"/>
              </a:rPr>
              <a:t>Όλες οι υφιστάμενες προβλέψεις για τα Π.ΕΠΑ.Λ. γενικεύονται από το σχολικό έτος 2025-26 σε όλα τα ΕΠΑ.Λ.:</a:t>
            </a:r>
            <a:br>
              <a:rPr lang="el-GR" b="1" dirty="0">
                <a:solidFill>
                  <a:schemeClr val="lt1"/>
                </a:solidFill>
                <a:latin typeface="Calibri"/>
                <a:ea typeface="Calibri"/>
                <a:cs typeface="Calibri"/>
                <a:sym typeface="Calibri"/>
              </a:rPr>
            </a:br>
            <a:endParaRPr lang="el-GR" b="1" dirty="0">
              <a:solidFill>
                <a:schemeClr val="lt1"/>
              </a:solidFill>
              <a:latin typeface="Calibri"/>
              <a:ea typeface="Calibri"/>
              <a:cs typeface="Calibri"/>
              <a:sym typeface="Calibri"/>
            </a:endParaRPr>
          </a:p>
        </p:txBody>
      </p:sp>
      <p:sp>
        <p:nvSpPr>
          <p:cNvPr id="3" name="Ορθογώνιο: Στρογγύλεμα γωνιών 2">
            <a:extLst>
              <a:ext uri="{FF2B5EF4-FFF2-40B4-BE49-F238E27FC236}">
                <a16:creationId xmlns:a16="http://schemas.microsoft.com/office/drawing/2014/main" id="{601794A6-855B-4083-179B-D56913C13751}"/>
              </a:ext>
            </a:extLst>
          </p:cNvPr>
          <p:cNvSpPr/>
          <p:nvPr/>
        </p:nvSpPr>
        <p:spPr>
          <a:xfrm>
            <a:off x="407050" y="1570444"/>
            <a:ext cx="8618422" cy="2002612"/>
          </a:xfrm>
          <a:prstGeom prst="round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Η Επιτροπή Συντονισμού του Πρότυπου Επαγγελματικού Λυκείου (Ε.Σ.Π.ΕΠΑ.Λ.) σε όλα τα ΕΠΑ.Λ.</a:t>
            </a: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Η πρακτική άσκηση των μαθητών</a:t>
            </a: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Η ενίσχυση του βαθμού αυτονομίας των Ε.ΠΑ.Λ. με ενεργό ρόλο των εκπροσώπων της τοπικής κοινωνίας</a:t>
            </a: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Η εφαρμογή νέων προγραμμάτων σπουδών και η εναρμόνισή τους με τις ανάγκες της τοπικής οικονομίας</a:t>
            </a: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Η δημιουργία εικονικών επιχειρήσεων</a:t>
            </a: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Η δημιουργία μαθησιακών ενοτήτων που θα προάγουν οριζόντια τις ψηφιακές και πράσινες δεξιότητες</a:t>
            </a: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Ο θεσμός των τομεαρχών των Π.ΕΠΑ.Λ. με αυξημένες αρμοδιότητες</a:t>
            </a:r>
          </a:p>
        </p:txBody>
      </p:sp>
      <p:sp>
        <p:nvSpPr>
          <p:cNvPr id="4" name="Ορθογώνιο: Στρογγύλεμα γωνιών 3">
            <a:extLst>
              <a:ext uri="{FF2B5EF4-FFF2-40B4-BE49-F238E27FC236}">
                <a16:creationId xmlns:a16="http://schemas.microsoft.com/office/drawing/2014/main" id="{F422ED14-DC43-0FEF-F29F-0131FDD384CB}"/>
              </a:ext>
            </a:extLst>
          </p:cNvPr>
          <p:cNvSpPr/>
          <p:nvPr/>
        </p:nvSpPr>
        <p:spPr>
          <a:xfrm>
            <a:off x="407050" y="3782027"/>
            <a:ext cx="8474926" cy="572429"/>
          </a:xfrm>
          <a:prstGeom prst="roundRect">
            <a:avLst/>
          </a:prstGeom>
          <a:solidFill>
            <a:schemeClr val="tx2"/>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Τα Π.ΕΠΑ.Λ. συνεχίζουν να λειτουργούν ως κύτταρα καινοτομιών και δημιουργίας καλών πρακτικών</a:t>
            </a:r>
            <a:endParaRPr lang="el-GR"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97"/>
          <p:cNvSpPr txBox="1"/>
          <p:nvPr/>
        </p:nvSpPr>
        <p:spPr>
          <a:xfrm>
            <a:off x="182275" y="40907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Σκοπός της παρέμβασης</a:t>
            </a:r>
            <a:endParaRPr sz="2000" b="1" i="0" u="none" strike="noStrike" cap="none">
              <a:solidFill>
                <a:schemeClr val="dk1"/>
              </a:solidFill>
              <a:latin typeface="Roboto"/>
              <a:ea typeface="Roboto"/>
              <a:cs typeface="Roboto"/>
              <a:sym typeface="Roboto"/>
            </a:endParaRPr>
          </a:p>
        </p:txBody>
      </p:sp>
      <p:sp>
        <p:nvSpPr>
          <p:cNvPr id="813" name="Google Shape;813;p97"/>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814" name="Google Shape;814;p97"/>
          <p:cNvSpPr/>
          <p:nvPr/>
        </p:nvSpPr>
        <p:spPr>
          <a:xfrm>
            <a:off x="6178450" y="201767"/>
            <a:ext cx="27078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l-GR" sz="1300" b="1" dirty="0">
                <a:solidFill>
                  <a:schemeClr val="lt1"/>
                </a:solidFill>
                <a:latin typeface="Calibri"/>
                <a:ea typeface="Calibri"/>
                <a:cs typeface="Calibri"/>
                <a:sym typeface="Calibri"/>
              </a:rPr>
              <a:t>Διάχυση Καινοτομιών Π.ΕΠΑ.Λ.</a:t>
            </a:r>
            <a:endParaRPr b="1" dirty="0">
              <a:solidFill>
                <a:schemeClr val="lt1"/>
              </a:solidFill>
              <a:latin typeface="Calibri"/>
              <a:ea typeface="Calibri"/>
              <a:cs typeface="Calibri"/>
              <a:sym typeface="Calibri"/>
            </a:endParaRPr>
          </a:p>
        </p:txBody>
      </p:sp>
      <p:grpSp>
        <p:nvGrpSpPr>
          <p:cNvPr id="815" name="Google Shape;815;p97"/>
          <p:cNvGrpSpPr/>
          <p:nvPr/>
        </p:nvGrpSpPr>
        <p:grpSpPr>
          <a:xfrm>
            <a:off x="257050" y="1346975"/>
            <a:ext cx="8629875" cy="2231350"/>
            <a:chOff x="326175" y="851675"/>
            <a:chExt cx="8629875" cy="1720075"/>
          </a:xfrm>
        </p:grpSpPr>
        <p:sp>
          <p:nvSpPr>
            <p:cNvPr id="816" name="Google Shape;816;p97"/>
            <p:cNvSpPr txBox="1"/>
            <p:nvPr/>
          </p:nvSpPr>
          <p:spPr>
            <a:xfrm>
              <a:off x="326175" y="851675"/>
              <a:ext cx="8629200" cy="1628700"/>
            </a:xfrm>
            <a:prstGeom prst="rect">
              <a:avLst/>
            </a:prstGeom>
            <a:solidFill>
              <a:srgbClr val="333F50"/>
            </a:solidFill>
            <a:ln>
              <a:noFill/>
            </a:ln>
          </p:spPr>
          <p:txBody>
            <a:bodyPr spcFirstLastPara="1" wrap="square" lIns="108000" tIns="87750" rIns="144000" bIns="87750" anchor="ctr" anchorCtr="0">
              <a:noAutofit/>
            </a:bodyPr>
            <a:lstStyle/>
            <a:p>
              <a:pPr marL="0" lvl="0" indent="0" algn="just" rtl="0">
                <a:lnSpc>
                  <a:spcPct val="150000"/>
                </a:lnSpc>
                <a:spcBef>
                  <a:spcPts val="1200"/>
                </a:spcBef>
                <a:spcAft>
                  <a:spcPts val="1200"/>
                </a:spcAft>
                <a:buClr>
                  <a:schemeClr val="dk1"/>
                </a:buClr>
                <a:buSzPts val="1100"/>
                <a:buFont typeface="Arial"/>
                <a:buNone/>
              </a:pPr>
              <a:endParaRPr sz="1700" b="1">
                <a:solidFill>
                  <a:srgbClr val="FFFFFF"/>
                </a:solidFill>
                <a:latin typeface="Calibri"/>
                <a:ea typeface="Calibri"/>
                <a:cs typeface="Calibri"/>
                <a:sym typeface="Calibri"/>
              </a:endParaRPr>
            </a:p>
          </p:txBody>
        </p:sp>
        <p:sp>
          <p:nvSpPr>
            <p:cNvPr id="817" name="Google Shape;817;p97"/>
            <p:cNvSpPr/>
            <p:nvPr/>
          </p:nvSpPr>
          <p:spPr>
            <a:xfrm>
              <a:off x="326550" y="2480250"/>
              <a:ext cx="8629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grpSp>
      <p:sp>
        <p:nvSpPr>
          <p:cNvPr id="818" name="Google Shape;818;p97"/>
          <p:cNvSpPr txBox="1"/>
          <p:nvPr/>
        </p:nvSpPr>
        <p:spPr>
          <a:xfrm>
            <a:off x="256375" y="1396500"/>
            <a:ext cx="8505000" cy="2108239"/>
          </a:xfrm>
          <a:prstGeom prst="rect">
            <a:avLst/>
          </a:prstGeom>
          <a:noFill/>
          <a:ln>
            <a:noFill/>
          </a:ln>
        </p:spPr>
        <p:txBody>
          <a:bodyPr spcFirstLastPara="1" wrap="square" lIns="91425" tIns="91425" rIns="91425" bIns="91425" anchor="t" anchorCtr="0">
            <a:spAutoFit/>
          </a:bodyPr>
          <a:lstStyle/>
          <a:p>
            <a:pPr algn="just">
              <a:lnSpc>
                <a:spcPct val="150000"/>
              </a:lnSpc>
              <a:spcBef>
                <a:spcPts val="1200"/>
              </a:spcBef>
              <a:spcAft>
                <a:spcPts val="1200"/>
              </a:spcAft>
            </a:pPr>
            <a:r>
              <a:rPr lang="el-GR" dirty="0">
                <a:solidFill>
                  <a:schemeClr val="lt1"/>
                </a:solidFill>
                <a:latin typeface="Calibri"/>
                <a:ea typeface="Calibri"/>
                <a:cs typeface="Calibri"/>
                <a:sym typeface="Calibri"/>
              </a:rPr>
              <a:t>Η λογική της θεσμοθέτησης των Π.ΕΠΑ.Λ εστιάζει στην ανάδειξη των ανταγωνιστικών πλεονεκτημάτων της Επαγγελματικής Εκπαίδευσης, στη διερεύνηση σχεδιασμού και υλοποίησης καινοτομιών και πρωτοβουλιών μεταξύ των οποίων και η ευρύτερη σύνδεση με τις ανάγκες της αγοράς εργασίας, έτσι ώστε οι θετικά αξιολογούμενες πρακτικές να εφαρμοστούν στο σύνολο των Επαγγελματικών Λυκείων της χώρας, σταδιακά, ξεκινώντας από το σχολικό έτος 2025-2026.</a:t>
            </a:r>
            <a:endParaRPr lang="el-GR" sz="1800" b="1" dirty="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7"/>
          <p:cNvSpPr/>
          <p:nvPr/>
        </p:nvSpPr>
        <p:spPr>
          <a:xfrm>
            <a:off x="95325" y="1055649"/>
            <a:ext cx="6109800" cy="1346851"/>
          </a:xfrm>
          <a:prstGeom prst="snip2DiagRect">
            <a:avLst>
              <a:gd name="adj1" fmla="val 0"/>
              <a:gd name="adj2" fmla="val 16667"/>
            </a:avLst>
          </a:prstGeom>
          <a:noFill/>
          <a:ln>
            <a:noFill/>
          </a:ln>
        </p:spPr>
        <p:txBody>
          <a:bodyPr spcFirstLastPara="1" wrap="square" lIns="83375" tIns="11900" rIns="83375" bIns="1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2600" b="1" dirty="0">
                <a:solidFill>
                  <a:srgbClr val="FFFFFF"/>
                </a:solidFill>
                <a:latin typeface="Roboto"/>
                <a:ea typeface="Roboto"/>
                <a:cs typeface="Roboto"/>
                <a:sym typeface="Roboto"/>
              </a:rPr>
              <a:t>Παρέμβαση 3: </a:t>
            </a:r>
            <a:r>
              <a:rPr lang="el-GR" sz="2600" b="1" dirty="0">
                <a:solidFill>
                  <a:srgbClr val="FFFFFF"/>
                </a:solidFill>
                <a:latin typeface="Roboto"/>
                <a:ea typeface="Roboto"/>
                <a:cs typeface="Roboto"/>
                <a:sym typeface="Roboto"/>
              </a:rPr>
              <a:t>Αναδιαμόρφωση των Εργαστηριακών Κέντρων</a:t>
            </a:r>
            <a:endParaRPr sz="1000" b="0" i="0" u="none" strike="noStrike" cap="none" dirty="0">
              <a:solidFill>
                <a:srgbClr val="000000"/>
              </a:solidFill>
              <a:latin typeface="Roboto"/>
              <a:ea typeface="Roboto"/>
              <a:cs typeface="Roboto"/>
              <a:sym typeface="Roboto"/>
            </a:endParaRPr>
          </a:p>
        </p:txBody>
      </p:sp>
      <p:sp>
        <p:nvSpPr>
          <p:cNvPr id="951" name="Google Shape;951;p107"/>
          <p:cNvSpPr txBox="1"/>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lt1"/>
                </a:solidFill>
                <a:latin typeface="Calibri"/>
                <a:ea typeface="Calibri"/>
                <a:cs typeface="Calibri"/>
                <a:sym typeface="Calibri"/>
              </a:rPr>
              <a:t>29</a:t>
            </a:fld>
            <a:endParaRPr sz="11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5"/>
          <p:cNvSpPr txBox="1"/>
          <p:nvPr/>
        </p:nvSpPr>
        <p:spPr>
          <a:xfrm>
            <a:off x="182275" y="367525"/>
            <a:ext cx="5984700" cy="681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2100"/>
              <a:buFont typeface="Arial"/>
              <a:buNone/>
            </a:pPr>
            <a:r>
              <a:rPr lang="en" sz="2000" b="1" dirty="0">
                <a:solidFill>
                  <a:schemeClr val="dk1"/>
                </a:solidFill>
                <a:latin typeface="Roboto"/>
                <a:ea typeface="Roboto"/>
                <a:cs typeface="Roboto"/>
                <a:sym typeface="Roboto"/>
              </a:rPr>
              <a:t>Γενικά για την Ε</a:t>
            </a:r>
            <a:r>
              <a:rPr lang="el-GR" sz="2000" b="1" dirty="0">
                <a:solidFill>
                  <a:schemeClr val="dk1"/>
                </a:solidFill>
                <a:latin typeface="Roboto"/>
                <a:ea typeface="Roboto"/>
                <a:cs typeface="Roboto"/>
                <a:sym typeface="Roboto"/>
              </a:rPr>
              <a:t>.</a:t>
            </a:r>
            <a:r>
              <a:rPr lang="en" sz="2000" b="1" dirty="0">
                <a:solidFill>
                  <a:schemeClr val="dk1"/>
                </a:solidFill>
                <a:latin typeface="Roboto"/>
                <a:ea typeface="Roboto"/>
                <a:cs typeface="Roboto"/>
                <a:sym typeface="Roboto"/>
              </a:rPr>
              <a:t>Ε</a:t>
            </a:r>
            <a:r>
              <a:rPr lang="el-GR" sz="2000" b="1" dirty="0">
                <a:solidFill>
                  <a:schemeClr val="dk1"/>
                </a:solidFill>
                <a:latin typeface="Roboto"/>
                <a:ea typeface="Roboto"/>
                <a:cs typeface="Roboto"/>
                <a:sym typeface="Roboto"/>
              </a:rPr>
              <a:t>.</a:t>
            </a:r>
            <a:r>
              <a:rPr lang="en" sz="2000" b="1" dirty="0">
                <a:solidFill>
                  <a:schemeClr val="dk1"/>
                </a:solidFill>
                <a:latin typeface="Roboto"/>
                <a:ea typeface="Roboto"/>
                <a:cs typeface="Roboto"/>
                <a:sym typeface="Roboto"/>
              </a:rPr>
              <a:t>Κ</a:t>
            </a:r>
            <a:r>
              <a:rPr lang="el-GR" sz="2000" b="1" dirty="0">
                <a:solidFill>
                  <a:schemeClr val="dk1"/>
                </a:solidFill>
                <a:latin typeface="Roboto"/>
                <a:ea typeface="Roboto"/>
                <a:cs typeface="Roboto"/>
                <a:sym typeface="Roboto"/>
              </a:rPr>
              <a:t>.</a:t>
            </a:r>
            <a:r>
              <a:rPr lang="en" sz="2000" b="1" dirty="0">
                <a:solidFill>
                  <a:schemeClr val="dk1"/>
                </a:solidFill>
                <a:latin typeface="Roboto"/>
                <a:ea typeface="Roboto"/>
                <a:cs typeface="Roboto"/>
                <a:sym typeface="Roboto"/>
              </a:rPr>
              <a:t> στην Ελλάδα</a:t>
            </a:r>
            <a:endParaRPr sz="2000" b="0" i="0" u="none" strike="noStrike" cap="none" dirty="0">
              <a:solidFill>
                <a:schemeClr val="dk1"/>
              </a:solidFill>
              <a:latin typeface="Roboto"/>
              <a:ea typeface="Roboto"/>
              <a:cs typeface="Roboto"/>
              <a:sym typeface="Roboto"/>
            </a:endParaRPr>
          </a:p>
        </p:txBody>
      </p:sp>
      <p:grpSp>
        <p:nvGrpSpPr>
          <p:cNvPr id="300" name="Google Shape;300;p65"/>
          <p:cNvGrpSpPr/>
          <p:nvPr/>
        </p:nvGrpSpPr>
        <p:grpSpPr>
          <a:xfrm>
            <a:off x="0" y="4591565"/>
            <a:ext cx="9144000" cy="559810"/>
            <a:chOff x="0" y="4583715"/>
            <a:chExt cx="9144000" cy="559810"/>
          </a:xfrm>
        </p:grpSpPr>
        <p:sp>
          <p:nvSpPr>
            <p:cNvPr id="301" name="Google Shape;301;p65"/>
            <p:cNvSpPr/>
            <p:nvPr/>
          </p:nvSpPr>
          <p:spPr>
            <a:xfrm>
              <a:off x="0" y="4583725"/>
              <a:ext cx="9144000" cy="559800"/>
            </a:xfrm>
            <a:prstGeom prst="rect">
              <a:avLst/>
            </a:prstGeom>
            <a:solidFill>
              <a:srgbClr val="2F55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2" name="Google Shape;302;p65"/>
            <p:cNvPicPr preferRelativeResize="0"/>
            <p:nvPr/>
          </p:nvPicPr>
          <p:blipFill rotWithShape="1">
            <a:blip r:embed="rId3">
              <a:alphaModFix/>
            </a:blip>
            <a:srcRect/>
            <a:stretch/>
          </p:blipFill>
          <p:spPr>
            <a:xfrm>
              <a:off x="0" y="4583715"/>
              <a:ext cx="2012765" cy="559800"/>
            </a:xfrm>
            <a:prstGeom prst="rect">
              <a:avLst/>
            </a:prstGeom>
            <a:noFill/>
            <a:ln>
              <a:noFill/>
            </a:ln>
          </p:spPr>
        </p:pic>
      </p:grpSp>
      <p:sp>
        <p:nvSpPr>
          <p:cNvPr id="303" name="Google Shape;303;p65"/>
          <p:cNvSpPr txBox="1"/>
          <p:nvPr/>
        </p:nvSpPr>
        <p:spPr>
          <a:xfrm>
            <a:off x="458450" y="3087725"/>
            <a:ext cx="7137900" cy="615523"/>
          </a:xfrm>
          <a:prstGeom prst="rect">
            <a:avLst/>
          </a:prstGeom>
          <a:solidFill>
            <a:srgbClr val="596984"/>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dirty="0">
                <a:solidFill>
                  <a:schemeClr val="lt1"/>
                </a:solidFill>
                <a:latin typeface="Calibri"/>
                <a:ea typeface="Calibri"/>
                <a:cs typeface="Calibri"/>
                <a:sym typeface="Calibri"/>
              </a:rPr>
              <a:t>Όμως, </a:t>
            </a:r>
            <a:r>
              <a:rPr lang="el-GR" dirty="0">
                <a:solidFill>
                  <a:schemeClr val="lt1"/>
                </a:solidFill>
                <a:latin typeface="Calibri"/>
                <a:ea typeface="Calibri"/>
                <a:cs typeface="Calibri"/>
                <a:sym typeface="Calibri"/>
              </a:rPr>
              <a:t>οι συσσωρευμένες χρόνιες προκλήσεις</a:t>
            </a:r>
            <a:r>
              <a:rPr lang="en" dirty="0">
                <a:solidFill>
                  <a:schemeClr val="lt1"/>
                </a:solidFill>
                <a:latin typeface="Calibri"/>
                <a:ea typeface="Calibri"/>
                <a:cs typeface="Calibri"/>
                <a:sym typeface="Calibri"/>
              </a:rPr>
              <a:t> απαιτούν επιμονή, στοχοπροσήλωση και ενισχυτικές παρεμβάσεις όπου χρειάζονται.</a:t>
            </a:r>
            <a:endParaRPr dirty="0">
              <a:solidFill>
                <a:schemeClr val="lt1"/>
              </a:solidFill>
              <a:latin typeface="Calibri"/>
              <a:ea typeface="Calibri"/>
              <a:cs typeface="Calibri"/>
              <a:sym typeface="Calibri"/>
            </a:endParaRPr>
          </a:p>
        </p:txBody>
      </p:sp>
      <p:sp>
        <p:nvSpPr>
          <p:cNvPr id="304" name="Google Shape;304;p65"/>
          <p:cNvSpPr txBox="1"/>
          <p:nvPr/>
        </p:nvSpPr>
        <p:spPr>
          <a:xfrm>
            <a:off x="458450" y="1048525"/>
            <a:ext cx="7137900" cy="615600"/>
          </a:xfrm>
          <a:prstGeom prst="rect">
            <a:avLst/>
          </a:prstGeom>
          <a:solidFill>
            <a:srgbClr val="3477B2"/>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chemeClr val="lt1"/>
                </a:solidFill>
                <a:latin typeface="Calibri"/>
                <a:ea typeface="Calibri"/>
                <a:cs typeface="Calibri"/>
                <a:sym typeface="Calibri"/>
              </a:rPr>
              <a:t>Η αναβάθμιση της ΕΕΚ βρίσκεται στο επίκεντρο των μεταρρυθμιστικών πρωτοβουλιών για την παιδεία στην Ελλάδα.</a:t>
            </a:r>
            <a:endParaRPr>
              <a:solidFill>
                <a:schemeClr val="lt1"/>
              </a:solidFill>
            </a:endParaRPr>
          </a:p>
        </p:txBody>
      </p:sp>
      <p:sp>
        <p:nvSpPr>
          <p:cNvPr id="305" name="Google Shape;305;p65"/>
          <p:cNvSpPr txBox="1"/>
          <p:nvPr/>
        </p:nvSpPr>
        <p:spPr>
          <a:xfrm>
            <a:off x="458450" y="1852575"/>
            <a:ext cx="7137900" cy="1046700"/>
          </a:xfrm>
          <a:prstGeom prst="rect">
            <a:avLst/>
          </a:prstGeom>
          <a:solidFill>
            <a:srgbClr val="253356"/>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dirty="0">
                <a:solidFill>
                  <a:schemeClr val="lt1"/>
                </a:solidFill>
                <a:latin typeface="Calibri"/>
                <a:ea typeface="Calibri"/>
                <a:cs typeface="Calibri"/>
                <a:sym typeface="Calibri"/>
              </a:rPr>
              <a:t>Η μεταρρύθμιση, που ξεκίνησε από την κυβέρνηση με το ν. 4763/2020, στηρίζεται σε μια ολοκληρωμένη στρατηγική για την Επαγγελματική Εκπαίδευση, Κατάρτιση και Διά Βίου Μάθηση και όχι σε αποσπασματικές παρεμβάσεις, με βάση και την ήδη αποκτηθείσα εμπειρία πολλών ετών.</a:t>
            </a:r>
            <a:endParaRPr dirty="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04"/>
          <p:cNvSpPr/>
          <p:nvPr/>
        </p:nvSpPr>
        <p:spPr>
          <a:xfrm>
            <a:off x="131425" y="1718150"/>
            <a:ext cx="8786700" cy="2724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0" name="Google Shape;910;p104"/>
          <p:cNvSpPr txBox="1"/>
          <p:nvPr/>
        </p:nvSpPr>
        <p:spPr>
          <a:xfrm>
            <a:off x="131425" y="319328"/>
            <a:ext cx="6459000" cy="7560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Aναδιαμόρφωση εργαστηριακών κέντρων</a:t>
            </a:r>
            <a:endParaRPr sz="2000" b="1" i="0" u="none" strike="noStrike" cap="none" dirty="0">
              <a:solidFill>
                <a:schemeClr val="dk1"/>
              </a:solidFill>
              <a:latin typeface="Roboto"/>
              <a:ea typeface="Roboto"/>
              <a:cs typeface="Roboto"/>
              <a:sym typeface="Roboto"/>
            </a:endParaRPr>
          </a:p>
        </p:txBody>
      </p:sp>
      <p:sp>
        <p:nvSpPr>
          <p:cNvPr id="911" name="Google Shape;911;p104"/>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912" name="Google Shape;912;p104"/>
          <p:cNvSpPr/>
          <p:nvPr/>
        </p:nvSpPr>
        <p:spPr>
          <a:xfrm>
            <a:off x="6187225" y="269141"/>
            <a:ext cx="27309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ctr" rtl="0">
              <a:spcBef>
                <a:spcPts val="0"/>
              </a:spcBef>
              <a:spcAft>
                <a:spcPts val="0"/>
              </a:spcAft>
              <a:buClr>
                <a:schemeClr val="dk1"/>
              </a:buClr>
              <a:buSzPts val="2800"/>
              <a:buFont typeface="Arial"/>
              <a:buNone/>
            </a:pPr>
            <a:r>
              <a:rPr lang="el-GR" sz="1300" b="1" dirty="0">
                <a:solidFill>
                  <a:schemeClr val="lt1"/>
                </a:solidFill>
                <a:latin typeface="Calibri"/>
                <a:ea typeface="Calibri"/>
                <a:cs typeface="Calibri"/>
                <a:sym typeface="Calibri"/>
              </a:rPr>
              <a:t>Εργαστηριακά Κέντρα</a:t>
            </a:r>
            <a:endParaRPr lang="el-GR" sz="1200" b="1" dirty="0">
              <a:solidFill>
                <a:schemeClr val="lt1"/>
              </a:solidFill>
              <a:latin typeface="Calibri"/>
              <a:ea typeface="Calibri"/>
              <a:cs typeface="Calibri"/>
              <a:sym typeface="Calibri"/>
            </a:endParaRPr>
          </a:p>
        </p:txBody>
      </p:sp>
      <p:sp>
        <p:nvSpPr>
          <p:cNvPr id="913" name="Google Shape;913;p104"/>
          <p:cNvSpPr txBox="1"/>
          <p:nvPr/>
        </p:nvSpPr>
        <p:spPr>
          <a:xfrm>
            <a:off x="-84076" y="1857157"/>
            <a:ext cx="8901900" cy="2031295"/>
          </a:xfrm>
          <a:prstGeom prst="rect">
            <a:avLst/>
          </a:prstGeom>
          <a:noFill/>
          <a:ln>
            <a:noFill/>
          </a:ln>
        </p:spPr>
        <p:txBody>
          <a:bodyPr spcFirstLastPara="1" wrap="square" lIns="91425" tIns="91425" rIns="91425" bIns="91425" anchor="t" anchorCtr="0">
            <a:spAutoFit/>
          </a:bodyPr>
          <a:lstStyle/>
          <a:p>
            <a:pPr marL="457200" lvl="0" indent="-184150" algn="just" rtl="0">
              <a:spcBef>
                <a:spcPts val="0"/>
              </a:spcBef>
              <a:spcAft>
                <a:spcPts val="0"/>
              </a:spcAft>
              <a:buSzPts val="1100"/>
              <a:buFont typeface="Calibri"/>
              <a:buChar char="●"/>
            </a:pPr>
            <a:r>
              <a:rPr lang="en" sz="1200" dirty="0">
                <a:latin typeface="Calibri" panose="020F0502020204030204" pitchFamily="34" charset="0"/>
                <a:ea typeface="Calibri" panose="020F0502020204030204" pitchFamily="34" charset="0"/>
                <a:cs typeface="Calibri" panose="020F0502020204030204" pitchFamily="34" charset="0"/>
                <a:sym typeface="Calibri"/>
              </a:rPr>
              <a:t>Αποκαθίσταται η σύγχρονη εκπαιδευτική πρακτική κατά την οποία η θεωρία και το εργαστήριό της πρέπει να θεωρούνται και να αποτελούν ενιαία μαθησιακή ενότητα.</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184150" algn="just" rtl="0">
              <a:spcBef>
                <a:spcPts val="0"/>
              </a:spcBef>
              <a:spcAft>
                <a:spcPts val="0"/>
              </a:spcAft>
              <a:buSzPts val="1100"/>
              <a:buFont typeface="Calibri"/>
              <a:buChar char="●"/>
            </a:pPr>
            <a:r>
              <a:rPr lang="en" sz="1200" dirty="0">
                <a:latin typeface="Calibri" panose="020F0502020204030204" pitchFamily="34" charset="0"/>
                <a:ea typeface="Calibri" panose="020F0502020204030204" pitchFamily="34" charset="0"/>
                <a:cs typeface="Calibri" panose="020F0502020204030204" pitchFamily="34" charset="0"/>
                <a:sym typeface="Calibri"/>
              </a:rPr>
              <a:t>Ο κατακερματισμός θεωρίας και εργαστηρίου στην Επαγγελματική Εκπαίδευση δε συνάδει με την σύγχρονη εκπαιδευτική πρακτική, κάτι άλλωστε που είναι σε αντίθεση με ό,τι συμβαίνει στις υπόλοιπες ευρωπαϊκές χώρες καθώς και σε όλες τις προηγμένες εκπαιδευτικά χώρες και αποτελεί αναχρονισμό του ελληνικού συστήματος.</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184150" algn="just" rtl="0">
              <a:spcBef>
                <a:spcPts val="0"/>
              </a:spcBef>
              <a:spcAft>
                <a:spcPts val="0"/>
              </a:spcAft>
              <a:buSzPts val="1100"/>
              <a:buFont typeface="Calibri"/>
              <a:buChar char="●"/>
            </a:pPr>
            <a:r>
              <a:rPr lang="el-GR" sz="1200" dirty="0">
                <a:latin typeface="Calibri" panose="020F0502020204030204" pitchFamily="34" charset="0"/>
                <a:ea typeface="Calibri" panose="020F0502020204030204" pitchFamily="34" charset="0"/>
                <a:cs typeface="Calibri" panose="020F0502020204030204" pitchFamily="34" charset="0"/>
                <a:sym typeface="Calibri"/>
              </a:rPr>
              <a:t>Θ</a:t>
            </a:r>
            <a:r>
              <a:rPr lang="en" sz="1200" dirty="0">
                <a:latin typeface="Calibri" panose="020F0502020204030204" pitchFamily="34" charset="0"/>
                <a:ea typeface="Calibri" panose="020F0502020204030204" pitchFamily="34" charset="0"/>
                <a:cs typeface="Calibri" panose="020F0502020204030204" pitchFamily="34" charset="0"/>
                <a:sym typeface="Calibri"/>
              </a:rPr>
              <a:t>α εκλείψουν οι τριβές που παρατηρούνται μεταξύ ΕΠΑ.Λ., Ι.Ε.Κ. και Ε.Κ. </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184150" algn="just" rtl="0">
              <a:spcBef>
                <a:spcPts val="0"/>
              </a:spcBef>
              <a:spcAft>
                <a:spcPts val="0"/>
              </a:spcAft>
              <a:buSzPts val="1100"/>
              <a:buFont typeface="Calibri"/>
              <a:buChar char="●"/>
            </a:pPr>
            <a:r>
              <a:rPr lang="en" sz="1200" dirty="0">
                <a:latin typeface="Calibri" panose="020F0502020204030204" pitchFamily="34" charset="0"/>
                <a:ea typeface="Calibri" panose="020F0502020204030204" pitchFamily="34" charset="0"/>
                <a:cs typeface="Calibri" panose="020F0502020204030204" pitchFamily="34" charset="0"/>
                <a:sym typeface="Calibri"/>
              </a:rPr>
              <a:t>Ο τομεάρχης του ΕΠΑ.Λ.</a:t>
            </a:r>
            <a:r>
              <a:rPr lang="el-GR" sz="1200" dirty="0">
                <a:latin typeface="Calibri" panose="020F0502020204030204" pitchFamily="34" charset="0"/>
                <a:ea typeface="Calibri" panose="020F0502020204030204" pitchFamily="34" charset="0"/>
                <a:cs typeface="Calibri" panose="020F0502020204030204" pitchFamily="34" charset="0"/>
                <a:sym typeface="Calibri"/>
              </a:rPr>
              <a:t> </a:t>
            </a:r>
            <a:r>
              <a:rPr lang="en" sz="1200" dirty="0">
                <a:latin typeface="Calibri" panose="020F0502020204030204" pitchFamily="34" charset="0"/>
                <a:ea typeface="Calibri" panose="020F0502020204030204" pitchFamily="34" charset="0"/>
                <a:cs typeface="Calibri" panose="020F0502020204030204" pitchFamily="34" charset="0"/>
                <a:sym typeface="Calibri"/>
              </a:rPr>
              <a:t>θα έχει την ευθύνη για την εφαρμογή των προγραμμάτων σπουδών, τόσο των θεωρητικών όσο και των εργαστηριακών μαθημάτων και θα έχει την εποπτεία της Πρακτικής Άσκησης (Π.Α.). </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184150" algn="just" rtl="0">
              <a:spcBef>
                <a:spcPts val="0"/>
              </a:spcBef>
              <a:spcAft>
                <a:spcPts val="0"/>
              </a:spcAft>
              <a:buSzPts val="1100"/>
              <a:buFont typeface="Calibri"/>
              <a:buChar char="●"/>
            </a:pPr>
            <a:r>
              <a:rPr lang="en" sz="1200" dirty="0">
                <a:latin typeface="Calibri" panose="020F0502020204030204" pitchFamily="34" charset="0"/>
                <a:ea typeface="Calibri" panose="020F0502020204030204" pitchFamily="34" charset="0"/>
                <a:cs typeface="Calibri" panose="020F0502020204030204" pitchFamily="34" charset="0"/>
                <a:sym typeface="Calibri"/>
              </a:rPr>
              <a:t>Οι νέοι Τομεάρχες θα αποτελούν στελέχη εκπαίδευσης, θα λαμβάνουν το επίδομα θέσης καθώς και την μείωση ωραρίου των σημερινών υπευθύνων τομέα των Εργαστηριακών Κέντρων. </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14" name="Google Shape;914;p104"/>
          <p:cNvSpPr txBox="1"/>
          <p:nvPr/>
        </p:nvSpPr>
        <p:spPr>
          <a:xfrm>
            <a:off x="380800" y="1106500"/>
            <a:ext cx="8537400" cy="369302"/>
          </a:xfrm>
          <a:prstGeom prst="rect">
            <a:avLst/>
          </a:prstGeom>
          <a:solidFill>
            <a:srgbClr val="748FB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lt1"/>
                </a:solidFill>
                <a:latin typeface="Calibri"/>
                <a:ea typeface="Calibri"/>
                <a:cs typeface="Calibri"/>
                <a:sym typeface="Calibri"/>
              </a:rPr>
              <a:t>Οι Υπεύθυνοι Τομέων των Ε.Κ. αντικαθίστανται από τους Τομεάρχες των ΕΠΑ.Λ./Π.ΕΠΑ.Λ. </a:t>
            </a:r>
            <a:endParaRPr sz="1200" dirty="0">
              <a:solidFill>
                <a:schemeClr val="lt1"/>
              </a:solidFill>
            </a:endParaRPr>
          </a:p>
        </p:txBody>
      </p:sp>
      <p:sp>
        <p:nvSpPr>
          <p:cNvPr id="915" name="Google Shape;915;p104"/>
          <p:cNvSpPr txBox="1"/>
          <p:nvPr/>
        </p:nvSpPr>
        <p:spPr>
          <a:xfrm>
            <a:off x="131425" y="1106500"/>
            <a:ext cx="306900" cy="369302"/>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b="1"/>
              <a:t> </a:t>
            </a:r>
            <a:endParaRP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7"/>
          <p:cNvSpPr/>
          <p:nvPr/>
        </p:nvSpPr>
        <p:spPr>
          <a:xfrm>
            <a:off x="58154" y="676509"/>
            <a:ext cx="6141924" cy="1375316"/>
          </a:xfrm>
          <a:prstGeom prst="snip2DiagRect">
            <a:avLst>
              <a:gd name="adj1" fmla="val 0"/>
              <a:gd name="adj2" fmla="val 16667"/>
            </a:avLst>
          </a:prstGeom>
          <a:noFill/>
          <a:ln>
            <a:noFill/>
          </a:ln>
        </p:spPr>
        <p:txBody>
          <a:bodyPr spcFirstLastPara="1" wrap="square" lIns="83375" tIns="11900" rIns="83375" bIns="1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2600" b="1" dirty="0">
                <a:solidFill>
                  <a:srgbClr val="FFFFFF"/>
                </a:solidFill>
                <a:latin typeface="Roboto"/>
                <a:ea typeface="Roboto"/>
                <a:cs typeface="Roboto"/>
                <a:sym typeface="Roboto"/>
              </a:rPr>
              <a:t>Παρέμβαση </a:t>
            </a:r>
            <a:r>
              <a:rPr lang="el-GR" sz="2600" b="1" dirty="0">
                <a:solidFill>
                  <a:srgbClr val="FFFFFF"/>
                </a:solidFill>
                <a:latin typeface="Roboto"/>
                <a:ea typeface="Roboto"/>
                <a:cs typeface="Roboto"/>
                <a:sym typeface="Roboto"/>
              </a:rPr>
              <a:t>4</a:t>
            </a:r>
            <a:r>
              <a:rPr lang="en" sz="2600" b="1" dirty="0">
                <a:solidFill>
                  <a:srgbClr val="FFFFFF"/>
                </a:solidFill>
                <a:latin typeface="Roboto"/>
                <a:ea typeface="Roboto"/>
                <a:cs typeface="Roboto"/>
                <a:sym typeface="Roboto"/>
              </a:rPr>
              <a:t>: Ενίσχυση του περιφερειακού σκέλους της διακυβέρνησης </a:t>
            </a:r>
            <a:r>
              <a:rPr lang="el-GR" sz="2600" b="1" dirty="0">
                <a:solidFill>
                  <a:srgbClr val="FFFFFF"/>
                </a:solidFill>
                <a:latin typeface="Roboto"/>
                <a:ea typeface="Roboto"/>
                <a:cs typeface="Roboto"/>
                <a:sym typeface="Roboto"/>
              </a:rPr>
              <a:t>της Ε.Ε.Κ. </a:t>
            </a:r>
            <a:r>
              <a:rPr lang="en" sz="2600" b="1" dirty="0">
                <a:solidFill>
                  <a:srgbClr val="FFFFFF"/>
                </a:solidFill>
                <a:latin typeface="Roboto"/>
                <a:ea typeface="Roboto"/>
                <a:cs typeface="Roboto"/>
                <a:sym typeface="Roboto"/>
              </a:rPr>
              <a:t>- Σ.Σ.Π.Α.Ε.</a:t>
            </a:r>
            <a:endParaRPr sz="1000" b="0" i="0" u="none" strike="noStrike" cap="none" dirty="0">
              <a:solidFill>
                <a:srgbClr val="000000"/>
              </a:solidFill>
              <a:latin typeface="Roboto"/>
              <a:ea typeface="Roboto"/>
              <a:cs typeface="Roboto"/>
              <a:sym typeface="Roboto"/>
            </a:endParaRPr>
          </a:p>
        </p:txBody>
      </p:sp>
      <p:sp>
        <p:nvSpPr>
          <p:cNvPr id="951" name="Google Shape;951;p107"/>
          <p:cNvSpPr txBox="1"/>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lt1"/>
                </a:solidFill>
                <a:latin typeface="Calibri"/>
                <a:ea typeface="Calibri"/>
                <a:cs typeface="Calibri"/>
                <a:sym typeface="Calibri"/>
              </a:rPr>
              <a:t>31</a:t>
            </a:fld>
            <a:endParaRPr sz="11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5085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08"/>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Σκοπός της παρέμβασης (1/2)</a:t>
            </a:r>
            <a:endParaRPr sz="2000" b="1">
              <a:solidFill>
                <a:schemeClr val="dk1"/>
              </a:solidFill>
              <a:latin typeface="Roboto"/>
              <a:ea typeface="Roboto"/>
              <a:cs typeface="Roboto"/>
              <a:sym typeface="Roboto"/>
            </a:endParaRPr>
          </a:p>
        </p:txBody>
      </p:sp>
      <p:sp>
        <p:nvSpPr>
          <p:cNvPr id="957" name="Google Shape;957;p108"/>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958" name="Google Shape;958;p108"/>
          <p:cNvSpPr/>
          <p:nvPr/>
        </p:nvSpPr>
        <p:spPr>
          <a:xfrm>
            <a:off x="6329875" y="76300"/>
            <a:ext cx="2604000" cy="6918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rgbClr val="FFFFFF"/>
                </a:solidFill>
                <a:latin typeface="Calibri"/>
                <a:ea typeface="Calibri"/>
                <a:cs typeface="Calibri"/>
                <a:sym typeface="Calibri"/>
              </a:rPr>
              <a:t>Ενίσχυση του περιφερειακού σκέλους της διακυβέρνησης - Σ.Σ.Π.Α.Ε.</a:t>
            </a:r>
            <a:endParaRPr sz="1300" b="1">
              <a:solidFill>
                <a:srgbClr val="FFFFFF"/>
              </a:solidFill>
              <a:latin typeface="Calibri"/>
              <a:ea typeface="Calibri"/>
              <a:cs typeface="Calibri"/>
              <a:sym typeface="Calibri"/>
            </a:endParaRPr>
          </a:p>
        </p:txBody>
      </p:sp>
      <p:grpSp>
        <p:nvGrpSpPr>
          <p:cNvPr id="959" name="Google Shape;959;p108"/>
          <p:cNvGrpSpPr/>
          <p:nvPr/>
        </p:nvGrpSpPr>
        <p:grpSpPr>
          <a:xfrm>
            <a:off x="318873" y="2258550"/>
            <a:ext cx="8232750" cy="2220175"/>
            <a:chOff x="325798" y="1555450"/>
            <a:chExt cx="8232750" cy="2220175"/>
          </a:xfrm>
        </p:grpSpPr>
        <p:sp>
          <p:nvSpPr>
            <p:cNvPr id="960" name="Google Shape;960;p108"/>
            <p:cNvSpPr txBox="1"/>
            <p:nvPr/>
          </p:nvSpPr>
          <p:spPr>
            <a:xfrm>
              <a:off x="326548" y="1555450"/>
              <a:ext cx="8232000" cy="924900"/>
            </a:xfrm>
            <a:prstGeom prst="rect">
              <a:avLst/>
            </a:prstGeom>
            <a:solidFill>
              <a:srgbClr val="333F50"/>
            </a:solidFill>
            <a:ln>
              <a:noFill/>
            </a:ln>
          </p:spPr>
          <p:txBody>
            <a:bodyPr spcFirstLastPara="1" wrap="square" lIns="108000" tIns="87750" rIns="144000" bIns="87750" anchor="ctr" anchorCtr="0">
              <a:noAutofit/>
            </a:bodyPr>
            <a:lstStyle/>
            <a:p>
              <a:pPr marL="342900" marR="0" lvl="0" indent="0" algn="l" rtl="0">
                <a:lnSpc>
                  <a:spcPct val="100000"/>
                </a:lnSpc>
                <a:spcBef>
                  <a:spcPts val="0"/>
                </a:spcBef>
                <a:spcAft>
                  <a:spcPts val="0"/>
                </a:spcAft>
                <a:buClr>
                  <a:srgbClr val="000000"/>
                </a:buClr>
                <a:buSzPts val="1900"/>
                <a:buFont typeface="Arial"/>
                <a:buNone/>
              </a:pPr>
              <a:r>
                <a:rPr lang="en" sz="1600" b="1">
                  <a:solidFill>
                    <a:srgbClr val="FFFFFF"/>
                  </a:solidFill>
                  <a:latin typeface="Calibri"/>
                  <a:ea typeface="Calibri"/>
                  <a:cs typeface="Calibri"/>
                  <a:sym typeface="Calibri"/>
                </a:rPr>
                <a:t>Σε Εθνικό επίπεδο, το Κεντρικό Συμβούλιο Επαγγελματικής Εκπαίδευσης και Κατάρτισης (Κ.Σ.Ε.Ε.Κ.) </a:t>
              </a:r>
              <a:endParaRPr sz="1600" b="1" i="0" u="none" strike="noStrike" cap="none">
                <a:solidFill>
                  <a:srgbClr val="FFFFFF"/>
                </a:solidFill>
                <a:latin typeface="Calibri"/>
                <a:ea typeface="Calibri"/>
                <a:cs typeface="Calibri"/>
                <a:sym typeface="Calibri"/>
              </a:endParaRPr>
            </a:p>
          </p:txBody>
        </p:sp>
        <p:sp>
          <p:nvSpPr>
            <p:cNvPr id="961" name="Google Shape;961;p108"/>
            <p:cNvSpPr/>
            <p:nvPr/>
          </p:nvSpPr>
          <p:spPr>
            <a:xfrm>
              <a:off x="326548" y="2480250"/>
              <a:ext cx="8230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sp>
          <p:nvSpPr>
            <p:cNvPr id="962" name="Google Shape;962;p108"/>
            <p:cNvSpPr txBox="1"/>
            <p:nvPr/>
          </p:nvSpPr>
          <p:spPr>
            <a:xfrm>
              <a:off x="325798" y="2759325"/>
              <a:ext cx="8232000" cy="924900"/>
            </a:xfrm>
            <a:prstGeom prst="rect">
              <a:avLst/>
            </a:prstGeom>
            <a:solidFill>
              <a:srgbClr val="242852"/>
            </a:solidFill>
            <a:ln>
              <a:noFill/>
            </a:ln>
          </p:spPr>
          <p:txBody>
            <a:bodyPr spcFirstLastPara="1" wrap="square" lIns="108000" tIns="87750" rIns="144000" bIns="87750" anchor="ctr" anchorCtr="0">
              <a:noAutofit/>
            </a:bodyPr>
            <a:lstStyle/>
            <a:p>
              <a:pPr marL="342900" marR="0" lvl="0" indent="0" algn="l" rtl="0">
                <a:lnSpc>
                  <a:spcPct val="100000"/>
                </a:lnSpc>
                <a:spcBef>
                  <a:spcPts val="0"/>
                </a:spcBef>
                <a:spcAft>
                  <a:spcPts val="0"/>
                </a:spcAft>
                <a:buClr>
                  <a:srgbClr val="000000"/>
                </a:buClr>
                <a:buSzPts val="1900"/>
                <a:buFont typeface="Arial"/>
                <a:buNone/>
              </a:pPr>
              <a:r>
                <a:rPr lang="en" sz="1600" b="1" dirty="0">
                  <a:solidFill>
                    <a:srgbClr val="FFFFFF"/>
                  </a:solidFill>
                  <a:latin typeface="Calibri"/>
                  <a:ea typeface="Calibri"/>
                  <a:cs typeface="Calibri"/>
                  <a:sym typeface="Calibri"/>
                </a:rPr>
                <a:t>Σε Περιφερειακό επίπεδο,  15 Συμβούλια Σύνδεσης με την Παραγωγή και την Αγορά Εργασίας (Σ.Σ.Π.Α.Ε.)</a:t>
              </a:r>
              <a:endParaRPr sz="1600" b="1" i="0" u="none" strike="noStrike" cap="none" dirty="0">
                <a:solidFill>
                  <a:srgbClr val="FFFFFF"/>
                </a:solidFill>
                <a:latin typeface="Calibri"/>
                <a:ea typeface="Calibri"/>
                <a:cs typeface="Calibri"/>
                <a:sym typeface="Calibri"/>
              </a:endParaRPr>
            </a:p>
          </p:txBody>
        </p:sp>
        <p:sp>
          <p:nvSpPr>
            <p:cNvPr id="963" name="Google Shape;963;p108"/>
            <p:cNvSpPr/>
            <p:nvPr/>
          </p:nvSpPr>
          <p:spPr>
            <a:xfrm>
              <a:off x="325798" y="3684125"/>
              <a:ext cx="8230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sp>
          <p:nvSpPr>
            <p:cNvPr id="964" name="Google Shape;964;p108"/>
            <p:cNvSpPr/>
            <p:nvPr/>
          </p:nvSpPr>
          <p:spPr>
            <a:xfrm>
              <a:off x="394353" y="1624426"/>
              <a:ext cx="335100" cy="3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pen Sans"/>
                <a:buNone/>
              </a:pPr>
              <a:r>
                <a:rPr lang="en" b="1" i="0" u="none" strike="noStrike" cap="none">
                  <a:solidFill>
                    <a:srgbClr val="000000"/>
                  </a:solidFill>
                  <a:latin typeface="Calibri"/>
                  <a:ea typeface="Calibri"/>
                  <a:cs typeface="Calibri"/>
                  <a:sym typeface="Calibri"/>
                </a:rPr>
                <a:t>1</a:t>
              </a:r>
              <a:endParaRPr sz="2000" i="0" u="none" strike="noStrike" cap="none">
                <a:solidFill>
                  <a:srgbClr val="000000"/>
                </a:solidFill>
                <a:latin typeface="Calibri"/>
                <a:ea typeface="Calibri"/>
                <a:cs typeface="Calibri"/>
                <a:sym typeface="Calibri"/>
              </a:endParaRPr>
            </a:p>
          </p:txBody>
        </p:sp>
        <p:sp>
          <p:nvSpPr>
            <p:cNvPr id="965" name="Google Shape;965;p108"/>
            <p:cNvSpPr/>
            <p:nvPr/>
          </p:nvSpPr>
          <p:spPr>
            <a:xfrm>
              <a:off x="394353" y="2841676"/>
              <a:ext cx="335100" cy="3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pen Sans"/>
                <a:buNone/>
              </a:pPr>
              <a:r>
                <a:rPr lang="en" b="1" i="0" u="none" strike="noStrike" cap="none">
                  <a:solidFill>
                    <a:srgbClr val="000000"/>
                  </a:solidFill>
                  <a:latin typeface="Calibri"/>
                  <a:ea typeface="Calibri"/>
                  <a:cs typeface="Calibri"/>
                  <a:sym typeface="Calibri"/>
                </a:rPr>
                <a:t>2</a:t>
              </a:r>
              <a:endParaRPr sz="2000" i="0" u="none" strike="noStrike" cap="none">
                <a:solidFill>
                  <a:srgbClr val="000000"/>
                </a:solidFill>
                <a:latin typeface="Calibri"/>
                <a:ea typeface="Calibri"/>
                <a:cs typeface="Calibri"/>
                <a:sym typeface="Calibri"/>
              </a:endParaRPr>
            </a:p>
          </p:txBody>
        </p:sp>
      </p:grpSp>
      <p:sp>
        <p:nvSpPr>
          <p:cNvPr id="966" name="Google Shape;966;p108"/>
          <p:cNvSpPr txBox="1"/>
          <p:nvPr/>
        </p:nvSpPr>
        <p:spPr>
          <a:xfrm>
            <a:off x="318875" y="855500"/>
            <a:ext cx="8028300" cy="7389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Η διαρκής αναβάθμιση της Επαγγελματικής Εκπαίδευσης, Κατάρτισης και Διά Βίου Μάθησης στην Ελλάδα, με κύριο στόχο την κατά το δυνατόν καλύτερη διασύνδεσή της με την αγορά εργασίας, στηρίζεται σε ένα σύστημα διακυβέρνησης σε εθνικό και περιφερειακό επίπεδο.</a:t>
            </a:r>
            <a:endParaRPr sz="1200">
              <a:latin typeface="Calibri"/>
              <a:ea typeface="Calibri"/>
              <a:cs typeface="Calibri"/>
              <a:sym typeface="Calibri"/>
            </a:endParaRPr>
          </a:p>
        </p:txBody>
      </p:sp>
      <p:sp>
        <p:nvSpPr>
          <p:cNvPr id="967" name="Google Shape;967;p108"/>
          <p:cNvSpPr txBox="1"/>
          <p:nvPr/>
        </p:nvSpPr>
        <p:spPr>
          <a:xfrm>
            <a:off x="318875" y="1649425"/>
            <a:ext cx="8415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rPr>
              <a:t>Για την εφαρμογή των αρχών διακυβέρνησης του Συστήματος Επαγγελματικής Εκπαίδευσης και Κατάρτισης  συντάχθηκαν τα ακόλουθα:</a:t>
            </a:r>
            <a:endParaRPr sz="12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09"/>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Σκοπός της παρέμβασης (2/2)</a:t>
            </a:r>
            <a:endParaRPr sz="2000" b="1" i="0" u="none" strike="noStrike" cap="none">
              <a:solidFill>
                <a:schemeClr val="dk1"/>
              </a:solidFill>
              <a:latin typeface="Roboto"/>
              <a:ea typeface="Roboto"/>
              <a:cs typeface="Roboto"/>
              <a:sym typeface="Roboto"/>
            </a:endParaRPr>
          </a:p>
        </p:txBody>
      </p:sp>
      <p:sp>
        <p:nvSpPr>
          <p:cNvPr id="973" name="Google Shape;973;p109"/>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974" name="Google Shape;974;p109"/>
          <p:cNvSpPr/>
          <p:nvPr/>
        </p:nvSpPr>
        <p:spPr>
          <a:xfrm>
            <a:off x="6329875" y="76300"/>
            <a:ext cx="2604000" cy="6918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rgbClr val="FFFFFF"/>
                </a:solidFill>
                <a:latin typeface="Calibri"/>
                <a:ea typeface="Calibri"/>
                <a:cs typeface="Calibri"/>
                <a:sym typeface="Calibri"/>
              </a:rPr>
              <a:t>Ενίσχυση του περιφερειακού σκέλους της διακυβέρνησης - Σ.Σ.Π.Α.Ε.</a:t>
            </a:r>
            <a:endParaRPr sz="1300" b="1">
              <a:solidFill>
                <a:srgbClr val="FFFFFF"/>
              </a:solidFill>
              <a:latin typeface="Calibri"/>
              <a:ea typeface="Calibri"/>
              <a:cs typeface="Calibri"/>
              <a:sym typeface="Calibri"/>
            </a:endParaRPr>
          </a:p>
        </p:txBody>
      </p:sp>
      <p:sp>
        <p:nvSpPr>
          <p:cNvPr id="975" name="Google Shape;975;p109"/>
          <p:cNvSpPr txBox="1"/>
          <p:nvPr/>
        </p:nvSpPr>
        <p:spPr>
          <a:xfrm>
            <a:off x="2325925" y="992600"/>
            <a:ext cx="3867300" cy="400200"/>
          </a:xfrm>
          <a:prstGeom prst="rect">
            <a:avLst/>
          </a:prstGeom>
          <a:solidFill>
            <a:srgbClr val="3477B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Η μέχρι σήμερα λειτουργία των οργάνων αυτών </a:t>
            </a:r>
            <a:endParaRPr b="1">
              <a:solidFill>
                <a:schemeClr val="lt1"/>
              </a:solidFill>
              <a:latin typeface="Calibri"/>
              <a:ea typeface="Calibri"/>
              <a:cs typeface="Calibri"/>
              <a:sym typeface="Calibri"/>
            </a:endParaRPr>
          </a:p>
        </p:txBody>
      </p:sp>
      <p:sp>
        <p:nvSpPr>
          <p:cNvPr id="976" name="Google Shape;976;p109"/>
          <p:cNvSpPr txBox="1"/>
          <p:nvPr/>
        </p:nvSpPr>
        <p:spPr>
          <a:xfrm>
            <a:off x="289375" y="1933700"/>
            <a:ext cx="7940400" cy="7389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Το Κ.Σ.Ε.Ε.Κ</a:t>
            </a:r>
            <a:r>
              <a:rPr lang="en" sz="1200">
                <a:solidFill>
                  <a:schemeClr val="dk1"/>
                </a:solidFill>
                <a:latin typeface="Calibri"/>
                <a:ea typeface="Calibri"/>
                <a:cs typeface="Calibri"/>
                <a:sym typeface="Calibri"/>
              </a:rPr>
              <a:t>, από τη συγκρότησή του (24.02.2021) μέχρι σήμερα, έχει πραγματοποιήσει 17 συνεδριάσεις. Η λειτουργία και η αποδοχή του, από κοινό πολυσχιδές και προερχόμενο από πολλές διαφορετικές αφετηρίες, είναι πάνω από κάθε προσδοκία που είχαμε όταν αρχικά το σχεδιάζαμε.  </a:t>
            </a:r>
            <a:endParaRPr sz="1700"/>
          </a:p>
        </p:txBody>
      </p:sp>
      <p:sp>
        <p:nvSpPr>
          <p:cNvPr id="977" name="Google Shape;977;p109"/>
          <p:cNvSpPr txBox="1"/>
          <p:nvPr/>
        </p:nvSpPr>
        <p:spPr>
          <a:xfrm>
            <a:off x="301325" y="3242813"/>
            <a:ext cx="7928450" cy="738633"/>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Θα εστιάσουμε στην ανάγκη παρέμβασης στο Περιφερειακό σκέλος του Συστήματος, το οποίο χρήζει ενίσχυσης σε διαφορετικά επίπεδα για να ενισχυθεί η αποτελεσματικότητά του.  Τα 15 Συμβούλια Σύνδεσης με την Παραγωγή και την Αγορά Εργασίας (Σ.Σ.Π.Α.Ε.) έχουν πραγματοποιήσει μέχρι σήμερα δέκα (10) έως δώδεκα (12) συνεδριάσεις ανά Σ.Σ.Π.Α.Ε.</a:t>
            </a:r>
            <a:endParaRPr sz="1700"/>
          </a:p>
        </p:txBody>
      </p:sp>
      <p:sp>
        <p:nvSpPr>
          <p:cNvPr id="978" name="Google Shape;978;p109"/>
          <p:cNvSpPr txBox="1"/>
          <p:nvPr/>
        </p:nvSpPr>
        <p:spPr>
          <a:xfrm>
            <a:off x="301325" y="1609275"/>
            <a:ext cx="3867300" cy="400200"/>
          </a:xfrm>
          <a:prstGeom prst="rect">
            <a:avLst/>
          </a:prstGeom>
          <a:solidFill>
            <a:srgbClr val="748FB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Κ.Σ.Ε.Ε.Κ</a:t>
            </a:r>
            <a:endParaRPr b="1">
              <a:solidFill>
                <a:schemeClr val="lt1"/>
              </a:solidFill>
              <a:latin typeface="Calibri"/>
              <a:ea typeface="Calibri"/>
              <a:cs typeface="Calibri"/>
              <a:sym typeface="Calibri"/>
            </a:endParaRPr>
          </a:p>
        </p:txBody>
      </p:sp>
      <p:sp>
        <p:nvSpPr>
          <p:cNvPr id="979" name="Google Shape;979;p109"/>
          <p:cNvSpPr txBox="1"/>
          <p:nvPr/>
        </p:nvSpPr>
        <p:spPr>
          <a:xfrm>
            <a:off x="301325" y="2842625"/>
            <a:ext cx="3867300" cy="400200"/>
          </a:xfrm>
          <a:prstGeom prst="rect">
            <a:avLst/>
          </a:prstGeom>
          <a:solidFill>
            <a:srgbClr val="4285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Σ.Σ.Π.Α.Ε</a:t>
            </a:r>
            <a:endParaRPr b="1">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10"/>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Ο Ρόλος των Σ.Σ.Π.Α.Ε</a:t>
            </a:r>
            <a:endParaRPr sz="2000" b="1" i="0" u="none" strike="noStrike" cap="none" dirty="0">
              <a:solidFill>
                <a:schemeClr val="dk1"/>
              </a:solidFill>
              <a:latin typeface="Roboto"/>
              <a:ea typeface="Roboto"/>
              <a:cs typeface="Roboto"/>
              <a:sym typeface="Roboto"/>
            </a:endParaRPr>
          </a:p>
        </p:txBody>
      </p:sp>
      <p:sp>
        <p:nvSpPr>
          <p:cNvPr id="985" name="Google Shape;985;p110"/>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986" name="Google Shape;986;p110"/>
          <p:cNvSpPr/>
          <p:nvPr/>
        </p:nvSpPr>
        <p:spPr>
          <a:xfrm>
            <a:off x="6329875" y="76300"/>
            <a:ext cx="2604000" cy="6918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rgbClr val="FFFFFF"/>
                </a:solidFill>
                <a:latin typeface="Calibri"/>
                <a:ea typeface="Calibri"/>
                <a:cs typeface="Calibri"/>
                <a:sym typeface="Calibri"/>
              </a:rPr>
              <a:t>Ενίσχυση του περιφερειακού σκέλους της διακυβέρνησης - Σ.Σ.Π.Α.Ε.</a:t>
            </a:r>
            <a:endParaRPr sz="1300" b="1">
              <a:solidFill>
                <a:srgbClr val="FFFFFF"/>
              </a:solidFill>
              <a:latin typeface="Calibri"/>
              <a:ea typeface="Calibri"/>
              <a:cs typeface="Calibri"/>
              <a:sym typeface="Calibri"/>
            </a:endParaRPr>
          </a:p>
        </p:txBody>
      </p:sp>
      <p:sp>
        <p:nvSpPr>
          <p:cNvPr id="988" name="Google Shape;988;p110"/>
          <p:cNvSpPr txBox="1"/>
          <p:nvPr/>
        </p:nvSpPr>
        <p:spPr>
          <a:xfrm>
            <a:off x="196259" y="1511825"/>
            <a:ext cx="8427349" cy="384690"/>
          </a:xfrm>
          <a:prstGeom prst="rect">
            <a:avLst/>
          </a:prstGeom>
          <a:solidFill>
            <a:srgbClr val="3477B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lt1"/>
                </a:solidFill>
                <a:latin typeface="Calibri"/>
                <a:ea typeface="Calibri"/>
                <a:cs typeface="Calibri"/>
                <a:sym typeface="Calibri"/>
              </a:rPr>
              <a:t>Υποβολή εισηγήσεων στο Κ.Σ.Ε.Ε.Κ. σχετικά με θέματα της Ε.Ε.Κ. </a:t>
            </a:r>
            <a:endParaRPr sz="1300">
              <a:solidFill>
                <a:schemeClr val="lt1"/>
              </a:solidFill>
              <a:latin typeface="Calibri"/>
              <a:ea typeface="Calibri"/>
              <a:cs typeface="Calibri"/>
              <a:sym typeface="Calibri"/>
            </a:endParaRPr>
          </a:p>
        </p:txBody>
      </p:sp>
      <p:sp>
        <p:nvSpPr>
          <p:cNvPr id="989" name="Google Shape;989;p110"/>
          <p:cNvSpPr txBox="1"/>
          <p:nvPr/>
        </p:nvSpPr>
        <p:spPr>
          <a:xfrm>
            <a:off x="178450" y="2176038"/>
            <a:ext cx="8445158" cy="384690"/>
          </a:xfrm>
          <a:prstGeom prst="rect">
            <a:avLst/>
          </a:prstGeom>
          <a:solidFill>
            <a:srgbClr val="01347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chemeClr val="lt1"/>
                </a:solidFill>
                <a:latin typeface="Calibri"/>
                <a:ea typeface="Calibri"/>
                <a:cs typeface="Calibri"/>
                <a:sym typeface="Calibri"/>
              </a:rPr>
              <a:t>Πρόταση τομέων και ειδικοτήτων που πρέπει να προσφέρουν οι δημόσιοι πάροχοι Ε.Ε.Κ. της περιφέρειά τους. </a:t>
            </a:r>
            <a:endParaRPr sz="1300" dirty="0">
              <a:solidFill>
                <a:schemeClr val="lt1"/>
              </a:solidFill>
              <a:latin typeface="Calibri"/>
              <a:ea typeface="Calibri"/>
              <a:cs typeface="Calibri"/>
              <a:sym typeface="Calibri"/>
            </a:endParaRPr>
          </a:p>
        </p:txBody>
      </p:sp>
      <p:sp>
        <p:nvSpPr>
          <p:cNvPr id="990" name="Google Shape;990;p110"/>
          <p:cNvSpPr txBox="1"/>
          <p:nvPr/>
        </p:nvSpPr>
        <p:spPr>
          <a:xfrm>
            <a:off x="196259" y="2840251"/>
            <a:ext cx="8445157" cy="584745"/>
          </a:xfrm>
          <a:prstGeom prst="rect">
            <a:avLst/>
          </a:prstGeom>
          <a:solidFill>
            <a:srgbClr val="748FB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chemeClr val="lt1"/>
                </a:solidFill>
                <a:latin typeface="Calibri"/>
                <a:ea typeface="Calibri"/>
                <a:cs typeface="Calibri"/>
                <a:sym typeface="Calibri"/>
              </a:rPr>
              <a:t>Η συνεισφορά τους επίσης αφορά στα ειδικά μαθήματα, προγράμματα και δραστηριότητες, εκτός από τον εγκεκριμένο πυρήνα μαθημάτων. </a:t>
            </a:r>
            <a:endParaRPr sz="1300" dirty="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11"/>
          <p:cNvSpPr/>
          <p:nvPr/>
        </p:nvSpPr>
        <p:spPr>
          <a:xfrm>
            <a:off x="4675000" y="3371675"/>
            <a:ext cx="4255200" cy="10770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0" name="Google Shape;1000;p111"/>
          <p:cNvSpPr/>
          <p:nvPr/>
        </p:nvSpPr>
        <p:spPr>
          <a:xfrm>
            <a:off x="340425" y="3404050"/>
            <a:ext cx="3991800" cy="10770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1" name="Google Shape;1001;p111"/>
          <p:cNvSpPr/>
          <p:nvPr/>
        </p:nvSpPr>
        <p:spPr>
          <a:xfrm>
            <a:off x="4651450" y="2294875"/>
            <a:ext cx="4208100" cy="9249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2" name="Google Shape;1002;p111"/>
          <p:cNvSpPr/>
          <p:nvPr/>
        </p:nvSpPr>
        <p:spPr>
          <a:xfrm>
            <a:off x="340425" y="2274450"/>
            <a:ext cx="3991800" cy="10032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3" name="Google Shape;1003;p111"/>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Πρόταση</a:t>
            </a:r>
            <a:endParaRPr sz="2000" b="1" i="0" u="none" strike="noStrike" cap="none">
              <a:solidFill>
                <a:schemeClr val="dk1"/>
              </a:solidFill>
              <a:latin typeface="Roboto"/>
              <a:ea typeface="Roboto"/>
              <a:cs typeface="Roboto"/>
              <a:sym typeface="Roboto"/>
            </a:endParaRPr>
          </a:p>
        </p:txBody>
      </p:sp>
      <p:sp>
        <p:nvSpPr>
          <p:cNvPr id="1004" name="Google Shape;1004;p111"/>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1005" name="Google Shape;1005;p111"/>
          <p:cNvSpPr txBox="1"/>
          <p:nvPr/>
        </p:nvSpPr>
        <p:spPr>
          <a:xfrm>
            <a:off x="974301" y="1269504"/>
            <a:ext cx="6963600" cy="400200"/>
          </a:xfrm>
          <a:prstGeom prst="rect">
            <a:avLst/>
          </a:prstGeom>
          <a:noFill/>
          <a:ln>
            <a:noFill/>
          </a:ln>
        </p:spPr>
        <p:txBody>
          <a:bodyPr spcFirstLastPara="1" wrap="square" lIns="91425" tIns="91425" rIns="91425" bIns="91425" anchor="t" anchorCtr="0">
            <a:spAutoFit/>
          </a:bodyPr>
          <a:lstStyle/>
          <a:p>
            <a:pPr marL="0" lvl="0" indent="38100" algn="ctr" rtl="0">
              <a:lnSpc>
                <a:spcPct val="150000"/>
              </a:lnSpc>
              <a:spcBef>
                <a:spcPts val="1200"/>
              </a:spcBef>
              <a:spcAft>
                <a:spcPts val="1200"/>
              </a:spcAft>
              <a:buNone/>
            </a:pPr>
            <a:r>
              <a:rPr lang="en" b="1" dirty="0">
                <a:solidFill>
                  <a:schemeClr val="dk1"/>
                </a:solidFill>
                <a:latin typeface="Calibri"/>
                <a:ea typeface="Calibri"/>
                <a:cs typeface="Calibri"/>
                <a:sym typeface="Calibri"/>
              </a:rPr>
              <a:t>Ως εκ τούτου προτείνεται:</a:t>
            </a:r>
            <a:endParaRPr b="1" dirty="0">
              <a:solidFill>
                <a:schemeClr val="dk1"/>
              </a:solidFill>
              <a:latin typeface="Calibri"/>
              <a:ea typeface="Calibri"/>
              <a:cs typeface="Calibri"/>
              <a:sym typeface="Calibri"/>
            </a:endParaRPr>
          </a:p>
        </p:txBody>
      </p:sp>
      <p:sp>
        <p:nvSpPr>
          <p:cNvPr id="1006" name="Google Shape;1006;p111"/>
          <p:cNvSpPr txBox="1"/>
          <p:nvPr/>
        </p:nvSpPr>
        <p:spPr>
          <a:xfrm>
            <a:off x="170475" y="611193"/>
            <a:ext cx="8882925" cy="2319836"/>
          </a:xfrm>
          <a:prstGeom prst="rect">
            <a:avLst/>
          </a:prstGeom>
          <a:noFill/>
          <a:ln>
            <a:noFill/>
          </a:ln>
        </p:spPr>
        <p:txBody>
          <a:bodyPr spcFirstLastPara="1" wrap="square" lIns="91425" tIns="91425" rIns="91425" bIns="91425" anchor="t" anchorCtr="0">
            <a:spAutoFit/>
          </a:bodyPr>
          <a:lstStyle/>
          <a:p>
            <a:pPr indent="38100">
              <a:lnSpc>
                <a:spcPct val="150000"/>
              </a:lnSpc>
              <a:spcBef>
                <a:spcPts val="1200"/>
              </a:spcBef>
              <a:spcAft>
                <a:spcPts val="1200"/>
              </a:spcAft>
            </a:pPr>
            <a:r>
              <a:rPr lang="el-GR" sz="1050" dirty="0">
                <a:solidFill>
                  <a:schemeClr val="tx1"/>
                </a:solidFill>
                <a:latin typeface="Calibri"/>
                <a:ea typeface="Calibri"/>
                <a:cs typeface="Calibri"/>
                <a:sym typeface="Calibri"/>
              </a:rPr>
              <a:t>Η ενίσχυση των Σ.Σ.Π.Α.Ε. εντοπίζεται στην ανάγκη: α) αναβάθμισης των γνώσεων και δεξιοτήτων των μελών ώστε να μπορέσουν να ασκήσουν τις αρμοδιότητες τους β) υποστήριξής τους με εμπειρογνωμοσύνες-μελέτες περί των αναγκών των τοπικών αγορών εργασίας και των ευρωπαϊκών τάσεων γ) κατανόησης του σημαντικού ρόλου τους στη διακυβέρνηση της Ε.Ε.Κ. και υποστήριξης της αυτοδέσμευσής τους και δ) οικονομικής αποζημίωσης.</a:t>
            </a:r>
          </a:p>
          <a:p>
            <a:pPr indent="38100">
              <a:lnSpc>
                <a:spcPct val="150000"/>
              </a:lnSpc>
              <a:spcBef>
                <a:spcPts val="1200"/>
              </a:spcBef>
              <a:spcAft>
                <a:spcPts val="1200"/>
              </a:spcAft>
            </a:pPr>
            <a:endParaRPr lang="el-GR" sz="1050" dirty="0">
              <a:solidFill>
                <a:schemeClr val="tx1"/>
              </a:solidFill>
              <a:latin typeface="Calibri"/>
              <a:ea typeface="Calibri"/>
              <a:cs typeface="Calibri"/>
              <a:sym typeface="Calibri"/>
            </a:endParaRPr>
          </a:p>
          <a:p>
            <a:pPr indent="38100">
              <a:lnSpc>
                <a:spcPct val="150000"/>
              </a:lnSpc>
              <a:spcBef>
                <a:spcPts val="1200"/>
              </a:spcBef>
              <a:spcAft>
                <a:spcPts val="1200"/>
              </a:spcAft>
            </a:pPr>
            <a:endParaRPr lang="el-GR" sz="1050" dirty="0">
              <a:solidFill>
                <a:schemeClr val="tx1"/>
              </a:solidFill>
            </a:endParaRPr>
          </a:p>
        </p:txBody>
      </p:sp>
      <p:sp>
        <p:nvSpPr>
          <p:cNvPr id="1007" name="Google Shape;1007;p111"/>
          <p:cNvSpPr txBox="1"/>
          <p:nvPr/>
        </p:nvSpPr>
        <p:spPr>
          <a:xfrm>
            <a:off x="340425" y="2130804"/>
            <a:ext cx="3991800" cy="861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 sz="1100">
                <a:solidFill>
                  <a:schemeClr val="lt1"/>
                </a:solidFill>
                <a:latin typeface="Calibri"/>
                <a:ea typeface="Calibri"/>
                <a:cs typeface="Calibri"/>
                <a:sym typeface="Calibri"/>
              </a:rPr>
              <a:t>Η επιμόρφωσή τους σε θέματα ανίχνευσης αναγκών, επικοινωνίας με τις επιχειρήσεις για εύρεση θέσεων πρακτικής άσκησης και μαθητείας, συνεργασίας με τα Α.Ε.Ι. για επιστημονική υποστήριξη.</a:t>
            </a:r>
            <a:endParaRPr sz="1100">
              <a:solidFill>
                <a:schemeClr val="lt1"/>
              </a:solidFill>
            </a:endParaRPr>
          </a:p>
        </p:txBody>
      </p:sp>
      <p:sp>
        <p:nvSpPr>
          <p:cNvPr id="1008" name="Google Shape;1008;p111"/>
          <p:cNvSpPr txBox="1"/>
          <p:nvPr/>
        </p:nvSpPr>
        <p:spPr>
          <a:xfrm>
            <a:off x="340425" y="3219775"/>
            <a:ext cx="4067100" cy="100024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 sz="1100" dirty="0">
                <a:solidFill>
                  <a:schemeClr val="lt1"/>
                </a:solidFill>
                <a:latin typeface="Calibri"/>
                <a:ea typeface="Calibri"/>
                <a:cs typeface="Calibri"/>
                <a:sym typeface="Calibri"/>
              </a:rPr>
              <a:t>Η οικονομική αποζημίωση του συντονιστή, των μελών και του γραμματέα των συμβουλίων. </a:t>
            </a:r>
            <a:endParaRPr sz="1100" dirty="0">
              <a:solidFill>
                <a:schemeClr val="lt1"/>
              </a:solidFill>
            </a:endParaRPr>
          </a:p>
        </p:txBody>
      </p:sp>
      <p:sp>
        <p:nvSpPr>
          <p:cNvPr id="1009" name="Google Shape;1009;p111"/>
          <p:cNvSpPr/>
          <p:nvPr/>
        </p:nvSpPr>
        <p:spPr>
          <a:xfrm rot="5400000">
            <a:off x="4310601" y="1492605"/>
            <a:ext cx="291000" cy="1046700"/>
          </a:xfrm>
          <a:prstGeom prst="chevron">
            <a:avLst>
              <a:gd name="adj" fmla="val 62853"/>
            </a:avLst>
          </a:prstGeom>
          <a:solidFill>
            <a:srgbClr val="2428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0" name="Google Shape;1010;p111"/>
          <p:cNvSpPr/>
          <p:nvPr/>
        </p:nvSpPr>
        <p:spPr>
          <a:xfrm>
            <a:off x="6449400" y="84325"/>
            <a:ext cx="2604000" cy="6918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dirty="0">
                <a:solidFill>
                  <a:srgbClr val="FFFFFF"/>
                </a:solidFill>
                <a:latin typeface="Calibri"/>
                <a:ea typeface="Calibri"/>
                <a:cs typeface="Calibri"/>
                <a:sym typeface="Calibri"/>
              </a:rPr>
              <a:t>Ενίσχυση του περιφερειακού σκέλους της διακυβέρνησης</a:t>
            </a:r>
            <a:r>
              <a:rPr lang="el-GR" sz="1300" b="1" dirty="0">
                <a:solidFill>
                  <a:srgbClr val="FFFFFF"/>
                </a:solidFill>
                <a:latin typeface="Calibri"/>
                <a:ea typeface="Calibri"/>
                <a:cs typeface="Calibri"/>
                <a:sym typeface="Calibri"/>
              </a:rPr>
              <a:t> της Ε.Ε.Κ.</a:t>
            </a:r>
            <a:r>
              <a:rPr lang="en" sz="1300" b="1" dirty="0">
                <a:solidFill>
                  <a:srgbClr val="FFFFFF"/>
                </a:solidFill>
                <a:latin typeface="Calibri"/>
                <a:ea typeface="Calibri"/>
                <a:cs typeface="Calibri"/>
                <a:sym typeface="Calibri"/>
              </a:rPr>
              <a:t> - Σ.Σ.Π.Α.Ε.</a:t>
            </a:r>
            <a:endParaRPr sz="1300" b="1" dirty="0">
              <a:solidFill>
                <a:srgbClr val="FFFFFF"/>
              </a:solidFill>
              <a:latin typeface="Calibri"/>
              <a:ea typeface="Calibri"/>
              <a:cs typeface="Calibri"/>
              <a:sym typeface="Calibri"/>
            </a:endParaRPr>
          </a:p>
        </p:txBody>
      </p:sp>
      <p:sp>
        <p:nvSpPr>
          <p:cNvPr id="1011" name="Google Shape;1011;p111"/>
          <p:cNvSpPr txBox="1"/>
          <p:nvPr/>
        </p:nvSpPr>
        <p:spPr>
          <a:xfrm>
            <a:off x="4675000" y="2341475"/>
            <a:ext cx="40671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l-GR" sz="1100" dirty="0">
              <a:solidFill>
                <a:schemeClr val="lt1"/>
              </a:solidFill>
              <a:latin typeface="Calibri"/>
              <a:ea typeface="Calibri"/>
              <a:cs typeface="Calibri"/>
              <a:sym typeface="Calibri"/>
            </a:endParaRPr>
          </a:p>
          <a:p>
            <a:pPr marL="0" lvl="0" indent="0" algn="l" rtl="0">
              <a:spcBef>
                <a:spcPts val="0"/>
              </a:spcBef>
              <a:spcAft>
                <a:spcPts val="0"/>
              </a:spcAft>
              <a:buNone/>
            </a:pPr>
            <a:r>
              <a:rPr lang="el-GR" sz="1100" dirty="0">
                <a:solidFill>
                  <a:schemeClr val="lt1"/>
                </a:solidFill>
                <a:latin typeface="Calibri"/>
                <a:ea typeface="Calibri"/>
                <a:cs typeface="Calibri"/>
                <a:sym typeface="Calibri"/>
              </a:rPr>
              <a:t>Α</a:t>
            </a:r>
            <a:r>
              <a:rPr lang="en" sz="1100" dirty="0">
                <a:solidFill>
                  <a:schemeClr val="lt1"/>
                </a:solidFill>
                <a:latin typeface="Calibri"/>
                <a:ea typeface="Calibri"/>
                <a:cs typeface="Calibri"/>
                <a:sym typeface="Calibri"/>
              </a:rPr>
              <a:t>ναβάθμισή τους σε Συλλογικό Όργανο με Γραμματεία και χωροταξική οριοθέτηση (έδρα)</a:t>
            </a:r>
            <a:r>
              <a:rPr lang="el-GR" sz="1100" dirty="0">
                <a:solidFill>
                  <a:schemeClr val="lt1"/>
                </a:solidFill>
                <a:latin typeface="Calibri"/>
                <a:ea typeface="Calibri"/>
                <a:cs typeface="Calibri"/>
                <a:sym typeface="Calibri"/>
              </a:rPr>
              <a:t> όπως το Κ.Σ.Ε.Ε.Κ..</a:t>
            </a:r>
            <a:endParaRPr sz="1100" dirty="0">
              <a:solidFill>
                <a:schemeClr val="lt1"/>
              </a:solidFill>
              <a:latin typeface="Calibri"/>
              <a:ea typeface="Calibri"/>
              <a:cs typeface="Calibri"/>
              <a:sym typeface="Calibri"/>
            </a:endParaRPr>
          </a:p>
        </p:txBody>
      </p:sp>
      <p:sp>
        <p:nvSpPr>
          <p:cNvPr id="1012" name="Google Shape;1012;p111"/>
          <p:cNvSpPr txBox="1"/>
          <p:nvPr/>
        </p:nvSpPr>
        <p:spPr>
          <a:xfrm>
            <a:off x="4698550" y="3329325"/>
            <a:ext cx="42081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lt1"/>
                </a:solidFill>
                <a:latin typeface="Calibri"/>
                <a:ea typeface="Calibri"/>
                <a:cs typeface="Calibri"/>
                <a:sym typeface="Calibri"/>
              </a:rPr>
              <a:t>Η ενεργοποίηση του θεσμού των εμπειρογνωμόνων της παραγράφου 3 του άρθρου 8 του ν.4763/2020 που το Συμβούλιο έχει τη δυνατότητα να καλέσει και οι οποίοι θα παρέχουν την απαραίτητη ενημέρωση, πληροφόρηση ή και στοιχεία επί θεμάτων που συζητούνται στη συγκεκριμένη συνεδρίαση, όπως επίσης και την επιστημονική τεκμηρίωση για τις εισηγήσεις του Σ.Σ.Π.Α.Ε.</a:t>
            </a:r>
            <a:endParaRPr sz="1100" dirty="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12"/>
          <p:cNvSpPr/>
          <p:nvPr/>
        </p:nvSpPr>
        <p:spPr>
          <a:xfrm>
            <a:off x="95325" y="1640500"/>
            <a:ext cx="6109800" cy="762000"/>
          </a:xfrm>
          <a:prstGeom prst="snip2DiagRect">
            <a:avLst>
              <a:gd name="adj1" fmla="val 0"/>
              <a:gd name="adj2" fmla="val 16667"/>
            </a:avLst>
          </a:prstGeom>
          <a:noFill/>
          <a:ln>
            <a:noFill/>
          </a:ln>
        </p:spPr>
        <p:txBody>
          <a:bodyPr spcFirstLastPara="1" wrap="square" lIns="83375" tIns="11900" rIns="83375" bIns="1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2600" b="1" dirty="0">
                <a:solidFill>
                  <a:srgbClr val="FFFFFF"/>
                </a:solidFill>
                <a:latin typeface="Roboto"/>
                <a:ea typeface="Roboto"/>
                <a:cs typeface="Roboto"/>
                <a:sym typeface="Roboto"/>
              </a:rPr>
              <a:t>Παρέμβαση</a:t>
            </a:r>
            <a:r>
              <a:rPr lang="el-GR" sz="2600" b="1" dirty="0">
                <a:solidFill>
                  <a:srgbClr val="FFFFFF"/>
                </a:solidFill>
                <a:latin typeface="Roboto"/>
                <a:ea typeface="Roboto"/>
                <a:cs typeface="Roboto"/>
                <a:sym typeface="Roboto"/>
              </a:rPr>
              <a:t> 5</a:t>
            </a:r>
            <a:r>
              <a:rPr lang="en" sz="2600" b="1" dirty="0">
                <a:solidFill>
                  <a:srgbClr val="FFFFFF"/>
                </a:solidFill>
                <a:latin typeface="Roboto"/>
                <a:ea typeface="Roboto"/>
                <a:cs typeface="Roboto"/>
                <a:sym typeface="Roboto"/>
              </a:rPr>
              <a:t>: Rebranding I.E.K.</a:t>
            </a:r>
            <a:endParaRPr sz="1000" b="0" i="0" u="none" strike="noStrike" cap="none" dirty="0">
              <a:solidFill>
                <a:srgbClr val="000000"/>
              </a:solidFill>
              <a:latin typeface="Roboto"/>
              <a:ea typeface="Roboto"/>
              <a:cs typeface="Roboto"/>
              <a:sym typeface="Roboto"/>
            </a:endParaRPr>
          </a:p>
        </p:txBody>
      </p:sp>
      <p:sp>
        <p:nvSpPr>
          <p:cNvPr id="1018" name="Google Shape;1018;p112"/>
          <p:cNvSpPr txBox="1"/>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lt1"/>
                </a:solidFill>
                <a:latin typeface="Calibri"/>
                <a:ea typeface="Calibri"/>
                <a:cs typeface="Calibri"/>
                <a:sym typeface="Calibri"/>
              </a:rPr>
              <a:t>36</a:t>
            </a:fld>
            <a:endParaRPr sz="11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13"/>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Από τα Ι.Ε.Κ. στις </a:t>
            </a:r>
            <a:r>
              <a:rPr lang="el-GR" sz="2000" b="1" dirty="0">
                <a:solidFill>
                  <a:schemeClr val="dk1"/>
                </a:solidFill>
                <a:latin typeface="Roboto"/>
                <a:ea typeface="Roboto"/>
                <a:cs typeface="Roboto"/>
                <a:sym typeface="Roboto"/>
              </a:rPr>
              <a:t>Σ</a:t>
            </a:r>
            <a:r>
              <a:rPr lang="en" sz="2000" b="1" dirty="0">
                <a:solidFill>
                  <a:schemeClr val="dk1"/>
                </a:solidFill>
                <a:latin typeface="Roboto"/>
                <a:ea typeface="Roboto"/>
                <a:cs typeface="Roboto"/>
                <a:sym typeface="Roboto"/>
              </a:rPr>
              <a:t>.</a:t>
            </a:r>
            <a:r>
              <a:rPr lang="el-GR" sz="2000" b="1">
                <a:solidFill>
                  <a:schemeClr val="dk1"/>
                </a:solidFill>
                <a:latin typeface="Roboto"/>
                <a:ea typeface="Roboto"/>
                <a:cs typeface="Roboto"/>
                <a:sym typeface="Roboto"/>
              </a:rPr>
              <a:t>Α.Ε.Κ.</a:t>
            </a:r>
            <a:endParaRPr sz="2000" b="1" i="0" u="none" strike="noStrike" cap="none" dirty="0">
              <a:solidFill>
                <a:schemeClr val="dk1"/>
              </a:solidFill>
              <a:latin typeface="Roboto"/>
              <a:ea typeface="Roboto"/>
              <a:cs typeface="Roboto"/>
              <a:sym typeface="Roboto"/>
            </a:endParaRPr>
          </a:p>
        </p:txBody>
      </p:sp>
      <p:sp>
        <p:nvSpPr>
          <p:cNvPr id="1024" name="Google Shape;1024;p113"/>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1025" name="Google Shape;1025;p113"/>
          <p:cNvSpPr/>
          <p:nvPr/>
        </p:nvSpPr>
        <p:spPr>
          <a:xfrm>
            <a:off x="6329875" y="196650"/>
            <a:ext cx="2604000" cy="4512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b="1">
                <a:solidFill>
                  <a:srgbClr val="FFFFFF"/>
                </a:solidFill>
                <a:latin typeface="Calibri"/>
                <a:ea typeface="Calibri"/>
                <a:cs typeface="Calibri"/>
                <a:sym typeface="Calibri"/>
              </a:rPr>
              <a:t>Rebranding Ι.Ε.Κ.</a:t>
            </a:r>
            <a:endParaRPr b="1">
              <a:solidFill>
                <a:srgbClr val="FFFFFF"/>
              </a:solidFill>
              <a:latin typeface="Calibri"/>
              <a:ea typeface="Calibri"/>
              <a:cs typeface="Calibri"/>
              <a:sym typeface="Calibri"/>
            </a:endParaRPr>
          </a:p>
        </p:txBody>
      </p:sp>
      <p:sp>
        <p:nvSpPr>
          <p:cNvPr id="1026" name="Google Shape;1026;p113"/>
          <p:cNvSpPr txBox="1"/>
          <p:nvPr/>
        </p:nvSpPr>
        <p:spPr>
          <a:xfrm>
            <a:off x="4874925" y="1997500"/>
            <a:ext cx="3533100" cy="11853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latin typeface="Calibri"/>
                <a:ea typeface="Calibri"/>
                <a:cs typeface="Calibri"/>
                <a:sym typeface="Calibri"/>
              </a:rPr>
              <a:t>Κάθε Σχολή οργανώνεται σε δύο επιμέρους τομείς: </a:t>
            </a:r>
            <a:endParaRPr sz="1300" dirty="0">
              <a:latin typeface="Calibri"/>
              <a:ea typeface="Calibri"/>
              <a:cs typeface="Calibri"/>
              <a:sym typeface="Calibri"/>
            </a:endParaRPr>
          </a:p>
          <a:p>
            <a:pPr marL="457200" lvl="0" indent="0" algn="l" rtl="0">
              <a:spcBef>
                <a:spcPts val="0"/>
              </a:spcBef>
              <a:spcAft>
                <a:spcPts val="0"/>
              </a:spcAft>
              <a:buNone/>
            </a:pPr>
            <a:r>
              <a:rPr lang="en" sz="1300" dirty="0">
                <a:latin typeface="Calibri"/>
                <a:ea typeface="Calibri"/>
                <a:cs typeface="Calibri"/>
                <a:sym typeface="Calibri"/>
              </a:rPr>
              <a:t>1. Τομέας Επαγγελματικής Κατάρτισης </a:t>
            </a:r>
            <a:endParaRPr sz="1300" dirty="0">
              <a:latin typeface="Calibri"/>
              <a:ea typeface="Calibri"/>
              <a:cs typeface="Calibri"/>
              <a:sym typeface="Calibri"/>
            </a:endParaRPr>
          </a:p>
          <a:p>
            <a:pPr marL="457200" lvl="0" indent="0" algn="l" rtl="0">
              <a:spcBef>
                <a:spcPts val="0"/>
              </a:spcBef>
              <a:spcAft>
                <a:spcPts val="0"/>
              </a:spcAft>
              <a:buNone/>
            </a:pPr>
            <a:r>
              <a:rPr lang="en" sz="1300" dirty="0">
                <a:latin typeface="Calibri"/>
                <a:ea typeface="Calibri"/>
                <a:cs typeface="Calibri"/>
                <a:sym typeface="Calibri"/>
              </a:rPr>
              <a:t>2. Τομέας Επαγγελματικής Ανάπτυξης και Συμβουλευτικής</a:t>
            </a:r>
            <a:endParaRPr sz="1300" dirty="0">
              <a:latin typeface="Calibri"/>
              <a:ea typeface="Calibri"/>
              <a:cs typeface="Calibri"/>
              <a:sym typeface="Calibri"/>
            </a:endParaRPr>
          </a:p>
        </p:txBody>
      </p:sp>
      <p:sp>
        <p:nvSpPr>
          <p:cNvPr id="1027" name="Google Shape;1027;p113"/>
          <p:cNvSpPr txBox="1"/>
          <p:nvPr/>
        </p:nvSpPr>
        <p:spPr>
          <a:xfrm>
            <a:off x="275775" y="1086975"/>
            <a:ext cx="8225700" cy="400200"/>
          </a:xfrm>
          <a:prstGeom prst="rect">
            <a:avLst/>
          </a:prstGeom>
          <a:solidFill>
            <a:srgbClr val="748FBA"/>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lt1"/>
                </a:solidFill>
                <a:latin typeface="Calibri"/>
                <a:ea typeface="Calibri"/>
                <a:cs typeface="Calibri"/>
                <a:sym typeface="Calibri"/>
              </a:rPr>
              <a:t>Τα Ι.Ε.Κ. μετονομάζονται σε </a:t>
            </a:r>
            <a:r>
              <a:rPr lang="el-GR" b="1" dirty="0">
                <a:solidFill>
                  <a:schemeClr val="lt1"/>
                </a:solidFill>
                <a:latin typeface="Calibri"/>
                <a:ea typeface="Calibri"/>
                <a:cs typeface="Calibri"/>
                <a:sym typeface="Calibri"/>
              </a:rPr>
              <a:t>Σχολές Ανώτερης</a:t>
            </a:r>
            <a:r>
              <a:rPr lang="en" b="1" dirty="0">
                <a:solidFill>
                  <a:schemeClr val="lt1"/>
                </a:solidFill>
                <a:latin typeface="Calibri"/>
                <a:ea typeface="Calibri"/>
                <a:cs typeface="Calibri"/>
                <a:sym typeface="Calibri"/>
              </a:rPr>
              <a:t> Επαγγελματικής Κατάρτισης. (</a:t>
            </a:r>
            <a:r>
              <a:rPr lang="el-GR" b="1" dirty="0">
                <a:solidFill>
                  <a:schemeClr val="lt1"/>
                </a:solidFill>
                <a:latin typeface="Calibri"/>
                <a:ea typeface="Calibri"/>
                <a:cs typeface="Calibri"/>
                <a:sym typeface="Calibri"/>
              </a:rPr>
              <a:t>Σ.Α.Ε.Κ.</a:t>
            </a:r>
            <a:r>
              <a:rPr lang="en" b="1" dirty="0">
                <a:solidFill>
                  <a:schemeClr val="lt1"/>
                </a:solidFill>
                <a:latin typeface="Calibri"/>
                <a:ea typeface="Calibri"/>
                <a:cs typeface="Calibri"/>
                <a:sym typeface="Calibri"/>
              </a:rPr>
              <a:t>)</a:t>
            </a:r>
            <a:endParaRPr b="1" dirty="0">
              <a:solidFill>
                <a:schemeClr val="lt1"/>
              </a:solidFill>
              <a:latin typeface="Calibri"/>
              <a:ea typeface="Calibri"/>
              <a:cs typeface="Calibri"/>
              <a:sym typeface="Calibri"/>
            </a:endParaRPr>
          </a:p>
        </p:txBody>
      </p:sp>
      <p:sp>
        <p:nvSpPr>
          <p:cNvPr id="1028" name="Google Shape;1028;p113"/>
          <p:cNvSpPr txBox="1"/>
          <p:nvPr/>
        </p:nvSpPr>
        <p:spPr>
          <a:xfrm>
            <a:off x="275775" y="1997500"/>
            <a:ext cx="4389600" cy="1661963"/>
          </a:xfrm>
          <a:prstGeom prst="rect">
            <a:avLst/>
          </a:prstGeom>
          <a:solidFill>
            <a:srgbClr val="EFEFEF"/>
          </a:solid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Οι </a:t>
            </a:r>
            <a:r>
              <a:rPr lang="el-GR" sz="1200" dirty="0">
                <a:solidFill>
                  <a:schemeClr val="dk1"/>
                </a:solidFill>
                <a:latin typeface="Calibri"/>
                <a:ea typeface="Calibri"/>
                <a:cs typeface="Calibri"/>
                <a:sym typeface="Calibri"/>
              </a:rPr>
              <a:t>Σ.Α.Ε.Κ. </a:t>
            </a:r>
            <a:r>
              <a:rPr lang="en" sz="1200" dirty="0">
                <a:solidFill>
                  <a:schemeClr val="dk1"/>
                </a:solidFill>
                <a:latin typeface="Calibri"/>
                <a:ea typeface="Calibri"/>
                <a:cs typeface="Calibri"/>
                <a:sym typeface="Calibri"/>
              </a:rPr>
              <a:t>αποκτούν διευρυμένο ρόλο σε ό,τι αφορά την ενεργό διασύνδεση των καταρτιζόμενων και των αποφοίτων τους με την αγορά εργασίας σε τοπικό, περιφερειακό και κλαδικό επίπεδο.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Στελεχώνεται και λειτουργεί ο πυλώνας της Επαγγελματικής Ανάπτυξης και Συμβουλευτικής καταρτιζόμενων εντός των </a:t>
            </a:r>
            <a:r>
              <a:rPr lang="el-GR" sz="1200" dirty="0">
                <a:solidFill>
                  <a:schemeClr val="dk1"/>
                </a:solidFill>
                <a:latin typeface="Calibri"/>
                <a:ea typeface="Calibri"/>
                <a:cs typeface="Calibri"/>
                <a:sym typeface="Calibri"/>
              </a:rPr>
              <a:t>Σ.Α.Ε.Κ</a:t>
            </a:r>
            <a:r>
              <a:rPr lang="en" sz="1200" dirty="0">
                <a:solidFill>
                  <a:schemeClr val="dk1"/>
                </a:solidFill>
                <a:latin typeface="Calibri"/>
                <a:ea typeface="Calibri"/>
                <a:cs typeface="Calibri"/>
                <a:sym typeface="Calibri"/>
              </a:rPr>
              <a:t>., ήτοι τα Γραφεία Επαγγελματικής Ανάπτυξης και Σταδιοδρομίας (ΓΕΑΣ) του αρ. 32 ν. 4763/20. </a:t>
            </a:r>
            <a:endParaRPr sz="1200" dirty="0">
              <a:latin typeface="Calibri"/>
              <a:ea typeface="Calibri"/>
              <a:cs typeface="Calibri"/>
              <a:sym typeface="Calibri"/>
            </a:endParaRPr>
          </a:p>
        </p:txBody>
      </p:sp>
      <p:sp>
        <p:nvSpPr>
          <p:cNvPr id="1029" name="Google Shape;1029;p113"/>
          <p:cNvSpPr txBox="1"/>
          <p:nvPr/>
        </p:nvSpPr>
        <p:spPr>
          <a:xfrm>
            <a:off x="275775" y="1635025"/>
            <a:ext cx="1329900" cy="4002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Γενικά</a:t>
            </a:r>
            <a:endParaRPr b="1">
              <a:solidFill>
                <a:schemeClr val="lt1"/>
              </a:solidFill>
              <a:latin typeface="Calibri"/>
              <a:ea typeface="Calibri"/>
              <a:cs typeface="Calibri"/>
              <a:sym typeface="Calibri"/>
            </a:endParaRPr>
          </a:p>
        </p:txBody>
      </p:sp>
      <p:sp>
        <p:nvSpPr>
          <p:cNvPr id="1030" name="Google Shape;1030;p113"/>
          <p:cNvSpPr txBox="1"/>
          <p:nvPr/>
        </p:nvSpPr>
        <p:spPr>
          <a:xfrm>
            <a:off x="4874925" y="1635025"/>
            <a:ext cx="2016000" cy="4002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Οργάνωση Σχολών</a:t>
            </a:r>
            <a:endParaRPr b="1">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14"/>
          <p:cNvSpPr txBox="1"/>
          <p:nvPr/>
        </p:nvSpPr>
        <p:spPr>
          <a:xfrm>
            <a:off x="182275" y="367525"/>
            <a:ext cx="6459000" cy="8052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Ο τομέας Επαγγελματικής Κατάρτισης και ο τομέας Επαγγελματικής Ανάπτυξης και Συμβουλευτικής</a:t>
            </a:r>
            <a:endParaRPr sz="2000" b="1" i="0" u="none" strike="noStrike" cap="none">
              <a:solidFill>
                <a:schemeClr val="dk1"/>
              </a:solidFill>
              <a:latin typeface="Roboto"/>
              <a:ea typeface="Roboto"/>
              <a:cs typeface="Roboto"/>
              <a:sym typeface="Roboto"/>
            </a:endParaRPr>
          </a:p>
        </p:txBody>
      </p:sp>
      <p:sp>
        <p:nvSpPr>
          <p:cNvPr id="1036" name="Google Shape;1036;p114"/>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1037" name="Google Shape;1037;p114"/>
          <p:cNvSpPr/>
          <p:nvPr/>
        </p:nvSpPr>
        <p:spPr>
          <a:xfrm>
            <a:off x="6329875" y="196650"/>
            <a:ext cx="2604000" cy="4512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b="1">
                <a:solidFill>
                  <a:srgbClr val="FFFFFF"/>
                </a:solidFill>
                <a:latin typeface="Calibri"/>
                <a:ea typeface="Calibri"/>
                <a:cs typeface="Calibri"/>
                <a:sym typeface="Calibri"/>
              </a:rPr>
              <a:t>Rebranding Ι.Ε.Κ.</a:t>
            </a:r>
            <a:endParaRPr b="1">
              <a:solidFill>
                <a:srgbClr val="FFFFFF"/>
              </a:solidFill>
              <a:latin typeface="Calibri"/>
              <a:ea typeface="Calibri"/>
              <a:cs typeface="Calibri"/>
              <a:sym typeface="Calibri"/>
            </a:endParaRPr>
          </a:p>
        </p:txBody>
      </p:sp>
      <p:sp>
        <p:nvSpPr>
          <p:cNvPr id="1038" name="Google Shape;1038;p114"/>
          <p:cNvSpPr txBox="1"/>
          <p:nvPr/>
        </p:nvSpPr>
        <p:spPr>
          <a:xfrm>
            <a:off x="3732150" y="1246925"/>
            <a:ext cx="5243400" cy="2585293"/>
          </a:xfrm>
          <a:prstGeom prst="rect">
            <a:avLst/>
          </a:prstGeom>
          <a:solidFill>
            <a:srgbClr val="EFEFE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dirty="0">
                <a:solidFill>
                  <a:schemeClr val="lt1"/>
                </a:solidFill>
                <a:highlight>
                  <a:srgbClr val="4285F4"/>
                </a:highlight>
                <a:latin typeface="Calibri"/>
                <a:ea typeface="Calibri"/>
                <a:cs typeface="Calibri"/>
                <a:sym typeface="Calibri"/>
              </a:rPr>
              <a:t>Ο τομέας Επαγγελματικής Ανάπτυξης και Συμβουλευτικής προσφέρει:</a:t>
            </a:r>
            <a:endParaRPr sz="1300" b="1" dirty="0">
              <a:solidFill>
                <a:schemeClr val="lt1"/>
              </a:solidFill>
              <a:highlight>
                <a:srgbClr val="4285F4"/>
              </a:highlight>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dirty="0">
                <a:latin typeface="Calibri"/>
                <a:ea typeface="Calibri"/>
                <a:cs typeface="Calibri"/>
                <a:sym typeface="Calibri"/>
              </a:rPr>
              <a:t>Υπηρεσίες συμβουλευτικής σε θέματα επαγγελματικού προσανατολισμού και σταδιοδρομίας στους καταρτιζόμενους. Καθιερώνονται προγραμματισμένες ατομικές συνεδρίες στην αρχή και στο τέλος κάθε εξαμήνου σπουδών.</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dirty="0">
                <a:latin typeface="Calibri"/>
                <a:ea typeface="Calibri"/>
                <a:cs typeface="Calibri"/>
                <a:sym typeface="Calibri"/>
              </a:rPr>
              <a:t>Υπηρεσίες διασύνδεσης με επιχειρήσεις υποδοχής και παρακολούθησης της εξέλιξης της πρακτικής άσκησης των καταρτιζόμενων.</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dirty="0">
                <a:latin typeface="Calibri"/>
                <a:ea typeface="Calibri"/>
                <a:cs typeface="Calibri"/>
                <a:sym typeface="Calibri"/>
              </a:rPr>
              <a:t>Υπηρεσίες παρακολούθησης και υποστήριξης της σταδιοδρομίας των πιστοποιημένων αποφοίτων. </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dirty="0">
                <a:latin typeface="Calibri"/>
                <a:ea typeface="Calibri"/>
                <a:cs typeface="Calibri"/>
                <a:sym typeface="Calibri"/>
              </a:rPr>
              <a:t>Υπηρεσίες σύζευξης προσφοράς-ζήτησης σε τοπικές και κλαδικές αγορές εργασίας. Μέσω του Τομέα Επαγγελματικής Ανάπτυξης και Συμβουλευτικής συνάπτονται μνημόνια συνεργασίας και κατανόησης με τοπικές επιχειρήσεις, με τις οποίες αναπτύσσουν προνομιακές σχέσεις συνεργασίας. </a:t>
            </a:r>
            <a:endParaRPr lang="el-G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dirty="0">
                <a:solidFill>
                  <a:schemeClr val="dk1"/>
                </a:solidFill>
                <a:latin typeface="Calibri"/>
                <a:ea typeface="Calibri"/>
                <a:cs typeface="Calibri"/>
                <a:sym typeface="Calibri"/>
              </a:rPr>
              <a:t>Υπηρεσίες καθοδήγησης και συμβουλευτικής στην ανάπτυξη επιχειρηματικών δράσεων και εγχειρημάτων από καταρτιζόμενους και αποφοίτους</a:t>
            </a:r>
            <a:r>
              <a:rPr lang="el-GR" sz="1100" dirty="0">
                <a:solidFill>
                  <a:schemeClr val="dk1"/>
                </a:solidFill>
                <a:latin typeface="Calibri"/>
                <a:ea typeface="Calibri"/>
                <a:cs typeface="Calibri"/>
                <a:sym typeface="Calibri"/>
              </a:rPr>
              <a:t>.</a:t>
            </a:r>
            <a:endParaRPr sz="1100" dirty="0">
              <a:latin typeface="Calibri"/>
              <a:ea typeface="Calibri"/>
              <a:cs typeface="Calibri"/>
              <a:sym typeface="Calibri"/>
            </a:endParaRPr>
          </a:p>
        </p:txBody>
      </p:sp>
      <p:sp>
        <p:nvSpPr>
          <p:cNvPr id="1039" name="Google Shape;1039;p114"/>
          <p:cNvSpPr txBox="1"/>
          <p:nvPr/>
        </p:nvSpPr>
        <p:spPr>
          <a:xfrm>
            <a:off x="182275" y="1263450"/>
            <a:ext cx="3363000" cy="2616600"/>
          </a:xfrm>
          <a:prstGeom prst="rect">
            <a:avLst/>
          </a:prstGeom>
          <a:solidFill>
            <a:srgbClr val="EFEFE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lt1"/>
                </a:solidFill>
                <a:highlight>
                  <a:srgbClr val="4472C4"/>
                </a:highlight>
                <a:latin typeface="Calibri"/>
                <a:ea typeface="Calibri"/>
                <a:cs typeface="Calibri"/>
                <a:sym typeface="Calibri"/>
              </a:rPr>
              <a:t>Ο τομέας Επαγγελματικής Κατάρτισης προσφέρει:</a:t>
            </a:r>
            <a:endParaRPr b="1" dirty="0">
              <a:solidFill>
                <a:schemeClr val="lt1"/>
              </a:solidFill>
              <a:highlight>
                <a:srgbClr val="4472C4"/>
              </a:highlight>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Προγράμματα επαγγελματικής κατάρτισης επιπέδου 5 του ΕΠΠ.</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Προγράμματα αναβάθμισης δεξιοτήτων και επικαιροποίησης γνώσεων, βραχείας διάρκειας, αποκλειστικά για τους μη πιστοποιημένους τελειόφοιτους επιπέδου 5 του ΕΠΠ.</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Προγράμματα εκπαίδευσης εκπαιδευτών πρακτικής άσκησης των επιχειρήσεων υποδοχής.</a:t>
            </a:r>
            <a:endParaRPr sz="1300" dirty="0">
              <a:latin typeface="Calibri"/>
              <a:ea typeface="Calibri"/>
              <a:cs typeface="Calibri"/>
              <a:sym typeface="Calibri"/>
            </a:endParaRPr>
          </a:p>
        </p:txBody>
      </p:sp>
      <p:cxnSp>
        <p:nvCxnSpPr>
          <p:cNvPr id="1040" name="Google Shape;1040;p114"/>
          <p:cNvCxnSpPr/>
          <p:nvPr/>
        </p:nvCxnSpPr>
        <p:spPr>
          <a:xfrm flipH="1">
            <a:off x="3636000" y="1263588"/>
            <a:ext cx="5400" cy="2616300"/>
          </a:xfrm>
          <a:prstGeom prst="straightConnector1">
            <a:avLst/>
          </a:prstGeom>
          <a:noFill/>
          <a:ln w="9525" cap="sq" cmpd="sng">
            <a:solidFill>
              <a:srgbClr val="013476"/>
            </a:solidFill>
            <a:prstDash val="solid"/>
            <a:round/>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12"/>
          <p:cNvSpPr/>
          <p:nvPr/>
        </p:nvSpPr>
        <p:spPr>
          <a:xfrm>
            <a:off x="95325" y="1640499"/>
            <a:ext cx="6109800" cy="1162173"/>
          </a:xfrm>
          <a:prstGeom prst="snip2DiagRect">
            <a:avLst>
              <a:gd name="adj1" fmla="val 0"/>
              <a:gd name="adj2" fmla="val 16667"/>
            </a:avLst>
          </a:prstGeom>
          <a:noFill/>
          <a:ln>
            <a:noFill/>
          </a:ln>
        </p:spPr>
        <p:txBody>
          <a:bodyPr spcFirstLastPara="1" wrap="square" lIns="83375" tIns="11900" rIns="83375" bIns="1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2600" b="1" dirty="0">
                <a:solidFill>
                  <a:srgbClr val="FFFFFF"/>
                </a:solidFill>
                <a:latin typeface="Roboto"/>
                <a:ea typeface="Roboto"/>
                <a:cs typeface="Roboto"/>
                <a:sym typeface="Roboto"/>
              </a:rPr>
              <a:t>Παρέμβαση</a:t>
            </a:r>
            <a:r>
              <a:rPr lang="el-GR" sz="2600" b="1" dirty="0">
                <a:solidFill>
                  <a:srgbClr val="FFFFFF"/>
                </a:solidFill>
                <a:latin typeface="Roboto"/>
                <a:ea typeface="Roboto"/>
                <a:cs typeface="Roboto"/>
                <a:sym typeface="Roboto"/>
              </a:rPr>
              <a:t> 6</a:t>
            </a:r>
            <a:r>
              <a:rPr lang="en" sz="2600" b="1" dirty="0">
                <a:solidFill>
                  <a:srgbClr val="FFFFFF"/>
                </a:solidFill>
                <a:latin typeface="Roboto"/>
                <a:ea typeface="Roboto"/>
                <a:cs typeface="Roboto"/>
                <a:sym typeface="Roboto"/>
              </a:rPr>
              <a:t>: </a:t>
            </a:r>
            <a:r>
              <a:rPr lang="el-GR" sz="2600" b="1" dirty="0">
                <a:solidFill>
                  <a:srgbClr val="FFFFFF"/>
                </a:solidFill>
                <a:latin typeface="Roboto"/>
                <a:ea typeface="Roboto"/>
                <a:cs typeface="Roboto"/>
                <a:sym typeface="Roboto"/>
              </a:rPr>
              <a:t>Ψηφιοποίηση Επαγγελματικής Εκπαίδευσης και Κατάρτισης</a:t>
            </a:r>
            <a:endParaRPr sz="1000" b="0" i="0" u="none" strike="noStrike" cap="none" dirty="0">
              <a:solidFill>
                <a:srgbClr val="000000"/>
              </a:solidFill>
              <a:latin typeface="Roboto"/>
              <a:ea typeface="Roboto"/>
              <a:cs typeface="Roboto"/>
              <a:sym typeface="Roboto"/>
            </a:endParaRPr>
          </a:p>
        </p:txBody>
      </p:sp>
      <p:sp>
        <p:nvSpPr>
          <p:cNvPr id="1018" name="Google Shape;1018;p112"/>
          <p:cNvSpPr txBox="1"/>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lt1"/>
                </a:solidFill>
                <a:latin typeface="Calibri"/>
                <a:ea typeface="Calibri"/>
                <a:cs typeface="Calibri"/>
                <a:sym typeface="Calibri"/>
              </a:rPr>
              <a:t>39</a:t>
            </a:fld>
            <a:endParaRPr sz="11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7021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p:nvPr/>
        </p:nvSpPr>
        <p:spPr>
          <a:xfrm>
            <a:off x="1477893" y="1217660"/>
            <a:ext cx="5894837" cy="3030720"/>
          </a:xfrm>
          <a:prstGeom prst="rect">
            <a:avLst/>
          </a:prstGeom>
          <a:solidFill>
            <a:srgbClr val="0D4E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9" name="Google Shape;419;p71"/>
          <p:cNvSpPr txBox="1"/>
          <p:nvPr/>
        </p:nvSpPr>
        <p:spPr>
          <a:xfrm>
            <a:off x="203075" y="417275"/>
            <a:ext cx="5984700" cy="457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2100"/>
              <a:buFont typeface="Arial"/>
              <a:buNone/>
            </a:pPr>
            <a:r>
              <a:rPr lang="en" sz="2000" b="1">
                <a:solidFill>
                  <a:schemeClr val="dk1"/>
                </a:solidFill>
                <a:latin typeface="Roboto"/>
                <a:ea typeface="Roboto"/>
                <a:cs typeface="Roboto"/>
                <a:sym typeface="Roboto"/>
              </a:rPr>
              <a:t>Στόχος της πρότασης δομικής μεταρρύθμισης</a:t>
            </a:r>
            <a:endParaRPr sz="2000" b="1">
              <a:solidFill>
                <a:schemeClr val="dk1"/>
              </a:solidFill>
              <a:latin typeface="Roboto"/>
              <a:ea typeface="Roboto"/>
              <a:cs typeface="Roboto"/>
              <a:sym typeface="Roboto"/>
            </a:endParaRPr>
          </a:p>
        </p:txBody>
      </p:sp>
      <p:grpSp>
        <p:nvGrpSpPr>
          <p:cNvPr id="420" name="Google Shape;420;p71"/>
          <p:cNvGrpSpPr/>
          <p:nvPr/>
        </p:nvGrpSpPr>
        <p:grpSpPr>
          <a:xfrm>
            <a:off x="0" y="4591565"/>
            <a:ext cx="9144000" cy="559810"/>
            <a:chOff x="0" y="4583715"/>
            <a:chExt cx="9144000" cy="559810"/>
          </a:xfrm>
        </p:grpSpPr>
        <p:sp>
          <p:nvSpPr>
            <p:cNvPr id="421" name="Google Shape;421;p71"/>
            <p:cNvSpPr/>
            <p:nvPr/>
          </p:nvSpPr>
          <p:spPr>
            <a:xfrm>
              <a:off x="0" y="4583725"/>
              <a:ext cx="9144000" cy="559800"/>
            </a:xfrm>
            <a:prstGeom prst="rect">
              <a:avLst/>
            </a:prstGeom>
            <a:solidFill>
              <a:srgbClr val="2F55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2" name="Google Shape;422;p71"/>
            <p:cNvPicPr preferRelativeResize="0"/>
            <p:nvPr/>
          </p:nvPicPr>
          <p:blipFill rotWithShape="1">
            <a:blip r:embed="rId3">
              <a:alphaModFix/>
            </a:blip>
            <a:srcRect/>
            <a:stretch/>
          </p:blipFill>
          <p:spPr>
            <a:xfrm>
              <a:off x="0" y="4583715"/>
              <a:ext cx="2012765" cy="559800"/>
            </a:xfrm>
            <a:prstGeom prst="rect">
              <a:avLst/>
            </a:prstGeom>
            <a:noFill/>
            <a:ln>
              <a:noFill/>
            </a:ln>
          </p:spPr>
        </p:pic>
      </p:grpSp>
      <p:grpSp>
        <p:nvGrpSpPr>
          <p:cNvPr id="428" name="Google Shape;428;p71"/>
          <p:cNvGrpSpPr/>
          <p:nvPr/>
        </p:nvGrpSpPr>
        <p:grpSpPr>
          <a:xfrm>
            <a:off x="501605" y="2179807"/>
            <a:ext cx="459427" cy="457194"/>
            <a:chOff x="-1485659" y="6640898"/>
            <a:chExt cx="419453" cy="426447"/>
          </a:xfrm>
        </p:grpSpPr>
        <p:sp>
          <p:nvSpPr>
            <p:cNvPr id="429" name="Google Shape;429;p71"/>
            <p:cNvSpPr/>
            <p:nvPr/>
          </p:nvSpPr>
          <p:spPr>
            <a:xfrm>
              <a:off x="-1485659" y="6640898"/>
              <a:ext cx="419453" cy="426447"/>
            </a:xfrm>
            <a:custGeom>
              <a:avLst/>
              <a:gdLst/>
              <a:ahLst/>
              <a:cxnLst/>
              <a:rect l="l" t="t" r="r" b="b"/>
              <a:pathLst>
                <a:path w="60" h="61" extrusionOk="0">
                  <a:moveTo>
                    <a:pt x="0" y="0"/>
                  </a:moveTo>
                  <a:lnTo>
                    <a:pt x="0" y="61"/>
                  </a:lnTo>
                  <a:lnTo>
                    <a:pt x="60" y="61"/>
                  </a:lnTo>
                  <a:lnTo>
                    <a:pt x="60" y="0"/>
                  </a:lnTo>
                  <a:lnTo>
                    <a:pt x="0" y="0"/>
                  </a:lnTo>
                  <a:close/>
                  <a:moveTo>
                    <a:pt x="58" y="58"/>
                  </a:moveTo>
                  <a:lnTo>
                    <a:pt x="2" y="58"/>
                  </a:lnTo>
                  <a:lnTo>
                    <a:pt x="2" y="3"/>
                  </a:lnTo>
                  <a:lnTo>
                    <a:pt x="58" y="3"/>
                  </a:lnTo>
                  <a:lnTo>
                    <a:pt x="58" y="58"/>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30" name="Google Shape;430;p71"/>
            <p:cNvSpPr/>
            <p:nvPr/>
          </p:nvSpPr>
          <p:spPr>
            <a:xfrm>
              <a:off x="-1429732" y="6682843"/>
              <a:ext cx="314592" cy="104866"/>
            </a:xfrm>
            <a:custGeom>
              <a:avLst/>
              <a:gdLst/>
              <a:ahLst/>
              <a:cxnLst/>
              <a:rect l="l" t="t" r="r" b="b"/>
              <a:pathLst>
                <a:path w="45" h="15" extrusionOk="0">
                  <a:moveTo>
                    <a:pt x="22" y="0"/>
                  </a:moveTo>
                  <a:lnTo>
                    <a:pt x="0" y="15"/>
                  </a:lnTo>
                  <a:lnTo>
                    <a:pt x="45" y="15"/>
                  </a:lnTo>
                  <a:lnTo>
                    <a:pt x="22" y="0"/>
                  </a:lnTo>
                  <a:close/>
                  <a:moveTo>
                    <a:pt x="22" y="3"/>
                  </a:moveTo>
                  <a:lnTo>
                    <a:pt x="36" y="13"/>
                  </a:lnTo>
                  <a:lnTo>
                    <a:pt x="8" y="13"/>
                  </a:lnTo>
                  <a:lnTo>
                    <a:pt x="22" y="3"/>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31" name="Google Shape;431;p71"/>
            <p:cNvSpPr/>
            <p:nvPr/>
          </p:nvSpPr>
          <p:spPr>
            <a:xfrm>
              <a:off x="-1394780" y="6801686"/>
              <a:ext cx="55927" cy="160793"/>
            </a:xfrm>
            <a:custGeom>
              <a:avLst/>
              <a:gdLst/>
              <a:ahLst/>
              <a:cxnLst/>
              <a:rect l="l" t="t" r="r" b="b"/>
              <a:pathLst>
                <a:path w="8" h="23" extrusionOk="0">
                  <a:moveTo>
                    <a:pt x="0" y="20"/>
                  </a:moveTo>
                  <a:lnTo>
                    <a:pt x="0" y="23"/>
                  </a:lnTo>
                  <a:lnTo>
                    <a:pt x="8" y="23"/>
                  </a:lnTo>
                  <a:lnTo>
                    <a:pt x="8" y="20"/>
                  </a:lnTo>
                  <a:lnTo>
                    <a:pt x="5" y="20"/>
                  </a:lnTo>
                  <a:lnTo>
                    <a:pt x="5" y="3"/>
                  </a:lnTo>
                  <a:lnTo>
                    <a:pt x="8" y="3"/>
                  </a:lnTo>
                  <a:lnTo>
                    <a:pt x="8" y="0"/>
                  </a:lnTo>
                  <a:lnTo>
                    <a:pt x="0" y="0"/>
                  </a:lnTo>
                  <a:lnTo>
                    <a:pt x="0" y="3"/>
                  </a:lnTo>
                  <a:lnTo>
                    <a:pt x="2" y="3"/>
                  </a:lnTo>
                  <a:lnTo>
                    <a:pt x="2" y="20"/>
                  </a:lnTo>
                  <a:lnTo>
                    <a:pt x="0" y="20"/>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32" name="Google Shape;432;p71"/>
            <p:cNvSpPr/>
            <p:nvPr/>
          </p:nvSpPr>
          <p:spPr>
            <a:xfrm>
              <a:off x="-1303896" y="6801686"/>
              <a:ext cx="55927" cy="160793"/>
            </a:xfrm>
            <a:custGeom>
              <a:avLst/>
              <a:gdLst/>
              <a:ahLst/>
              <a:cxnLst/>
              <a:rect l="l" t="t" r="r" b="b"/>
              <a:pathLst>
                <a:path w="8" h="23" extrusionOk="0">
                  <a:moveTo>
                    <a:pt x="0" y="20"/>
                  </a:moveTo>
                  <a:lnTo>
                    <a:pt x="0" y="23"/>
                  </a:lnTo>
                  <a:lnTo>
                    <a:pt x="8" y="23"/>
                  </a:lnTo>
                  <a:lnTo>
                    <a:pt x="8" y="20"/>
                  </a:lnTo>
                  <a:lnTo>
                    <a:pt x="5" y="20"/>
                  </a:lnTo>
                  <a:lnTo>
                    <a:pt x="5" y="3"/>
                  </a:lnTo>
                  <a:lnTo>
                    <a:pt x="8" y="3"/>
                  </a:lnTo>
                  <a:lnTo>
                    <a:pt x="8" y="0"/>
                  </a:lnTo>
                  <a:lnTo>
                    <a:pt x="0" y="0"/>
                  </a:lnTo>
                  <a:lnTo>
                    <a:pt x="0" y="3"/>
                  </a:lnTo>
                  <a:lnTo>
                    <a:pt x="3" y="3"/>
                  </a:lnTo>
                  <a:lnTo>
                    <a:pt x="3" y="20"/>
                  </a:lnTo>
                  <a:lnTo>
                    <a:pt x="0" y="20"/>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33" name="Google Shape;433;p71"/>
            <p:cNvSpPr/>
            <p:nvPr/>
          </p:nvSpPr>
          <p:spPr>
            <a:xfrm>
              <a:off x="-1206024" y="6801686"/>
              <a:ext cx="55927" cy="160793"/>
            </a:xfrm>
            <a:custGeom>
              <a:avLst/>
              <a:gdLst/>
              <a:ahLst/>
              <a:cxnLst/>
              <a:rect l="l" t="t" r="r" b="b"/>
              <a:pathLst>
                <a:path w="8" h="23" extrusionOk="0">
                  <a:moveTo>
                    <a:pt x="0" y="20"/>
                  </a:moveTo>
                  <a:lnTo>
                    <a:pt x="0" y="23"/>
                  </a:lnTo>
                  <a:lnTo>
                    <a:pt x="8" y="23"/>
                  </a:lnTo>
                  <a:lnTo>
                    <a:pt x="8" y="20"/>
                  </a:lnTo>
                  <a:lnTo>
                    <a:pt x="5" y="20"/>
                  </a:lnTo>
                  <a:lnTo>
                    <a:pt x="5" y="3"/>
                  </a:lnTo>
                  <a:lnTo>
                    <a:pt x="8" y="3"/>
                  </a:lnTo>
                  <a:lnTo>
                    <a:pt x="8" y="0"/>
                  </a:lnTo>
                  <a:lnTo>
                    <a:pt x="0" y="0"/>
                  </a:lnTo>
                  <a:lnTo>
                    <a:pt x="0" y="3"/>
                  </a:lnTo>
                  <a:lnTo>
                    <a:pt x="2" y="3"/>
                  </a:lnTo>
                  <a:lnTo>
                    <a:pt x="2" y="20"/>
                  </a:lnTo>
                  <a:lnTo>
                    <a:pt x="0" y="20"/>
                  </a:lnTo>
                  <a:close/>
                </a:path>
              </a:pathLst>
            </a:cu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34" name="Google Shape;434;p71"/>
            <p:cNvSpPr/>
            <p:nvPr/>
          </p:nvSpPr>
          <p:spPr>
            <a:xfrm>
              <a:off x="-1429732" y="7004424"/>
              <a:ext cx="314700" cy="21000"/>
            </a:xfrm>
            <a:prstGeom prst="rect">
              <a:avLst/>
            </a:pr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35" name="Google Shape;435;p71"/>
            <p:cNvSpPr/>
            <p:nvPr/>
          </p:nvSpPr>
          <p:spPr>
            <a:xfrm>
              <a:off x="-1415750" y="6976460"/>
              <a:ext cx="279600" cy="14100"/>
            </a:xfrm>
            <a:prstGeom prst="rect">
              <a:avLst/>
            </a:prstGeom>
            <a:solidFill>
              <a:srgbClr val="0134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grpSp>
      <p:sp>
        <p:nvSpPr>
          <p:cNvPr id="441" name="Google Shape;441;p71"/>
          <p:cNvSpPr txBox="1"/>
          <p:nvPr/>
        </p:nvSpPr>
        <p:spPr>
          <a:xfrm>
            <a:off x="1583472" y="1426106"/>
            <a:ext cx="5430916" cy="255451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dirty="0">
                <a:solidFill>
                  <a:schemeClr val="lt1"/>
                </a:solidFill>
                <a:latin typeface="Calibri"/>
                <a:ea typeface="Calibri"/>
                <a:cs typeface="Calibri"/>
                <a:sym typeface="Calibri"/>
              </a:rPr>
              <a:t>Η παρούσα πρόταση, αποβλέπει:</a:t>
            </a:r>
            <a:endParaRPr dirty="0">
              <a:solidFill>
                <a:schemeClr val="lt1"/>
              </a:solidFill>
              <a:latin typeface="Calibri"/>
              <a:ea typeface="Calibri"/>
              <a:cs typeface="Calibri"/>
              <a:sym typeface="Calibri"/>
            </a:endParaRPr>
          </a:p>
          <a:p>
            <a:pPr marL="457200" lvl="0" indent="-298450" algn="just" rtl="0">
              <a:spcBef>
                <a:spcPts val="0"/>
              </a:spcBef>
              <a:spcAft>
                <a:spcPts val="0"/>
              </a:spcAft>
              <a:buClr>
                <a:schemeClr val="lt1"/>
              </a:buClr>
              <a:buSzPts val="1100"/>
              <a:buFont typeface="Calibri"/>
              <a:buChar char="●"/>
            </a:pPr>
            <a:r>
              <a:rPr lang="en" dirty="0">
                <a:solidFill>
                  <a:schemeClr val="lt1"/>
                </a:solidFill>
                <a:latin typeface="Calibri"/>
                <a:ea typeface="Calibri"/>
                <a:cs typeface="Calibri"/>
                <a:sym typeface="Calibri"/>
              </a:rPr>
              <a:t>στην ενίσχυση της </a:t>
            </a:r>
            <a:r>
              <a:rPr lang="el-GR" dirty="0" err="1">
                <a:solidFill>
                  <a:schemeClr val="lt1"/>
                </a:solidFill>
                <a:latin typeface="Calibri"/>
                <a:ea typeface="Calibri"/>
                <a:cs typeface="Calibri"/>
                <a:sym typeface="Calibri"/>
              </a:rPr>
              <a:t>δι</a:t>
            </a:r>
            <a:r>
              <a:rPr lang="en" dirty="0">
                <a:solidFill>
                  <a:schemeClr val="lt1"/>
                </a:solidFill>
                <a:latin typeface="Calibri"/>
                <a:ea typeface="Calibri"/>
                <a:cs typeface="Calibri"/>
                <a:sym typeface="Calibri"/>
              </a:rPr>
              <a:t>άρθρωσης της Επαγγελματικής Εκπαίδευσης και της Επαγγελματικής Κατάρτισης</a:t>
            </a:r>
            <a:endParaRPr dirty="0">
              <a:solidFill>
                <a:schemeClr val="lt1"/>
              </a:solidFill>
              <a:latin typeface="Calibri"/>
              <a:ea typeface="Calibri"/>
              <a:cs typeface="Calibri"/>
              <a:sym typeface="Calibri"/>
            </a:endParaRPr>
          </a:p>
          <a:p>
            <a:pPr marL="457200" lvl="0" indent="-298450" algn="just" rtl="0">
              <a:spcBef>
                <a:spcPts val="0"/>
              </a:spcBef>
              <a:spcAft>
                <a:spcPts val="0"/>
              </a:spcAft>
              <a:buClr>
                <a:schemeClr val="lt1"/>
              </a:buClr>
              <a:buSzPts val="1100"/>
              <a:buFont typeface="Calibri"/>
              <a:buChar char="●"/>
            </a:pPr>
            <a:r>
              <a:rPr lang="en" dirty="0">
                <a:solidFill>
                  <a:schemeClr val="lt1"/>
                </a:solidFill>
                <a:latin typeface="Calibri"/>
                <a:ea typeface="Calibri"/>
                <a:cs typeface="Calibri"/>
                <a:sym typeface="Calibri"/>
              </a:rPr>
              <a:t>στην εύρυθμη λειτουργία και αποτελεσματική συνεργασία των Εργαστηριακών Κέντρων με τις εκπαιδευτικές δομές που εξυπηρετούν</a:t>
            </a:r>
            <a:endParaRPr dirty="0">
              <a:solidFill>
                <a:schemeClr val="lt1"/>
              </a:solidFill>
              <a:latin typeface="Calibri"/>
              <a:ea typeface="Calibri"/>
              <a:cs typeface="Calibri"/>
              <a:sym typeface="Calibri"/>
            </a:endParaRPr>
          </a:p>
          <a:p>
            <a:pPr marL="457200" lvl="0" indent="-298450" algn="just" rtl="0">
              <a:spcBef>
                <a:spcPts val="0"/>
              </a:spcBef>
              <a:spcAft>
                <a:spcPts val="0"/>
              </a:spcAft>
              <a:buClr>
                <a:schemeClr val="lt1"/>
              </a:buClr>
              <a:buSzPts val="1100"/>
              <a:buFont typeface="Calibri"/>
              <a:buChar char="●"/>
            </a:pPr>
            <a:r>
              <a:rPr lang="en" dirty="0">
                <a:solidFill>
                  <a:schemeClr val="lt1"/>
                </a:solidFill>
                <a:latin typeface="Calibri"/>
                <a:ea typeface="Calibri"/>
                <a:cs typeface="Calibri"/>
                <a:sym typeface="Calibri"/>
              </a:rPr>
              <a:t>στην επέκταση σε όλα τα ΕΠΑ.Λ. των μεταρρυθμιστικών ρυθμίσεων των Πρότυπων ΕΠΑ.Λ. </a:t>
            </a:r>
            <a:endParaRPr dirty="0">
              <a:solidFill>
                <a:schemeClr val="lt1"/>
              </a:solidFill>
              <a:latin typeface="Calibri"/>
              <a:ea typeface="Calibri"/>
              <a:cs typeface="Calibri"/>
              <a:sym typeface="Calibri"/>
            </a:endParaRPr>
          </a:p>
          <a:p>
            <a:pPr marL="0" lvl="0" indent="0" algn="just" rtl="0">
              <a:spcBef>
                <a:spcPts val="0"/>
              </a:spcBef>
              <a:spcAft>
                <a:spcPts val="0"/>
              </a:spcAft>
              <a:buNone/>
            </a:pPr>
            <a:r>
              <a:rPr lang="en" dirty="0">
                <a:solidFill>
                  <a:schemeClr val="lt1"/>
                </a:solidFill>
                <a:latin typeface="Calibri"/>
                <a:ea typeface="Calibri"/>
                <a:cs typeface="Calibri"/>
                <a:sym typeface="Calibri"/>
              </a:rPr>
              <a:t>Στόχος όλων αυτών των μεταρρυθμιστικών παρεμβάσεων αποτελεί μια αποτελεσματικότερη Ε.Ε.Κ., μια Ε.Ε.Κ. πιο κοντά στις ανάγκες της τοπικής οικονομίας και κοινωνίας.</a:t>
            </a:r>
            <a:endParaRPr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48324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2"/>
          <p:cNvSpPr txBox="1"/>
          <p:nvPr/>
        </p:nvSpPr>
        <p:spPr>
          <a:xfrm>
            <a:off x="583700" y="1241425"/>
            <a:ext cx="7823400" cy="3086100"/>
          </a:xfrm>
          <a:prstGeom prst="rect">
            <a:avLst/>
          </a:prstGeom>
          <a:solidFill>
            <a:srgbClr val="013476"/>
          </a:solidFill>
          <a:ln>
            <a:noFill/>
          </a:ln>
        </p:spPr>
        <p:txBody>
          <a:bodyPr spcFirstLastPara="1" wrap="square" lIns="91425" tIns="91425" rIns="91425" bIns="91425" anchor="t" anchorCtr="0">
            <a:spAutoFit/>
          </a:bodyPr>
          <a:lstStyle/>
          <a:p>
            <a:pPr marL="457200" lvl="0" indent="-311150" algn="l" rtl="0">
              <a:lnSpc>
                <a:spcPct val="150000"/>
              </a:lnSpc>
              <a:spcBef>
                <a:spcPts val="0"/>
              </a:spcBef>
              <a:spcAft>
                <a:spcPts val="0"/>
              </a:spcAft>
              <a:buClr>
                <a:schemeClr val="lt1"/>
              </a:buClr>
              <a:buSzPts val="1300"/>
              <a:buFont typeface="Calibri"/>
              <a:buAutoNum type="arabicPeriod"/>
            </a:pPr>
            <a:r>
              <a:rPr lang="en" sz="1300" dirty="0">
                <a:solidFill>
                  <a:schemeClr val="lt1"/>
                </a:solidFill>
                <a:latin typeface="Calibri"/>
                <a:ea typeface="Calibri"/>
                <a:cs typeface="Calibri"/>
                <a:sym typeface="Calibri"/>
              </a:rPr>
              <a:t>Οι ειδικότητες που προσφέρει η κάθε εκπαιδευτική δομή (ΕΣΚ/ΕΠΑΛ/ΙΕΚ/ΜΕΤΑΛΥΚΕΙΑΚΟ ΕΤΟΣ-ΤΑΞΗ ΜΑΘΗΤΕΙΑΣ).</a:t>
            </a:r>
            <a:endParaRPr sz="1300" dirty="0">
              <a:solidFill>
                <a:schemeClr val="lt1"/>
              </a:solidFill>
              <a:latin typeface="Calibri"/>
              <a:ea typeface="Calibri"/>
              <a:cs typeface="Calibri"/>
              <a:sym typeface="Calibri"/>
            </a:endParaRPr>
          </a:p>
          <a:p>
            <a:pPr marL="457200" lvl="0" indent="-304800" algn="l" rtl="0">
              <a:lnSpc>
                <a:spcPct val="150000"/>
              </a:lnSpc>
              <a:spcBef>
                <a:spcPts val="0"/>
              </a:spcBef>
              <a:spcAft>
                <a:spcPts val="0"/>
              </a:spcAft>
              <a:buClr>
                <a:schemeClr val="lt1"/>
              </a:buClr>
              <a:buSzPts val="1200"/>
              <a:buFont typeface="Calibri"/>
              <a:buAutoNum type="arabicPeriod"/>
            </a:pPr>
            <a:r>
              <a:rPr lang="en" sz="1300" dirty="0">
                <a:solidFill>
                  <a:schemeClr val="lt1"/>
                </a:solidFill>
                <a:latin typeface="Calibri"/>
                <a:ea typeface="Calibri"/>
                <a:cs typeface="Calibri"/>
                <a:sym typeface="Calibri"/>
              </a:rPr>
              <a:t>Θεσμικό πλαίσιο για την Πρακτική Άσκηση/Μαθητεία, συχνές ερωτήσεις, στοιχεία υπευθύνων επικοινωνίας για παροχή πληροφοριών σε καταρτιζόμενους και επιχειρήσεις.</a:t>
            </a:r>
            <a:endParaRPr sz="1300" dirty="0">
              <a:solidFill>
                <a:schemeClr val="lt1"/>
              </a:solidFill>
              <a:latin typeface="Calibri"/>
              <a:ea typeface="Calibri"/>
              <a:cs typeface="Calibri"/>
              <a:sym typeface="Calibri"/>
            </a:endParaRPr>
          </a:p>
          <a:p>
            <a:pPr marL="457200" lvl="0" indent="-304800" algn="l" rtl="0">
              <a:lnSpc>
                <a:spcPct val="150000"/>
              </a:lnSpc>
              <a:spcBef>
                <a:spcPts val="0"/>
              </a:spcBef>
              <a:spcAft>
                <a:spcPts val="0"/>
              </a:spcAft>
              <a:buClr>
                <a:schemeClr val="lt1"/>
              </a:buClr>
              <a:buSzPts val="1200"/>
              <a:buFont typeface="Calibri"/>
              <a:buAutoNum type="arabicPeriod"/>
            </a:pPr>
            <a:r>
              <a:rPr lang="en" sz="1300" dirty="0">
                <a:solidFill>
                  <a:schemeClr val="lt1"/>
                </a:solidFill>
                <a:latin typeface="Calibri"/>
                <a:ea typeface="Calibri"/>
                <a:cs typeface="Calibri"/>
                <a:sym typeface="Calibri"/>
              </a:rPr>
              <a:t>Κατάλογος επαγγελματιών-επιχειρήσεων σε τοπικό επίπεδο (δήμου-κοινότητας-όμορων δήμων) με στοιχεία του υπεύθυνου επικοινωνίας.</a:t>
            </a:r>
            <a:endParaRPr sz="1300" dirty="0">
              <a:solidFill>
                <a:schemeClr val="lt1"/>
              </a:solidFill>
              <a:latin typeface="Calibri"/>
              <a:ea typeface="Calibri"/>
              <a:cs typeface="Calibri"/>
              <a:sym typeface="Calibri"/>
            </a:endParaRPr>
          </a:p>
          <a:p>
            <a:pPr marL="457200" lvl="0" indent="-304800" algn="l" rtl="0">
              <a:lnSpc>
                <a:spcPct val="150000"/>
              </a:lnSpc>
              <a:spcBef>
                <a:spcPts val="0"/>
              </a:spcBef>
              <a:spcAft>
                <a:spcPts val="0"/>
              </a:spcAft>
              <a:buClr>
                <a:schemeClr val="lt1"/>
              </a:buClr>
              <a:buSzPts val="1200"/>
              <a:buFont typeface="Calibri"/>
              <a:buAutoNum type="arabicPeriod"/>
            </a:pPr>
            <a:r>
              <a:rPr lang="en" sz="1300" dirty="0">
                <a:solidFill>
                  <a:schemeClr val="lt1"/>
                </a:solidFill>
                <a:latin typeface="Calibri"/>
                <a:ea typeface="Calibri"/>
                <a:cs typeface="Calibri"/>
                <a:sym typeface="Calibri"/>
              </a:rPr>
              <a:t>Πεδίο αναγγελίας από τις επιχειρήσεις για αναζήτηση μαθητών/μαθητευομένων/καταρτιζομένων/αποφοίτων για Πρακτική Άσκηση/Μαθητεία/ μόνιμη απασχόληση.</a:t>
            </a:r>
            <a:endParaRPr sz="1300" dirty="0">
              <a:solidFill>
                <a:schemeClr val="lt1"/>
              </a:solidFill>
              <a:latin typeface="Calibri"/>
              <a:ea typeface="Calibri"/>
              <a:cs typeface="Calibri"/>
              <a:sym typeface="Calibri"/>
            </a:endParaRPr>
          </a:p>
          <a:p>
            <a:pPr marL="457200" lvl="0" indent="-304800" algn="l" rtl="0">
              <a:lnSpc>
                <a:spcPct val="150000"/>
              </a:lnSpc>
              <a:spcBef>
                <a:spcPts val="0"/>
              </a:spcBef>
              <a:spcAft>
                <a:spcPts val="0"/>
              </a:spcAft>
              <a:buClr>
                <a:schemeClr val="lt1"/>
              </a:buClr>
              <a:buSzPts val="1200"/>
              <a:buFont typeface="Calibri"/>
              <a:buAutoNum type="arabicPeriod"/>
            </a:pPr>
            <a:r>
              <a:rPr lang="en" sz="1300" dirty="0">
                <a:solidFill>
                  <a:schemeClr val="lt1"/>
                </a:solidFill>
                <a:latin typeface="Calibri"/>
                <a:ea typeface="Calibri"/>
                <a:cs typeface="Calibri"/>
                <a:sym typeface="Calibri"/>
              </a:rPr>
              <a:t>Στατιστικά στοιχεία για την επαγγελματική εξέλιξη και αποκατάσταση των αποφοίτων.</a:t>
            </a:r>
            <a:endParaRPr sz="1300" dirty="0">
              <a:solidFill>
                <a:schemeClr val="lt1"/>
              </a:solidFill>
              <a:latin typeface="Calibri"/>
              <a:ea typeface="Calibri"/>
              <a:cs typeface="Calibri"/>
              <a:sym typeface="Calibri"/>
            </a:endParaRPr>
          </a:p>
        </p:txBody>
      </p:sp>
      <p:sp>
        <p:nvSpPr>
          <p:cNvPr id="764" name="Google Shape;764;p92"/>
          <p:cNvSpPr/>
          <p:nvPr/>
        </p:nvSpPr>
        <p:spPr>
          <a:xfrm>
            <a:off x="583700" y="918025"/>
            <a:ext cx="5715000" cy="4260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5" name="Google Shape;765;p92"/>
          <p:cNvSpPr txBox="1"/>
          <p:nvPr/>
        </p:nvSpPr>
        <p:spPr>
          <a:xfrm>
            <a:off x="181400" y="72944"/>
            <a:ext cx="6459000" cy="4002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l-GR" sz="2000" b="1" dirty="0">
                <a:solidFill>
                  <a:schemeClr val="dk1"/>
                </a:solidFill>
                <a:latin typeface="Roboto"/>
                <a:ea typeface="Roboto"/>
                <a:cs typeface="Roboto"/>
                <a:sym typeface="Roboto"/>
              </a:rPr>
              <a:t>Ψηφιακή πύλη ενημέρωσης </a:t>
            </a:r>
            <a:r>
              <a:rPr lang="en" sz="2000" b="1" dirty="0">
                <a:solidFill>
                  <a:schemeClr val="dk1"/>
                </a:solidFill>
                <a:latin typeface="Roboto"/>
                <a:ea typeface="Roboto"/>
                <a:cs typeface="Roboto"/>
                <a:sym typeface="Roboto"/>
              </a:rPr>
              <a:t>Γ.Ε.Α.Σ</a:t>
            </a:r>
            <a:r>
              <a:rPr lang="el-GR" sz="2000" b="1">
                <a:solidFill>
                  <a:schemeClr val="dk1"/>
                </a:solidFill>
                <a:latin typeface="Roboto"/>
                <a:ea typeface="Roboto"/>
                <a:cs typeface="Roboto"/>
                <a:sym typeface="Roboto"/>
              </a:rPr>
              <a:t>.|Κ</a:t>
            </a:r>
            <a:r>
              <a:rPr lang="el-GR" sz="2000" b="1" dirty="0">
                <a:solidFill>
                  <a:schemeClr val="dk1"/>
                </a:solidFill>
                <a:latin typeface="Roboto"/>
                <a:ea typeface="Roboto"/>
                <a:cs typeface="Roboto"/>
                <a:sym typeface="Roboto"/>
              </a:rPr>
              <a:t>.Ε.Ε.Κ.</a:t>
            </a:r>
            <a:endParaRPr sz="2000" b="1" dirty="0">
              <a:solidFill>
                <a:schemeClr val="dk1"/>
              </a:solidFill>
              <a:latin typeface="Roboto"/>
              <a:ea typeface="Roboto"/>
              <a:cs typeface="Roboto"/>
              <a:sym typeface="Roboto"/>
            </a:endParaRPr>
          </a:p>
        </p:txBody>
      </p:sp>
      <p:sp>
        <p:nvSpPr>
          <p:cNvPr id="766" name="Google Shape;766;p92"/>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767" name="Google Shape;767;p92"/>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l-GR" sz="1300" b="1" dirty="0">
                <a:solidFill>
                  <a:schemeClr val="lt1"/>
                </a:solidFill>
                <a:latin typeface="Calibri"/>
                <a:ea typeface="Calibri"/>
                <a:cs typeface="Calibri"/>
                <a:sym typeface="Calibri"/>
              </a:rPr>
              <a:t>Ψηφιοποίηση Επαγγελματικής Εκπαίδευσης και Κατάρτισης</a:t>
            </a:r>
            <a:endParaRPr sz="1700" b="1" dirty="0">
              <a:solidFill>
                <a:srgbClr val="FFFFFF"/>
              </a:solidFill>
              <a:latin typeface="Roboto"/>
              <a:ea typeface="Roboto"/>
              <a:cs typeface="Roboto"/>
              <a:sym typeface="Roboto"/>
            </a:endParaRPr>
          </a:p>
        </p:txBody>
      </p:sp>
      <p:sp>
        <p:nvSpPr>
          <p:cNvPr id="768" name="Google Shape;768;p92"/>
          <p:cNvSpPr txBox="1"/>
          <p:nvPr/>
        </p:nvSpPr>
        <p:spPr>
          <a:xfrm>
            <a:off x="583700" y="746319"/>
            <a:ext cx="5654400" cy="815578"/>
          </a:xfrm>
          <a:prstGeom prst="rect">
            <a:avLst/>
          </a:prstGeom>
          <a:noFill/>
          <a:ln>
            <a:noFill/>
          </a:ln>
        </p:spPr>
        <p:txBody>
          <a:bodyPr spcFirstLastPara="1" wrap="square" lIns="91425" tIns="91425" rIns="91425" bIns="91425" anchor="t" anchorCtr="0">
            <a:spAutoFit/>
          </a:bodyPr>
          <a:lstStyle/>
          <a:p>
            <a:pPr algn="just">
              <a:lnSpc>
                <a:spcPct val="150000"/>
              </a:lnSpc>
              <a:spcBef>
                <a:spcPts val="1200"/>
              </a:spcBef>
              <a:spcAft>
                <a:spcPts val="1200"/>
              </a:spcAft>
            </a:pPr>
            <a:r>
              <a:rPr lang="el-GR" b="1" dirty="0">
                <a:solidFill>
                  <a:schemeClr val="lt1"/>
                </a:solidFill>
                <a:latin typeface="Calibri"/>
                <a:ea typeface="Calibri"/>
                <a:cs typeface="Calibri"/>
                <a:sym typeface="Calibri"/>
              </a:rPr>
              <a:t>Σε αυτήν θα περιέχονται:</a:t>
            </a:r>
            <a:endParaRPr lang="el-GR" sz="1600" dirty="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115"/>
          <p:cNvSpPr txBox="1"/>
          <p:nvPr/>
        </p:nvSpPr>
        <p:spPr>
          <a:xfrm>
            <a:off x="182271" y="456030"/>
            <a:ext cx="6459000" cy="362693"/>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dirty="0">
                <a:solidFill>
                  <a:schemeClr val="dk1"/>
                </a:solidFill>
                <a:latin typeface="Roboto"/>
                <a:ea typeface="Roboto"/>
                <a:cs typeface="Roboto"/>
                <a:sym typeface="Roboto"/>
              </a:rPr>
              <a:t>Ψηφιακή πύλη και </a:t>
            </a:r>
            <a:r>
              <a:rPr lang="el-GR" sz="2000" b="1" dirty="0">
                <a:solidFill>
                  <a:schemeClr val="dk1"/>
                </a:solidFill>
                <a:latin typeface="Roboto"/>
                <a:ea typeface="Roboto"/>
                <a:cs typeface="Roboto"/>
                <a:sym typeface="Roboto"/>
              </a:rPr>
              <a:t>ατομικές εφαρμογές</a:t>
            </a:r>
            <a:endParaRPr sz="2000" b="1" i="0" u="none" strike="noStrike" cap="none" dirty="0">
              <a:solidFill>
                <a:schemeClr val="dk1"/>
              </a:solidFill>
              <a:latin typeface="Roboto"/>
              <a:ea typeface="Roboto"/>
              <a:cs typeface="Roboto"/>
              <a:sym typeface="Roboto"/>
            </a:endParaRPr>
          </a:p>
        </p:txBody>
      </p:sp>
      <p:sp>
        <p:nvSpPr>
          <p:cNvPr id="1046" name="Google Shape;1046;p115"/>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1047" name="Google Shape;1047;p115"/>
          <p:cNvSpPr/>
          <p:nvPr/>
        </p:nvSpPr>
        <p:spPr>
          <a:xfrm>
            <a:off x="6329875" y="196649"/>
            <a:ext cx="2604000" cy="622075"/>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l-GR" sz="1400" b="1" dirty="0">
                <a:solidFill>
                  <a:schemeClr val="lt1"/>
                </a:solidFill>
                <a:latin typeface="Calibri"/>
                <a:ea typeface="Calibri"/>
                <a:cs typeface="Calibri"/>
                <a:sym typeface="Calibri"/>
              </a:rPr>
              <a:t>Ψηφιοποίηση Επαγγελματικής Εκπαίδευσης και Κατάρτισης</a:t>
            </a:r>
            <a:endParaRPr lang="el-GR" sz="1800" b="1" dirty="0">
              <a:solidFill>
                <a:srgbClr val="FFFFFF"/>
              </a:solidFill>
              <a:latin typeface="Roboto"/>
              <a:ea typeface="Roboto"/>
              <a:cs typeface="Roboto"/>
              <a:sym typeface="Roboto"/>
            </a:endParaRPr>
          </a:p>
        </p:txBody>
      </p:sp>
      <p:sp>
        <p:nvSpPr>
          <p:cNvPr id="1049" name="Google Shape;1049;p115"/>
          <p:cNvSpPr txBox="1"/>
          <p:nvPr/>
        </p:nvSpPr>
        <p:spPr>
          <a:xfrm>
            <a:off x="363700" y="1003813"/>
            <a:ext cx="8491200" cy="338700"/>
          </a:xfrm>
          <a:prstGeom prst="rect">
            <a:avLst/>
          </a:prstGeom>
          <a:solidFill>
            <a:srgbClr val="748FB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lt1"/>
                </a:solidFill>
                <a:latin typeface="Calibri"/>
                <a:ea typeface="Calibri"/>
                <a:cs typeface="Calibri"/>
                <a:sym typeface="Calibri"/>
              </a:rPr>
              <a:t>Εκπαίδευση και κατάρτιση (διάθεση εκπαιδευτικού υλικού, εξ αποστάσεως κατάρτιση, αξιοποίηση εφαρμογών mobile learning)</a:t>
            </a:r>
            <a:endParaRPr sz="1000" dirty="0">
              <a:solidFill>
                <a:schemeClr val="lt1"/>
              </a:solidFill>
              <a:latin typeface="Calibri"/>
              <a:ea typeface="Calibri"/>
              <a:cs typeface="Calibri"/>
              <a:sym typeface="Calibri"/>
            </a:endParaRPr>
          </a:p>
        </p:txBody>
      </p:sp>
      <p:sp>
        <p:nvSpPr>
          <p:cNvPr id="1050" name="Google Shape;1050;p115"/>
          <p:cNvSpPr txBox="1"/>
          <p:nvPr/>
        </p:nvSpPr>
        <p:spPr>
          <a:xfrm>
            <a:off x="363700" y="1422638"/>
            <a:ext cx="8491200" cy="492600"/>
          </a:xfrm>
          <a:prstGeom prst="rect">
            <a:avLst/>
          </a:prstGeom>
          <a:solidFill>
            <a:srgbClr val="4472C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lt1"/>
                </a:solidFill>
                <a:latin typeface="Calibri"/>
                <a:ea typeface="Calibri"/>
                <a:cs typeface="Calibri"/>
                <a:sym typeface="Calibri"/>
              </a:rPr>
              <a:t>Εκπαιδευτική διοίκηση και διασύνδεση των μονάδων Ε.Ε.Κ. Οργάνωση ψηφιακού δικτύου διαχείρισης εκπαιδευτικών πόρων και προώθησης συνεργασιών μεταξύ των μονάδων.</a:t>
            </a:r>
            <a:endParaRPr sz="1200" dirty="0">
              <a:solidFill>
                <a:schemeClr val="lt1"/>
              </a:solidFill>
            </a:endParaRPr>
          </a:p>
        </p:txBody>
      </p:sp>
      <p:sp>
        <p:nvSpPr>
          <p:cNvPr id="1051" name="Google Shape;1051;p115"/>
          <p:cNvSpPr txBox="1"/>
          <p:nvPr/>
        </p:nvSpPr>
        <p:spPr>
          <a:xfrm>
            <a:off x="363700" y="1994200"/>
            <a:ext cx="8491200" cy="338524"/>
          </a:xfrm>
          <a:prstGeom prst="rect">
            <a:avLst/>
          </a:prstGeom>
          <a:solidFill>
            <a:srgbClr val="18357A"/>
          </a:solidFill>
          <a:ln>
            <a:noFill/>
          </a:ln>
        </p:spPr>
        <p:txBody>
          <a:bodyPr spcFirstLastPara="1" wrap="square" lIns="91425" tIns="91425" rIns="91425" bIns="91425" anchor="t" anchorCtr="0">
            <a:spAutoFit/>
          </a:bodyPr>
          <a:lstStyle/>
          <a:p>
            <a:r>
              <a:rPr lang="el-GR" sz="1000" dirty="0">
                <a:solidFill>
                  <a:schemeClr val="lt1"/>
                </a:solidFill>
                <a:latin typeface="Calibri"/>
                <a:ea typeface="Calibri"/>
                <a:cs typeface="Calibri"/>
                <a:sym typeface="Calibri"/>
              </a:rPr>
              <a:t>Διαρκής αξιολόγηση και ανατροφοδότηση του έργου των Σχολών από το σύνολο των ομάδων εμπλεκόμενων τελικών χρηστών των παρεχόμενων υπηρεσιών.</a:t>
            </a:r>
            <a:endParaRPr lang="el-GR" sz="1000" dirty="0">
              <a:solidFill>
                <a:schemeClr val="lt1"/>
              </a:solidFill>
            </a:endParaRPr>
          </a:p>
        </p:txBody>
      </p:sp>
      <p:sp>
        <p:nvSpPr>
          <p:cNvPr id="1052" name="Google Shape;1052;p115"/>
          <p:cNvSpPr txBox="1"/>
          <p:nvPr/>
        </p:nvSpPr>
        <p:spPr>
          <a:xfrm>
            <a:off x="363700" y="2402400"/>
            <a:ext cx="8491200" cy="338700"/>
          </a:xfrm>
          <a:prstGeom prst="rect">
            <a:avLst/>
          </a:prstGeom>
          <a:solidFill>
            <a:srgbClr val="4285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lt1"/>
                </a:solidFill>
                <a:latin typeface="Calibri"/>
                <a:ea typeface="Calibri"/>
                <a:cs typeface="Calibri"/>
                <a:sym typeface="Calibri"/>
              </a:rPr>
              <a:t>Ανάπτυξη και διοίκηση ανθρώπινου δυναμικού. Ορθολογική κατανομή εκπαιδευτικού προσωπικού, αξιολόγηση έργου όλων των συντελεστών της Ε.Ε.Κ.</a:t>
            </a:r>
            <a:endParaRPr sz="1200" dirty="0">
              <a:solidFill>
                <a:schemeClr val="lt1"/>
              </a:solidFill>
            </a:endParaRPr>
          </a:p>
        </p:txBody>
      </p:sp>
      <p:sp>
        <p:nvSpPr>
          <p:cNvPr id="1053" name="Google Shape;1053;p115"/>
          <p:cNvSpPr txBox="1"/>
          <p:nvPr/>
        </p:nvSpPr>
        <p:spPr>
          <a:xfrm>
            <a:off x="363700" y="2857501"/>
            <a:ext cx="8491200" cy="338700"/>
          </a:xfrm>
          <a:prstGeom prst="rect">
            <a:avLst/>
          </a:prstGeom>
          <a:solidFill>
            <a:srgbClr val="0D4E8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lt1"/>
                </a:solidFill>
                <a:latin typeface="Calibri"/>
                <a:ea typeface="Calibri"/>
                <a:cs typeface="Calibri"/>
                <a:sym typeface="Calibri"/>
              </a:rPr>
              <a:t>Πληροφόρηση, κοινωνική διάχυση και προβολή των δραστηριοτήτων των Σχολών.</a:t>
            </a:r>
            <a:endParaRPr sz="1200" dirty="0">
              <a:solidFill>
                <a:schemeClr val="lt1"/>
              </a:solidFill>
            </a:endParaRPr>
          </a:p>
        </p:txBody>
      </p:sp>
      <p:sp>
        <p:nvSpPr>
          <p:cNvPr id="1054" name="Google Shape;1054;p115"/>
          <p:cNvSpPr txBox="1"/>
          <p:nvPr/>
        </p:nvSpPr>
        <p:spPr>
          <a:xfrm>
            <a:off x="363700" y="3275163"/>
            <a:ext cx="8491200" cy="492600"/>
          </a:xfrm>
          <a:prstGeom prst="rect">
            <a:avLst/>
          </a:prstGeom>
          <a:solidFill>
            <a:srgbClr val="59698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lt1"/>
                </a:solidFill>
                <a:latin typeface="Calibri"/>
                <a:ea typeface="Calibri"/>
                <a:cs typeface="Calibri"/>
                <a:sym typeface="Calibri"/>
              </a:rPr>
              <a:t>Διαχείριση εθνικού μητρώου-δικτύου αποφοίτων (alumni). Άντληση υποψηφίων μεντόρων και συνεργαζόμενων επιχειρηματιών-επαγγελματιών από το εθνικό μητρώο-δίκτυο αποφοίτων. </a:t>
            </a:r>
            <a:endParaRPr sz="1200" dirty="0">
              <a:solidFill>
                <a:schemeClr val="lt1"/>
              </a:solidFill>
            </a:endParaRPr>
          </a:p>
        </p:txBody>
      </p:sp>
      <p:sp>
        <p:nvSpPr>
          <p:cNvPr id="1055" name="Google Shape;1055;p115"/>
          <p:cNvSpPr txBox="1"/>
          <p:nvPr/>
        </p:nvSpPr>
        <p:spPr>
          <a:xfrm>
            <a:off x="363700" y="3846725"/>
            <a:ext cx="8491200" cy="646500"/>
          </a:xfrm>
          <a:prstGeom prst="rect">
            <a:avLst/>
          </a:prstGeom>
          <a:solidFill>
            <a:srgbClr val="00347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1000" dirty="0">
                <a:solidFill>
                  <a:schemeClr val="lt1"/>
                </a:solidFill>
                <a:latin typeface="Calibri"/>
                <a:ea typeface="Calibri"/>
                <a:cs typeface="Calibri"/>
                <a:sym typeface="Calibri"/>
              </a:rPr>
              <a:t>Π</a:t>
            </a:r>
            <a:r>
              <a:rPr lang="en" sz="1000" dirty="0">
                <a:solidFill>
                  <a:schemeClr val="lt1"/>
                </a:solidFill>
                <a:latin typeface="Calibri"/>
                <a:ea typeface="Calibri"/>
                <a:cs typeface="Calibri"/>
                <a:sym typeface="Calibri"/>
              </a:rPr>
              <a:t>ρόσβαση </a:t>
            </a:r>
            <a:r>
              <a:rPr lang="el-GR" sz="1000" dirty="0">
                <a:solidFill>
                  <a:schemeClr val="lt1"/>
                </a:solidFill>
                <a:latin typeface="Calibri"/>
                <a:ea typeface="Calibri"/>
                <a:cs typeface="Calibri"/>
                <a:sym typeface="Calibri"/>
              </a:rPr>
              <a:t>όλων των </a:t>
            </a:r>
            <a:r>
              <a:rPr lang="en" sz="1000" dirty="0">
                <a:solidFill>
                  <a:schemeClr val="lt1"/>
                </a:solidFill>
                <a:latin typeface="Calibri"/>
                <a:ea typeface="Calibri"/>
                <a:cs typeface="Calibri"/>
                <a:sym typeface="Calibri"/>
              </a:rPr>
              <a:t>καταρτιζόμεν</a:t>
            </a:r>
            <a:r>
              <a:rPr lang="el-GR" sz="1000" dirty="0">
                <a:solidFill>
                  <a:schemeClr val="lt1"/>
                </a:solidFill>
                <a:latin typeface="Calibri"/>
                <a:ea typeface="Calibri"/>
                <a:cs typeface="Calibri"/>
                <a:sym typeface="Calibri"/>
              </a:rPr>
              <a:t>ων</a:t>
            </a:r>
            <a:r>
              <a:rPr lang="en" sz="1000" dirty="0">
                <a:solidFill>
                  <a:schemeClr val="lt1"/>
                </a:solidFill>
                <a:latin typeface="Calibri"/>
                <a:ea typeface="Calibri"/>
                <a:cs typeface="Calibri"/>
                <a:sym typeface="Calibri"/>
              </a:rPr>
              <a:t> και απ</a:t>
            </a:r>
            <a:r>
              <a:rPr lang="el-GR" sz="1000" dirty="0" err="1">
                <a:solidFill>
                  <a:schemeClr val="lt1"/>
                </a:solidFill>
                <a:latin typeface="Calibri"/>
                <a:ea typeface="Calibri"/>
                <a:cs typeface="Calibri"/>
                <a:sym typeface="Calibri"/>
              </a:rPr>
              <a:t>οφοίτων</a:t>
            </a:r>
            <a:r>
              <a:rPr lang="en" sz="1000" dirty="0">
                <a:solidFill>
                  <a:schemeClr val="lt1"/>
                </a:solidFill>
                <a:latin typeface="Calibri"/>
                <a:ea typeface="Calibri"/>
                <a:cs typeface="Calibri"/>
                <a:sym typeface="Calibri"/>
              </a:rPr>
              <a:t> του επιπέδου 5 του ΕΠΠ σε ειδική εφαρμογή</a:t>
            </a:r>
            <a:r>
              <a:rPr lang="el-GR" sz="1000" dirty="0">
                <a:solidFill>
                  <a:schemeClr val="lt1"/>
                </a:solidFill>
                <a:latin typeface="Calibri"/>
                <a:ea typeface="Calibri"/>
                <a:cs typeface="Calibri"/>
                <a:sym typeface="Calibri"/>
              </a:rPr>
              <a:t>,</a:t>
            </a:r>
            <a:r>
              <a:rPr lang="en" sz="1000" dirty="0">
                <a:solidFill>
                  <a:schemeClr val="lt1"/>
                </a:solidFill>
                <a:latin typeface="Calibri"/>
                <a:ea typeface="Calibri"/>
                <a:cs typeface="Calibri"/>
                <a:sym typeface="Calibri"/>
              </a:rPr>
              <a:t> η οποία ενημερώνεται σε πραγματικό χρόνο για τις ευκαιρίες, τα εκπαιδευτικά επιτεύγματα και την σωρευμένη επαγγελματική τους εμπειρία. Καθι</a:t>
            </a:r>
            <a:r>
              <a:rPr lang="el-GR" sz="1000" dirty="0" err="1">
                <a:solidFill>
                  <a:schemeClr val="lt1"/>
                </a:solidFill>
                <a:latin typeface="Calibri"/>
                <a:ea typeface="Calibri"/>
                <a:cs typeface="Calibri"/>
                <a:sym typeface="Calibri"/>
              </a:rPr>
              <a:t>έρωση</a:t>
            </a:r>
            <a:r>
              <a:rPr lang="en" sz="1000" dirty="0">
                <a:solidFill>
                  <a:schemeClr val="lt1"/>
                </a:solidFill>
                <a:latin typeface="Calibri"/>
                <a:ea typeface="Calibri"/>
                <a:cs typeface="Calibri"/>
                <a:sym typeface="Calibri"/>
              </a:rPr>
              <a:t> τ</a:t>
            </a:r>
            <a:r>
              <a:rPr lang="el-GR" sz="1000" dirty="0">
                <a:solidFill>
                  <a:schemeClr val="lt1"/>
                </a:solidFill>
                <a:latin typeface="Calibri"/>
                <a:ea typeface="Calibri"/>
                <a:cs typeface="Calibri"/>
                <a:sym typeface="Calibri"/>
              </a:rPr>
              <a:t>ων</a:t>
            </a:r>
            <a:r>
              <a:rPr lang="en" sz="1000" dirty="0">
                <a:solidFill>
                  <a:schemeClr val="lt1"/>
                </a:solidFill>
                <a:latin typeface="Calibri"/>
                <a:ea typeface="Calibri"/>
                <a:cs typeface="Calibri"/>
                <a:sym typeface="Calibri"/>
              </a:rPr>
              <a:t> ψηφιακ</a:t>
            </a:r>
            <a:r>
              <a:rPr lang="el-GR" sz="1000" dirty="0" err="1">
                <a:solidFill>
                  <a:schemeClr val="lt1"/>
                </a:solidFill>
                <a:latin typeface="Calibri"/>
                <a:ea typeface="Calibri"/>
                <a:cs typeface="Calibri"/>
                <a:sym typeface="Calibri"/>
              </a:rPr>
              <a:t>ών</a:t>
            </a:r>
            <a:r>
              <a:rPr lang="en" sz="1000" dirty="0">
                <a:solidFill>
                  <a:schemeClr val="lt1"/>
                </a:solidFill>
                <a:latin typeface="Calibri"/>
                <a:ea typeface="Calibri"/>
                <a:cs typeface="Calibri"/>
                <a:sym typeface="Calibri"/>
              </a:rPr>
              <a:t> πιστοποιητικ</a:t>
            </a:r>
            <a:r>
              <a:rPr lang="el-GR" sz="1000" dirty="0" err="1">
                <a:solidFill>
                  <a:schemeClr val="lt1"/>
                </a:solidFill>
                <a:latin typeface="Calibri"/>
                <a:ea typeface="Calibri"/>
                <a:cs typeface="Calibri"/>
                <a:sym typeface="Calibri"/>
              </a:rPr>
              <a:t>ών</a:t>
            </a:r>
            <a:r>
              <a:rPr lang="en" sz="1000" dirty="0">
                <a:solidFill>
                  <a:schemeClr val="lt1"/>
                </a:solidFill>
                <a:latin typeface="Calibri"/>
                <a:ea typeface="Calibri"/>
                <a:cs typeface="Calibri"/>
                <a:sym typeface="Calibri"/>
              </a:rPr>
              <a:t>, σε συνδυασμό με τις δυνατότητες που παρέχουν οι διεθνείς καλές πρακτικές ανάπτυξης μικρο-διαπιστευτηρίων.</a:t>
            </a:r>
            <a:endParaRPr sz="1000" dirty="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08"/>
          <p:cNvSpPr txBox="1"/>
          <p:nvPr/>
        </p:nvSpPr>
        <p:spPr>
          <a:xfrm>
            <a:off x="182271" y="359500"/>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l-GR" sz="2000" b="1" dirty="0">
                <a:solidFill>
                  <a:schemeClr val="dk1"/>
                </a:solidFill>
                <a:latin typeface="Roboto"/>
                <a:ea typeface="Roboto"/>
                <a:cs typeface="Roboto"/>
                <a:sym typeface="Roboto"/>
              </a:rPr>
              <a:t>Επόμενα βήματα</a:t>
            </a:r>
            <a:endParaRPr sz="2000" b="1" dirty="0">
              <a:solidFill>
                <a:schemeClr val="dk1"/>
              </a:solidFill>
              <a:latin typeface="Roboto"/>
              <a:ea typeface="Roboto"/>
              <a:cs typeface="Roboto"/>
              <a:sym typeface="Roboto"/>
            </a:endParaRPr>
          </a:p>
        </p:txBody>
      </p:sp>
      <p:sp>
        <p:nvSpPr>
          <p:cNvPr id="957" name="Google Shape;957;p108"/>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grpSp>
        <p:nvGrpSpPr>
          <p:cNvPr id="959" name="Google Shape;959;p108"/>
          <p:cNvGrpSpPr/>
          <p:nvPr/>
        </p:nvGrpSpPr>
        <p:grpSpPr>
          <a:xfrm>
            <a:off x="278915" y="1925468"/>
            <a:ext cx="8232750" cy="2220175"/>
            <a:chOff x="325798" y="1555450"/>
            <a:chExt cx="8232750" cy="2220175"/>
          </a:xfrm>
        </p:grpSpPr>
        <p:sp>
          <p:nvSpPr>
            <p:cNvPr id="960" name="Google Shape;960;p108"/>
            <p:cNvSpPr txBox="1"/>
            <p:nvPr/>
          </p:nvSpPr>
          <p:spPr>
            <a:xfrm>
              <a:off x="326548" y="1555450"/>
              <a:ext cx="8232000" cy="924900"/>
            </a:xfrm>
            <a:prstGeom prst="rect">
              <a:avLst/>
            </a:prstGeom>
            <a:solidFill>
              <a:srgbClr val="333F50"/>
            </a:solidFill>
            <a:ln>
              <a:noFill/>
            </a:ln>
          </p:spPr>
          <p:txBody>
            <a:bodyPr spcFirstLastPara="1" wrap="square" lIns="108000" tIns="87750" rIns="144000" bIns="87750" anchor="ctr" anchorCtr="0">
              <a:noAutofit/>
            </a:bodyPr>
            <a:lstStyle/>
            <a:p>
              <a:pPr marL="342900" marR="0" lvl="0" indent="0" algn="l" rtl="0">
                <a:lnSpc>
                  <a:spcPct val="100000"/>
                </a:lnSpc>
                <a:spcBef>
                  <a:spcPts val="0"/>
                </a:spcBef>
                <a:spcAft>
                  <a:spcPts val="0"/>
                </a:spcAft>
                <a:buClr>
                  <a:srgbClr val="000000"/>
                </a:buClr>
                <a:buSzPts val="1900"/>
                <a:buFont typeface="Arial"/>
                <a:buNone/>
              </a:pPr>
              <a:r>
                <a:rPr lang="el-GR" sz="1600" b="1" i="0" u="none" strike="noStrike" cap="none" dirty="0">
                  <a:solidFill>
                    <a:srgbClr val="FFFFFF"/>
                  </a:solidFill>
                  <a:latin typeface="Calibri"/>
                  <a:ea typeface="Calibri"/>
                  <a:cs typeface="Calibri"/>
                  <a:sym typeface="Calibri"/>
                </a:rPr>
                <a:t>Λειτουργία Γ.Ε.Α.Σ. από </a:t>
              </a:r>
              <a:r>
                <a:rPr lang="el-GR" sz="1600" b="1" dirty="0">
                  <a:solidFill>
                    <a:srgbClr val="FFFFFF"/>
                  </a:solidFill>
                  <a:latin typeface="Calibri"/>
                  <a:ea typeface="Calibri"/>
                  <a:cs typeface="Calibri"/>
                  <a:sym typeface="Calibri"/>
                </a:rPr>
                <a:t>Ιανουάριο</a:t>
              </a:r>
              <a:r>
                <a:rPr lang="el-GR" sz="1600" b="1" i="0" u="none" strike="noStrike" cap="none" dirty="0">
                  <a:solidFill>
                    <a:srgbClr val="FFFFFF"/>
                  </a:solidFill>
                  <a:latin typeface="Calibri"/>
                  <a:ea typeface="Calibri"/>
                  <a:cs typeface="Calibri"/>
                  <a:sym typeface="Calibri"/>
                </a:rPr>
                <a:t> 2024</a:t>
              </a:r>
              <a:endParaRPr sz="1600" b="1" i="0" u="none" strike="noStrike" cap="none" dirty="0">
                <a:solidFill>
                  <a:srgbClr val="FFFFFF"/>
                </a:solidFill>
                <a:latin typeface="Calibri"/>
                <a:ea typeface="Calibri"/>
                <a:cs typeface="Calibri"/>
                <a:sym typeface="Calibri"/>
              </a:endParaRPr>
            </a:p>
          </p:txBody>
        </p:sp>
        <p:sp>
          <p:nvSpPr>
            <p:cNvPr id="961" name="Google Shape;961;p108"/>
            <p:cNvSpPr/>
            <p:nvPr/>
          </p:nvSpPr>
          <p:spPr>
            <a:xfrm>
              <a:off x="326548" y="2480250"/>
              <a:ext cx="8230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sp>
          <p:nvSpPr>
            <p:cNvPr id="962" name="Google Shape;962;p108"/>
            <p:cNvSpPr txBox="1"/>
            <p:nvPr/>
          </p:nvSpPr>
          <p:spPr>
            <a:xfrm>
              <a:off x="325798" y="2759325"/>
              <a:ext cx="8232000" cy="924900"/>
            </a:xfrm>
            <a:prstGeom prst="rect">
              <a:avLst/>
            </a:prstGeom>
            <a:solidFill>
              <a:srgbClr val="242852"/>
            </a:solidFill>
            <a:ln>
              <a:noFill/>
            </a:ln>
          </p:spPr>
          <p:txBody>
            <a:bodyPr spcFirstLastPara="1" wrap="square" lIns="108000" tIns="87750" rIns="144000" bIns="87750" anchor="ctr" anchorCtr="0">
              <a:noAutofit/>
            </a:bodyPr>
            <a:lstStyle/>
            <a:p>
              <a:pPr marL="342900" marR="0" lvl="0" indent="0" algn="l" rtl="0">
                <a:lnSpc>
                  <a:spcPct val="100000"/>
                </a:lnSpc>
                <a:spcBef>
                  <a:spcPts val="0"/>
                </a:spcBef>
                <a:spcAft>
                  <a:spcPts val="0"/>
                </a:spcAft>
                <a:buClr>
                  <a:srgbClr val="000000"/>
                </a:buClr>
                <a:buSzPts val="1900"/>
                <a:buFont typeface="Arial"/>
                <a:buNone/>
              </a:pPr>
              <a:r>
                <a:rPr lang="el-GR" sz="1600" b="1" i="0" u="none" strike="noStrike" cap="none" dirty="0">
                  <a:solidFill>
                    <a:srgbClr val="FFFFFF"/>
                  </a:solidFill>
                  <a:latin typeface="Calibri"/>
                  <a:ea typeface="Calibri"/>
                  <a:cs typeface="Calibri"/>
                  <a:sym typeface="Calibri"/>
                </a:rPr>
                <a:t>Ενσωμάτωση 130 νέων Οδηγών Κατάρτισης στα Σ.Α.Ε.Κ. από Φεβρουάριο 2024 και αντικατάσταση των παλιών (σε συνεργασία με κοινωνικούς εταίρους)</a:t>
              </a:r>
              <a:endParaRPr sz="1600" b="1" i="0" u="none" strike="noStrike" cap="none" dirty="0">
                <a:solidFill>
                  <a:srgbClr val="FFFFFF"/>
                </a:solidFill>
                <a:latin typeface="Calibri"/>
                <a:ea typeface="Calibri"/>
                <a:cs typeface="Calibri"/>
                <a:sym typeface="Calibri"/>
              </a:endParaRPr>
            </a:p>
          </p:txBody>
        </p:sp>
        <p:sp>
          <p:nvSpPr>
            <p:cNvPr id="963" name="Google Shape;963;p108"/>
            <p:cNvSpPr/>
            <p:nvPr/>
          </p:nvSpPr>
          <p:spPr>
            <a:xfrm>
              <a:off x="325798" y="3684125"/>
              <a:ext cx="8230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sp>
          <p:nvSpPr>
            <p:cNvPr id="964" name="Google Shape;964;p108"/>
            <p:cNvSpPr/>
            <p:nvPr/>
          </p:nvSpPr>
          <p:spPr>
            <a:xfrm>
              <a:off x="394353" y="1878163"/>
              <a:ext cx="335100" cy="3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pen Sans"/>
                <a:buNone/>
              </a:pPr>
              <a:r>
                <a:rPr lang="el-GR" sz="2000" b="1" dirty="0">
                  <a:latin typeface="Calibri"/>
                  <a:ea typeface="Calibri"/>
                  <a:cs typeface="Calibri"/>
                  <a:sym typeface="Calibri"/>
                </a:rPr>
                <a:t>2</a:t>
              </a:r>
              <a:endParaRPr sz="2000" i="0" u="none" strike="noStrike" cap="none" dirty="0">
                <a:solidFill>
                  <a:srgbClr val="000000"/>
                </a:solidFill>
                <a:latin typeface="Calibri"/>
                <a:ea typeface="Calibri"/>
                <a:cs typeface="Calibri"/>
                <a:sym typeface="Calibri"/>
              </a:endParaRPr>
            </a:p>
          </p:txBody>
        </p:sp>
        <p:sp>
          <p:nvSpPr>
            <p:cNvPr id="965" name="Google Shape;965;p108"/>
            <p:cNvSpPr/>
            <p:nvPr/>
          </p:nvSpPr>
          <p:spPr>
            <a:xfrm>
              <a:off x="394353" y="3067525"/>
              <a:ext cx="335100" cy="3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pen Sans"/>
                <a:buNone/>
              </a:pPr>
              <a:r>
                <a:rPr lang="el-GR" sz="2000" b="1" dirty="0">
                  <a:latin typeface="Calibri"/>
                  <a:ea typeface="Calibri"/>
                  <a:cs typeface="Calibri"/>
                  <a:sym typeface="Calibri"/>
                </a:rPr>
                <a:t>3</a:t>
              </a:r>
              <a:endParaRPr sz="2000" i="0" u="none" strike="noStrike" cap="none" dirty="0">
                <a:solidFill>
                  <a:srgbClr val="000000"/>
                </a:solidFill>
                <a:latin typeface="Calibri"/>
                <a:ea typeface="Calibri"/>
                <a:cs typeface="Calibri"/>
                <a:sym typeface="Calibri"/>
              </a:endParaRPr>
            </a:p>
          </p:txBody>
        </p:sp>
      </p:grpSp>
      <p:sp>
        <p:nvSpPr>
          <p:cNvPr id="2" name="Google Shape;960;p108">
            <a:extLst>
              <a:ext uri="{FF2B5EF4-FFF2-40B4-BE49-F238E27FC236}">
                <a16:creationId xmlns:a16="http://schemas.microsoft.com/office/drawing/2014/main" id="{7D235836-5193-C22C-8F2B-994074427E3E}"/>
              </a:ext>
            </a:extLst>
          </p:cNvPr>
          <p:cNvSpPr txBox="1"/>
          <p:nvPr/>
        </p:nvSpPr>
        <p:spPr>
          <a:xfrm>
            <a:off x="277415" y="773182"/>
            <a:ext cx="8232000" cy="924900"/>
          </a:xfrm>
          <a:prstGeom prst="rect">
            <a:avLst/>
          </a:prstGeom>
          <a:solidFill>
            <a:schemeClr val="tx2">
              <a:lumMod val="50000"/>
            </a:schemeClr>
          </a:solidFill>
          <a:ln>
            <a:noFill/>
          </a:ln>
        </p:spPr>
        <p:txBody>
          <a:bodyPr spcFirstLastPara="1" wrap="square" lIns="108000" tIns="87750" rIns="144000" bIns="87750" anchor="ctr" anchorCtr="0">
            <a:noAutofit/>
          </a:bodyPr>
          <a:lstStyle/>
          <a:p>
            <a:pPr marL="342900" marR="0" lvl="0" indent="0" algn="l" rtl="0">
              <a:lnSpc>
                <a:spcPct val="100000"/>
              </a:lnSpc>
              <a:spcBef>
                <a:spcPts val="0"/>
              </a:spcBef>
              <a:spcAft>
                <a:spcPts val="0"/>
              </a:spcAft>
              <a:buClr>
                <a:srgbClr val="000000"/>
              </a:buClr>
              <a:buSzPts val="1900"/>
              <a:buFont typeface="Arial"/>
              <a:buNone/>
            </a:pPr>
            <a:r>
              <a:rPr lang="el-GR" sz="1600" b="1" i="0" u="none" strike="noStrike" cap="none" dirty="0">
                <a:solidFill>
                  <a:srgbClr val="FFFFFF"/>
                </a:solidFill>
                <a:latin typeface="Calibri"/>
                <a:ea typeface="Calibri"/>
                <a:cs typeface="Calibri"/>
                <a:sym typeface="Calibri"/>
              </a:rPr>
              <a:t>Αξιολόγηση των Σ.Α.Ε.Κ. του Υπουργείου Παιδείας από Νοέμβριο 2023</a:t>
            </a:r>
            <a:endParaRPr sz="1600" b="1" i="0" u="none" strike="noStrike" cap="none" dirty="0">
              <a:solidFill>
                <a:srgbClr val="FFFFFF"/>
              </a:solidFill>
              <a:latin typeface="Calibri"/>
              <a:ea typeface="Calibri"/>
              <a:cs typeface="Calibri"/>
              <a:sym typeface="Calibri"/>
            </a:endParaRPr>
          </a:p>
        </p:txBody>
      </p:sp>
      <p:sp>
        <p:nvSpPr>
          <p:cNvPr id="3" name="Google Shape;961;p108">
            <a:extLst>
              <a:ext uri="{FF2B5EF4-FFF2-40B4-BE49-F238E27FC236}">
                <a16:creationId xmlns:a16="http://schemas.microsoft.com/office/drawing/2014/main" id="{1595BE3D-CDB7-4BB1-9842-0D648F735065}"/>
              </a:ext>
            </a:extLst>
          </p:cNvPr>
          <p:cNvSpPr/>
          <p:nvPr/>
        </p:nvSpPr>
        <p:spPr>
          <a:xfrm>
            <a:off x="278915" y="1679569"/>
            <a:ext cx="8230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sp>
        <p:nvSpPr>
          <p:cNvPr id="4" name="Google Shape;964;p108">
            <a:extLst>
              <a:ext uri="{FF2B5EF4-FFF2-40B4-BE49-F238E27FC236}">
                <a16:creationId xmlns:a16="http://schemas.microsoft.com/office/drawing/2014/main" id="{6D06C57A-AF01-F580-0AC3-B883BC934DB2}"/>
              </a:ext>
            </a:extLst>
          </p:cNvPr>
          <p:cNvSpPr/>
          <p:nvPr/>
        </p:nvSpPr>
        <p:spPr>
          <a:xfrm>
            <a:off x="347470" y="1092194"/>
            <a:ext cx="335100" cy="3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pen Sans"/>
              <a:buNone/>
            </a:pPr>
            <a:r>
              <a:rPr lang="el-GR" sz="2000" b="1" i="0" u="none" strike="noStrike" cap="none" dirty="0">
                <a:solidFill>
                  <a:srgbClr val="000000"/>
                </a:solidFill>
                <a:latin typeface="Calibri"/>
                <a:ea typeface="Calibri"/>
                <a:cs typeface="Calibri"/>
                <a:sym typeface="Calibri"/>
              </a:rPr>
              <a:t>1</a:t>
            </a:r>
            <a:endParaRPr sz="200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897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71"/>
          <p:cNvSpPr txBox="1"/>
          <p:nvPr/>
        </p:nvSpPr>
        <p:spPr>
          <a:xfrm>
            <a:off x="113864" y="341657"/>
            <a:ext cx="8033959" cy="457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2100"/>
              <a:buFont typeface="Arial"/>
              <a:buNone/>
            </a:pPr>
            <a:r>
              <a:rPr lang="el-GR" sz="2000" b="1" dirty="0">
                <a:solidFill>
                  <a:schemeClr val="dk1"/>
                </a:solidFill>
                <a:latin typeface="Roboto"/>
                <a:ea typeface="Roboto"/>
                <a:cs typeface="Roboto"/>
                <a:sym typeface="Roboto"/>
              </a:rPr>
              <a:t>Η Επαγγελματική Εκπαίδευση και Κατάρτιση στην Ελλάδα σήμερα </a:t>
            </a:r>
            <a:endParaRPr sz="2000" b="1" dirty="0">
              <a:solidFill>
                <a:schemeClr val="dk1"/>
              </a:solidFill>
              <a:latin typeface="Roboto"/>
              <a:ea typeface="Roboto"/>
              <a:cs typeface="Roboto"/>
              <a:sym typeface="Roboto"/>
            </a:endParaRPr>
          </a:p>
        </p:txBody>
      </p:sp>
      <p:grpSp>
        <p:nvGrpSpPr>
          <p:cNvPr id="420" name="Google Shape;420;p71"/>
          <p:cNvGrpSpPr/>
          <p:nvPr/>
        </p:nvGrpSpPr>
        <p:grpSpPr>
          <a:xfrm>
            <a:off x="0" y="4591565"/>
            <a:ext cx="9144000" cy="559810"/>
            <a:chOff x="0" y="4583715"/>
            <a:chExt cx="9144000" cy="559810"/>
          </a:xfrm>
        </p:grpSpPr>
        <p:sp>
          <p:nvSpPr>
            <p:cNvPr id="421" name="Google Shape;421;p71"/>
            <p:cNvSpPr/>
            <p:nvPr/>
          </p:nvSpPr>
          <p:spPr>
            <a:xfrm>
              <a:off x="0" y="4583725"/>
              <a:ext cx="9144000" cy="559800"/>
            </a:xfrm>
            <a:prstGeom prst="rect">
              <a:avLst/>
            </a:prstGeom>
            <a:solidFill>
              <a:srgbClr val="2F55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2" name="Google Shape;422;p71"/>
            <p:cNvPicPr preferRelativeResize="0"/>
            <p:nvPr/>
          </p:nvPicPr>
          <p:blipFill rotWithShape="1">
            <a:blip r:embed="rId3">
              <a:alphaModFix/>
            </a:blip>
            <a:srcRect/>
            <a:stretch/>
          </p:blipFill>
          <p:spPr>
            <a:xfrm>
              <a:off x="0" y="4583715"/>
              <a:ext cx="2012765" cy="559800"/>
            </a:xfrm>
            <a:prstGeom prst="rect">
              <a:avLst/>
            </a:prstGeom>
            <a:noFill/>
            <a:ln>
              <a:noFill/>
            </a:ln>
          </p:spPr>
        </p:pic>
      </p:grpSp>
      <p:sp>
        <p:nvSpPr>
          <p:cNvPr id="2" name="Ορθογώνιο: Στρογγύλεμα γωνιών 1">
            <a:extLst>
              <a:ext uri="{FF2B5EF4-FFF2-40B4-BE49-F238E27FC236}">
                <a16:creationId xmlns:a16="http://schemas.microsoft.com/office/drawing/2014/main" id="{C4237C61-336F-551B-A901-CF2159D90FD0}"/>
              </a:ext>
            </a:extLst>
          </p:cNvPr>
          <p:cNvSpPr/>
          <p:nvPr/>
        </p:nvSpPr>
        <p:spPr>
          <a:xfrm>
            <a:off x="728547" y="705778"/>
            <a:ext cx="7151648" cy="3724973"/>
          </a:xfrm>
          <a:prstGeom prst="roundRect">
            <a:avLst/>
          </a:prstGeom>
          <a:solidFill>
            <a:schemeClr val="accent1">
              <a:lumMod val="40000"/>
              <a:lumOff val="60000"/>
            </a:schemeClr>
          </a:solidFill>
          <a:ln w="317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3 Ε.Σ.Κ. – Επίπεδο 3</a:t>
            </a:r>
            <a:b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417 ΕΠΑ.Λ. – Επίπεδο 4 </a:t>
            </a:r>
            <a:b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25 Π.ΕΠΑ.Λ. – Επίπεδο 4 </a:t>
            </a:r>
            <a:b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126 Δημόσια Ι.Ε.Κ. Υπουργείου Παιδείας – Επίπεδο 5</a:t>
            </a:r>
            <a:b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93 Δημόσια Ι.Ε.Κ. άλλων δημοσίων φορέων – Επίπεδο 5 </a:t>
            </a:r>
            <a:b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87 Ιδιωτικά Ι.Ε.Κ. – Επίπεδο 5 </a:t>
            </a:r>
            <a:b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120 Εργαστηριακά Κέντρα </a:t>
            </a:r>
          </a:p>
        </p:txBody>
      </p:sp>
    </p:spTree>
    <p:extLst>
      <p:ext uri="{BB962C8B-B14F-4D97-AF65-F5344CB8AC3E}">
        <p14:creationId xmlns:p14="http://schemas.microsoft.com/office/powerpoint/2010/main" val="298102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2"/>
          <p:cNvSpPr/>
          <p:nvPr/>
        </p:nvSpPr>
        <p:spPr>
          <a:xfrm>
            <a:off x="95325" y="1640500"/>
            <a:ext cx="6109800" cy="1504144"/>
          </a:xfrm>
          <a:prstGeom prst="snip2DiagRect">
            <a:avLst>
              <a:gd name="adj1" fmla="val 0"/>
              <a:gd name="adj2" fmla="val 16667"/>
            </a:avLst>
          </a:prstGeom>
          <a:noFill/>
          <a:ln>
            <a:noFill/>
          </a:ln>
        </p:spPr>
        <p:txBody>
          <a:bodyPr spcFirstLastPara="1" wrap="square" lIns="83375" tIns="11900" rIns="83375" bIns="1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2600" b="1" dirty="0">
                <a:solidFill>
                  <a:srgbClr val="FFFFFF"/>
                </a:solidFill>
                <a:latin typeface="Roboto"/>
                <a:ea typeface="Roboto"/>
                <a:cs typeface="Roboto"/>
                <a:sym typeface="Roboto"/>
              </a:rPr>
              <a:t>Παρέμβαση</a:t>
            </a:r>
            <a:r>
              <a:rPr lang="el-GR" sz="2600" b="1" dirty="0">
                <a:solidFill>
                  <a:srgbClr val="FFFFFF"/>
                </a:solidFill>
                <a:latin typeface="Roboto"/>
                <a:ea typeface="Roboto"/>
                <a:cs typeface="Roboto"/>
                <a:sym typeface="Roboto"/>
              </a:rPr>
              <a:t> 1</a:t>
            </a:r>
            <a:r>
              <a:rPr lang="en" sz="2600" b="1" dirty="0">
                <a:solidFill>
                  <a:srgbClr val="FFFFFF"/>
                </a:solidFill>
                <a:latin typeface="Roboto"/>
                <a:ea typeface="Roboto"/>
                <a:cs typeface="Roboto"/>
                <a:sym typeface="Roboto"/>
              </a:rPr>
              <a:t>: Κέντρα Επαγγελματικής Εκπαίδευσης και Κατάρτισης</a:t>
            </a:r>
            <a:endParaRPr sz="1000" b="0" i="0" u="none" strike="noStrike" cap="none" dirty="0">
              <a:solidFill>
                <a:srgbClr val="000000"/>
              </a:solidFill>
              <a:latin typeface="Roboto"/>
              <a:ea typeface="Roboto"/>
              <a:cs typeface="Roboto"/>
              <a:sym typeface="Roboto"/>
            </a:endParaRPr>
          </a:p>
        </p:txBody>
      </p:sp>
      <p:sp>
        <p:nvSpPr>
          <p:cNvPr id="447" name="Google Shape;447;p72"/>
          <p:cNvSpPr txBox="1"/>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lt1"/>
                </a:solidFill>
                <a:latin typeface="Calibri"/>
                <a:ea typeface="Calibri"/>
                <a:cs typeface="Calibri"/>
                <a:sym typeface="Calibri"/>
              </a:rPr>
              <a:t>6</a:t>
            </a:fld>
            <a:endParaRPr sz="11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0"/>
          <p:cNvSpPr/>
          <p:nvPr/>
        </p:nvSpPr>
        <p:spPr>
          <a:xfrm>
            <a:off x="2457600" y="3484800"/>
            <a:ext cx="3991800" cy="9249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80"/>
          <p:cNvSpPr/>
          <p:nvPr/>
        </p:nvSpPr>
        <p:spPr>
          <a:xfrm>
            <a:off x="4713106" y="2317330"/>
            <a:ext cx="3991800" cy="9249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80"/>
          <p:cNvSpPr/>
          <p:nvPr/>
        </p:nvSpPr>
        <p:spPr>
          <a:xfrm>
            <a:off x="407050" y="2289650"/>
            <a:ext cx="3991800" cy="924900"/>
          </a:xfrm>
          <a:prstGeom prst="snip1Rect">
            <a:avLst>
              <a:gd name="adj" fmla="val 16667"/>
            </a:avLst>
          </a:prstGeom>
          <a:solidFill>
            <a:srgbClr val="4472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80"/>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Πρόταση</a:t>
            </a:r>
            <a:endParaRPr sz="2000" b="1" i="0" u="none" strike="noStrike" cap="none">
              <a:solidFill>
                <a:schemeClr val="dk1"/>
              </a:solidFill>
              <a:latin typeface="Roboto"/>
              <a:ea typeface="Roboto"/>
              <a:cs typeface="Roboto"/>
              <a:sym typeface="Roboto"/>
            </a:endParaRPr>
          </a:p>
        </p:txBody>
      </p:sp>
      <p:sp>
        <p:nvSpPr>
          <p:cNvPr id="553" name="Google Shape;553;p80"/>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554" name="Google Shape;554;p80"/>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sp>
        <p:nvSpPr>
          <p:cNvPr id="555" name="Google Shape;555;p80"/>
          <p:cNvSpPr txBox="1"/>
          <p:nvPr/>
        </p:nvSpPr>
        <p:spPr>
          <a:xfrm>
            <a:off x="971700" y="1490388"/>
            <a:ext cx="6963600" cy="400200"/>
          </a:xfrm>
          <a:prstGeom prst="rect">
            <a:avLst/>
          </a:prstGeom>
          <a:noFill/>
          <a:ln>
            <a:noFill/>
          </a:ln>
        </p:spPr>
        <p:txBody>
          <a:bodyPr spcFirstLastPara="1" wrap="square" lIns="91425" tIns="91425" rIns="91425" bIns="91425" anchor="t" anchorCtr="0">
            <a:spAutoFit/>
          </a:bodyPr>
          <a:lstStyle/>
          <a:p>
            <a:pPr marL="0" lvl="0" indent="38100" algn="ctr" rtl="0">
              <a:lnSpc>
                <a:spcPct val="150000"/>
              </a:lnSpc>
              <a:spcBef>
                <a:spcPts val="1200"/>
              </a:spcBef>
              <a:spcAft>
                <a:spcPts val="1200"/>
              </a:spcAft>
              <a:buNone/>
            </a:pPr>
            <a:r>
              <a:rPr lang="en" b="1">
                <a:solidFill>
                  <a:schemeClr val="dk1"/>
                </a:solidFill>
                <a:latin typeface="Calibri"/>
                <a:ea typeface="Calibri"/>
                <a:cs typeface="Calibri"/>
                <a:sym typeface="Calibri"/>
              </a:rPr>
              <a:t>Στα Κέντρα Επαγγελματικής Εκπαίδευσης και Κατάρτισης:</a:t>
            </a:r>
            <a:endParaRPr b="1">
              <a:solidFill>
                <a:schemeClr val="dk1"/>
              </a:solidFill>
              <a:latin typeface="Calibri"/>
              <a:ea typeface="Calibri"/>
              <a:cs typeface="Calibri"/>
              <a:sym typeface="Calibri"/>
            </a:endParaRPr>
          </a:p>
        </p:txBody>
      </p:sp>
      <p:sp>
        <p:nvSpPr>
          <p:cNvPr id="556" name="Google Shape;556;p80"/>
          <p:cNvSpPr txBox="1"/>
          <p:nvPr/>
        </p:nvSpPr>
        <p:spPr>
          <a:xfrm>
            <a:off x="182270" y="851625"/>
            <a:ext cx="7753029" cy="815578"/>
          </a:xfrm>
          <a:prstGeom prst="rect">
            <a:avLst/>
          </a:prstGeom>
          <a:solidFill>
            <a:srgbClr val="242852"/>
          </a:solidFill>
          <a:ln>
            <a:noFill/>
          </a:ln>
        </p:spPr>
        <p:txBody>
          <a:bodyPr spcFirstLastPara="1" wrap="square" lIns="91425" tIns="91425" rIns="91425" bIns="91425" anchor="t" anchorCtr="0">
            <a:spAutoFit/>
          </a:bodyPr>
          <a:lstStyle/>
          <a:p>
            <a:pPr indent="38100" algn="ctr">
              <a:lnSpc>
                <a:spcPct val="150000"/>
              </a:lnSpc>
              <a:spcBef>
                <a:spcPts val="1200"/>
              </a:spcBef>
              <a:spcAft>
                <a:spcPts val="1200"/>
              </a:spcAft>
            </a:pPr>
            <a:r>
              <a:rPr lang="el-GR" b="1" dirty="0">
                <a:solidFill>
                  <a:schemeClr val="lt1"/>
                </a:solidFill>
                <a:latin typeface="Calibri"/>
                <a:ea typeface="Calibri"/>
                <a:cs typeface="Calibri"/>
                <a:sym typeface="Calibri"/>
              </a:rPr>
              <a:t>Ιδρύονται Κέντρα Επαγγελματικής Εκπαίδευσης και Κατάρτισης (Κ.Ε.Ε.Κ.)</a:t>
            </a:r>
            <a:endParaRPr lang="el-GR" b="1" dirty="0">
              <a:solidFill>
                <a:schemeClr val="lt1"/>
              </a:solidFill>
            </a:endParaRPr>
          </a:p>
        </p:txBody>
      </p:sp>
      <p:sp>
        <p:nvSpPr>
          <p:cNvPr id="557" name="Google Shape;557;p80"/>
          <p:cNvSpPr txBox="1"/>
          <p:nvPr/>
        </p:nvSpPr>
        <p:spPr>
          <a:xfrm>
            <a:off x="378545" y="2030169"/>
            <a:ext cx="3991800" cy="10467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1200"/>
              </a:spcAft>
              <a:buNone/>
            </a:pPr>
            <a:r>
              <a:rPr lang="en" dirty="0">
                <a:solidFill>
                  <a:schemeClr val="lt1"/>
                </a:solidFill>
                <a:latin typeface="Calibri"/>
                <a:ea typeface="Calibri"/>
                <a:cs typeface="Calibri"/>
                <a:sym typeface="Calibri"/>
              </a:rPr>
              <a:t>Δύνανται να συνυπάρχουν οι δομές Ε.Σ.Κ., ΕΠΑ.Λ. και Ι.Ε.Κ. δηλαδή δομές επιπέδων 3, 4 και 5 του Εθνικού Πλαισίου Προσόντων (Ε.Π.Π.)</a:t>
            </a:r>
            <a:endParaRPr dirty="0">
              <a:solidFill>
                <a:schemeClr val="lt1"/>
              </a:solidFill>
            </a:endParaRPr>
          </a:p>
        </p:txBody>
      </p:sp>
      <p:sp>
        <p:nvSpPr>
          <p:cNvPr id="558" name="Google Shape;558;p80"/>
          <p:cNvSpPr txBox="1"/>
          <p:nvPr/>
        </p:nvSpPr>
        <p:spPr>
          <a:xfrm>
            <a:off x="4693350" y="2174735"/>
            <a:ext cx="3512100" cy="7233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1200"/>
              </a:spcAft>
              <a:buNone/>
            </a:pPr>
            <a:r>
              <a:rPr lang="en" dirty="0">
                <a:solidFill>
                  <a:schemeClr val="lt1"/>
                </a:solidFill>
                <a:latin typeface="Calibri"/>
                <a:ea typeface="Calibri"/>
                <a:cs typeface="Calibri"/>
                <a:sym typeface="Calibri"/>
              </a:rPr>
              <a:t>Στα Κ.Ε.Ε.Κ. παρέχεται και το Μεταλυκειακό Έτος - τάξη Μαθητείας (επίπεδο 5 του Ε.Π.Π.)</a:t>
            </a:r>
            <a:endParaRPr dirty="0">
              <a:solidFill>
                <a:schemeClr val="lt1"/>
              </a:solidFill>
            </a:endParaRPr>
          </a:p>
        </p:txBody>
      </p:sp>
      <p:sp>
        <p:nvSpPr>
          <p:cNvPr id="559" name="Google Shape;559;p80"/>
          <p:cNvSpPr txBox="1"/>
          <p:nvPr/>
        </p:nvSpPr>
        <p:spPr>
          <a:xfrm>
            <a:off x="2441950" y="3380065"/>
            <a:ext cx="3913800" cy="7233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1200"/>
              </a:spcAft>
              <a:buNone/>
            </a:pPr>
            <a:r>
              <a:rPr lang="en" dirty="0">
                <a:solidFill>
                  <a:schemeClr val="lt1"/>
                </a:solidFill>
                <a:latin typeface="Calibri"/>
                <a:ea typeface="Calibri"/>
                <a:cs typeface="Calibri"/>
                <a:sym typeface="Calibri"/>
              </a:rPr>
              <a:t>Οι ανωτέρω μονάδες διατηρούν την οργανικότητά τους σε όλα τα επίπεδα λειτουργία τους. </a:t>
            </a:r>
            <a:endParaRPr dirty="0">
              <a:solidFill>
                <a:schemeClr val="lt1"/>
              </a:solidFill>
            </a:endParaRPr>
          </a:p>
        </p:txBody>
      </p:sp>
      <p:sp>
        <p:nvSpPr>
          <p:cNvPr id="560" name="Google Shape;560;p80"/>
          <p:cNvSpPr/>
          <p:nvPr/>
        </p:nvSpPr>
        <p:spPr>
          <a:xfrm rot="5400000">
            <a:off x="4385850" y="1660350"/>
            <a:ext cx="291000" cy="1046700"/>
          </a:xfrm>
          <a:prstGeom prst="chevron">
            <a:avLst>
              <a:gd name="adj" fmla="val 62853"/>
            </a:avLst>
          </a:prstGeom>
          <a:solidFill>
            <a:srgbClr val="2428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3"/>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Σκοπός της παρέμβασης</a:t>
            </a:r>
            <a:endParaRPr sz="2000" b="1" i="0" u="none" strike="noStrike" cap="none">
              <a:solidFill>
                <a:schemeClr val="dk1"/>
              </a:solidFill>
              <a:latin typeface="Roboto"/>
              <a:ea typeface="Roboto"/>
              <a:cs typeface="Roboto"/>
              <a:sym typeface="Roboto"/>
            </a:endParaRPr>
          </a:p>
        </p:txBody>
      </p:sp>
      <p:sp>
        <p:nvSpPr>
          <p:cNvPr id="453" name="Google Shape;453;p73"/>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454" name="Google Shape;454;p73"/>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grpSp>
        <p:nvGrpSpPr>
          <p:cNvPr id="455" name="Google Shape;455;p73"/>
          <p:cNvGrpSpPr/>
          <p:nvPr/>
        </p:nvGrpSpPr>
        <p:grpSpPr>
          <a:xfrm>
            <a:off x="329248" y="1271425"/>
            <a:ext cx="8232750" cy="2220175"/>
            <a:chOff x="325798" y="1555450"/>
            <a:chExt cx="8232750" cy="2220175"/>
          </a:xfrm>
        </p:grpSpPr>
        <p:sp>
          <p:nvSpPr>
            <p:cNvPr id="456" name="Google Shape;456;p73"/>
            <p:cNvSpPr txBox="1"/>
            <p:nvPr/>
          </p:nvSpPr>
          <p:spPr>
            <a:xfrm>
              <a:off x="326548" y="1555450"/>
              <a:ext cx="8232000" cy="924900"/>
            </a:xfrm>
            <a:prstGeom prst="rect">
              <a:avLst/>
            </a:prstGeom>
            <a:solidFill>
              <a:srgbClr val="333F50"/>
            </a:solidFill>
            <a:ln>
              <a:noFill/>
            </a:ln>
          </p:spPr>
          <p:txBody>
            <a:bodyPr spcFirstLastPara="1" wrap="square" lIns="108000" tIns="87750" rIns="144000" bIns="87750" anchor="ctr" anchorCtr="0">
              <a:noAutofit/>
            </a:bodyPr>
            <a:lstStyle/>
            <a:p>
              <a:pPr marL="342900" marR="0" lvl="0" indent="0" algn="l" rtl="0">
                <a:lnSpc>
                  <a:spcPct val="100000"/>
                </a:lnSpc>
                <a:spcBef>
                  <a:spcPts val="0"/>
                </a:spcBef>
                <a:spcAft>
                  <a:spcPts val="0"/>
                </a:spcAft>
                <a:buClr>
                  <a:srgbClr val="000000"/>
                </a:buClr>
                <a:buSzPts val="1900"/>
                <a:buFont typeface="Arial"/>
                <a:buNone/>
              </a:pPr>
              <a:r>
                <a:rPr lang="en" sz="1600" b="1">
                  <a:solidFill>
                    <a:srgbClr val="FFFFFF"/>
                  </a:solidFill>
                  <a:latin typeface="Calibri"/>
                  <a:ea typeface="Calibri"/>
                  <a:cs typeface="Calibri"/>
                  <a:sym typeface="Calibri"/>
                </a:rPr>
                <a:t>Σύνδεση με τις ανάγκες της τοπικής οικονομίας</a:t>
              </a:r>
              <a:endParaRPr sz="1600" b="1" i="0" u="none" strike="noStrike" cap="none">
                <a:solidFill>
                  <a:srgbClr val="FFFFFF"/>
                </a:solidFill>
                <a:latin typeface="Calibri"/>
                <a:ea typeface="Calibri"/>
                <a:cs typeface="Calibri"/>
                <a:sym typeface="Calibri"/>
              </a:endParaRPr>
            </a:p>
          </p:txBody>
        </p:sp>
        <p:sp>
          <p:nvSpPr>
            <p:cNvPr id="457" name="Google Shape;457;p73"/>
            <p:cNvSpPr/>
            <p:nvPr/>
          </p:nvSpPr>
          <p:spPr>
            <a:xfrm>
              <a:off x="326548" y="2480250"/>
              <a:ext cx="8230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sp>
          <p:nvSpPr>
            <p:cNvPr id="458" name="Google Shape;458;p73"/>
            <p:cNvSpPr txBox="1"/>
            <p:nvPr/>
          </p:nvSpPr>
          <p:spPr>
            <a:xfrm>
              <a:off x="325798" y="2759325"/>
              <a:ext cx="8232000" cy="924900"/>
            </a:xfrm>
            <a:prstGeom prst="rect">
              <a:avLst/>
            </a:prstGeom>
            <a:solidFill>
              <a:srgbClr val="242852"/>
            </a:solidFill>
            <a:ln>
              <a:noFill/>
            </a:ln>
          </p:spPr>
          <p:txBody>
            <a:bodyPr spcFirstLastPara="1" wrap="square" lIns="108000" tIns="87750" rIns="144000" bIns="87750" anchor="ctr" anchorCtr="0">
              <a:noAutofit/>
            </a:bodyPr>
            <a:lstStyle/>
            <a:p>
              <a:pPr marL="342900" marR="0" lvl="0" indent="0" algn="l" rtl="0">
                <a:lnSpc>
                  <a:spcPct val="100000"/>
                </a:lnSpc>
                <a:spcBef>
                  <a:spcPts val="0"/>
                </a:spcBef>
                <a:spcAft>
                  <a:spcPts val="0"/>
                </a:spcAft>
                <a:buClr>
                  <a:srgbClr val="000000"/>
                </a:buClr>
                <a:buSzPts val="1900"/>
                <a:buFont typeface="Arial"/>
                <a:buNone/>
              </a:pPr>
              <a:r>
                <a:rPr lang="en" sz="1600" b="1">
                  <a:solidFill>
                    <a:srgbClr val="FFFFFF"/>
                  </a:solidFill>
                  <a:latin typeface="Calibri"/>
                  <a:ea typeface="Calibri"/>
                  <a:cs typeface="Calibri"/>
                  <a:sym typeface="Calibri"/>
                </a:rPr>
                <a:t>Συνεργασία και συνέργεια μονάδων 3 επιπέδων σε ένα συγκρότημα (campus) για την επίτευξη της συνάρθρωσης της Επαγγελματικής Εκπαίδευσης και της Επαγγελματικής Κατάρτισης</a:t>
              </a:r>
              <a:endParaRPr sz="1600" b="1" i="0" u="none" strike="noStrike" cap="none">
                <a:solidFill>
                  <a:srgbClr val="FFFFFF"/>
                </a:solidFill>
                <a:latin typeface="Calibri"/>
                <a:ea typeface="Calibri"/>
                <a:cs typeface="Calibri"/>
                <a:sym typeface="Calibri"/>
              </a:endParaRPr>
            </a:p>
          </p:txBody>
        </p:sp>
        <p:sp>
          <p:nvSpPr>
            <p:cNvPr id="459" name="Google Shape;459;p73"/>
            <p:cNvSpPr/>
            <p:nvPr/>
          </p:nvSpPr>
          <p:spPr>
            <a:xfrm>
              <a:off x="325798" y="3684125"/>
              <a:ext cx="8230500" cy="91500"/>
            </a:xfrm>
            <a:prstGeom prst="rect">
              <a:avLst/>
            </a:prstGeom>
            <a:solidFill>
              <a:srgbClr val="4472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500" i="0" u="none" strike="noStrike" cap="none">
                <a:solidFill>
                  <a:srgbClr val="FFFFFF"/>
                </a:solidFill>
                <a:latin typeface="Calibri"/>
                <a:ea typeface="Calibri"/>
                <a:cs typeface="Calibri"/>
                <a:sym typeface="Calibri"/>
              </a:endParaRPr>
            </a:p>
          </p:txBody>
        </p:sp>
        <p:sp>
          <p:nvSpPr>
            <p:cNvPr id="460" name="Google Shape;460;p73"/>
            <p:cNvSpPr/>
            <p:nvPr/>
          </p:nvSpPr>
          <p:spPr>
            <a:xfrm>
              <a:off x="394353" y="1878163"/>
              <a:ext cx="335100" cy="3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pen Sans"/>
                <a:buNone/>
              </a:pPr>
              <a:r>
                <a:rPr lang="en" b="1" i="0" u="none" strike="noStrike" cap="none">
                  <a:solidFill>
                    <a:srgbClr val="000000"/>
                  </a:solidFill>
                  <a:latin typeface="Calibri"/>
                  <a:ea typeface="Calibri"/>
                  <a:cs typeface="Calibri"/>
                  <a:sym typeface="Calibri"/>
                </a:rPr>
                <a:t>1</a:t>
              </a:r>
              <a:endParaRPr sz="2000" i="0" u="none" strike="noStrike" cap="none">
                <a:solidFill>
                  <a:srgbClr val="000000"/>
                </a:solidFill>
                <a:latin typeface="Calibri"/>
                <a:ea typeface="Calibri"/>
                <a:cs typeface="Calibri"/>
                <a:sym typeface="Calibri"/>
              </a:endParaRPr>
            </a:p>
          </p:txBody>
        </p:sp>
        <p:sp>
          <p:nvSpPr>
            <p:cNvPr id="461" name="Google Shape;461;p73"/>
            <p:cNvSpPr/>
            <p:nvPr/>
          </p:nvSpPr>
          <p:spPr>
            <a:xfrm>
              <a:off x="394353" y="3076555"/>
              <a:ext cx="335100" cy="3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pen Sans"/>
                <a:buNone/>
              </a:pPr>
              <a:r>
                <a:rPr lang="en" b="1" i="0" u="none" strike="noStrike" cap="none" dirty="0">
                  <a:solidFill>
                    <a:srgbClr val="000000"/>
                  </a:solidFill>
                  <a:latin typeface="Calibri"/>
                  <a:ea typeface="Calibri"/>
                  <a:cs typeface="Calibri"/>
                  <a:sym typeface="Calibri"/>
                </a:rPr>
                <a:t>2</a:t>
              </a:r>
              <a:endParaRPr sz="200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4"/>
          <p:cNvSpPr txBox="1"/>
          <p:nvPr/>
        </p:nvSpPr>
        <p:spPr>
          <a:xfrm>
            <a:off x="182275" y="367525"/>
            <a:ext cx="6459000" cy="4086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000" b="1">
                <a:solidFill>
                  <a:schemeClr val="dk1"/>
                </a:solidFill>
                <a:latin typeface="Roboto"/>
                <a:ea typeface="Roboto"/>
                <a:cs typeface="Roboto"/>
                <a:sym typeface="Roboto"/>
              </a:rPr>
              <a:t>Υφιστάμενη κατάσταση (1/4)</a:t>
            </a:r>
            <a:endParaRPr sz="2000" b="1" i="0" u="none" strike="noStrike" cap="none">
              <a:solidFill>
                <a:schemeClr val="dk1"/>
              </a:solidFill>
              <a:latin typeface="Roboto"/>
              <a:ea typeface="Roboto"/>
              <a:cs typeface="Roboto"/>
              <a:sym typeface="Roboto"/>
            </a:endParaRPr>
          </a:p>
        </p:txBody>
      </p:sp>
      <p:sp>
        <p:nvSpPr>
          <p:cNvPr id="467" name="Google Shape;467;p74"/>
          <p:cNvSpPr/>
          <p:nvPr/>
        </p:nvSpPr>
        <p:spPr>
          <a:xfrm>
            <a:off x="182271" y="196656"/>
            <a:ext cx="5473800" cy="915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468" name="Google Shape;468;p74"/>
          <p:cNvSpPr/>
          <p:nvPr/>
        </p:nvSpPr>
        <p:spPr>
          <a:xfrm>
            <a:off x="6526600" y="196650"/>
            <a:ext cx="2407200" cy="5715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lvl="0" indent="0" algn="l" rtl="0">
              <a:spcBef>
                <a:spcPts val="0"/>
              </a:spcBef>
              <a:spcAft>
                <a:spcPts val="0"/>
              </a:spcAft>
              <a:buClr>
                <a:schemeClr val="dk1"/>
              </a:buClr>
              <a:buSzPts val="2800"/>
              <a:buFont typeface="Arial"/>
              <a:buNone/>
            </a:pPr>
            <a:r>
              <a:rPr lang="en" sz="1300" b="1">
                <a:solidFill>
                  <a:schemeClr val="lt1"/>
                </a:solidFill>
                <a:latin typeface="Calibri"/>
                <a:ea typeface="Calibri"/>
                <a:cs typeface="Calibri"/>
                <a:sym typeface="Calibri"/>
              </a:rPr>
              <a:t>Κέντρα Επαγγελματικής Εκπαίδευσης και Κατάρτισης</a:t>
            </a:r>
            <a:endParaRPr sz="1700" b="1">
              <a:solidFill>
                <a:srgbClr val="FFFFFF"/>
              </a:solidFill>
              <a:latin typeface="Roboto"/>
              <a:ea typeface="Roboto"/>
              <a:cs typeface="Roboto"/>
              <a:sym typeface="Roboto"/>
            </a:endParaRPr>
          </a:p>
        </p:txBody>
      </p:sp>
      <p:pic>
        <p:nvPicPr>
          <p:cNvPr id="469" name="Google Shape;469;p74"/>
          <p:cNvPicPr preferRelativeResize="0"/>
          <p:nvPr/>
        </p:nvPicPr>
        <p:blipFill>
          <a:blip r:embed="rId3">
            <a:alphaModFix/>
          </a:blip>
          <a:stretch>
            <a:fillRect/>
          </a:stretch>
        </p:blipFill>
        <p:spPr>
          <a:xfrm>
            <a:off x="4572009" y="1227975"/>
            <a:ext cx="4311416" cy="2232626"/>
          </a:xfrm>
          <a:prstGeom prst="rect">
            <a:avLst/>
          </a:prstGeom>
          <a:noFill/>
          <a:ln>
            <a:noFill/>
          </a:ln>
        </p:spPr>
      </p:pic>
      <p:pic>
        <p:nvPicPr>
          <p:cNvPr id="470" name="Google Shape;470;p74"/>
          <p:cNvPicPr preferRelativeResize="0"/>
          <p:nvPr/>
        </p:nvPicPr>
        <p:blipFill>
          <a:blip r:embed="rId4">
            <a:alphaModFix/>
          </a:blip>
          <a:stretch>
            <a:fillRect/>
          </a:stretch>
        </p:blipFill>
        <p:spPr>
          <a:xfrm>
            <a:off x="182275" y="1227975"/>
            <a:ext cx="4225675" cy="2232623"/>
          </a:xfrm>
          <a:prstGeom prst="rect">
            <a:avLst/>
          </a:prstGeom>
          <a:noFill/>
          <a:ln>
            <a:noFill/>
          </a:ln>
        </p:spPr>
      </p:pic>
      <p:cxnSp>
        <p:nvCxnSpPr>
          <p:cNvPr id="471" name="Google Shape;471;p74"/>
          <p:cNvCxnSpPr/>
          <p:nvPr/>
        </p:nvCxnSpPr>
        <p:spPr>
          <a:xfrm>
            <a:off x="4501650" y="1329675"/>
            <a:ext cx="0" cy="2029200"/>
          </a:xfrm>
          <a:prstGeom prst="straightConnector1">
            <a:avLst/>
          </a:prstGeom>
          <a:noFill/>
          <a:ln w="9525" cap="sq" cmpd="sng">
            <a:solidFill>
              <a:srgbClr val="013476"/>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nistry of Digital Governanc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4272</Words>
  <Application>Microsoft Office PowerPoint</Application>
  <PresentationFormat>Προβολή στην οθόνη (16:9)</PresentationFormat>
  <Paragraphs>285</Paragraphs>
  <Slides>42</Slides>
  <Notes>42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5</vt:i4>
      </vt:variant>
      <vt:variant>
        <vt:lpstr>Τίτλοι διαφανειών</vt:lpstr>
      </vt:variant>
      <vt:variant>
        <vt:i4>42</vt:i4>
      </vt:variant>
    </vt:vector>
  </HeadingPairs>
  <TitlesOfParts>
    <vt:vector size="54" baseType="lpstr">
      <vt:lpstr>Open Sans SemiBold</vt:lpstr>
      <vt:lpstr>Roboto</vt:lpstr>
      <vt:lpstr>Calibri</vt:lpstr>
      <vt:lpstr>Arial</vt:lpstr>
      <vt:lpstr>Georgia</vt:lpstr>
      <vt:lpstr>Helvetica Neue</vt:lpstr>
      <vt:lpstr>Open Sans</vt:lpstr>
      <vt:lpstr>Simple Light</vt:lpstr>
      <vt:lpstr>Simple Light</vt:lpstr>
      <vt:lpstr>Simple Light</vt:lpstr>
      <vt:lpstr>Ministry of Digital Governance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Προσόντα Οργανωτικού Συντονιστή Κ.Ε.Ε.Κ.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Christiana Papageorgaki</dc:creator>
  <cp:lastModifiedBy>Christiana Papageorgaki</cp:lastModifiedBy>
  <cp:revision>29</cp:revision>
  <dcterms:modified xsi:type="dcterms:W3CDTF">2023-12-19T12:57:28Z</dcterms:modified>
</cp:coreProperties>
</file>