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1" r:id="rId1"/>
  </p:sldMasterIdLst>
  <p:notesMasterIdLst>
    <p:notesMasterId r:id="rId65"/>
  </p:notesMasterIdLst>
  <p:sldIdLst>
    <p:sldId id="510" r:id="rId2"/>
    <p:sldId id="328" r:id="rId3"/>
    <p:sldId id="745" r:id="rId4"/>
    <p:sldId id="1602" r:id="rId5"/>
    <p:sldId id="712" r:id="rId6"/>
    <p:sldId id="550" r:id="rId7"/>
    <p:sldId id="718" r:id="rId8"/>
    <p:sldId id="741" r:id="rId9"/>
    <p:sldId id="725" r:id="rId10"/>
    <p:sldId id="726" r:id="rId11"/>
    <p:sldId id="678" r:id="rId12"/>
    <p:sldId id="723" r:id="rId13"/>
    <p:sldId id="679" r:id="rId14"/>
    <p:sldId id="727" r:id="rId15"/>
    <p:sldId id="722" r:id="rId16"/>
    <p:sldId id="680" r:id="rId17"/>
    <p:sldId id="645" r:id="rId18"/>
    <p:sldId id="646" r:id="rId19"/>
    <p:sldId id="721" r:id="rId20"/>
    <p:sldId id="703" r:id="rId21"/>
    <p:sldId id="705" r:id="rId22"/>
    <p:sldId id="1118" r:id="rId23"/>
    <p:sldId id="647" r:id="rId24"/>
    <p:sldId id="720" r:id="rId25"/>
    <p:sldId id="711" r:id="rId26"/>
    <p:sldId id="628" r:id="rId27"/>
    <p:sldId id="742" r:id="rId28"/>
    <p:sldId id="1596" r:id="rId29"/>
    <p:sldId id="697" r:id="rId30"/>
    <p:sldId id="729" r:id="rId31"/>
    <p:sldId id="740" r:id="rId32"/>
    <p:sldId id="1603" r:id="rId33"/>
    <p:sldId id="746" r:id="rId34"/>
    <p:sldId id="1604" r:id="rId35"/>
    <p:sldId id="707" r:id="rId36"/>
    <p:sldId id="730" r:id="rId37"/>
    <p:sldId id="709" r:id="rId38"/>
    <p:sldId id="732" r:id="rId39"/>
    <p:sldId id="699" r:id="rId40"/>
    <p:sldId id="700" r:id="rId41"/>
    <p:sldId id="658" r:id="rId42"/>
    <p:sldId id="701" r:id="rId43"/>
    <p:sldId id="702" r:id="rId44"/>
    <p:sldId id="555" r:id="rId45"/>
    <p:sldId id="716" r:id="rId46"/>
    <p:sldId id="734" r:id="rId47"/>
    <p:sldId id="733" r:id="rId48"/>
    <p:sldId id="735" r:id="rId49"/>
    <p:sldId id="637" r:id="rId50"/>
    <p:sldId id="689" r:id="rId51"/>
    <p:sldId id="661" r:id="rId52"/>
    <p:sldId id="690" r:id="rId53"/>
    <p:sldId id="749" r:id="rId54"/>
    <p:sldId id="748" r:id="rId55"/>
    <p:sldId id="1597" r:id="rId56"/>
    <p:sldId id="684" r:id="rId57"/>
    <p:sldId id="1097" r:id="rId58"/>
    <p:sldId id="1599" r:id="rId59"/>
    <p:sldId id="1600" r:id="rId60"/>
    <p:sldId id="1601" r:id="rId61"/>
    <p:sldId id="1117" r:id="rId62"/>
    <p:sldId id="1106" r:id="rId63"/>
    <p:sldId id="259" r:id="rId64"/>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95" userDrawn="1">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Νάνσυ Κορέντζελου" initials="ΝΚ"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1559"/>
    <a:srgbClr val="56FFF2"/>
    <a:srgbClr val="4EE6DC"/>
    <a:srgbClr val="002680"/>
    <a:srgbClr val="47D0C7"/>
    <a:srgbClr val="0A3A8D"/>
    <a:srgbClr val="326B80"/>
    <a:srgbClr val="71A1AE"/>
    <a:srgbClr val="428C9C"/>
    <a:srgbClr val="EAF5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37" autoAdjust="0"/>
    <p:restoredTop sz="92348" autoAdjust="0"/>
  </p:normalViewPr>
  <p:slideViewPr>
    <p:cSldViewPr snapToGrid="0" snapToObjects="1">
      <p:cViewPr varScale="1">
        <p:scale>
          <a:sx n="100" d="100"/>
          <a:sy n="100" d="100"/>
        </p:scale>
        <p:origin x="872" y="176"/>
      </p:cViewPr>
      <p:guideLst>
        <p:guide orient="horz" pos="595"/>
        <p:guide pos="3840"/>
      </p:guideLst>
    </p:cSldViewPr>
  </p:slideViewPr>
  <p:outlineViewPr>
    <p:cViewPr>
      <p:scale>
        <a:sx n="33" d="100"/>
        <a:sy n="33" d="100"/>
      </p:scale>
      <p:origin x="0" y="2645"/>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Roboto Regular"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Roboto Regular" charset="0"/>
              </a:defRPr>
            </a:lvl1pPr>
          </a:lstStyle>
          <a:p>
            <a:fld id="{F5D597F6-B1E6-9948-9572-CE8552A41E40}" type="datetimeFigureOut">
              <a:rPr lang="en-US" smtClean="0"/>
              <a:pPr/>
              <a:t>5/26/22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Roboto Regular"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Roboto Regular" charset="0"/>
              </a:defRPr>
            </a:lvl1pPr>
          </a:lstStyle>
          <a:p>
            <a:fld id="{E8F0C22D-7263-2D43-AFDE-834F13898FC8}" type="slidenum">
              <a:rPr lang="en-US" smtClean="0"/>
              <a:pPr/>
              <a:t>‹#›</a:t>
            </a:fld>
            <a:endParaRPr lang="en-US" dirty="0"/>
          </a:p>
        </p:txBody>
      </p:sp>
    </p:spTree>
    <p:extLst>
      <p:ext uri="{BB962C8B-B14F-4D97-AF65-F5344CB8AC3E}">
        <p14:creationId xmlns:p14="http://schemas.microsoft.com/office/powerpoint/2010/main" val="3074108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Roboto Regular" charset="0"/>
        <a:ea typeface="+mn-ea"/>
        <a:cs typeface="+mn-cs"/>
      </a:defRPr>
    </a:lvl1pPr>
    <a:lvl2pPr marL="457200" algn="l" defTabSz="914400" rtl="0" eaLnBrk="1" latinLnBrk="0" hangingPunct="1">
      <a:defRPr sz="1200" b="0" i="0" kern="1200">
        <a:solidFill>
          <a:schemeClr val="tx1"/>
        </a:solidFill>
        <a:latin typeface="Roboto Regular" charset="0"/>
        <a:ea typeface="+mn-ea"/>
        <a:cs typeface="+mn-cs"/>
      </a:defRPr>
    </a:lvl2pPr>
    <a:lvl3pPr marL="914400" algn="l" defTabSz="914400" rtl="0" eaLnBrk="1" latinLnBrk="0" hangingPunct="1">
      <a:defRPr sz="1200" b="0" i="0" kern="1200">
        <a:solidFill>
          <a:schemeClr val="tx1"/>
        </a:solidFill>
        <a:latin typeface="Roboto Regular" charset="0"/>
        <a:ea typeface="+mn-ea"/>
        <a:cs typeface="+mn-cs"/>
      </a:defRPr>
    </a:lvl3pPr>
    <a:lvl4pPr marL="1371600" algn="l" defTabSz="914400" rtl="0" eaLnBrk="1" latinLnBrk="0" hangingPunct="1">
      <a:defRPr sz="1200" b="0" i="0" kern="1200">
        <a:solidFill>
          <a:schemeClr val="tx1"/>
        </a:solidFill>
        <a:latin typeface="Roboto Regular" charset="0"/>
        <a:ea typeface="+mn-ea"/>
        <a:cs typeface="+mn-cs"/>
      </a:defRPr>
    </a:lvl4pPr>
    <a:lvl5pPr marL="1828800" algn="l" defTabSz="914400" rtl="0" eaLnBrk="1" latinLnBrk="0" hangingPunct="1">
      <a:defRPr sz="1200" b="0" i="0" kern="1200">
        <a:solidFill>
          <a:schemeClr val="tx1"/>
        </a:solidFill>
        <a:latin typeface="Roboto Regular"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E8F0C22D-7263-2D43-AFDE-834F13898FC8}" type="slidenum">
              <a:rPr kumimoji="0" lang="en-US" sz="1200" b="0" i="0" u="none" strike="noStrike" kern="1200" cap="none" spc="0" normalizeH="0" baseline="0" noProof="0" smtClean="0">
                <a:ln>
                  <a:noFill/>
                </a:ln>
                <a:solidFill>
                  <a:prstClr val="black"/>
                </a:solidFill>
                <a:effectLst/>
                <a:uLnTx/>
                <a:uFillTx/>
                <a:latin typeface="Roboto Regular"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Roboto Regular" charset="0"/>
              <a:ea typeface="+mn-ea"/>
              <a:cs typeface="+mn-cs"/>
            </a:endParaRPr>
          </a:p>
        </p:txBody>
      </p:sp>
    </p:spTree>
    <p:extLst>
      <p:ext uri="{BB962C8B-B14F-4D97-AF65-F5344CB8AC3E}">
        <p14:creationId xmlns:p14="http://schemas.microsoft.com/office/powerpoint/2010/main" val="17852093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6b20904999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6b20904999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1200"/>
              </a:spcAft>
              <a:buNone/>
            </a:pPr>
            <a:endParaRPr dirty="0"/>
          </a:p>
        </p:txBody>
      </p:sp>
    </p:spTree>
    <p:extLst>
      <p:ext uri="{BB962C8B-B14F-4D97-AF65-F5344CB8AC3E}">
        <p14:creationId xmlns:p14="http://schemas.microsoft.com/office/powerpoint/2010/main" val="19885119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6b20904999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6b20904999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1200"/>
              </a:spcAft>
              <a:buNone/>
            </a:pPr>
            <a:endParaRPr dirty="0"/>
          </a:p>
        </p:txBody>
      </p:sp>
    </p:spTree>
    <p:extLst>
      <p:ext uri="{BB962C8B-B14F-4D97-AF65-F5344CB8AC3E}">
        <p14:creationId xmlns:p14="http://schemas.microsoft.com/office/powerpoint/2010/main" val="4978250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6b20904999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6b20904999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1200"/>
              </a:spcAft>
              <a:buNone/>
            </a:pPr>
            <a:endParaRPr dirty="0"/>
          </a:p>
        </p:txBody>
      </p:sp>
    </p:spTree>
    <p:extLst>
      <p:ext uri="{BB962C8B-B14F-4D97-AF65-F5344CB8AC3E}">
        <p14:creationId xmlns:p14="http://schemas.microsoft.com/office/powerpoint/2010/main" val="21334973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6b20904999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6b20904999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1200"/>
              </a:spcAft>
              <a:buNone/>
            </a:pPr>
            <a:endParaRPr dirty="0"/>
          </a:p>
        </p:txBody>
      </p:sp>
    </p:spTree>
    <p:extLst>
      <p:ext uri="{BB962C8B-B14F-4D97-AF65-F5344CB8AC3E}">
        <p14:creationId xmlns:p14="http://schemas.microsoft.com/office/powerpoint/2010/main" val="36838079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6b20904999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6b20904999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1200"/>
              </a:spcAft>
              <a:buNone/>
            </a:pPr>
            <a:endParaRPr dirty="0"/>
          </a:p>
        </p:txBody>
      </p:sp>
    </p:spTree>
    <p:extLst>
      <p:ext uri="{BB962C8B-B14F-4D97-AF65-F5344CB8AC3E}">
        <p14:creationId xmlns:p14="http://schemas.microsoft.com/office/powerpoint/2010/main" val="10675785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6b20904999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6b20904999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1200"/>
              </a:spcAft>
              <a:buNone/>
            </a:pPr>
            <a:endParaRPr dirty="0"/>
          </a:p>
        </p:txBody>
      </p:sp>
    </p:spTree>
    <p:extLst>
      <p:ext uri="{BB962C8B-B14F-4D97-AF65-F5344CB8AC3E}">
        <p14:creationId xmlns:p14="http://schemas.microsoft.com/office/powerpoint/2010/main" val="327693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6b20904999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6b20904999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1200"/>
              </a:spcAft>
              <a:buNone/>
            </a:pPr>
            <a:endParaRPr dirty="0"/>
          </a:p>
        </p:txBody>
      </p:sp>
    </p:spTree>
    <p:extLst>
      <p:ext uri="{BB962C8B-B14F-4D97-AF65-F5344CB8AC3E}">
        <p14:creationId xmlns:p14="http://schemas.microsoft.com/office/powerpoint/2010/main" val="8297312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6b20904999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6b20904999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1200"/>
              </a:spcAft>
              <a:buNone/>
            </a:pPr>
            <a:endParaRPr dirty="0"/>
          </a:p>
        </p:txBody>
      </p:sp>
    </p:spTree>
    <p:extLst>
      <p:ext uri="{BB962C8B-B14F-4D97-AF65-F5344CB8AC3E}">
        <p14:creationId xmlns:p14="http://schemas.microsoft.com/office/powerpoint/2010/main" val="3152693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6b20904999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6b20904999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1200"/>
              </a:spcAft>
              <a:buNone/>
            </a:pPr>
            <a:endParaRPr dirty="0"/>
          </a:p>
        </p:txBody>
      </p:sp>
    </p:spTree>
    <p:extLst>
      <p:ext uri="{BB962C8B-B14F-4D97-AF65-F5344CB8AC3E}">
        <p14:creationId xmlns:p14="http://schemas.microsoft.com/office/powerpoint/2010/main" val="26973779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6b20904999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6b20904999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1200"/>
              </a:spcAft>
              <a:buNone/>
            </a:pPr>
            <a:endParaRPr dirty="0"/>
          </a:p>
        </p:txBody>
      </p:sp>
    </p:spTree>
    <p:extLst>
      <p:ext uri="{BB962C8B-B14F-4D97-AF65-F5344CB8AC3E}">
        <p14:creationId xmlns:p14="http://schemas.microsoft.com/office/powerpoint/2010/main" val="3771791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E8F0C22D-7263-2D43-AFDE-834F13898FC8}" type="slidenum">
              <a:rPr kumimoji="0" lang="en-US" sz="1200" b="0" i="0" u="none" strike="noStrike" kern="1200" cap="none" spc="0" normalizeH="0" baseline="0" noProof="0" smtClean="0">
                <a:ln>
                  <a:noFill/>
                </a:ln>
                <a:solidFill>
                  <a:prstClr val="black"/>
                </a:solidFill>
                <a:effectLst/>
                <a:uLnTx/>
                <a:uFillTx/>
                <a:latin typeface="Roboto Regular"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Roboto Regular" charset="0"/>
              <a:ea typeface="+mn-ea"/>
              <a:cs typeface="+mn-cs"/>
            </a:endParaRPr>
          </a:p>
        </p:txBody>
      </p:sp>
    </p:spTree>
    <p:extLst>
      <p:ext uri="{BB962C8B-B14F-4D97-AF65-F5344CB8AC3E}">
        <p14:creationId xmlns:p14="http://schemas.microsoft.com/office/powerpoint/2010/main" val="40552818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6b20904999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6b20904999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1200"/>
              </a:spcAft>
              <a:buNone/>
            </a:pPr>
            <a:endParaRPr dirty="0"/>
          </a:p>
        </p:txBody>
      </p:sp>
    </p:spTree>
    <p:extLst>
      <p:ext uri="{BB962C8B-B14F-4D97-AF65-F5344CB8AC3E}">
        <p14:creationId xmlns:p14="http://schemas.microsoft.com/office/powerpoint/2010/main" val="19844776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6b20904999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6b20904999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1200"/>
              </a:spcAft>
              <a:buNone/>
            </a:pPr>
            <a:endParaRPr dirty="0"/>
          </a:p>
        </p:txBody>
      </p:sp>
    </p:spTree>
    <p:extLst>
      <p:ext uri="{BB962C8B-B14F-4D97-AF65-F5344CB8AC3E}">
        <p14:creationId xmlns:p14="http://schemas.microsoft.com/office/powerpoint/2010/main" val="36697458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6b20904999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6b20904999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1200"/>
              </a:spcAft>
              <a:buNone/>
            </a:pPr>
            <a:endParaRPr dirty="0"/>
          </a:p>
        </p:txBody>
      </p:sp>
    </p:spTree>
    <p:extLst>
      <p:ext uri="{BB962C8B-B14F-4D97-AF65-F5344CB8AC3E}">
        <p14:creationId xmlns:p14="http://schemas.microsoft.com/office/powerpoint/2010/main" val="24219911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6b20904999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6b20904999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1200"/>
              </a:spcAft>
              <a:buNone/>
            </a:pPr>
            <a:endParaRPr dirty="0"/>
          </a:p>
        </p:txBody>
      </p:sp>
    </p:spTree>
    <p:extLst>
      <p:ext uri="{BB962C8B-B14F-4D97-AF65-F5344CB8AC3E}">
        <p14:creationId xmlns:p14="http://schemas.microsoft.com/office/powerpoint/2010/main" val="5086479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6b20904999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6b20904999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1200"/>
              </a:spcAft>
              <a:buNone/>
            </a:pPr>
            <a:endParaRPr dirty="0"/>
          </a:p>
        </p:txBody>
      </p:sp>
    </p:spTree>
    <p:extLst>
      <p:ext uri="{BB962C8B-B14F-4D97-AF65-F5344CB8AC3E}">
        <p14:creationId xmlns:p14="http://schemas.microsoft.com/office/powerpoint/2010/main" val="3193273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6b20904999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6b20904999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1200"/>
              </a:spcAft>
              <a:buNone/>
            </a:pPr>
            <a:endParaRPr dirty="0"/>
          </a:p>
        </p:txBody>
      </p:sp>
    </p:spTree>
    <p:extLst>
      <p:ext uri="{BB962C8B-B14F-4D97-AF65-F5344CB8AC3E}">
        <p14:creationId xmlns:p14="http://schemas.microsoft.com/office/powerpoint/2010/main" val="4882730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Intro /01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F0C22D-7263-2D43-AFDE-834F13898FC8}" type="slidenum">
              <a:rPr kumimoji="0" lang="en-US" sz="1200" b="0" i="0" u="none" strike="noStrike" kern="1200" cap="none" spc="0" normalizeH="0" baseline="0" noProof="0" smtClean="0">
                <a:ln>
                  <a:noFill/>
                </a:ln>
                <a:solidFill>
                  <a:prstClr val="black"/>
                </a:solidFill>
                <a:effectLst/>
                <a:uLnTx/>
                <a:uFillTx/>
                <a:latin typeface="Roboto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Roboto Regular" charset="0"/>
              <a:ea typeface="+mn-ea"/>
              <a:cs typeface="+mn-cs"/>
            </a:endParaRPr>
          </a:p>
        </p:txBody>
      </p:sp>
    </p:spTree>
    <p:extLst>
      <p:ext uri="{BB962C8B-B14F-4D97-AF65-F5344CB8AC3E}">
        <p14:creationId xmlns:p14="http://schemas.microsoft.com/office/powerpoint/2010/main" val="3529133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6b20904999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6b20904999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1200"/>
              </a:spcAft>
              <a:buNone/>
            </a:pPr>
            <a:endParaRPr dirty="0"/>
          </a:p>
        </p:txBody>
      </p:sp>
    </p:spTree>
    <p:extLst>
      <p:ext uri="{BB962C8B-B14F-4D97-AF65-F5344CB8AC3E}">
        <p14:creationId xmlns:p14="http://schemas.microsoft.com/office/powerpoint/2010/main" val="23151612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6b20904999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6b20904999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1200"/>
              </a:spcAft>
              <a:buNone/>
            </a:pPr>
            <a:r>
              <a:rPr lang="el-GR" dirty="0"/>
              <a:t>Να βγει. </a:t>
            </a:r>
            <a:endParaRPr dirty="0"/>
          </a:p>
        </p:txBody>
      </p:sp>
    </p:spTree>
    <p:extLst>
      <p:ext uri="{BB962C8B-B14F-4D97-AF65-F5344CB8AC3E}">
        <p14:creationId xmlns:p14="http://schemas.microsoft.com/office/powerpoint/2010/main" val="16756654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6b20904999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6b20904999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1200"/>
              </a:spcAft>
              <a:buNone/>
            </a:pPr>
            <a:endParaRPr dirty="0"/>
          </a:p>
        </p:txBody>
      </p:sp>
    </p:spTree>
    <p:extLst>
      <p:ext uri="{BB962C8B-B14F-4D97-AF65-F5344CB8AC3E}">
        <p14:creationId xmlns:p14="http://schemas.microsoft.com/office/powerpoint/2010/main" val="3762966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6b20904999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6b20904999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1200"/>
              </a:spcAft>
              <a:buNone/>
            </a:pPr>
            <a:endParaRPr dirty="0"/>
          </a:p>
        </p:txBody>
      </p:sp>
    </p:spTree>
    <p:extLst>
      <p:ext uri="{BB962C8B-B14F-4D97-AF65-F5344CB8AC3E}">
        <p14:creationId xmlns:p14="http://schemas.microsoft.com/office/powerpoint/2010/main" val="34383804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6b20904999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6b20904999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1200"/>
              </a:spcAft>
              <a:buNone/>
            </a:pPr>
            <a:endParaRPr dirty="0"/>
          </a:p>
        </p:txBody>
      </p:sp>
    </p:spTree>
    <p:extLst>
      <p:ext uri="{BB962C8B-B14F-4D97-AF65-F5344CB8AC3E}">
        <p14:creationId xmlns:p14="http://schemas.microsoft.com/office/powerpoint/2010/main" val="5033997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6b20904999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6b20904999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1200"/>
              </a:spcAft>
              <a:buNone/>
            </a:pPr>
            <a:endParaRPr dirty="0"/>
          </a:p>
        </p:txBody>
      </p:sp>
    </p:spTree>
    <p:extLst>
      <p:ext uri="{BB962C8B-B14F-4D97-AF65-F5344CB8AC3E}">
        <p14:creationId xmlns:p14="http://schemas.microsoft.com/office/powerpoint/2010/main" val="32594022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6b20904999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6b20904999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1200"/>
              </a:spcAft>
              <a:buNone/>
            </a:pPr>
            <a:endParaRPr dirty="0"/>
          </a:p>
        </p:txBody>
      </p:sp>
    </p:spTree>
    <p:extLst>
      <p:ext uri="{BB962C8B-B14F-4D97-AF65-F5344CB8AC3E}">
        <p14:creationId xmlns:p14="http://schemas.microsoft.com/office/powerpoint/2010/main" val="37588467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6b20904999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6b20904999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1200"/>
              </a:spcAft>
              <a:buNone/>
            </a:pPr>
            <a:endParaRPr dirty="0"/>
          </a:p>
        </p:txBody>
      </p:sp>
    </p:spTree>
    <p:extLst>
      <p:ext uri="{BB962C8B-B14F-4D97-AF65-F5344CB8AC3E}">
        <p14:creationId xmlns:p14="http://schemas.microsoft.com/office/powerpoint/2010/main" val="4877588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6b20904999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6b20904999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1200"/>
              </a:spcAft>
              <a:buNone/>
            </a:pPr>
            <a:endParaRPr dirty="0"/>
          </a:p>
        </p:txBody>
      </p:sp>
    </p:spTree>
    <p:extLst>
      <p:ext uri="{BB962C8B-B14F-4D97-AF65-F5344CB8AC3E}">
        <p14:creationId xmlns:p14="http://schemas.microsoft.com/office/powerpoint/2010/main" val="40297468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6b20904999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6b20904999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1200"/>
              </a:spcAft>
              <a:buNone/>
            </a:pPr>
            <a:endParaRPr dirty="0"/>
          </a:p>
        </p:txBody>
      </p:sp>
    </p:spTree>
    <p:extLst>
      <p:ext uri="{BB962C8B-B14F-4D97-AF65-F5344CB8AC3E}">
        <p14:creationId xmlns:p14="http://schemas.microsoft.com/office/powerpoint/2010/main" val="1101725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6b20904999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6b20904999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1200"/>
              </a:spcAft>
              <a:buNone/>
            </a:pPr>
            <a:endParaRPr dirty="0"/>
          </a:p>
        </p:txBody>
      </p:sp>
    </p:spTree>
    <p:extLst>
      <p:ext uri="{BB962C8B-B14F-4D97-AF65-F5344CB8AC3E}">
        <p14:creationId xmlns:p14="http://schemas.microsoft.com/office/powerpoint/2010/main" val="1822568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6b20904999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6b20904999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1200"/>
              </a:spcAft>
              <a:buNone/>
            </a:pPr>
            <a:endParaRPr dirty="0"/>
          </a:p>
        </p:txBody>
      </p:sp>
    </p:spTree>
    <p:extLst>
      <p:ext uri="{BB962C8B-B14F-4D97-AF65-F5344CB8AC3E}">
        <p14:creationId xmlns:p14="http://schemas.microsoft.com/office/powerpoint/2010/main" val="1101725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6b20904999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6b20904999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1200"/>
              </a:spcAft>
              <a:buNone/>
            </a:pPr>
            <a:endParaRPr dirty="0"/>
          </a:p>
        </p:txBody>
      </p:sp>
    </p:spTree>
    <p:extLst>
      <p:ext uri="{BB962C8B-B14F-4D97-AF65-F5344CB8AC3E}">
        <p14:creationId xmlns:p14="http://schemas.microsoft.com/office/powerpoint/2010/main" val="9255161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6b20904999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6b20904999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1200"/>
              </a:spcAft>
              <a:buNone/>
            </a:pPr>
            <a:endParaRPr dirty="0"/>
          </a:p>
        </p:txBody>
      </p:sp>
    </p:spTree>
    <p:extLst>
      <p:ext uri="{BB962C8B-B14F-4D97-AF65-F5344CB8AC3E}">
        <p14:creationId xmlns:p14="http://schemas.microsoft.com/office/powerpoint/2010/main" val="24209687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6b20904999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6b20904999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1200"/>
              </a:spcAft>
              <a:buNone/>
            </a:pPr>
            <a:endParaRPr dirty="0"/>
          </a:p>
        </p:txBody>
      </p:sp>
    </p:spTree>
    <p:extLst>
      <p:ext uri="{BB962C8B-B14F-4D97-AF65-F5344CB8AC3E}">
        <p14:creationId xmlns:p14="http://schemas.microsoft.com/office/powerpoint/2010/main" val="92456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6b20904999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6b20904999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1200"/>
              </a:spcBef>
              <a:spcAft>
                <a:spcPts val="1200"/>
              </a:spcAft>
              <a:buClrTx/>
              <a:buSzTx/>
              <a:buFontTx/>
              <a:buNone/>
              <a:tabLst/>
              <a:defRPr/>
            </a:pPr>
            <a:r>
              <a:rPr lang="el-GR" i="0" dirty="0">
                <a:solidFill>
                  <a:srgbClr val="021559"/>
                </a:solidFill>
                <a:latin typeface="Roboto" charset="0"/>
                <a:ea typeface="Roboto" charset="0"/>
                <a:cs typeface="Roboto" charset="0"/>
              </a:rPr>
              <a:t>(π.χ. Μετά από έγκριση του ΥΠΑΙΘ, Πανεπιστήμιο της Αθήνας μπορεί να ιδρύει ένα ερευνητικό ινστιτούτο σε ένα νησί με αντικείμενο τη διεξαγωγή ερευνητικών δραστηριοτήτων που στοχεύουν στην ενεργειακή μετάβαση και την αειφόρο ανάπτυξη του νησιού ή την ανάδειξη της πολιτιστικής του κληρονομιάς). </a:t>
            </a:r>
            <a:endParaRPr lang="x-none" i="0">
              <a:solidFill>
                <a:srgbClr val="021559"/>
              </a:solidFill>
              <a:latin typeface="Roboto" charset="0"/>
              <a:ea typeface="Roboto" charset="0"/>
              <a:cs typeface="Roboto" charset="0"/>
            </a:endParaRPr>
          </a:p>
        </p:txBody>
      </p:sp>
    </p:spTree>
    <p:extLst>
      <p:ext uri="{BB962C8B-B14F-4D97-AF65-F5344CB8AC3E}">
        <p14:creationId xmlns:p14="http://schemas.microsoft.com/office/powerpoint/2010/main" val="28080706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6b20904999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6b20904999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1200"/>
              </a:spcAft>
              <a:buNone/>
            </a:pPr>
            <a:endParaRPr dirty="0"/>
          </a:p>
        </p:txBody>
      </p:sp>
    </p:spTree>
    <p:extLst>
      <p:ext uri="{BB962C8B-B14F-4D97-AF65-F5344CB8AC3E}">
        <p14:creationId xmlns:p14="http://schemas.microsoft.com/office/powerpoint/2010/main" val="36164671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6b20904999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6b20904999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1200"/>
              </a:spcAft>
              <a:buNone/>
            </a:pPr>
            <a:endParaRPr dirty="0"/>
          </a:p>
        </p:txBody>
      </p:sp>
    </p:spTree>
    <p:extLst>
      <p:ext uri="{BB962C8B-B14F-4D97-AF65-F5344CB8AC3E}">
        <p14:creationId xmlns:p14="http://schemas.microsoft.com/office/powerpoint/2010/main" val="2662290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6b20904999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6b20904999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1200"/>
              </a:spcAft>
              <a:buNone/>
            </a:pPr>
            <a:endParaRPr dirty="0"/>
          </a:p>
        </p:txBody>
      </p:sp>
    </p:spTree>
    <p:extLst>
      <p:ext uri="{BB962C8B-B14F-4D97-AF65-F5344CB8AC3E}">
        <p14:creationId xmlns:p14="http://schemas.microsoft.com/office/powerpoint/2010/main" val="3025166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F0C22D-7263-2D43-AFDE-834F13898FC8}" type="slidenum">
              <a:rPr kumimoji="0" lang="en-US" sz="1200" b="0" i="0" u="none" strike="noStrike" kern="1200" cap="none" spc="0" normalizeH="0" baseline="0" noProof="0" smtClean="0">
                <a:ln>
                  <a:noFill/>
                </a:ln>
                <a:solidFill>
                  <a:prstClr val="black"/>
                </a:solidFill>
                <a:effectLst/>
                <a:uLnTx/>
                <a:uFillTx/>
                <a:latin typeface="Roboto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Roboto Regular" charset="0"/>
              <a:ea typeface="+mn-ea"/>
              <a:cs typeface="+mn-cs"/>
            </a:endParaRPr>
          </a:p>
        </p:txBody>
      </p:sp>
    </p:spTree>
    <p:extLst>
      <p:ext uri="{BB962C8B-B14F-4D97-AF65-F5344CB8AC3E}">
        <p14:creationId xmlns:p14="http://schemas.microsoft.com/office/powerpoint/2010/main" val="10624486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6b20904999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6b20904999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1200"/>
              </a:spcAft>
              <a:buNone/>
            </a:pPr>
            <a:endParaRPr dirty="0"/>
          </a:p>
        </p:txBody>
      </p:sp>
    </p:spTree>
    <p:extLst>
      <p:ext uri="{BB962C8B-B14F-4D97-AF65-F5344CB8AC3E}">
        <p14:creationId xmlns:p14="http://schemas.microsoft.com/office/powerpoint/2010/main" val="9378249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6b20904999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6b20904999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1200"/>
              </a:spcAft>
              <a:buNone/>
            </a:pPr>
            <a:endParaRPr dirty="0"/>
          </a:p>
        </p:txBody>
      </p:sp>
    </p:spTree>
    <p:extLst>
      <p:ext uri="{BB962C8B-B14F-4D97-AF65-F5344CB8AC3E}">
        <p14:creationId xmlns:p14="http://schemas.microsoft.com/office/powerpoint/2010/main" val="4817473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6b20904999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6b20904999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1200"/>
              </a:spcAft>
              <a:buNone/>
            </a:pPr>
            <a:endParaRPr dirty="0"/>
          </a:p>
        </p:txBody>
      </p:sp>
    </p:spTree>
    <p:extLst>
      <p:ext uri="{BB962C8B-B14F-4D97-AF65-F5344CB8AC3E}">
        <p14:creationId xmlns:p14="http://schemas.microsoft.com/office/powerpoint/2010/main" val="12974434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6b20904999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6b20904999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1200"/>
              </a:spcAft>
              <a:buNone/>
            </a:pPr>
            <a:endParaRPr dirty="0"/>
          </a:p>
        </p:txBody>
      </p:sp>
    </p:spTree>
    <p:extLst>
      <p:ext uri="{BB962C8B-B14F-4D97-AF65-F5344CB8AC3E}">
        <p14:creationId xmlns:p14="http://schemas.microsoft.com/office/powerpoint/2010/main" val="15122422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F0C22D-7263-2D43-AFDE-834F13898FC8}" type="slidenum">
              <a:rPr kumimoji="0" lang="en-US" sz="1200" b="0" i="0" u="none" strike="noStrike" kern="1200" cap="none" spc="0" normalizeH="0" baseline="0" noProof="0" smtClean="0">
                <a:ln>
                  <a:noFill/>
                </a:ln>
                <a:solidFill>
                  <a:prstClr val="black"/>
                </a:solidFill>
                <a:effectLst/>
                <a:uLnTx/>
                <a:uFillTx/>
                <a:latin typeface="Roboto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Roboto Regular" charset="0"/>
              <a:ea typeface="+mn-ea"/>
              <a:cs typeface="+mn-cs"/>
            </a:endParaRPr>
          </a:p>
        </p:txBody>
      </p:sp>
    </p:spTree>
    <p:extLst>
      <p:ext uri="{BB962C8B-B14F-4D97-AF65-F5344CB8AC3E}">
        <p14:creationId xmlns:p14="http://schemas.microsoft.com/office/powerpoint/2010/main" val="968846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E8F0C22D-7263-2D43-AFDE-834F13898FC8}" type="slidenum">
              <a:rPr lang="en-US" smtClean="0"/>
              <a:pPr/>
              <a:t>5</a:t>
            </a:fld>
            <a:endParaRPr lang="en-US" dirty="0"/>
          </a:p>
        </p:txBody>
      </p:sp>
    </p:spTree>
    <p:extLst>
      <p:ext uri="{BB962C8B-B14F-4D97-AF65-F5344CB8AC3E}">
        <p14:creationId xmlns:p14="http://schemas.microsoft.com/office/powerpoint/2010/main" val="8176691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6b20904999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6b20904999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1200"/>
              </a:spcAft>
              <a:buNone/>
            </a:pPr>
            <a:endParaRPr dirty="0"/>
          </a:p>
        </p:txBody>
      </p:sp>
    </p:spTree>
    <p:extLst>
      <p:ext uri="{BB962C8B-B14F-4D97-AF65-F5344CB8AC3E}">
        <p14:creationId xmlns:p14="http://schemas.microsoft.com/office/powerpoint/2010/main" val="38645043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6b20904999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6b20904999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1200"/>
              </a:spcAft>
              <a:buNone/>
            </a:pPr>
            <a:endParaRPr dirty="0"/>
          </a:p>
        </p:txBody>
      </p:sp>
    </p:spTree>
    <p:extLst>
      <p:ext uri="{BB962C8B-B14F-4D97-AF65-F5344CB8AC3E}">
        <p14:creationId xmlns:p14="http://schemas.microsoft.com/office/powerpoint/2010/main" val="36189032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6b20904999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6b20904999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1200"/>
              </a:spcAft>
              <a:buNone/>
            </a:pPr>
            <a:endParaRPr dirty="0"/>
          </a:p>
        </p:txBody>
      </p:sp>
    </p:spTree>
    <p:extLst>
      <p:ext uri="{BB962C8B-B14F-4D97-AF65-F5344CB8AC3E}">
        <p14:creationId xmlns:p14="http://schemas.microsoft.com/office/powerpoint/2010/main" val="17052774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6b20904999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6b20904999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1200"/>
              </a:spcAft>
              <a:buNone/>
            </a:pPr>
            <a:endParaRPr dirty="0"/>
          </a:p>
        </p:txBody>
      </p:sp>
    </p:spTree>
    <p:extLst>
      <p:ext uri="{BB962C8B-B14F-4D97-AF65-F5344CB8AC3E}">
        <p14:creationId xmlns:p14="http://schemas.microsoft.com/office/powerpoint/2010/main" val="55129809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6b20904999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6b20904999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1200"/>
              </a:spcAft>
              <a:buNone/>
            </a:pPr>
            <a:endParaRPr dirty="0"/>
          </a:p>
        </p:txBody>
      </p:sp>
    </p:spTree>
    <p:extLst>
      <p:ext uri="{BB962C8B-B14F-4D97-AF65-F5344CB8AC3E}">
        <p14:creationId xmlns:p14="http://schemas.microsoft.com/office/powerpoint/2010/main" val="142996426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6b20904999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6b20904999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1200"/>
              </a:spcAft>
              <a:buNone/>
            </a:pPr>
            <a:endParaRPr dirty="0"/>
          </a:p>
        </p:txBody>
      </p:sp>
    </p:spTree>
    <p:extLst>
      <p:ext uri="{BB962C8B-B14F-4D97-AF65-F5344CB8AC3E}">
        <p14:creationId xmlns:p14="http://schemas.microsoft.com/office/powerpoint/2010/main" val="222361065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F0C22D-7263-2D43-AFDE-834F13898FC8}" type="slidenum">
              <a:rPr kumimoji="0" lang="en-US" sz="1200" b="0" i="0" u="none" strike="noStrike" kern="1200" cap="none" spc="0" normalizeH="0" baseline="0" noProof="0" smtClean="0">
                <a:ln>
                  <a:noFill/>
                </a:ln>
                <a:solidFill>
                  <a:prstClr val="black"/>
                </a:solidFill>
                <a:effectLst/>
                <a:uLnTx/>
                <a:uFillTx/>
                <a:latin typeface="Roboto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Roboto Regular" charset="0"/>
              <a:ea typeface="+mn-ea"/>
              <a:cs typeface="+mn-cs"/>
            </a:endParaRPr>
          </a:p>
        </p:txBody>
      </p:sp>
    </p:spTree>
    <p:extLst>
      <p:ext uri="{BB962C8B-B14F-4D97-AF65-F5344CB8AC3E}">
        <p14:creationId xmlns:p14="http://schemas.microsoft.com/office/powerpoint/2010/main" val="95772666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F0C22D-7263-2D43-AFDE-834F13898FC8}" type="slidenum">
              <a:rPr kumimoji="0" lang="en-US" sz="1200" b="0" i="0" u="none" strike="noStrike" kern="1200" cap="none" spc="0" normalizeH="0" baseline="0" noProof="0" smtClean="0">
                <a:ln>
                  <a:noFill/>
                </a:ln>
                <a:solidFill>
                  <a:prstClr val="black"/>
                </a:solidFill>
                <a:effectLst/>
                <a:uLnTx/>
                <a:uFillTx/>
                <a:latin typeface="Roboto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Roboto Regular" charset="0"/>
              <a:ea typeface="+mn-ea"/>
              <a:cs typeface="+mn-cs"/>
            </a:endParaRPr>
          </a:p>
        </p:txBody>
      </p:sp>
    </p:spTree>
    <p:extLst>
      <p:ext uri="{BB962C8B-B14F-4D97-AF65-F5344CB8AC3E}">
        <p14:creationId xmlns:p14="http://schemas.microsoft.com/office/powerpoint/2010/main" val="80070941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End /01</a:t>
            </a:r>
          </a:p>
        </p:txBody>
      </p:sp>
      <p:sp>
        <p:nvSpPr>
          <p:cNvPr id="4" name="Slide Number Placeholder 3"/>
          <p:cNvSpPr>
            <a:spLocks noGrp="1"/>
          </p:cNvSpPr>
          <p:nvPr>
            <p:ph type="sldNum" sz="quarter" idx="5"/>
          </p:nvPr>
        </p:nvSpPr>
        <p:spPr/>
        <p:txBody>
          <a:bodyPr/>
          <a:lstStyle/>
          <a:p>
            <a:fld id="{E8F0C22D-7263-2D43-AFDE-834F13898FC8}" type="slidenum">
              <a:rPr lang="en-US" smtClean="0"/>
              <a:t>63</a:t>
            </a:fld>
            <a:endParaRPr lang="en-US"/>
          </a:p>
        </p:txBody>
      </p:sp>
    </p:spTree>
    <p:extLst>
      <p:ext uri="{BB962C8B-B14F-4D97-AF65-F5344CB8AC3E}">
        <p14:creationId xmlns:p14="http://schemas.microsoft.com/office/powerpoint/2010/main" val="26870980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Intro /01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F0C22D-7263-2D43-AFDE-834F13898FC8}" type="slidenum">
              <a:rPr kumimoji="0" lang="en-US" sz="1200" b="0" i="0" u="none" strike="noStrike" kern="1200" cap="none" spc="0" normalizeH="0" baseline="0" noProof="0" smtClean="0">
                <a:ln>
                  <a:noFill/>
                </a:ln>
                <a:solidFill>
                  <a:prstClr val="black"/>
                </a:solidFill>
                <a:effectLst/>
                <a:uLnTx/>
                <a:uFillTx/>
                <a:latin typeface="Roboto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Roboto Regular" charset="0"/>
              <a:ea typeface="+mn-ea"/>
              <a:cs typeface="+mn-cs"/>
            </a:endParaRPr>
          </a:p>
        </p:txBody>
      </p:sp>
    </p:spTree>
    <p:extLst>
      <p:ext uri="{BB962C8B-B14F-4D97-AF65-F5344CB8AC3E}">
        <p14:creationId xmlns:p14="http://schemas.microsoft.com/office/powerpoint/2010/main" val="22406194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6b20904999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6b20904999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1200"/>
              </a:spcAft>
              <a:buNone/>
            </a:pPr>
            <a:endParaRPr dirty="0"/>
          </a:p>
        </p:txBody>
      </p:sp>
    </p:spTree>
    <p:extLst>
      <p:ext uri="{BB962C8B-B14F-4D97-AF65-F5344CB8AC3E}">
        <p14:creationId xmlns:p14="http://schemas.microsoft.com/office/powerpoint/2010/main" val="15142055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6b20904999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6b20904999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1200"/>
              </a:spcAft>
              <a:buNone/>
            </a:pPr>
            <a:endParaRPr dirty="0"/>
          </a:p>
        </p:txBody>
      </p:sp>
    </p:spTree>
    <p:extLst>
      <p:ext uri="{BB962C8B-B14F-4D97-AF65-F5344CB8AC3E}">
        <p14:creationId xmlns:p14="http://schemas.microsoft.com/office/powerpoint/2010/main" val="27105581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6b20904999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6b20904999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1200"/>
              </a:spcAft>
              <a:buNone/>
            </a:pPr>
            <a:endParaRPr dirty="0"/>
          </a:p>
        </p:txBody>
      </p:sp>
    </p:spTree>
    <p:extLst>
      <p:ext uri="{BB962C8B-B14F-4D97-AF65-F5344CB8AC3E}">
        <p14:creationId xmlns:p14="http://schemas.microsoft.com/office/powerpoint/2010/main" val="9955168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98468-F777-1A43-92F8-FB156B5944FE}"/>
              </a:ext>
            </a:extLst>
          </p:cNvPr>
          <p:cNvSpPr>
            <a:spLocks noGrp="1"/>
          </p:cNvSpPr>
          <p:nvPr>
            <p:ph type="ctrTitle"/>
          </p:nvPr>
        </p:nvSpPr>
        <p:spPr>
          <a:xfrm>
            <a:off x="1524000" y="1122363"/>
            <a:ext cx="9144000" cy="2387600"/>
          </a:xfrm>
        </p:spPr>
        <p:txBody>
          <a:bodyPr anchor="b"/>
          <a:lstStyle>
            <a:lvl1pPr algn="ctr">
              <a:defRPr sz="6000" b="0" i="0">
                <a:latin typeface="Roboto" panose="02000000000000000000" pitchFamily="2" charset="0"/>
              </a:defRPr>
            </a:lvl1pPr>
          </a:lstStyle>
          <a:p>
            <a:r>
              <a:rPr lang="en-GB"/>
              <a:t>Click to edit Master title style</a:t>
            </a:r>
            <a:endParaRPr lang="x-none" dirty="0"/>
          </a:p>
        </p:txBody>
      </p:sp>
      <p:sp>
        <p:nvSpPr>
          <p:cNvPr id="3" name="Subtitle 2">
            <a:extLst>
              <a:ext uri="{FF2B5EF4-FFF2-40B4-BE49-F238E27FC236}">
                <a16:creationId xmlns:a16="http://schemas.microsoft.com/office/drawing/2014/main" id="{E79967FF-4232-834C-B73E-88DFAA7FAC6D}"/>
              </a:ext>
            </a:extLst>
          </p:cNvPr>
          <p:cNvSpPr>
            <a:spLocks noGrp="1"/>
          </p:cNvSpPr>
          <p:nvPr>
            <p:ph type="subTitle" idx="1"/>
          </p:nvPr>
        </p:nvSpPr>
        <p:spPr>
          <a:xfrm>
            <a:off x="1524000" y="3602038"/>
            <a:ext cx="9144000" cy="1655762"/>
          </a:xfrm>
        </p:spPr>
        <p:txBody>
          <a:bodyPr/>
          <a:lstStyle>
            <a:lvl1pPr marL="0" indent="0" algn="ctr">
              <a:buNone/>
              <a:defRPr sz="2400" b="0" i="0">
                <a:latin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x-none" dirty="0"/>
          </a:p>
        </p:txBody>
      </p:sp>
      <p:sp>
        <p:nvSpPr>
          <p:cNvPr id="4" name="Date Placeholder 3">
            <a:extLst>
              <a:ext uri="{FF2B5EF4-FFF2-40B4-BE49-F238E27FC236}">
                <a16:creationId xmlns:a16="http://schemas.microsoft.com/office/drawing/2014/main" id="{C413A1BB-5865-7F4C-B177-CBA2B6051E71}"/>
              </a:ext>
            </a:extLst>
          </p:cNvPr>
          <p:cNvSpPr>
            <a:spLocks noGrp="1"/>
          </p:cNvSpPr>
          <p:nvPr>
            <p:ph type="dt" sz="half" idx="10"/>
          </p:nvPr>
        </p:nvSpPr>
        <p:spPr/>
        <p:txBody>
          <a:bodyPr/>
          <a:lstStyle>
            <a:lvl1pPr>
              <a:defRPr b="0" i="0">
                <a:latin typeface="Roboto" panose="02000000000000000000" pitchFamily="2" charset="0"/>
              </a:defRPr>
            </a:lvl1pPr>
          </a:lstStyle>
          <a:p>
            <a:fld id="{D8CAC55F-2063-DB47-93AF-3A96D469569A}" type="datetimeFigureOut">
              <a:rPr lang="en-US" smtClean="0"/>
              <a:t>5/26/22</a:t>
            </a:fld>
            <a:endParaRPr lang="en-US"/>
          </a:p>
        </p:txBody>
      </p:sp>
      <p:sp>
        <p:nvSpPr>
          <p:cNvPr id="5" name="Footer Placeholder 4">
            <a:extLst>
              <a:ext uri="{FF2B5EF4-FFF2-40B4-BE49-F238E27FC236}">
                <a16:creationId xmlns:a16="http://schemas.microsoft.com/office/drawing/2014/main" id="{5BCD1CC0-C9CB-0D40-8EA0-4283B4CC491D}"/>
              </a:ext>
            </a:extLst>
          </p:cNvPr>
          <p:cNvSpPr>
            <a:spLocks noGrp="1"/>
          </p:cNvSpPr>
          <p:nvPr>
            <p:ph type="ftr" sz="quarter" idx="11"/>
          </p:nvPr>
        </p:nvSpPr>
        <p:spPr/>
        <p:txBody>
          <a:bodyPr/>
          <a:lstStyle>
            <a:lvl1pPr>
              <a:defRPr b="0" i="0">
                <a:latin typeface="Roboto" panose="02000000000000000000" pitchFamily="2" charset="0"/>
              </a:defRPr>
            </a:lvl1pPr>
          </a:lstStyle>
          <a:p>
            <a:endParaRPr lang="en-US"/>
          </a:p>
        </p:txBody>
      </p:sp>
      <p:sp>
        <p:nvSpPr>
          <p:cNvPr id="6" name="Slide Number Placeholder 5">
            <a:extLst>
              <a:ext uri="{FF2B5EF4-FFF2-40B4-BE49-F238E27FC236}">
                <a16:creationId xmlns:a16="http://schemas.microsoft.com/office/drawing/2014/main" id="{58AD73DF-7205-4746-9D77-5D77D7F0E9CC}"/>
              </a:ext>
            </a:extLst>
          </p:cNvPr>
          <p:cNvSpPr>
            <a:spLocks noGrp="1"/>
          </p:cNvSpPr>
          <p:nvPr>
            <p:ph type="sldNum" sz="quarter" idx="12"/>
          </p:nvPr>
        </p:nvSpPr>
        <p:spPr/>
        <p:txBody>
          <a:bodyPr/>
          <a:lstStyle>
            <a:lvl1pPr>
              <a:defRPr b="0" i="0">
                <a:latin typeface="Roboto" panose="02000000000000000000" pitchFamily="2" charset="0"/>
              </a:defRPr>
            </a:lvl1pPr>
          </a:lstStyle>
          <a:p>
            <a:fld id="{548DB868-3F35-684A-85CB-C6013B4185DA}" type="slidenum">
              <a:rPr lang="en-US" smtClean="0"/>
              <a:t>‹#›</a:t>
            </a:fld>
            <a:endParaRPr lang="en-US"/>
          </a:p>
        </p:txBody>
      </p:sp>
    </p:spTree>
    <p:extLst>
      <p:ext uri="{BB962C8B-B14F-4D97-AF65-F5344CB8AC3E}">
        <p14:creationId xmlns:p14="http://schemas.microsoft.com/office/powerpoint/2010/main" val="1841620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CB3A2-E178-3243-9267-E03D4DB1A787}"/>
              </a:ext>
            </a:extLst>
          </p:cNvPr>
          <p:cNvSpPr>
            <a:spLocks noGrp="1"/>
          </p:cNvSpPr>
          <p:nvPr>
            <p:ph type="title"/>
          </p:nvPr>
        </p:nvSpPr>
        <p:spPr/>
        <p:txBody>
          <a:bodyPr/>
          <a:lstStyle>
            <a:lvl1pPr>
              <a:defRPr b="0" i="0">
                <a:latin typeface="Roboto" panose="02000000000000000000" pitchFamily="2" charset="0"/>
              </a:defRPr>
            </a:lvl1pPr>
          </a:lstStyle>
          <a:p>
            <a:r>
              <a:rPr lang="en-GB"/>
              <a:t>Click to edit Master title style</a:t>
            </a:r>
            <a:endParaRPr lang="x-none" dirty="0"/>
          </a:p>
        </p:txBody>
      </p:sp>
      <p:sp>
        <p:nvSpPr>
          <p:cNvPr id="3" name="Content Placeholder 2">
            <a:extLst>
              <a:ext uri="{FF2B5EF4-FFF2-40B4-BE49-F238E27FC236}">
                <a16:creationId xmlns:a16="http://schemas.microsoft.com/office/drawing/2014/main" id="{EE56938A-0EF5-E34D-967F-ED2DAF9C8638}"/>
              </a:ext>
            </a:extLst>
          </p:cNvPr>
          <p:cNvSpPr>
            <a:spLocks noGrp="1"/>
          </p:cNvSpPr>
          <p:nvPr>
            <p:ph idx="1"/>
          </p:nvPr>
        </p:nvSpPr>
        <p:spPr/>
        <p:txBody>
          <a:bodyPr/>
          <a:lstStyle>
            <a:lvl1pPr>
              <a:defRPr b="0" i="0">
                <a:latin typeface="Roboto" panose="02000000000000000000" pitchFamily="2" charset="0"/>
              </a:defRPr>
            </a:lvl1pPr>
            <a:lvl2pPr>
              <a:defRPr b="0" i="0">
                <a:latin typeface="Roboto" panose="02000000000000000000" pitchFamily="2" charset="0"/>
              </a:defRPr>
            </a:lvl2pPr>
            <a:lvl3pPr>
              <a:defRPr b="0" i="0">
                <a:latin typeface="Roboto" panose="02000000000000000000" pitchFamily="2" charset="0"/>
              </a:defRPr>
            </a:lvl3pPr>
            <a:lvl4pPr>
              <a:defRPr b="0" i="0">
                <a:latin typeface="Roboto" panose="02000000000000000000" pitchFamily="2" charset="0"/>
              </a:defRPr>
            </a:lvl4pPr>
            <a:lvl5pPr>
              <a:defRPr b="0" i="0">
                <a:latin typeface="Roboto" panose="02000000000000000000"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dirty="0"/>
          </a:p>
        </p:txBody>
      </p:sp>
      <p:sp>
        <p:nvSpPr>
          <p:cNvPr id="4" name="Date Placeholder 3">
            <a:extLst>
              <a:ext uri="{FF2B5EF4-FFF2-40B4-BE49-F238E27FC236}">
                <a16:creationId xmlns:a16="http://schemas.microsoft.com/office/drawing/2014/main" id="{AA16825B-B3D1-E644-8520-01609ED22E8C}"/>
              </a:ext>
            </a:extLst>
          </p:cNvPr>
          <p:cNvSpPr>
            <a:spLocks noGrp="1"/>
          </p:cNvSpPr>
          <p:nvPr>
            <p:ph type="dt" sz="half" idx="10"/>
          </p:nvPr>
        </p:nvSpPr>
        <p:spPr/>
        <p:txBody>
          <a:bodyPr/>
          <a:lstStyle>
            <a:lvl1pPr>
              <a:defRPr b="0" i="0">
                <a:latin typeface="Roboto" panose="02000000000000000000" pitchFamily="2" charset="0"/>
              </a:defRPr>
            </a:lvl1pPr>
          </a:lstStyle>
          <a:p>
            <a:fld id="{D8CAC55F-2063-DB47-93AF-3A96D469569A}" type="datetimeFigureOut">
              <a:rPr lang="en-US" smtClean="0"/>
              <a:t>5/26/22</a:t>
            </a:fld>
            <a:endParaRPr lang="en-US"/>
          </a:p>
        </p:txBody>
      </p:sp>
      <p:sp>
        <p:nvSpPr>
          <p:cNvPr id="5" name="Footer Placeholder 4">
            <a:extLst>
              <a:ext uri="{FF2B5EF4-FFF2-40B4-BE49-F238E27FC236}">
                <a16:creationId xmlns:a16="http://schemas.microsoft.com/office/drawing/2014/main" id="{9C92CF97-2C3C-F94E-B97B-42B6878CB9A6}"/>
              </a:ext>
            </a:extLst>
          </p:cNvPr>
          <p:cNvSpPr>
            <a:spLocks noGrp="1"/>
          </p:cNvSpPr>
          <p:nvPr>
            <p:ph type="ftr" sz="quarter" idx="11"/>
          </p:nvPr>
        </p:nvSpPr>
        <p:spPr/>
        <p:txBody>
          <a:bodyPr/>
          <a:lstStyle>
            <a:lvl1pPr>
              <a:defRPr b="0" i="0">
                <a:latin typeface="Roboto" panose="02000000000000000000" pitchFamily="2" charset="0"/>
              </a:defRPr>
            </a:lvl1pPr>
          </a:lstStyle>
          <a:p>
            <a:endParaRPr lang="en-US"/>
          </a:p>
        </p:txBody>
      </p:sp>
      <p:sp>
        <p:nvSpPr>
          <p:cNvPr id="6" name="Slide Number Placeholder 5">
            <a:extLst>
              <a:ext uri="{FF2B5EF4-FFF2-40B4-BE49-F238E27FC236}">
                <a16:creationId xmlns:a16="http://schemas.microsoft.com/office/drawing/2014/main" id="{2A67252B-8B90-DB4C-922C-56A755B85DB4}"/>
              </a:ext>
            </a:extLst>
          </p:cNvPr>
          <p:cNvSpPr>
            <a:spLocks noGrp="1"/>
          </p:cNvSpPr>
          <p:nvPr>
            <p:ph type="sldNum" sz="quarter" idx="12"/>
          </p:nvPr>
        </p:nvSpPr>
        <p:spPr/>
        <p:txBody>
          <a:bodyPr/>
          <a:lstStyle>
            <a:lvl1pPr>
              <a:defRPr b="0" i="0">
                <a:latin typeface="Roboto" panose="02000000000000000000" pitchFamily="2" charset="0"/>
              </a:defRPr>
            </a:lvl1pPr>
          </a:lstStyle>
          <a:p>
            <a:fld id="{548DB868-3F35-684A-85CB-C6013B4185DA}" type="slidenum">
              <a:rPr lang="en-US" smtClean="0"/>
              <a:t>‹#›</a:t>
            </a:fld>
            <a:endParaRPr lang="en-US"/>
          </a:p>
        </p:txBody>
      </p:sp>
    </p:spTree>
    <p:extLst>
      <p:ext uri="{BB962C8B-B14F-4D97-AF65-F5344CB8AC3E}">
        <p14:creationId xmlns:p14="http://schemas.microsoft.com/office/powerpoint/2010/main" val="2041676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68554-5FFB-884B-B668-E7458285CD9B}"/>
              </a:ext>
            </a:extLst>
          </p:cNvPr>
          <p:cNvSpPr>
            <a:spLocks noGrp="1"/>
          </p:cNvSpPr>
          <p:nvPr>
            <p:ph type="title"/>
          </p:nvPr>
        </p:nvSpPr>
        <p:spPr>
          <a:xfrm>
            <a:off x="831850" y="1709738"/>
            <a:ext cx="10515600" cy="2852737"/>
          </a:xfrm>
        </p:spPr>
        <p:txBody>
          <a:bodyPr anchor="b"/>
          <a:lstStyle>
            <a:lvl1pPr>
              <a:defRPr sz="6000" b="0" i="0">
                <a:latin typeface="Roboto" panose="02000000000000000000" pitchFamily="2" charset="0"/>
              </a:defRPr>
            </a:lvl1pPr>
          </a:lstStyle>
          <a:p>
            <a:r>
              <a:rPr lang="en-GB"/>
              <a:t>Click to edit Master title style</a:t>
            </a:r>
            <a:endParaRPr lang="x-none" dirty="0"/>
          </a:p>
        </p:txBody>
      </p:sp>
      <p:sp>
        <p:nvSpPr>
          <p:cNvPr id="3" name="Text Placeholder 2">
            <a:extLst>
              <a:ext uri="{FF2B5EF4-FFF2-40B4-BE49-F238E27FC236}">
                <a16:creationId xmlns:a16="http://schemas.microsoft.com/office/drawing/2014/main" id="{3DE90141-4295-C143-82B8-C536A6322D72}"/>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08C489F-507B-624D-A472-31D8861D6899}"/>
              </a:ext>
            </a:extLst>
          </p:cNvPr>
          <p:cNvSpPr>
            <a:spLocks noGrp="1"/>
          </p:cNvSpPr>
          <p:nvPr>
            <p:ph type="dt" sz="half" idx="10"/>
          </p:nvPr>
        </p:nvSpPr>
        <p:spPr/>
        <p:txBody>
          <a:bodyPr/>
          <a:lstStyle>
            <a:lvl1pPr>
              <a:defRPr b="0" i="0">
                <a:latin typeface="Roboto" panose="02000000000000000000" pitchFamily="2" charset="0"/>
              </a:defRPr>
            </a:lvl1pPr>
          </a:lstStyle>
          <a:p>
            <a:fld id="{D8CAC55F-2063-DB47-93AF-3A96D469569A}" type="datetimeFigureOut">
              <a:rPr lang="en-US" smtClean="0"/>
              <a:t>5/26/22</a:t>
            </a:fld>
            <a:endParaRPr lang="en-US"/>
          </a:p>
        </p:txBody>
      </p:sp>
      <p:sp>
        <p:nvSpPr>
          <p:cNvPr id="5" name="Footer Placeholder 4">
            <a:extLst>
              <a:ext uri="{FF2B5EF4-FFF2-40B4-BE49-F238E27FC236}">
                <a16:creationId xmlns:a16="http://schemas.microsoft.com/office/drawing/2014/main" id="{E50F0DEA-2CA4-1F4A-9131-97EADEE9FF8F}"/>
              </a:ext>
            </a:extLst>
          </p:cNvPr>
          <p:cNvSpPr>
            <a:spLocks noGrp="1"/>
          </p:cNvSpPr>
          <p:nvPr>
            <p:ph type="ftr" sz="quarter" idx="11"/>
          </p:nvPr>
        </p:nvSpPr>
        <p:spPr/>
        <p:txBody>
          <a:bodyPr/>
          <a:lstStyle>
            <a:lvl1pPr>
              <a:defRPr b="0" i="0">
                <a:latin typeface="Roboto" panose="02000000000000000000" pitchFamily="2" charset="0"/>
              </a:defRPr>
            </a:lvl1pPr>
          </a:lstStyle>
          <a:p>
            <a:endParaRPr lang="en-US"/>
          </a:p>
        </p:txBody>
      </p:sp>
      <p:sp>
        <p:nvSpPr>
          <p:cNvPr id="6" name="Slide Number Placeholder 5">
            <a:extLst>
              <a:ext uri="{FF2B5EF4-FFF2-40B4-BE49-F238E27FC236}">
                <a16:creationId xmlns:a16="http://schemas.microsoft.com/office/drawing/2014/main" id="{55E9C0FD-A894-9F48-9186-1693CD78CEFF}"/>
              </a:ext>
            </a:extLst>
          </p:cNvPr>
          <p:cNvSpPr>
            <a:spLocks noGrp="1"/>
          </p:cNvSpPr>
          <p:nvPr>
            <p:ph type="sldNum" sz="quarter" idx="12"/>
          </p:nvPr>
        </p:nvSpPr>
        <p:spPr/>
        <p:txBody>
          <a:bodyPr/>
          <a:lstStyle>
            <a:lvl1pPr>
              <a:defRPr b="0" i="0">
                <a:latin typeface="Roboto" panose="02000000000000000000" pitchFamily="2" charset="0"/>
              </a:defRPr>
            </a:lvl1pPr>
          </a:lstStyle>
          <a:p>
            <a:fld id="{548DB868-3F35-684A-85CB-C6013B4185DA}" type="slidenum">
              <a:rPr lang="en-US" smtClean="0"/>
              <a:t>‹#›</a:t>
            </a:fld>
            <a:endParaRPr lang="en-US"/>
          </a:p>
        </p:txBody>
      </p:sp>
    </p:spTree>
    <p:extLst>
      <p:ext uri="{BB962C8B-B14F-4D97-AF65-F5344CB8AC3E}">
        <p14:creationId xmlns:p14="http://schemas.microsoft.com/office/powerpoint/2010/main" val="24990134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3231B-9E7A-AF42-85FE-1D397B02D753}"/>
              </a:ext>
            </a:extLst>
          </p:cNvPr>
          <p:cNvSpPr>
            <a:spLocks noGrp="1"/>
          </p:cNvSpPr>
          <p:nvPr>
            <p:ph type="title"/>
          </p:nvPr>
        </p:nvSpPr>
        <p:spPr>
          <a:xfrm>
            <a:off x="839788" y="365125"/>
            <a:ext cx="10515600" cy="1325563"/>
          </a:xfrm>
        </p:spPr>
        <p:txBody>
          <a:bodyPr/>
          <a:lstStyle>
            <a:lvl1pPr>
              <a:defRPr b="0" i="0">
                <a:latin typeface="Roboto" panose="02000000000000000000" pitchFamily="2" charset="0"/>
              </a:defRPr>
            </a:lvl1pPr>
          </a:lstStyle>
          <a:p>
            <a:r>
              <a:rPr lang="en-GB"/>
              <a:t>Click to edit Master title style</a:t>
            </a:r>
            <a:endParaRPr lang="x-none" dirty="0"/>
          </a:p>
        </p:txBody>
      </p:sp>
      <p:sp>
        <p:nvSpPr>
          <p:cNvPr id="3" name="Text Placeholder 2">
            <a:extLst>
              <a:ext uri="{FF2B5EF4-FFF2-40B4-BE49-F238E27FC236}">
                <a16:creationId xmlns:a16="http://schemas.microsoft.com/office/drawing/2014/main" id="{74E3556F-DA03-1C4F-B7F5-F84DD638232F}"/>
              </a:ext>
            </a:extLst>
          </p:cNvPr>
          <p:cNvSpPr>
            <a:spLocks noGrp="1"/>
          </p:cNvSpPr>
          <p:nvPr>
            <p:ph type="body" idx="1"/>
          </p:nvPr>
        </p:nvSpPr>
        <p:spPr>
          <a:xfrm>
            <a:off x="839788" y="1681163"/>
            <a:ext cx="5157787" cy="823912"/>
          </a:xfrm>
        </p:spPr>
        <p:txBody>
          <a:bodyPr anchor="b"/>
          <a:lstStyle>
            <a:lvl1pPr marL="0" indent="0">
              <a:buNone/>
              <a:defRPr sz="2400" b="0" i="0">
                <a:latin typeface="Roboto"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EB59DD9-BB58-7547-A825-1D2E631DC0C3}"/>
              </a:ext>
            </a:extLst>
          </p:cNvPr>
          <p:cNvSpPr>
            <a:spLocks noGrp="1"/>
          </p:cNvSpPr>
          <p:nvPr>
            <p:ph sz="half" idx="2"/>
          </p:nvPr>
        </p:nvSpPr>
        <p:spPr>
          <a:xfrm>
            <a:off x="839788" y="2505075"/>
            <a:ext cx="5157787" cy="3684588"/>
          </a:xfrm>
        </p:spPr>
        <p:txBody>
          <a:bodyPr/>
          <a:lstStyle>
            <a:lvl1pPr>
              <a:defRPr b="0" i="0">
                <a:latin typeface="Roboto" panose="02000000000000000000" pitchFamily="2" charset="0"/>
              </a:defRPr>
            </a:lvl1pPr>
            <a:lvl2pPr>
              <a:defRPr b="0" i="0">
                <a:latin typeface="Roboto" panose="02000000000000000000" pitchFamily="2" charset="0"/>
              </a:defRPr>
            </a:lvl2pPr>
            <a:lvl3pPr>
              <a:defRPr b="0" i="0">
                <a:latin typeface="Roboto" panose="02000000000000000000" pitchFamily="2" charset="0"/>
              </a:defRPr>
            </a:lvl3pPr>
            <a:lvl4pPr>
              <a:defRPr b="0" i="0">
                <a:latin typeface="Roboto" panose="02000000000000000000" pitchFamily="2" charset="0"/>
              </a:defRPr>
            </a:lvl4pPr>
            <a:lvl5pPr>
              <a:defRPr b="0" i="0">
                <a:latin typeface="Roboto" panose="02000000000000000000"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dirty="0"/>
          </a:p>
        </p:txBody>
      </p:sp>
      <p:sp>
        <p:nvSpPr>
          <p:cNvPr id="5" name="Text Placeholder 4">
            <a:extLst>
              <a:ext uri="{FF2B5EF4-FFF2-40B4-BE49-F238E27FC236}">
                <a16:creationId xmlns:a16="http://schemas.microsoft.com/office/drawing/2014/main" id="{B29EFCDE-3279-4E4E-B67B-3D9E936B0197}"/>
              </a:ext>
            </a:extLst>
          </p:cNvPr>
          <p:cNvSpPr>
            <a:spLocks noGrp="1"/>
          </p:cNvSpPr>
          <p:nvPr>
            <p:ph type="body" sz="quarter" idx="3"/>
          </p:nvPr>
        </p:nvSpPr>
        <p:spPr>
          <a:xfrm>
            <a:off x="6172200" y="1681163"/>
            <a:ext cx="5183188" cy="823912"/>
          </a:xfrm>
        </p:spPr>
        <p:txBody>
          <a:bodyPr anchor="b"/>
          <a:lstStyle>
            <a:lvl1pPr marL="0" indent="0">
              <a:buNone/>
              <a:defRPr sz="2400" b="0" i="0">
                <a:latin typeface="Roboto"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7C42291-121A-964F-A7EF-97A75F9C3298}"/>
              </a:ext>
            </a:extLst>
          </p:cNvPr>
          <p:cNvSpPr>
            <a:spLocks noGrp="1"/>
          </p:cNvSpPr>
          <p:nvPr>
            <p:ph sz="quarter" idx="4"/>
          </p:nvPr>
        </p:nvSpPr>
        <p:spPr>
          <a:xfrm>
            <a:off x="6172200" y="2505075"/>
            <a:ext cx="5183188" cy="3684588"/>
          </a:xfrm>
        </p:spPr>
        <p:txBody>
          <a:bodyPr/>
          <a:lstStyle>
            <a:lvl1pPr>
              <a:defRPr b="0" i="0">
                <a:latin typeface="Roboto" panose="02000000000000000000" pitchFamily="2" charset="0"/>
              </a:defRPr>
            </a:lvl1pPr>
            <a:lvl2pPr>
              <a:defRPr b="0" i="0">
                <a:latin typeface="Roboto" panose="02000000000000000000" pitchFamily="2" charset="0"/>
              </a:defRPr>
            </a:lvl2pPr>
            <a:lvl3pPr>
              <a:defRPr b="0" i="0">
                <a:latin typeface="Roboto" panose="02000000000000000000" pitchFamily="2" charset="0"/>
              </a:defRPr>
            </a:lvl3pPr>
            <a:lvl4pPr>
              <a:defRPr b="0" i="0">
                <a:latin typeface="Roboto" panose="02000000000000000000" pitchFamily="2" charset="0"/>
              </a:defRPr>
            </a:lvl4pPr>
            <a:lvl5pPr>
              <a:defRPr b="0" i="0">
                <a:latin typeface="Roboto" panose="02000000000000000000"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dirty="0"/>
          </a:p>
        </p:txBody>
      </p:sp>
      <p:sp>
        <p:nvSpPr>
          <p:cNvPr id="7" name="Date Placeholder 6">
            <a:extLst>
              <a:ext uri="{FF2B5EF4-FFF2-40B4-BE49-F238E27FC236}">
                <a16:creationId xmlns:a16="http://schemas.microsoft.com/office/drawing/2014/main" id="{9B2BD077-A70C-AA4E-9463-C83D1328B68B}"/>
              </a:ext>
            </a:extLst>
          </p:cNvPr>
          <p:cNvSpPr>
            <a:spLocks noGrp="1"/>
          </p:cNvSpPr>
          <p:nvPr>
            <p:ph type="dt" sz="half" idx="10"/>
          </p:nvPr>
        </p:nvSpPr>
        <p:spPr/>
        <p:txBody>
          <a:bodyPr/>
          <a:lstStyle>
            <a:lvl1pPr>
              <a:defRPr b="0" i="0">
                <a:latin typeface="Roboto" panose="02000000000000000000" pitchFamily="2" charset="0"/>
              </a:defRPr>
            </a:lvl1pPr>
          </a:lstStyle>
          <a:p>
            <a:fld id="{D8CAC55F-2063-DB47-93AF-3A96D469569A}" type="datetimeFigureOut">
              <a:rPr lang="en-US" smtClean="0"/>
              <a:t>5/26/22</a:t>
            </a:fld>
            <a:endParaRPr lang="en-US"/>
          </a:p>
        </p:txBody>
      </p:sp>
      <p:sp>
        <p:nvSpPr>
          <p:cNvPr id="8" name="Footer Placeholder 7">
            <a:extLst>
              <a:ext uri="{FF2B5EF4-FFF2-40B4-BE49-F238E27FC236}">
                <a16:creationId xmlns:a16="http://schemas.microsoft.com/office/drawing/2014/main" id="{255E232C-1E2C-3846-A464-E7833869B408}"/>
              </a:ext>
            </a:extLst>
          </p:cNvPr>
          <p:cNvSpPr>
            <a:spLocks noGrp="1"/>
          </p:cNvSpPr>
          <p:nvPr>
            <p:ph type="ftr" sz="quarter" idx="11"/>
          </p:nvPr>
        </p:nvSpPr>
        <p:spPr/>
        <p:txBody>
          <a:bodyPr/>
          <a:lstStyle>
            <a:lvl1pPr>
              <a:defRPr b="0" i="0">
                <a:latin typeface="Roboto" panose="02000000000000000000" pitchFamily="2" charset="0"/>
              </a:defRPr>
            </a:lvl1pPr>
          </a:lstStyle>
          <a:p>
            <a:endParaRPr lang="en-US"/>
          </a:p>
        </p:txBody>
      </p:sp>
      <p:sp>
        <p:nvSpPr>
          <p:cNvPr id="9" name="Slide Number Placeholder 8">
            <a:extLst>
              <a:ext uri="{FF2B5EF4-FFF2-40B4-BE49-F238E27FC236}">
                <a16:creationId xmlns:a16="http://schemas.microsoft.com/office/drawing/2014/main" id="{F189070B-A473-AE42-A40F-BCD10C123F29}"/>
              </a:ext>
            </a:extLst>
          </p:cNvPr>
          <p:cNvSpPr>
            <a:spLocks noGrp="1"/>
          </p:cNvSpPr>
          <p:nvPr>
            <p:ph type="sldNum" sz="quarter" idx="12"/>
          </p:nvPr>
        </p:nvSpPr>
        <p:spPr/>
        <p:txBody>
          <a:bodyPr/>
          <a:lstStyle>
            <a:lvl1pPr>
              <a:defRPr b="0" i="0">
                <a:latin typeface="Roboto" panose="02000000000000000000" pitchFamily="2" charset="0"/>
              </a:defRPr>
            </a:lvl1pPr>
          </a:lstStyle>
          <a:p>
            <a:fld id="{548DB868-3F35-684A-85CB-C6013B4185DA}" type="slidenum">
              <a:rPr lang="en-US" smtClean="0"/>
              <a:t>‹#›</a:t>
            </a:fld>
            <a:endParaRPr lang="en-US"/>
          </a:p>
        </p:txBody>
      </p:sp>
    </p:spTree>
    <p:extLst>
      <p:ext uri="{BB962C8B-B14F-4D97-AF65-F5344CB8AC3E}">
        <p14:creationId xmlns:p14="http://schemas.microsoft.com/office/powerpoint/2010/main" val="18948625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2E158-A077-3C49-8374-6FA5D593008D}"/>
              </a:ext>
            </a:extLst>
          </p:cNvPr>
          <p:cNvSpPr>
            <a:spLocks noGrp="1"/>
          </p:cNvSpPr>
          <p:nvPr>
            <p:ph type="title"/>
          </p:nvPr>
        </p:nvSpPr>
        <p:spPr/>
        <p:txBody>
          <a:bodyPr/>
          <a:lstStyle>
            <a:lvl1pPr>
              <a:defRPr b="0" i="0">
                <a:latin typeface="Roboto" panose="02000000000000000000" pitchFamily="2" charset="0"/>
              </a:defRPr>
            </a:lvl1pPr>
          </a:lstStyle>
          <a:p>
            <a:r>
              <a:rPr lang="en-GB"/>
              <a:t>Click to edit Master title style</a:t>
            </a:r>
            <a:endParaRPr lang="x-none" dirty="0"/>
          </a:p>
        </p:txBody>
      </p:sp>
      <p:sp>
        <p:nvSpPr>
          <p:cNvPr id="3" name="Date Placeholder 2">
            <a:extLst>
              <a:ext uri="{FF2B5EF4-FFF2-40B4-BE49-F238E27FC236}">
                <a16:creationId xmlns:a16="http://schemas.microsoft.com/office/drawing/2014/main" id="{AB548F1C-92D5-F747-A07A-20036F43E95C}"/>
              </a:ext>
            </a:extLst>
          </p:cNvPr>
          <p:cNvSpPr>
            <a:spLocks noGrp="1"/>
          </p:cNvSpPr>
          <p:nvPr>
            <p:ph type="dt" sz="half" idx="10"/>
          </p:nvPr>
        </p:nvSpPr>
        <p:spPr/>
        <p:txBody>
          <a:bodyPr/>
          <a:lstStyle>
            <a:lvl1pPr>
              <a:defRPr b="0" i="0">
                <a:latin typeface="Roboto" panose="02000000000000000000" pitchFamily="2" charset="0"/>
              </a:defRPr>
            </a:lvl1pPr>
          </a:lstStyle>
          <a:p>
            <a:fld id="{D8CAC55F-2063-DB47-93AF-3A96D469569A}" type="datetimeFigureOut">
              <a:rPr lang="en-US" smtClean="0"/>
              <a:t>5/26/22</a:t>
            </a:fld>
            <a:endParaRPr lang="en-US"/>
          </a:p>
        </p:txBody>
      </p:sp>
      <p:sp>
        <p:nvSpPr>
          <p:cNvPr id="4" name="Footer Placeholder 3">
            <a:extLst>
              <a:ext uri="{FF2B5EF4-FFF2-40B4-BE49-F238E27FC236}">
                <a16:creationId xmlns:a16="http://schemas.microsoft.com/office/drawing/2014/main" id="{8CE65D30-6AF5-6E4E-A0AE-C447D8D86981}"/>
              </a:ext>
            </a:extLst>
          </p:cNvPr>
          <p:cNvSpPr>
            <a:spLocks noGrp="1"/>
          </p:cNvSpPr>
          <p:nvPr>
            <p:ph type="ftr" sz="quarter" idx="11"/>
          </p:nvPr>
        </p:nvSpPr>
        <p:spPr/>
        <p:txBody>
          <a:bodyPr/>
          <a:lstStyle>
            <a:lvl1pPr>
              <a:defRPr b="0" i="0">
                <a:latin typeface="Roboto" panose="02000000000000000000" pitchFamily="2" charset="0"/>
              </a:defRPr>
            </a:lvl1pPr>
          </a:lstStyle>
          <a:p>
            <a:endParaRPr lang="en-US"/>
          </a:p>
        </p:txBody>
      </p:sp>
      <p:sp>
        <p:nvSpPr>
          <p:cNvPr id="5" name="Slide Number Placeholder 4">
            <a:extLst>
              <a:ext uri="{FF2B5EF4-FFF2-40B4-BE49-F238E27FC236}">
                <a16:creationId xmlns:a16="http://schemas.microsoft.com/office/drawing/2014/main" id="{3895FB7A-E1B1-174B-AF73-9CA9DBF46246}"/>
              </a:ext>
            </a:extLst>
          </p:cNvPr>
          <p:cNvSpPr>
            <a:spLocks noGrp="1"/>
          </p:cNvSpPr>
          <p:nvPr>
            <p:ph type="sldNum" sz="quarter" idx="12"/>
          </p:nvPr>
        </p:nvSpPr>
        <p:spPr/>
        <p:txBody>
          <a:bodyPr/>
          <a:lstStyle>
            <a:lvl1pPr>
              <a:defRPr b="0" i="0">
                <a:latin typeface="Roboto" panose="02000000000000000000" pitchFamily="2" charset="0"/>
              </a:defRPr>
            </a:lvl1pPr>
          </a:lstStyle>
          <a:p>
            <a:fld id="{548DB868-3F35-684A-85CB-C6013B4185DA}" type="slidenum">
              <a:rPr lang="en-US" smtClean="0"/>
              <a:t>‹#›</a:t>
            </a:fld>
            <a:endParaRPr lang="en-US"/>
          </a:p>
        </p:txBody>
      </p:sp>
    </p:spTree>
    <p:extLst>
      <p:ext uri="{BB962C8B-B14F-4D97-AF65-F5344CB8AC3E}">
        <p14:creationId xmlns:p14="http://schemas.microsoft.com/office/powerpoint/2010/main" val="35514327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99A966-C05B-9F44-A835-FAD4648BE45D}"/>
              </a:ext>
            </a:extLst>
          </p:cNvPr>
          <p:cNvSpPr>
            <a:spLocks noGrp="1"/>
          </p:cNvSpPr>
          <p:nvPr>
            <p:ph type="dt" sz="half" idx="10"/>
          </p:nvPr>
        </p:nvSpPr>
        <p:spPr/>
        <p:txBody>
          <a:bodyPr/>
          <a:lstStyle>
            <a:lvl1pPr>
              <a:defRPr b="0" i="0">
                <a:latin typeface="Roboto" panose="02000000000000000000" pitchFamily="2" charset="0"/>
              </a:defRPr>
            </a:lvl1pPr>
          </a:lstStyle>
          <a:p>
            <a:fld id="{D8CAC55F-2063-DB47-93AF-3A96D469569A}" type="datetimeFigureOut">
              <a:rPr lang="en-US" smtClean="0"/>
              <a:t>5/26/22</a:t>
            </a:fld>
            <a:endParaRPr lang="en-US"/>
          </a:p>
        </p:txBody>
      </p:sp>
      <p:sp>
        <p:nvSpPr>
          <p:cNvPr id="3" name="Footer Placeholder 2">
            <a:extLst>
              <a:ext uri="{FF2B5EF4-FFF2-40B4-BE49-F238E27FC236}">
                <a16:creationId xmlns:a16="http://schemas.microsoft.com/office/drawing/2014/main" id="{2965AB09-EB45-5642-8B0D-BD663A9EED99}"/>
              </a:ext>
            </a:extLst>
          </p:cNvPr>
          <p:cNvSpPr>
            <a:spLocks noGrp="1"/>
          </p:cNvSpPr>
          <p:nvPr>
            <p:ph type="ftr" sz="quarter" idx="11"/>
          </p:nvPr>
        </p:nvSpPr>
        <p:spPr/>
        <p:txBody>
          <a:bodyPr/>
          <a:lstStyle>
            <a:lvl1pPr>
              <a:defRPr b="0" i="0">
                <a:latin typeface="Roboto" panose="02000000000000000000" pitchFamily="2" charset="0"/>
              </a:defRPr>
            </a:lvl1pPr>
          </a:lstStyle>
          <a:p>
            <a:endParaRPr lang="en-US"/>
          </a:p>
        </p:txBody>
      </p:sp>
      <p:sp>
        <p:nvSpPr>
          <p:cNvPr id="4" name="Slide Number Placeholder 3">
            <a:extLst>
              <a:ext uri="{FF2B5EF4-FFF2-40B4-BE49-F238E27FC236}">
                <a16:creationId xmlns:a16="http://schemas.microsoft.com/office/drawing/2014/main" id="{EBC0939A-0E75-8F4E-A054-35D5536CFB70}"/>
              </a:ext>
            </a:extLst>
          </p:cNvPr>
          <p:cNvSpPr>
            <a:spLocks noGrp="1"/>
          </p:cNvSpPr>
          <p:nvPr>
            <p:ph type="sldNum" sz="quarter" idx="12"/>
          </p:nvPr>
        </p:nvSpPr>
        <p:spPr/>
        <p:txBody>
          <a:bodyPr/>
          <a:lstStyle>
            <a:lvl1pPr>
              <a:defRPr b="0" i="0">
                <a:latin typeface="Roboto" panose="02000000000000000000" pitchFamily="2" charset="0"/>
              </a:defRPr>
            </a:lvl1pPr>
          </a:lstStyle>
          <a:p>
            <a:fld id="{548DB868-3F35-684A-85CB-C6013B4185DA}" type="slidenum">
              <a:rPr lang="en-US" smtClean="0"/>
              <a:t>‹#›</a:t>
            </a:fld>
            <a:endParaRPr lang="en-US"/>
          </a:p>
        </p:txBody>
      </p:sp>
    </p:spTree>
    <p:extLst>
      <p:ext uri="{BB962C8B-B14F-4D97-AF65-F5344CB8AC3E}">
        <p14:creationId xmlns:p14="http://schemas.microsoft.com/office/powerpoint/2010/main" val="38049714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6CF27-EFD5-3C45-B5A0-D74A483A7CC6}"/>
              </a:ext>
            </a:extLst>
          </p:cNvPr>
          <p:cNvSpPr>
            <a:spLocks noGrp="1"/>
          </p:cNvSpPr>
          <p:nvPr>
            <p:ph type="title"/>
          </p:nvPr>
        </p:nvSpPr>
        <p:spPr>
          <a:xfrm>
            <a:off x="839788" y="457200"/>
            <a:ext cx="3932237" cy="1600200"/>
          </a:xfrm>
        </p:spPr>
        <p:txBody>
          <a:bodyPr anchor="b"/>
          <a:lstStyle>
            <a:lvl1pPr>
              <a:defRPr sz="3200" b="0" i="0">
                <a:latin typeface="Roboto" panose="02000000000000000000" pitchFamily="2" charset="0"/>
              </a:defRPr>
            </a:lvl1pPr>
          </a:lstStyle>
          <a:p>
            <a:r>
              <a:rPr lang="en-GB"/>
              <a:t>Click to edit Master title style</a:t>
            </a:r>
            <a:endParaRPr lang="x-none" dirty="0"/>
          </a:p>
        </p:txBody>
      </p:sp>
      <p:sp>
        <p:nvSpPr>
          <p:cNvPr id="3" name="Content Placeholder 2">
            <a:extLst>
              <a:ext uri="{FF2B5EF4-FFF2-40B4-BE49-F238E27FC236}">
                <a16:creationId xmlns:a16="http://schemas.microsoft.com/office/drawing/2014/main" id="{BDB2FB2D-BF8C-6B49-94F2-2B9E64A34F25}"/>
              </a:ext>
            </a:extLst>
          </p:cNvPr>
          <p:cNvSpPr>
            <a:spLocks noGrp="1"/>
          </p:cNvSpPr>
          <p:nvPr>
            <p:ph idx="1"/>
          </p:nvPr>
        </p:nvSpPr>
        <p:spPr>
          <a:xfrm>
            <a:off x="5183188" y="987425"/>
            <a:ext cx="6172200" cy="4873625"/>
          </a:xfrm>
        </p:spPr>
        <p:txBody>
          <a:bodyPr/>
          <a:lstStyle>
            <a:lvl1pPr>
              <a:defRPr sz="3200" b="0" i="0">
                <a:latin typeface="Roboto" panose="02000000000000000000" pitchFamily="2" charset="0"/>
              </a:defRPr>
            </a:lvl1pPr>
            <a:lvl2pPr>
              <a:defRPr sz="2800" b="0" i="0">
                <a:latin typeface="Roboto" panose="02000000000000000000" pitchFamily="2" charset="0"/>
              </a:defRPr>
            </a:lvl2pPr>
            <a:lvl3pPr>
              <a:defRPr sz="2400" b="0" i="0">
                <a:latin typeface="Roboto" panose="02000000000000000000" pitchFamily="2" charset="0"/>
              </a:defRPr>
            </a:lvl3pPr>
            <a:lvl4pPr>
              <a:defRPr sz="2000" b="0" i="0">
                <a:latin typeface="Roboto" panose="02000000000000000000" pitchFamily="2" charset="0"/>
              </a:defRPr>
            </a:lvl4pPr>
            <a:lvl5pPr>
              <a:defRPr sz="2000" b="0" i="0">
                <a:latin typeface="Roboto" panose="02000000000000000000" pitchFamily="2"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dirty="0"/>
          </a:p>
        </p:txBody>
      </p:sp>
      <p:sp>
        <p:nvSpPr>
          <p:cNvPr id="4" name="Text Placeholder 3">
            <a:extLst>
              <a:ext uri="{FF2B5EF4-FFF2-40B4-BE49-F238E27FC236}">
                <a16:creationId xmlns:a16="http://schemas.microsoft.com/office/drawing/2014/main" id="{6FBD2F8B-BBC6-274B-B9F7-A6AFF64ED493}"/>
              </a:ext>
            </a:extLst>
          </p:cNvPr>
          <p:cNvSpPr>
            <a:spLocks noGrp="1"/>
          </p:cNvSpPr>
          <p:nvPr>
            <p:ph type="body" sz="half" idx="2"/>
          </p:nvPr>
        </p:nvSpPr>
        <p:spPr>
          <a:xfrm>
            <a:off x="839788" y="2057400"/>
            <a:ext cx="3932237" cy="3811588"/>
          </a:xfrm>
        </p:spPr>
        <p:txBody>
          <a:bodyPr/>
          <a:lstStyle>
            <a:lvl1pPr marL="0" indent="0">
              <a:buNone/>
              <a:defRPr sz="1600" b="0" i="0">
                <a:latin typeface="Roboto"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FF2BA07-8677-4641-B492-31A1AB9A0E2C}"/>
              </a:ext>
            </a:extLst>
          </p:cNvPr>
          <p:cNvSpPr>
            <a:spLocks noGrp="1"/>
          </p:cNvSpPr>
          <p:nvPr>
            <p:ph type="dt" sz="half" idx="10"/>
          </p:nvPr>
        </p:nvSpPr>
        <p:spPr/>
        <p:txBody>
          <a:bodyPr/>
          <a:lstStyle>
            <a:lvl1pPr>
              <a:defRPr b="0" i="0">
                <a:latin typeface="Roboto" panose="02000000000000000000" pitchFamily="2" charset="0"/>
              </a:defRPr>
            </a:lvl1pPr>
          </a:lstStyle>
          <a:p>
            <a:fld id="{D8CAC55F-2063-DB47-93AF-3A96D469569A}" type="datetimeFigureOut">
              <a:rPr lang="en-US" smtClean="0"/>
              <a:t>5/26/22</a:t>
            </a:fld>
            <a:endParaRPr lang="en-US"/>
          </a:p>
        </p:txBody>
      </p:sp>
      <p:sp>
        <p:nvSpPr>
          <p:cNvPr id="6" name="Footer Placeholder 5">
            <a:extLst>
              <a:ext uri="{FF2B5EF4-FFF2-40B4-BE49-F238E27FC236}">
                <a16:creationId xmlns:a16="http://schemas.microsoft.com/office/drawing/2014/main" id="{9DFF3B22-37AC-004B-9BA4-BA4B85187273}"/>
              </a:ext>
            </a:extLst>
          </p:cNvPr>
          <p:cNvSpPr>
            <a:spLocks noGrp="1"/>
          </p:cNvSpPr>
          <p:nvPr>
            <p:ph type="ftr" sz="quarter" idx="11"/>
          </p:nvPr>
        </p:nvSpPr>
        <p:spPr/>
        <p:txBody>
          <a:bodyPr/>
          <a:lstStyle>
            <a:lvl1pPr>
              <a:defRPr b="0" i="0">
                <a:latin typeface="Roboto" panose="02000000000000000000" pitchFamily="2" charset="0"/>
              </a:defRPr>
            </a:lvl1pPr>
          </a:lstStyle>
          <a:p>
            <a:endParaRPr lang="en-US"/>
          </a:p>
        </p:txBody>
      </p:sp>
      <p:sp>
        <p:nvSpPr>
          <p:cNvPr id="7" name="Slide Number Placeholder 6">
            <a:extLst>
              <a:ext uri="{FF2B5EF4-FFF2-40B4-BE49-F238E27FC236}">
                <a16:creationId xmlns:a16="http://schemas.microsoft.com/office/drawing/2014/main" id="{D30E47AE-182A-A74D-AB0F-2AB0F0F92FAD}"/>
              </a:ext>
            </a:extLst>
          </p:cNvPr>
          <p:cNvSpPr>
            <a:spLocks noGrp="1"/>
          </p:cNvSpPr>
          <p:nvPr>
            <p:ph type="sldNum" sz="quarter" idx="12"/>
          </p:nvPr>
        </p:nvSpPr>
        <p:spPr/>
        <p:txBody>
          <a:bodyPr/>
          <a:lstStyle>
            <a:lvl1pPr>
              <a:defRPr b="0" i="0">
                <a:latin typeface="Roboto" panose="02000000000000000000" pitchFamily="2" charset="0"/>
              </a:defRPr>
            </a:lvl1pPr>
          </a:lstStyle>
          <a:p>
            <a:fld id="{548DB868-3F35-684A-85CB-C6013B4185DA}" type="slidenum">
              <a:rPr lang="en-US" smtClean="0"/>
              <a:t>‹#›</a:t>
            </a:fld>
            <a:endParaRPr lang="en-US"/>
          </a:p>
        </p:txBody>
      </p:sp>
    </p:spTree>
    <p:extLst>
      <p:ext uri="{BB962C8B-B14F-4D97-AF65-F5344CB8AC3E}">
        <p14:creationId xmlns:p14="http://schemas.microsoft.com/office/powerpoint/2010/main" val="3639210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3F685-0AA9-5042-90D5-993E6C15EE8C}"/>
              </a:ext>
            </a:extLst>
          </p:cNvPr>
          <p:cNvSpPr>
            <a:spLocks noGrp="1"/>
          </p:cNvSpPr>
          <p:nvPr>
            <p:ph type="title"/>
          </p:nvPr>
        </p:nvSpPr>
        <p:spPr>
          <a:xfrm>
            <a:off x="839788" y="457200"/>
            <a:ext cx="3932237" cy="1600200"/>
          </a:xfrm>
        </p:spPr>
        <p:txBody>
          <a:bodyPr anchor="b"/>
          <a:lstStyle>
            <a:lvl1pPr>
              <a:defRPr sz="3200" b="0" i="0">
                <a:latin typeface="Roboto" panose="02000000000000000000" pitchFamily="2" charset="0"/>
              </a:defRPr>
            </a:lvl1pPr>
          </a:lstStyle>
          <a:p>
            <a:r>
              <a:rPr lang="en-GB"/>
              <a:t>Click to edit Master title style</a:t>
            </a:r>
            <a:endParaRPr lang="x-none" dirty="0"/>
          </a:p>
        </p:txBody>
      </p:sp>
      <p:sp>
        <p:nvSpPr>
          <p:cNvPr id="3" name="Picture Placeholder 2">
            <a:extLst>
              <a:ext uri="{FF2B5EF4-FFF2-40B4-BE49-F238E27FC236}">
                <a16:creationId xmlns:a16="http://schemas.microsoft.com/office/drawing/2014/main" id="{27BD5845-B5C5-CF4F-AF61-8BD3B4E5DD4C}"/>
              </a:ext>
            </a:extLst>
          </p:cNvPr>
          <p:cNvSpPr>
            <a:spLocks noGrp="1"/>
          </p:cNvSpPr>
          <p:nvPr>
            <p:ph type="pic" idx="1"/>
          </p:nvPr>
        </p:nvSpPr>
        <p:spPr>
          <a:xfrm>
            <a:off x="5183188" y="987425"/>
            <a:ext cx="6172200" cy="4873625"/>
          </a:xfrm>
        </p:spPr>
        <p:txBody>
          <a:bodyPr/>
          <a:lstStyle>
            <a:lvl1pPr marL="0" indent="0">
              <a:buNone/>
              <a:defRPr sz="3200" b="0" i="0">
                <a:latin typeface="Roboto"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x-none" dirty="0"/>
          </a:p>
        </p:txBody>
      </p:sp>
      <p:sp>
        <p:nvSpPr>
          <p:cNvPr id="4" name="Text Placeholder 3">
            <a:extLst>
              <a:ext uri="{FF2B5EF4-FFF2-40B4-BE49-F238E27FC236}">
                <a16:creationId xmlns:a16="http://schemas.microsoft.com/office/drawing/2014/main" id="{49286A68-25B3-AA4F-B545-D905552FEB97}"/>
              </a:ext>
            </a:extLst>
          </p:cNvPr>
          <p:cNvSpPr>
            <a:spLocks noGrp="1"/>
          </p:cNvSpPr>
          <p:nvPr>
            <p:ph type="body" sz="half" idx="2"/>
          </p:nvPr>
        </p:nvSpPr>
        <p:spPr>
          <a:xfrm>
            <a:off x="839788" y="2057400"/>
            <a:ext cx="3932237" cy="3811588"/>
          </a:xfrm>
        </p:spPr>
        <p:txBody>
          <a:bodyPr/>
          <a:lstStyle>
            <a:lvl1pPr marL="0" indent="0">
              <a:buNone/>
              <a:defRPr sz="1600" b="0" i="0">
                <a:latin typeface="Roboto"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B3A2D5D-EFA9-D64D-80C0-5D3C3A7EBBFE}"/>
              </a:ext>
            </a:extLst>
          </p:cNvPr>
          <p:cNvSpPr>
            <a:spLocks noGrp="1"/>
          </p:cNvSpPr>
          <p:nvPr>
            <p:ph type="dt" sz="half" idx="10"/>
          </p:nvPr>
        </p:nvSpPr>
        <p:spPr/>
        <p:txBody>
          <a:bodyPr/>
          <a:lstStyle>
            <a:lvl1pPr>
              <a:defRPr b="0" i="0">
                <a:latin typeface="Roboto" panose="02000000000000000000" pitchFamily="2" charset="0"/>
              </a:defRPr>
            </a:lvl1pPr>
          </a:lstStyle>
          <a:p>
            <a:fld id="{D8CAC55F-2063-DB47-93AF-3A96D469569A}" type="datetimeFigureOut">
              <a:rPr lang="en-US" smtClean="0"/>
              <a:t>5/26/22</a:t>
            </a:fld>
            <a:endParaRPr lang="en-US"/>
          </a:p>
        </p:txBody>
      </p:sp>
      <p:sp>
        <p:nvSpPr>
          <p:cNvPr id="6" name="Footer Placeholder 5">
            <a:extLst>
              <a:ext uri="{FF2B5EF4-FFF2-40B4-BE49-F238E27FC236}">
                <a16:creationId xmlns:a16="http://schemas.microsoft.com/office/drawing/2014/main" id="{B2BC7CC2-5A29-534C-816A-62829FD7D417}"/>
              </a:ext>
            </a:extLst>
          </p:cNvPr>
          <p:cNvSpPr>
            <a:spLocks noGrp="1"/>
          </p:cNvSpPr>
          <p:nvPr>
            <p:ph type="ftr" sz="quarter" idx="11"/>
          </p:nvPr>
        </p:nvSpPr>
        <p:spPr/>
        <p:txBody>
          <a:bodyPr/>
          <a:lstStyle>
            <a:lvl1pPr>
              <a:defRPr b="0" i="0">
                <a:latin typeface="Roboto" panose="02000000000000000000" pitchFamily="2" charset="0"/>
              </a:defRPr>
            </a:lvl1pPr>
          </a:lstStyle>
          <a:p>
            <a:endParaRPr lang="en-US"/>
          </a:p>
        </p:txBody>
      </p:sp>
      <p:sp>
        <p:nvSpPr>
          <p:cNvPr id="7" name="Slide Number Placeholder 6">
            <a:extLst>
              <a:ext uri="{FF2B5EF4-FFF2-40B4-BE49-F238E27FC236}">
                <a16:creationId xmlns:a16="http://schemas.microsoft.com/office/drawing/2014/main" id="{61206FEC-E905-D243-9E19-1F0E9E5C3A22}"/>
              </a:ext>
            </a:extLst>
          </p:cNvPr>
          <p:cNvSpPr>
            <a:spLocks noGrp="1"/>
          </p:cNvSpPr>
          <p:nvPr>
            <p:ph type="sldNum" sz="quarter" idx="12"/>
          </p:nvPr>
        </p:nvSpPr>
        <p:spPr/>
        <p:txBody>
          <a:bodyPr/>
          <a:lstStyle>
            <a:lvl1pPr>
              <a:defRPr b="0" i="0">
                <a:latin typeface="Roboto" panose="02000000000000000000" pitchFamily="2" charset="0"/>
              </a:defRPr>
            </a:lvl1pPr>
          </a:lstStyle>
          <a:p>
            <a:fld id="{548DB868-3F35-684A-85CB-C6013B4185DA}" type="slidenum">
              <a:rPr lang="en-US" smtClean="0"/>
              <a:t>‹#›</a:t>
            </a:fld>
            <a:endParaRPr lang="en-US"/>
          </a:p>
        </p:txBody>
      </p:sp>
    </p:spTree>
    <p:extLst>
      <p:ext uri="{BB962C8B-B14F-4D97-AF65-F5344CB8AC3E}">
        <p14:creationId xmlns:p14="http://schemas.microsoft.com/office/powerpoint/2010/main" val="31290690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reative 027">
    <p:spTree>
      <p:nvGrpSpPr>
        <p:cNvPr id="1" name=""/>
        <p:cNvGrpSpPr/>
        <p:nvPr/>
      </p:nvGrpSpPr>
      <p:grpSpPr>
        <a:xfrm>
          <a:off x="0" y="0"/>
          <a:ext cx="0" cy="0"/>
          <a:chOff x="0" y="0"/>
          <a:chExt cx="0" cy="0"/>
        </a:xfrm>
      </p:grpSpPr>
      <p:sp>
        <p:nvSpPr>
          <p:cNvPr id="11" name="Picture Placeholder 10"/>
          <p:cNvSpPr>
            <a:spLocks noGrp="1"/>
          </p:cNvSpPr>
          <p:nvPr>
            <p:ph type="pic" sz="quarter" idx="13"/>
          </p:nvPr>
        </p:nvSpPr>
        <p:spPr>
          <a:xfrm>
            <a:off x="6135704" y="-2"/>
            <a:ext cx="6056297" cy="3429001"/>
          </a:xfrm>
          <a:custGeom>
            <a:avLst/>
            <a:gdLst>
              <a:gd name="connsiteX0" fmla="*/ 0 w 4571099"/>
              <a:gd name="connsiteY0" fmla="*/ 0 h 2571751"/>
              <a:gd name="connsiteX1" fmla="*/ 4571099 w 4571099"/>
              <a:gd name="connsiteY1" fmla="*/ 0 h 2571751"/>
              <a:gd name="connsiteX2" fmla="*/ 4571099 w 4571099"/>
              <a:gd name="connsiteY2" fmla="*/ 2571751 h 2571751"/>
              <a:gd name="connsiteX3" fmla="*/ 0 w 4571099"/>
              <a:gd name="connsiteY3" fmla="*/ 2571751 h 2571751"/>
            </a:gdLst>
            <a:ahLst/>
            <a:cxnLst>
              <a:cxn ang="0">
                <a:pos x="connsiteX0" y="connsiteY0"/>
              </a:cxn>
              <a:cxn ang="0">
                <a:pos x="connsiteX1" y="connsiteY1"/>
              </a:cxn>
              <a:cxn ang="0">
                <a:pos x="connsiteX2" y="connsiteY2"/>
              </a:cxn>
              <a:cxn ang="0">
                <a:pos x="connsiteX3" y="connsiteY3"/>
              </a:cxn>
            </a:cxnLst>
            <a:rect l="l" t="t" r="r" b="b"/>
            <a:pathLst>
              <a:path w="4571099" h="2571751">
                <a:moveTo>
                  <a:pt x="0" y="0"/>
                </a:moveTo>
                <a:lnTo>
                  <a:pt x="4571099" y="0"/>
                </a:lnTo>
                <a:lnTo>
                  <a:pt x="4571099" y="2571751"/>
                </a:lnTo>
                <a:lnTo>
                  <a:pt x="0" y="2571751"/>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endParaRPr lang="en-US"/>
          </a:p>
        </p:txBody>
      </p:sp>
      <p:sp>
        <p:nvSpPr>
          <p:cNvPr id="12" name="Picture Placeholder 11"/>
          <p:cNvSpPr>
            <a:spLocks noGrp="1"/>
          </p:cNvSpPr>
          <p:nvPr>
            <p:ph type="pic" sz="quarter" idx="10"/>
          </p:nvPr>
        </p:nvSpPr>
        <p:spPr>
          <a:xfrm>
            <a:off x="1" y="1"/>
            <a:ext cx="6056297" cy="3429001"/>
          </a:xfrm>
          <a:custGeom>
            <a:avLst/>
            <a:gdLst>
              <a:gd name="connsiteX0" fmla="*/ 0 w 4571099"/>
              <a:gd name="connsiteY0" fmla="*/ 0 h 2571751"/>
              <a:gd name="connsiteX1" fmla="*/ 4571099 w 4571099"/>
              <a:gd name="connsiteY1" fmla="*/ 0 h 2571751"/>
              <a:gd name="connsiteX2" fmla="*/ 4571099 w 4571099"/>
              <a:gd name="connsiteY2" fmla="*/ 2571751 h 2571751"/>
              <a:gd name="connsiteX3" fmla="*/ 0 w 4571099"/>
              <a:gd name="connsiteY3" fmla="*/ 2571751 h 2571751"/>
            </a:gdLst>
            <a:ahLst/>
            <a:cxnLst>
              <a:cxn ang="0">
                <a:pos x="connsiteX0" y="connsiteY0"/>
              </a:cxn>
              <a:cxn ang="0">
                <a:pos x="connsiteX1" y="connsiteY1"/>
              </a:cxn>
              <a:cxn ang="0">
                <a:pos x="connsiteX2" y="connsiteY2"/>
              </a:cxn>
              <a:cxn ang="0">
                <a:pos x="connsiteX3" y="connsiteY3"/>
              </a:cxn>
            </a:cxnLst>
            <a:rect l="l" t="t" r="r" b="b"/>
            <a:pathLst>
              <a:path w="4571099" h="2571751">
                <a:moveTo>
                  <a:pt x="0" y="0"/>
                </a:moveTo>
                <a:lnTo>
                  <a:pt x="4571099" y="0"/>
                </a:lnTo>
                <a:lnTo>
                  <a:pt x="4571099" y="2571751"/>
                </a:lnTo>
                <a:lnTo>
                  <a:pt x="0" y="2571751"/>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42604410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9411F2-FB8C-6E42-9AA6-7E5764704F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x-none" dirty="0"/>
          </a:p>
        </p:txBody>
      </p:sp>
      <p:sp>
        <p:nvSpPr>
          <p:cNvPr id="3" name="Text Placeholder 2">
            <a:extLst>
              <a:ext uri="{FF2B5EF4-FFF2-40B4-BE49-F238E27FC236}">
                <a16:creationId xmlns:a16="http://schemas.microsoft.com/office/drawing/2014/main" id="{66F5FDE1-25A8-7E41-A335-298964C8E5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dirty="0"/>
          </a:p>
        </p:txBody>
      </p:sp>
      <p:sp>
        <p:nvSpPr>
          <p:cNvPr id="4" name="Date Placeholder 3">
            <a:extLst>
              <a:ext uri="{FF2B5EF4-FFF2-40B4-BE49-F238E27FC236}">
                <a16:creationId xmlns:a16="http://schemas.microsoft.com/office/drawing/2014/main" id="{1C22008B-025E-F443-B51C-AECDA2AB6F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Roboto" panose="02000000000000000000" pitchFamily="2" charset="0"/>
              </a:defRPr>
            </a:lvl1pPr>
          </a:lstStyle>
          <a:p>
            <a:fld id="{D8CAC55F-2063-DB47-93AF-3A96D469569A}" type="datetimeFigureOut">
              <a:rPr lang="en-US" smtClean="0"/>
              <a:pPr/>
              <a:t>5/26/22</a:t>
            </a:fld>
            <a:endParaRPr lang="en-US" dirty="0"/>
          </a:p>
        </p:txBody>
      </p:sp>
      <p:sp>
        <p:nvSpPr>
          <p:cNvPr id="5" name="Footer Placeholder 4">
            <a:extLst>
              <a:ext uri="{FF2B5EF4-FFF2-40B4-BE49-F238E27FC236}">
                <a16:creationId xmlns:a16="http://schemas.microsoft.com/office/drawing/2014/main" id="{427BC5F6-5929-F444-BF9C-855D68E3DA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Roboto" panose="02000000000000000000" pitchFamily="2" charset="0"/>
              </a:defRPr>
            </a:lvl1pPr>
          </a:lstStyle>
          <a:p>
            <a:endParaRPr lang="en-US" dirty="0"/>
          </a:p>
        </p:txBody>
      </p:sp>
      <p:sp>
        <p:nvSpPr>
          <p:cNvPr id="6" name="Slide Number Placeholder 5">
            <a:extLst>
              <a:ext uri="{FF2B5EF4-FFF2-40B4-BE49-F238E27FC236}">
                <a16:creationId xmlns:a16="http://schemas.microsoft.com/office/drawing/2014/main" id="{9647F791-72F7-5942-B574-A2C02DD837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Roboto" panose="02000000000000000000" pitchFamily="2" charset="0"/>
              </a:defRPr>
            </a:lvl1pPr>
          </a:lstStyle>
          <a:p>
            <a:fld id="{548DB868-3F35-684A-85CB-C6013B4185DA}" type="slidenum">
              <a:rPr lang="en-US" smtClean="0"/>
              <a:pPr/>
              <a:t>‹#›</a:t>
            </a:fld>
            <a:endParaRPr lang="en-US" dirty="0"/>
          </a:p>
        </p:txBody>
      </p:sp>
    </p:spTree>
    <p:extLst>
      <p:ext uri="{BB962C8B-B14F-4D97-AF65-F5344CB8AC3E}">
        <p14:creationId xmlns:p14="http://schemas.microsoft.com/office/powerpoint/2010/main" val="3156430297"/>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Lst>
  <p:txStyles>
    <p:titleStyle>
      <a:lvl1pPr algn="l" defTabSz="914400" rtl="0" eaLnBrk="1" latinLnBrk="0" hangingPunct="1">
        <a:lnSpc>
          <a:spcPct val="90000"/>
        </a:lnSpc>
        <a:spcBef>
          <a:spcPct val="0"/>
        </a:spcBef>
        <a:buNone/>
        <a:defRPr sz="4400" b="0" i="0" kern="1200">
          <a:solidFill>
            <a:schemeClr val="tx1"/>
          </a:solidFill>
          <a:latin typeface="Roboto" panose="020000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2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7.emf"/><Relationship Id="rId7" Type="http://schemas.openxmlformats.org/officeDocument/2006/relationships/image" Target="../media/image15.emf"/><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jpg"/></Relationships>
</file>

<file path=ppt/slides/_rels/slide2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emf"/><Relationship Id="rId4" Type="http://schemas.openxmlformats.org/officeDocument/2006/relationships/image" Target="../media/image1.emf"/></Relationships>
</file>

<file path=ppt/slides/_rels/slide3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4.emf"/><Relationship Id="rId4" Type="http://schemas.openxmlformats.org/officeDocument/2006/relationships/image" Target="../media/image1.emf"/></Relationships>
</file>

<file path=ppt/slides/_rels/slide4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microsoft.com/office/2007/relationships/hdphoto" Target="../media/hdphoto3.wdp"/></Relationships>
</file>

<file path=ppt/slides/_rels/slide45.xml.rels><?xml version="1.0" encoding="UTF-8" standalone="yes"?>
<Relationships xmlns="http://schemas.openxmlformats.org/package/2006/relationships"><Relationship Id="rId3" Type="http://schemas.openxmlformats.org/officeDocument/2006/relationships/image" Target="../media/image7.emf"/><Relationship Id="rId7" Type="http://schemas.openxmlformats.org/officeDocument/2006/relationships/image" Target="../media/image20.pn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4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7.emf"/><Relationship Id="rId4" Type="http://schemas.microsoft.com/office/2007/relationships/hdphoto" Target="../media/hdphoto4.wdp"/></Relationships>
</file>

<file path=ppt/slides/_rels/slide4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microsoft.com/office/2007/relationships/hdphoto" Target="../media/hdphoto5.wdp"/><Relationship Id="rId4" Type="http://schemas.openxmlformats.org/officeDocument/2006/relationships/image" Target="../media/image22.jpeg"/></Relationships>
</file>

<file path=ppt/slides/_rels/slide4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microsoft.com/office/2007/relationships/hdphoto" Target="../media/hdphoto6.wdp"/><Relationship Id="rId4" Type="http://schemas.openxmlformats.org/officeDocument/2006/relationships/image" Target="../media/image23.jpeg"/></Relationships>
</file>

<file path=ppt/slides/_rels/slide4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microsoft.com/office/2007/relationships/hdphoto" Target="../media/hdphoto7.wdp"/></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5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6.xml"/><Relationship Id="rId1" Type="http://schemas.openxmlformats.org/officeDocument/2006/relationships/slideLayout" Target="../slideLayouts/slideLayout1.xml"/><Relationship Id="rId5" Type="http://schemas.openxmlformats.org/officeDocument/2006/relationships/image" Target="../media/image5.png"/><Relationship Id="rId4" Type="http://schemas.microsoft.com/office/2007/relationships/hdphoto" Target="../media/hdphoto7.wdp"/></Relationships>
</file>

<file path=ppt/slides/_rels/slide5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5.emf"/><Relationship Id="rId1" Type="http://schemas.openxmlformats.org/officeDocument/2006/relationships/slideLayout" Target="../slideLayouts/slideLayout9.xml"/><Relationship Id="rId4" Type="http://schemas.openxmlformats.org/officeDocument/2006/relationships/image" Target="../media/image26.emf"/></Relationships>
</file>

<file path=ppt/slides/_rels/slide5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5.emf"/><Relationship Id="rId1" Type="http://schemas.openxmlformats.org/officeDocument/2006/relationships/slideLayout" Target="../slideLayouts/slideLayout9.xml"/><Relationship Id="rId4" Type="http://schemas.openxmlformats.org/officeDocument/2006/relationships/image" Target="../media/image26.emf"/></Relationships>
</file>

<file path=ppt/slides/_rels/slide5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5.emf"/><Relationship Id="rId1" Type="http://schemas.openxmlformats.org/officeDocument/2006/relationships/slideLayout" Target="../slideLayouts/slideLayout9.xml"/><Relationship Id="rId4" Type="http://schemas.openxmlformats.org/officeDocument/2006/relationships/image" Target="../media/image26.emf"/></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5.emf"/><Relationship Id="rId1" Type="http://schemas.openxmlformats.org/officeDocument/2006/relationships/slideLayout" Target="../slideLayouts/slideLayout9.xml"/><Relationship Id="rId4" Type="http://schemas.openxmlformats.org/officeDocument/2006/relationships/image" Target="../media/image26.emf"/></Relationships>
</file>

<file path=ppt/slides/_rels/slide6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7.xml"/><Relationship Id="rId1" Type="http://schemas.openxmlformats.org/officeDocument/2006/relationships/slideLayout" Target="../slideLayouts/slideLayout1.xml"/><Relationship Id="rId5" Type="http://schemas.openxmlformats.org/officeDocument/2006/relationships/image" Target="../media/image5.png"/><Relationship Id="rId4" Type="http://schemas.microsoft.com/office/2007/relationships/hdphoto" Target="../media/hdphoto7.wdp"/></Relationships>
</file>

<file path=ppt/slides/_rels/slide6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7.emf"/></Relationships>
</file>

<file path=ppt/slides/_rels/slide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7.emf"/><Relationship Id="rId5" Type="http://schemas.openxmlformats.org/officeDocument/2006/relationships/image" Target="../media/image10.emf"/><Relationship Id="rId4" Type="http://schemas.openxmlformats.org/officeDocument/2006/relationships/image" Target="../media/image9.emf"/></Relationships>
</file>

<file path=ppt/slides/_rels/slide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34B"/>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CAD2CDB-9BF8-4448-8880-832B33B17B6A}"/>
              </a:ext>
            </a:extLst>
          </p:cNvPr>
          <p:cNvSpPr txBox="1"/>
          <p:nvPr/>
        </p:nvSpPr>
        <p:spPr>
          <a:xfrm>
            <a:off x="1168573" y="3906687"/>
            <a:ext cx="7729619" cy="1956494"/>
          </a:xfrm>
          <a:prstGeom prst="rect">
            <a:avLst/>
          </a:prstGeom>
          <a:noFill/>
        </p:spPr>
        <p:txBody>
          <a:bodyPr wrap="square" rtlCol="0" anchor="b" anchorCtr="0">
            <a:noAutofit/>
          </a:bodyPr>
          <a:lstStyle/>
          <a:p>
            <a:pPr lvl="0" defTabSz="914377">
              <a:buClr>
                <a:srgbClr val="000000"/>
              </a:buClr>
            </a:pPr>
            <a:r>
              <a:rPr lang="el-GR" sz="3600" b="1" dirty="0">
                <a:solidFill>
                  <a:srgbClr val="56FFF2"/>
                </a:solidFill>
                <a:latin typeface="Roboto" panose="02000000000000000000" pitchFamily="2" charset="0"/>
                <a:ea typeface="Roboto" panose="02000000000000000000" pitchFamily="2" charset="0"/>
                <a:cs typeface="Roboto" panose="02000000000000000000" pitchFamily="2" charset="0"/>
              </a:rPr>
              <a:t>Νόμος Πλαίσιο</a:t>
            </a:r>
          </a:p>
          <a:p>
            <a:pPr lvl="0" defTabSz="914377">
              <a:buClr>
                <a:srgbClr val="000000"/>
              </a:buClr>
            </a:pPr>
            <a:r>
              <a:rPr lang="el-GR" sz="4400" b="1" dirty="0">
                <a:solidFill>
                  <a:srgbClr val="56FFF2"/>
                </a:solidFill>
                <a:latin typeface="Roboto" panose="02000000000000000000" pitchFamily="2" charset="0"/>
                <a:ea typeface="Roboto" panose="02000000000000000000" pitchFamily="2" charset="0"/>
                <a:cs typeface="Roboto" panose="02000000000000000000" pitchFamily="2" charset="0"/>
              </a:rPr>
              <a:t>«Νέοι Ορίζοντες για τα ΑΕΙ»</a:t>
            </a:r>
          </a:p>
          <a:p>
            <a:pPr lvl="0" defTabSz="914377">
              <a:buClr>
                <a:srgbClr val="000000"/>
              </a:buClr>
            </a:pPr>
            <a:endParaRPr lang="el-GR" sz="3600" b="1" i="1" dirty="0">
              <a:solidFill>
                <a:schemeClr val="accent5">
                  <a:lumMod val="60000"/>
                  <a:lumOff val="40000"/>
                </a:schemeClr>
              </a:solidFill>
              <a:latin typeface="Roboto" panose="02000000000000000000" pitchFamily="2" charset="0"/>
              <a:ea typeface="Roboto" panose="02000000000000000000" pitchFamily="2" charset="0"/>
              <a:cs typeface="Roboto" panose="02000000000000000000" pitchFamily="2" charset="0"/>
            </a:endParaRPr>
          </a:p>
          <a:p>
            <a:pPr lvl="0" defTabSz="914377">
              <a:buClr>
                <a:srgbClr val="000000"/>
              </a:buClr>
            </a:pPr>
            <a:r>
              <a:rPr lang="el-GR" sz="3200" b="1" i="1" dirty="0">
                <a:solidFill>
                  <a:schemeClr val="bg1"/>
                </a:solidFill>
                <a:latin typeface="Roboto" panose="02000000000000000000" pitchFamily="2" charset="0"/>
                <a:ea typeface="Roboto" panose="02000000000000000000" pitchFamily="2" charset="0"/>
                <a:cs typeface="Roboto" panose="02000000000000000000" pitchFamily="2" charset="0"/>
              </a:rPr>
              <a:t>Με την κοινωνία, για την κοινωνία</a:t>
            </a:r>
            <a:endParaRPr lang="en-US" sz="3200" b="1" i="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5" name="Picture 4">
            <a:extLst>
              <a:ext uri="{FF2B5EF4-FFF2-40B4-BE49-F238E27FC236}">
                <a16:creationId xmlns:a16="http://schemas.microsoft.com/office/drawing/2014/main" id="{0B9B442C-E98E-9448-93B1-2817A56662CA}"/>
              </a:ext>
            </a:extLst>
          </p:cNvPr>
          <p:cNvPicPr>
            <a:picLocks noChangeAspect="1"/>
          </p:cNvPicPr>
          <p:nvPr/>
        </p:nvPicPr>
        <p:blipFill>
          <a:blip r:embed="rId3"/>
          <a:stretch>
            <a:fillRect/>
          </a:stretch>
        </p:blipFill>
        <p:spPr>
          <a:xfrm>
            <a:off x="485669" y="401695"/>
            <a:ext cx="4547714" cy="822813"/>
          </a:xfrm>
          <a:prstGeom prst="rect">
            <a:avLst/>
          </a:prstGeom>
        </p:spPr>
      </p:pic>
      <p:pic>
        <p:nvPicPr>
          <p:cNvPr id="7" name="Picture 6">
            <a:extLst>
              <a:ext uri="{FF2B5EF4-FFF2-40B4-BE49-F238E27FC236}">
                <a16:creationId xmlns:a16="http://schemas.microsoft.com/office/drawing/2014/main" id="{40450D66-9225-F240-8938-88223C2D9FE8}"/>
              </a:ext>
            </a:extLst>
          </p:cNvPr>
          <p:cNvPicPr>
            <a:picLocks noChangeAspect="1"/>
          </p:cNvPicPr>
          <p:nvPr/>
        </p:nvPicPr>
        <p:blipFill rotWithShape="1">
          <a:blip r:embed="rId4">
            <a:alphaModFix amt="14000"/>
          </a:blip>
          <a:srcRect r="50000"/>
          <a:stretch/>
        </p:blipFill>
        <p:spPr>
          <a:xfrm>
            <a:off x="9263011" y="290389"/>
            <a:ext cx="2928989" cy="5857977"/>
          </a:xfrm>
          <a:prstGeom prst="rect">
            <a:avLst/>
          </a:prstGeom>
        </p:spPr>
      </p:pic>
    </p:spTree>
    <p:extLst>
      <p:ext uri="{BB962C8B-B14F-4D97-AF65-F5344CB8AC3E}">
        <p14:creationId xmlns:p14="http://schemas.microsoft.com/office/powerpoint/2010/main" val="14167891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6FFF2"/>
        </a:solidFill>
        <a:effectLst/>
      </p:bgPr>
    </p:bg>
    <p:spTree>
      <p:nvGrpSpPr>
        <p:cNvPr id="1" name="Shape 300"/>
        <p:cNvGrpSpPr/>
        <p:nvPr/>
      </p:nvGrpSpPr>
      <p:grpSpPr>
        <a:xfrm>
          <a:off x="0" y="0"/>
          <a:ext cx="0" cy="0"/>
          <a:chOff x="0" y="0"/>
          <a:chExt cx="0" cy="0"/>
        </a:xfrm>
      </p:grpSpPr>
      <p:sp>
        <p:nvSpPr>
          <p:cNvPr id="13" name="Rectangle 12">
            <a:extLst>
              <a:ext uri="{FF2B5EF4-FFF2-40B4-BE49-F238E27FC236}">
                <a16:creationId xmlns:a16="http://schemas.microsoft.com/office/drawing/2014/main" id="{DD4BBA52-2CF3-D5A3-F8DE-8ED6631D61F9}"/>
              </a:ext>
            </a:extLst>
          </p:cNvPr>
          <p:cNvSpPr/>
          <p:nvPr/>
        </p:nvSpPr>
        <p:spPr>
          <a:xfrm>
            <a:off x="2566431" y="-77101"/>
            <a:ext cx="9636177" cy="57033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CCA62">
                    <a:lumMod val="60000"/>
                    <a:lumOff val="40000"/>
                  </a:srgbClr>
                </a:solidFill>
              </a:ln>
              <a:noFill/>
              <a:highlight>
                <a:srgbClr val="EAF5F5"/>
              </a:highlight>
            </a:endParaRPr>
          </a:p>
        </p:txBody>
      </p:sp>
      <p:sp>
        <p:nvSpPr>
          <p:cNvPr id="14" name="Rectangle 13">
            <a:extLst>
              <a:ext uri="{FF2B5EF4-FFF2-40B4-BE49-F238E27FC236}">
                <a16:creationId xmlns:a16="http://schemas.microsoft.com/office/drawing/2014/main" id="{D65F3CD0-B7FA-70F0-1D47-58F4B020FE9B}"/>
              </a:ext>
            </a:extLst>
          </p:cNvPr>
          <p:cNvSpPr/>
          <p:nvPr/>
        </p:nvSpPr>
        <p:spPr>
          <a:xfrm>
            <a:off x="0" y="-78658"/>
            <a:ext cx="2567678" cy="570335"/>
          </a:xfrm>
          <a:prstGeom prst="rect">
            <a:avLst/>
          </a:prstGeom>
          <a:solidFill>
            <a:srgbClr val="021559"/>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CCA62">
                    <a:lumMod val="60000"/>
                    <a:lumOff val="40000"/>
                  </a:srgbClr>
                </a:solidFill>
              </a:ln>
              <a:noFill/>
              <a:highlight>
                <a:srgbClr val="EAF5F5"/>
              </a:highlight>
            </a:endParaRPr>
          </a:p>
        </p:txBody>
      </p:sp>
      <p:sp>
        <p:nvSpPr>
          <p:cNvPr id="10" name="Google Shape;232;p34">
            <a:extLst>
              <a:ext uri="{FF2B5EF4-FFF2-40B4-BE49-F238E27FC236}">
                <a16:creationId xmlns:a16="http://schemas.microsoft.com/office/drawing/2014/main" id="{21B89356-4234-7A45-8340-F0433CBA8A4B}"/>
              </a:ext>
            </a:extLst>
          </p:cNvPr>
          <p:cNvSpPr txBox="1"/>
          <p:nvPr/>
        </p:nvSpPr>
        <p:spPr>
          <a:xfrm>
            <a:off x="1169445" y="3184783"/>
            <a:ext cx="2695074" cy="906400"/>
          </a:xfrm>
          <a:prstGeom prst="rect">
            <a:avLst/>
          </a:prstGeom>
          <a:noFill/>
          <a:ln>
            <a:noFill/>
          </a:ln>
        </p:spPr>
        <p:txBody>
          <a:bodyPr spcFirstLastPara="1" wrap="square" lIns="121900" tIns="121900" rIns="121900" bIns="121900" anchor="t" anchorCtr="0">
            <a:noAutofit/>
          </a:bodyPr>
          <a:lstStyle/>
          <a:p>
            <a:pPr>
              <a:buClr>
                <a:srgbClr val="000000"/>
              </a:buClr>
              <a:defRPr/>
            </a:pPr>
            <a:endParaRPr lang="el-GR" sz="2800" kern="0" spc="-150" dirty="0">
              <a:solidFill>
                <a:srgbClr val="02AEF0"/>
              </a:solidFill>
              <a:latin typeface="Roboto Regular" charset="0"/>
              <a:ea typeface="Roboto Regular" charset="0"/>
              <a:cs typeface="Roboto Regular" charset="0"/>
              <a:sym typeface="Arial"/>
            </a:endParaRPr>
          </a:p>
        </p:txBody>
      </p:sp>
      <p:sp>
        <p:nvSpPr>
          <p:cNvPr id="7" name="Rectangle 6">
            <a:extLst>
              <a:ext uri="{FF2B5EF4-FFF2-40B4-BE49-F238E27FC236}">
                <a16:creationId xmlns:a16="http://schemas.microsoft.com/office/drawing/2014/main" id="{61982B1A-52FA-6B42-BF04-035FACC867FE}"/>
              </a:ext>
            </a:extLst>
          </p:cNvPr>
          <p:cNvSpPr/>
          <p:nvPr/>
        </p:nvSpPr>
        <p:spPr>
          <a:xfrm>
            <a:off x="375137" y="833113"/>
            <a:ext cx="11452428" cy="5101397"/>
          </a:xfrm>
          <a:prstGeom prst="rect">
            <a:avLst/>
          </a:prstGeom>
        </p:spPr>
        <p:txBody>
          <a:bodyPr wrap="square">
            <a:spAutoFit/>
          </a:bodyPr>
          <a:lstStyle/>
          <a:p>
            <a:pPr marL="0" lvl="1">
              <a:buClr>
                <a:srgbClr val="003476"/>
              </a:buClr>
            </a:pPr>
            <a:r>
              <a:rPr lang="el-GR" sz="2400" b="1" dirty="0">
                <a:solidFill>
                  <a:srgbClr val="021559"/>
                </a:solidFill>
                <a:latin typeface="Roboto" panose="02000000000000000000" pitchFamily="2" charset="0"/>
                <a:ea typeface="Roboto" panose="02000000000000000000" pitchFamily="2" charset="0"/>
                <a:sym typeface="Arial"/>
              </a:rPr>
              <a:t>ΑΠΟ ΤΗ ΓΝΩΣΗ </a:t>
            </a:r>
          </a:p>
          <a:p>
            <a:pPr marL="0" lvl="1">
              <a:buClr>
                <a:srgbClr val="003476"/>
              </a:buClr>
            </a:pPr>
            <a:r>
              <a:rPr lang="el-GR" sz="2400" b="1" dirty="0">
                <a:solidFill>
                  <a:srgbClr val="021559"/>
                </a:solidFill>
                <a:latin typeface="Roboto" panose="02000000000000000000" pitchFamily="2" charset="0"/>
                <a:ea typeface="Roboto" panose="02000000000000000000" pitchFamily="2" charset="0"/>
                <a:sym typeface="Arial"/>
              </a:rPr>
              <a:t>ΣΤΗΝ ΠΡΑΞΗ</a:t>
            </a:r>
            <a:endParaRPr lang="el-GR" dirty="0">
              <a:solidFill>
                <a:srgbClr val="021559"/>
              </a:solidFill>
              <a:latin typeface="Roboto" panose="02000000000000000000" pitchFamily="2" charset="0"/>
              <a:ea typeface="Roboto" panose="02000000000000000000" pitchFamily="2" charset="0"/>
              <a:sym typeface="Arial"/>
            </a:endParaRPr>
          </a:p>
          <a:p>
            <a:pPr marL="285750" lvl="1" indent="-285750">
              <a:buClr>
                <a:srgbClr val="003476"/>
              </a:buClr>
              <a:buFont typeface="Arial" panose="020B0604020202020204" pitchFamily="34" charset="0"/>
              <a:buChar char="•"/>
            </a:pPr>
            <a:endParaRPr lang="el-GR" dirty="0">
              <a:solidFill>
                <a:srgbClr val="021559"/>
              </a:solidFill>
              <a:latin typeface="Roboto" panose="02000000000000000000" pitchFamily="2" charset="0"/>
              <a:ea typeface="Roboto" panose="02000000000000000000" pitchFamily="2" charset="0"/>
              <a:sym typeface="Arial"/>
            </a:endParaRPr>
          </a:p>
          <a:p>
            <a:pPr marL="285750" lvl="1" indent="-285750">
              <a:spcAft>
                <a:spcPts val="110"/>
              </a:spcAft>
              <a:buClr>
                <a:srgbClr val="003476"/>
              </a:buClr>
              <a:buFont typeface="Arial" panose="020B0604020202020204" pitchFamily="34" charset="0"/>
              <a:buChar char="•"/>
            </a:pPr>
            <a:r>
              <a:rPr lang="el-GR" dirty="0">
                <a:solidFill>
                  <a:srgbClr val="021559"/>
                </a:solidFill>
                <a:latin typeface="Roboto" panose="02000000000000000000" pitchFamily="2" charset="0"/>
                <a:ea typeface="Roboto" panose="02000000000000000000" pitchFamily="2" charset="0"/>
                <a:sym typeface="Arial"/>
              </a:rPr>
              <a:t>Επέκταση του θεσμού της </a:t>
            </a:r>
            <a:r>
              <a:rPr lang="el-GR" b="1" u="sng" dirty="0">
                <a:solidFill>
                  <a:srgbClr val="021559"/>
                </a:solidFill>
                <a:latin typeface="Roboto" panose="02000000000000000000" pitchFamily="2" charset="0"/>
                <a:ea typeface="Roboto" panose="02000000000000000000" pitchFamily="2" charset="0"/>
                <a:sym typeface="Arial"/>
              </a:rPr>
              <a:t>πρακτικής άσκησης φοιτητών </a:t>
            </a:r>
            <a:r>
              <a:rPr lang="el-GR" dirty="0">
                <a:solidFill>
                  <a:srgbClr val="021559"/>
                </a:solidFill>
                <a:latin typeface="Roboto" panose="02000000000000000000" pitchFamily="2" charset="0"/>
                <a:ea typeface="Roboto" panose="02000000000000000000" pitchFamily="2" charset="0"/>
                <a:sym typeface="Arial"/>
              </a:rPr>
              <a:t>σε προγράμματα σπουδών α΄ και β΄ κύκλου: </a:t>
            </a:r>
          </a:p>
          <a:p>
            <a:pPr marL="800100" lvl="2" indent="-342900">
              <a:spcAft>
                <a:spcPts val="110"/>
              </a:spcAft>
              <a:buClr>
                <a:srgbClr val="003476"/>
              </a:buClr>
              <a:buFont typeface="+mj-lt"/>
              <a:buAutoNum type="arabicPeriod"/>
            </a:pPr>
            <a:r>
              <a:rPr lang="el-GR" dirty="0">
                <a:solidFill>
                  <a:srgbClr val="021559"/>
                </a:solidFill>
                <a:latin typeface="Roboto" panose="02000000000000000000" pitchFamily="2" charset="0"/>
                <a:ea typeface="Roboto" panose="02000000000000000000" pitchFamily="2" charset="0"/>
                <a:sym typeface="Arial"/>
              </a:rPr>
              <a:t>Κατανομή </a:t>
            </a:r>
            <a:r>
              <a:rPr lang="el-GR" b="1" dirty="0">
                <a:solidFill>
                  <a:srgbClr val="021559"/>
                </a:solidFill>
                <a:latin typeface="Roboto" panose="02000000000000000000" pitchFamily="2" charset="0"/>
                <a:ea typeface="Roboto" panose="02000000000000000000" pitchFamily="2" charset="0"/>
                <a:sym typeface="Arial"/>
              </a:rPr>
              <a:t>αριθμού πιστωτικών μονάδων </a:t>
            </a:r>
            <a:r>
              <a:rPr lang="el-GR" dirty="0">
                <a:solidFill>
                  <a:srgbClr val="021559"/>
                </a:solidFill>
                <a:latin typeface="Roboto" panose="02000000000000000000" pitchFamily="2" charset="0"/>
                <a:ea typeface="Roboto" panose="02000000000000000000" pitchFamily="2" charset="0"/>
                <a:sym typeface="Arial"/>
              </a:rPr>
              <a:t>(</a:t>
            </a:r>
            <a:r>
              <a:rPr lang="en-US" dirty="0">
                <a:solidFill>
                  <a:srgbClr val="021559"/>
                </a:solidFill>
                <a:latin typeface="Roboto" panose="02000000000000000000" pitchFamily="2" charset="0"/>
                <a:ea typeface="Roboto" panose="02000000000000000000" pitchFamily="2" charset="0"/>
                <a:sym typeface="Arial"/>
              </a:rPr>
              <a:t>ECTS)</a:t>
            </a:r>
            <a:r>
              <a:rPr lang="el-GR" dirty="0">
                <a:solidFill>
                  <a:srgbClr val="021559"/>
                </a:solidFill>
                <a:latin typeface="Roboto" panose="02000000000000000000" pitchFamily="2" charset="0"/>
                <a:ea typeface="Roboto" panose="02000000000000000000" pitchFamily="2" charset="0"/>
                <a:sym typeface="Arial"/>
              </a:rPr>
              <a:t> ανάλογα με τη διάρκεια </a:t>
            </a:r>
          </a:p>
          <a:p>
            <a:pPr marL="800100" lvl="2" indent="-342900">
              <a:spcAft>
                <a:spcPts val="110"/>
              </a:spcAft>
              <a:buClr>
                <a:srgbClr val="003476"/>
              </a:buClr>
              <a:buFont typeface="+mj-lt"/>
              <a:buAutoNum type="arabicPeriod"/>
            </a:pPr>
            <a:r>
              <a:rPr lang="el-GR" dirty="0">
                <a:solidFill>
                  <a:srgbClr val="021559"/>
                </a:solidFill>
                <a:latin typeface="Roboto" panose="02000000000000000000" pitchFamily="2" charset="0"/>
                <a:ea typeface="Roboto" panose="02000000000000000000" pitchFamily="2" charset="0"/>
                <a:sym typeface="Arial"/>
              </a:rPr>
              <a:t>Υποχρεωτική </a:t>
            </a:r>
            <a:r>
              <a:rPr lang="el-GR" b="1" dirty="0">
                <a:solidFill>
                  <a:srgbClr val="021559"/>
                </a:solidFill>
                <a:latin typeface="Roboto" panose="02000000000000000000" pitchFamily="2" charset="0"/>
                <a:ea typeface="Roboto" panose="02000000000000000000" pitchFamily="2" charset="0"/>
                <a:sym typeface="Arial"/>
              </a:rPr>
              <a:t>ασφαλιστική κάλυψη </a:t>
            </a:r>
            <a:r>
              <a:rPr lang="el-GR" dirty="0">
                <a:solidFill>
                  <a:srgbClr val="021559"/>
                </a:solidFill>
                <a:latin typeface="Roboto" panose="02000000000000000000" pitchFamily="2" charset="0"/>
                <a:ea typeface="Roboto" panose="02000000000000000000" pitchFamily="2" charset="0"/>
                <a:sym typeface="Arial"/>
              </a:rPr>
              <a:t>των φοιτητών έναντι εργατικού ατυχήματος </a:t>
            </a:r>
          </a:p>
          <a:p>
            <a:pPr marL="800100" lvl="2" indent="-342900">
              <a:spcAft>
                <a:spcPts val="110"/>
              </a:spcAft>
              <a:buClr>
                <a:srgbClr val="003476"/>
              </a:buClr>
              <a:buFont typeface="+mj-lt"/>
              <a:buAutoNum type="arabicPeriod"/>
            </a:pPr>
            <a:r>
              <a:rPr lang="el-GR" dirty="0">
                <a:solidFill>
                  <a:srgbClr val="021559"/>
                </a:solidFill>
                <a:latin typeface="Roboto" panose="02000000000000000000" pitchFamily="2" charset="0"/>
                <a:ea typeface="Roboto" panose="02000000000000000000" pitchFamily="2" charset="0"/>
                <a:sym typeface="Arial"/>
              </a:rPr>
              <a:t>Δυνατότητα καθορισμού </a:t>
            </a:r>
            <a:r>
              <a:rPr lang="el-GR" b="1" dirty="0">
                <a:solidFill>
                  <a:srgbClr val="021559"/>
                </a:solidFill>
                <a:latin typeface="Roboto" panose="02000000000000000000" pitchFamily="2" charset="0"/>
                <a:ea typeface="Roboto" panose="02000000000000000000" pitchFamily="2" charset="0"/>
                <a:sym typeface="Arial"/>
              </a:rPr>
              <a:t>ελάχιστου ύψους αποζημίωσης των πρακτικά ασκούμενων φοιτητών </a:t>
            </a:r>
          </a:p>
          <a:p>
            <a:pPr marL="800100" lvl="2" indent="-342900">
              <a:spcAft>
                <a:spcPts val="110"/>
              </a:spcAft>
              <a:buClr>
                <a:srgbClr val="003476"/>
              </a:buClr>
              <a:buFont typeface="+mj-lt"/>
              <a:buAutoNum type="arabicPeriod"/>
            </a:pPr>
            <a:r>
              <a:rPr lang="el-GR" dirty="0">
                <a:solidFill>
                  <a:srgbClr val="021559"/>
                </a:solidFill>
                <a:latin typeface="Roboto" panose="02000000000000000000" pitchFamily="2" charset="0"/>
                <a:ea typeface="Roboto" panose="02000000000000000000" pitchFamily="2" charset="0"/>
                <a:sym typeface="Arial"/>
              </a:rPr>
              <a:t>Κατάρτιση </a:t>
            </a:r>
            <a:r>
              <a:rPr lang="el-GR" b="1" dirty="0">
                <a:solidFill>
                  <a:srgbClr val="021559"/>
                </a:solidFill>
                <a:latin typeface="Roboto" panose="02000000000000000000" pitchFamily="2" charset="0"/>
                <a:ea typeface="Roboto" panose="02000000000000000000" pitchFamily="2" charset="0"/>
                <a:sym typeface="Arial"/>
              </a:rPr>
              <a:t>Κανονισμού Πρακτικής Άσκησης</a:t>
            </a:r>
          </a:p>
          <a:p>
            <a:pPr marL="457200" lvl="2">
              <a:spcAft>
                <a:spcPts val="110"/>
              </a:spcAft>
              <a:buClr>
                <a:srgbClr val="003476"/>
              </a:buClr>
            </a:pPr>
            <a:r>
              <a:rPr lang="el-GR" b="1" dirty="0">
                <a:solidFill>
                  <a:srgbClr val="021559"/>
                </a:solidFill>
                <a:latin typeface="Roboto" panose="02000000000000000000" pitchFamily="2" charset="0"/>
                <a:ea typeface="Roboto" panose="02000000000000000000" pitchFamily="2" charset="0"/>
                <a:sym typeface="Arial"/>
              </a:rPr>
              <a:t> </a:t>
            </a:r>
            <a:endParaRPr lang="el-GR" b="1" strike="sngStrike" dirty="0">
              <a:solidFill>
                <a:srgbClr val="021559"/>
              </a:solidFill>
              <a:latin typeface="Roboto" panose="02000000000000000000" pitchFamily="2" charset="0"/>
              <a:ea typeface="Roboto" panose="02000000000000000000" pitchFamily="2" charset="0"/>
              <a:sym typeface="Arial"/>
            </a:endParaRPr>
          </a:p>
          <a:p>
            <a:pPr marL="285750" lvl="1" indent="-285750">
              <a:spcAft>
                <a:spcPts val="110"/>
              </a:spcAft>
              <a:buClr>
                <a:srgbClr val="003476"/>
              </a:buClr>
              <a:buFont typeface="Arial" panose="020B0604020202020204" pitchFamily="34" charset="0"/>
              <a:buChar char="•"/>
            </a:pPr>
            <a:r>
              <a:rPr lang="el-GR" dirty="0">
                <a:solidFill>
                  <a:srgbClr val="021559"/>
                </a:solidFill>
                <a:latin typeface="Roboto" panose="02000000000000000000" pitchFamily="2" charset="0"/>
                <a:ea typeface="Roboto" panose="02000000000000000000" pitchFamily="2" charset="0"/>
                <a:sym typeface="Arial"/>
              </a:rPr>
              <a:t>Θεσμοθέτηση </a:t>
            </a:r>
            <a:r>
              <a:rPr lang="el-GR" b="1" u="sng" dirty="0">
                <a:solidFill>
                  <a:srgbClr val="021559"/>
                </a:solidFill>
                <a:latin typeface="Roboto" panose="02000000000000000000" pitchFamily="2" charset="0"/>
                <a:ea typeface="Roboto" panose="02000000000000000000" pitchFamily="2" charset="0"/>
                <a:sym typeface="Arial"/>
              </a:rPr>
              <a:t>Μονάδας Υποστήριξης Φοιτητών</a:t>
            </a:r>
            <a:r>
              <a:rPr lang="el-GR" b="1" dirty="0">
                <a:solidFill>
                  <a:srgbClr val="021559"/>
                </a:solidFill>
                <a:latin typeface="Roboto" panose="02000000000000000000" pitchFamily="2" charset="0"/>
                <a:ea typeface="Roboto" panose="02000000000000000000" pitchFamily="2" charset="0"/>
                <a:sym typeface="Wingdings" panose="05000000000000000000" pitchFamily="2" charset="2"/>
              </a:rPr>
              <a:t> </a:t>
            </a:r>
            <a:r>
              <a:rPr lang="el-GR" dirty="0">
                <a:solidFill>
                  <a:srgbClr val="021559"/>
                </a:solidFill>
                <a:latin typeface="Roboto" panose="02000000000000000000" pitchFamily="2" charset="0"/>
                <a:ea typeface="Roboto" panose="02000000000000000000" pitchFamily="2" charset="0"/>
                <a:sym typeface="Wingdings" panose="05000000000000000000" pitchFamily="2" charset="2"/>
              </a:rPr>
              <a:t>υποστήριξη πρακτικής άσκησης, διασύνδεση με επιχειρήσεις, υπηρεσίες συμβουλευτικής (</a:t>
            </a:r>
            <a:r>
              <a:rPr lang="en-US" dirty="0">
                <a:solidFill>
                  <a:srgbClr val="021559"/>
                </a:solidFill>
                <a:latin typeface="Roboto" panose="02000000000000000000" pitchFamily="2" charset="0"/>
                <a:ea typeface="Roboto" panose="02000000000000000000" pitchFamily="2" charset="0"/>
                <a:sym typeface="Wingdings" panose="05000000000000000000" pitchFamily="2" charset="2"/>
              </a:rPr>
              <a:t>mentoring)</a:t>
            </a:r>
            <a:endParaRPr lang="el-GR" dirty="0">
              <a:solidFill>
                <a:srgbClr val="021559"/>
              </a:solidFill>
              <a:latin typeface="Roboto" panose="02000000000000000000" pitchFamily="2" charset="0"/>
              <a:ea typeface="Roboto" panose="02000000000000000000" pitchFamily="2" charset="0"/>
              <a:sym typeface="Wingdings" panose="05000000000000000000" pitchFamily="2" charset="2"/>
            </a:endParaRPr>
          </a:p>
          <a:p>
            <a:pPr marL="0" lvl="1">
              <a:spcAft>
                <a:spcPts val="110"/>
              </a:spcAft>
              <a:buClr>
                <a:srgbClr val="003476"/>
              </a:buClr>
            </a:pPr>
            <a:endParaRPr lang="el-GR" dirty="0">
              <a:solidFill>
                <a:srgbClr val="021559"/>
              </a:solidFill>
              <a:latin typeface="Roboto" panose="02000000000000000000" pitchFamily="2" charset="0"/>
              <a:ea typeface="Roboto" panose="02000000000000000000" pitchFamily="2" charset="0"/>
              <a:sym typeface="Wingdings" panose="05000000000000000000" pitchFamily="2" charset="2"/>
            </a:endParaRPr>
          </a:p>
          <a:p>
            <a:pPr marL="285750" lvl="1" indent="-285750">
              <a:spcAft>
                <a:spcPts val="110"/>
              </a:spcAft>
              <a:buClr>
                <a:srgbClr val="003476"/>
              </a:buClr>
              <a:buFont typeface="Arial" panose="020B0604020202020204" pitchFamily="34" charset="0"/>
              <a:buChar char="•"/>
            </a:pPr>
            <a:r>
              <a:rPr lang="el-GR" b="1" dirty="0">
                <a:solidFill>
                  <a:srgbClr val="021559"/>
                </a:solidFill>
                <a:latin typeface="Roboto" panose="02000000000000000000" pitchFamily="2" charset="0"/>
                <a:ea typeface="Roboto" panose="02000000000000000000" pitchFamily="2" charset="0"/>
              </a:rPr>
              <a:t>Δυνατότητα εισαγωγής </a:t>
            </a:r>
            <a:r>
              <a:rPr lang="el-GR" b="1" u="sng" dirty="0">
                <a:solidFill>
                  <a:srgbClr val="021559"/>
                </a:solidFill>
                <a:latin typeface="Roboto" panose="02000000000000000000" pitchFamily="2" charset="0"/>
                <a:ea typeface="Roboto" panose="02000000000000000000" pitchFamily="2" charset="0"/>
              </a:rPr>
              <a:t>εκπαιδευτικών δραστηριοτήτων </a:t>
            </a:r>
            <a:r>
              <a:rPr lang="el-GR" b="1" dirty="0">
                <a:solidFill>
                  <a:srgbClr val="021559"/>
                </a:solidFill>
                <a:latin typeface="Roboto" panose="02000000000000000000" pitchFamily="2" charset="0"/>
                <a:ea typeface="Roboto" panose="02000000000000000000" pitchFamily="2" charset="0"/>
              </a:rPr>
              <a:t>που προάγουν τη </a:t>
            </a:r>
            <a:r>
              <a:rPr lang="el-GR" b="1" dirty="0" err="1">
                <a:solidFill>
                  <a:srgbClr val="021559"/>
                </a:solidFill>
                <a:latin typeface="Roboto" panose="02000000000000000000" pitchFamily="2" charset="0"/>
                <a:ea typeface="Roboto" panose="02000000000000000000" pitchFamily="2" charset="0"/>
              </a:rPr>
              <a:t>διάδραση</a:t>
            </a:r>
            <a:r>
              <a:rPr lang="el-GR" b="1" dirty="0">
                <a:solidFill>
                  <a:srgbClr val="021559"/>
                </a:solidFill>
                <a:latin typeface="Roboto" panose="02000000000000000000" pitchFamily="2" charset="0"/>
                <a:ea typeface="Roboto" panose="02000000000000000000" pitchFamily="2" charset="0"/>
              </a:rPr>
              <a:t> μεταξύ διδασκόντων και φοιτητών</a:t>
            </a:r>
            <a:r>
              <a:rPr lang="el-GR" dirty="0">
                <a:solidFill>
                  <a:srgbClr val="021559"/>
                </a:solidFill>
                <a:latin typeface="Roboto" panose="02000000000000000000" pitchFamily="2" charset="0"/>
                <a:ea typeface="Roboto" panose="02000000000000000000" pitchFamily="2" charset="0"/>
              </a:rPr>
              <a:t>, π.χ. συμμετοχή στη συγγραφή δημοσιεύσεων, την έκδοση πανεπιστημιακών/επιστημονικών περιοδικών, τη συμμετοχή σε ερευνητικές ομάδες και ομίλους, με αντίστοιχη κατανομή πιστωτικών μονάδων ανά εκπαιδευτική δραστηριότητα</a:t>
            </a:r>
          </a:p>
          <a:p>
            <a:pPr marL="0" lvl="1">
              <a:buClr>
                <a:srgbClr val="003476"/>
              </a:buClr>
            </a:pPr>
            <a:endParaRPr lang="el-GR" b="1" dirty="0">
              <a:solidFill>
                <a:srgbClr val="021559"/>
              </a:solidFill>
              <a:latin typeface="Roboto" panose="02000000000000000000" pitchFamily="2" charset="0"/>
              <a:ea typeface="Roboto" panose="02000000000000000000" pitchFamily="2" charset="0"/>
              <a:sym typeface="Arial"/>
            </a:endParaRPr>
          </a:p>
        </p:txBody>
      </p:sp>
      <p:sp>
        <p:nvSpPr>
          <p:cNvPr id="23" name="Rectangle 22">
            <a:extLst>
              <a:ext uri="{FF2B5EF4-FFF2-40B4-BE49-F238E27FC236}">
                <a16:creationId xmlns:a16="http://schemas.microsoft.com/office/drawing/2014/main" id="{A5D8504E-BC1D-4342-A6EB-8A40A63B9B69}"/>
              </a:ext>
            </a:extLst>
          </p:cNvPr>
          <p:cNvSpPr/>
          <p:nvPr/>
        </p:nvSpPr>
        <p:spPr>
          <a:xfrm>
            <a:off x="375137" y="89973"/>
            <a:ext cx="10845001" cy="687368"/>
          </a:xfrm>
          <a:prstGeom prst="rect">
            <a:avLst/>
          </a:prstGeom>
        </p:spPr>
        <p:txBody>
          <a:bodyPr wrap="square">
            <a:spAutoFit/>
          </a:bodyPr>
          <a:lstStyle/>
          <a:p>
            <a:pPr defTabSz="914377">
              <a:spcBef>
                <a:spcPts val="1000"/>
              </a:spcBef>
              <a:spcAft>
                <a:spcPts val="1000"/>
              </a:spcAft>
              <a:buClr>
                <a:prstClr val="white"/>
              </a:buClr>
            </a:pPr>
            <a:r>
              <a:rPr lang="el-GR" sz="1100" b="1" dirty="0">
                <a:solidFill>
                  <a:schemeClr val="bg1"/>
                </a:solidFill>
                <a:latin typeface="Roboto" panose="02000000000000000000" pitchFamily="2" charset="0"/>
                <a:ea typeface="Roboto" panose="02000000000000000000" pitchFamily="2" charset="0"/>
                <a:cs typeface="Roboto" panose="02000000000000000000" pitchFamily="2" charset="0"/>
              </a:rPr>
              <a:t>ΑΝΑΒΑΘΜΙΣΗ ΠΟΙΟΤΗΤΑΣ                     </a:t>
            </a:r>
            <a:r>
              <a:rPr lang="el-GR" sz="1100" b="1" dirty="0">
                <a:solidFill>
                  <a:srgbClr val="021559"/>
                </a:solidFill>
                <a:latin typeface="Roboto" panose="02000000000000000000" pitchFamily="2" charset="0"/>
                <a:ea typeface="Roboto" panose="02000000000000000000" pitchFamily="2" charset="0"/>
                <a:cs typeface="Roboto" panose="02000000000000000000" pitchFamily="2" charset="0"/>
              </a:rPr>
              <a:t>01 Προγράμματα Σπουδών /</a:t>
            </a:r>
            <a:r>
              <a:rPr lang="el-GR" sz="1100" b="1" i="1" dirty="0">
                <a:solidFill>
                  <a:srgbClr val="021559"/>
                </a:solidFill>
                <a:latin typeface="Roboto" panose="02000000000000000000" pitchFamily="2" charset="0"/>
                <a:ea typeface="Roboto" panose="02000000000000000000" pitchFamily="2" charset="0"/>
                <a:cs typeface="Roboto" panose="02000000000000000000" pitchFamily="2" charset="0"/>
              </a:rPr>
              <a:t> Βασικοί άξονες στην οργάνωση και λειτουργία προγραμμάτων σπουδών κάθε κύκλου </a:t>
            </a:r>
            <a:endParaRPr lang="el-GR" sz="1100" i="1" dirty="0">
              <a:solidFill>
                <a:srgbClr val="021559"/>
              </a:solidFill>
              <a:highlight>
                <a:srgbClr val="FFFF00"/>
              </a:highlight>
              <a:latin typeface="Roboto" panose="02000000000000000000" pitchFamily="2" charset="0"/>
              <a:ea typeface="Roboto" panose="02000000000000000000" pitchFamily="2" charset="0"/>
              <a:cs typeface="Roboto" panose="02000000000000000000" pitchFamily="2" charset="0"/>
            </a:endParaRPr>
          </a:p>
          <a:p>
            <a:pPr defTabSz="914377">
              <a:spcBef>
                <a:spcPts val="1000"/>
              </a:spcBef>
              <a:spcAft>
                <a:spcPts val="1000"/>
              </a:spcAft>
              <a:buClr>
                <a:prstClr val="white"/>
              </a:buClr>
            </a:pPr>
            <a:endParaRPr lang="el-GR" sz="1100" b="1" dirty="0">
              <a:solidFill>
                <a:srgbClr val="021559"/>
              </a:solidFill>
              <a:latin typeface="Roboto" panose="02000000000000000000" pitchFamily="2" charset="0"/>
              <a:ea typeface="Roboto" panose="02000000000000000000" pitchFamily="2" charset="0"/>
              <a:cs typeface="Roboto" panose="02000000000000000000" pitchFamily="2" charset="0"/>
            </a:endParaRPr>
          </a:p>
        </p:txBody>
      </p:sp>
      <p:pic>
        <p:nvPicPr>
          <p:cNvPr id="8" name="Picture 7">
            <a:extLst>
              <a:ext uri="{FF2B5EF4-FFF2-40B4-BE49-F238E27FC236}">
                <a16:creationId xmlns:a16="http://schemas.microsoft.com/office/drawing/2014/main" id="{FF2F164D-A105-0EC0-2CC7-5841E24AF3B6}"/>
              </a:ext>
            </a:extLst>
          </p:cNvPr>
          <p:cNvPicPr>
            <a:picLocks noChangeAspect="1"/>
          </p:cNvPicPr>
          <p:nvPr/>
        </p:nvPicPr>
        <p:blipFill>
          <a:blip r:embed="rId3"/>
          <a:stretch>
            <a:fillRect/>
          </a:stretch>
        </p:blipFill>
        <p:spPr>
          <a:xfrm>
            <a:off x="180000" y="6300000"/>
            <a:ext cx="2414466" cy="432000"/>
          </a:xfrm>
          <a:prstGeom prst="rect">
            <a:avLst/>
          </a:prstGeom>
        </p:spPr>
      </p:pic>
    </p:spTree>
    <p:extLst>
      <p:ext uri="{BB962C8B-B14F-4D97-AF65-F5344CB8AC3E}">
        <p14:creationId xmlns:p14="http://schemas.microsoft.com/office/powerpoint/2010/main" val="13354757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56FFF2"/>
        </a:solidFill>
        <a:effectLst/>
      </p:bgPr>
    </p:bg>
    <p:spTree>
      <p:nvGrpSpPr>
        <p:cNvPr id="1" name="Shape 300"/>
        <p:cNvGrpSpPr/>
        <p:nvPr/>
      </p:nvGrpSpPr>
      <p:grpSpPr>
        <a:xfrm>
          <a:off x="0" y="0"/>
          <a:ext cx="0" cy="0"/>
          <a:chOff x="0" y="0"/>
          <a:chExt cx="0" cy="0"/>
        </a:xfrm>
      </p:grpSpPr>
      <p:sp>
        <p:nvSpPr>
          <p:cNvPr id="11" name="Rectangle 10">
            <a:extLst>
              <a:ext uri="{FF2B5EF4-FFF2-40B4-BE49-F238E27FC236}">
                <a16:creationId xmlns:a16="http://schemas.microsoft.com/office/drawing/2014/main" id="{E2D6E326-390F-4A74-B35F-03A55569EC7E}"/>
              </a:ext>
            </a:extLst>
          </p:cNvPr>
          <p:cNvSpPr/>
          <p:nvPr/>
        </p:nvSpPr>
        <p:spPr>
          <a:xfrm>
            <a:off x="2566431" y="-77101"/>
            <a:ext cx="9636177" cy="57033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CCA62">
                    <a:lumMod val="60000"/>
                    <a:lumOff val="40000"/>
                  </a:srgbClr>
                </a:solidFill>
              </a:ln>
              <a:noFill/>
              <a:highlight>
                <a:srgbClr val="EAF5F5"/>
              </a:highlight>
            </a:endParaRPr>
          </a:p>
        </p:txBody>
      </p:sp>
      <p:sp>
        <p:nvSpPr>
          <p:cNvPr id="13" name="Rectangle 12">
            <a:extLst>
              <a:ext uri="{FF2B5EF4-FFF2-40B4-BE49-F238E27FC236}">
                <a16:creationId xmlns:a16="http://schemas.microsoft.com/office/drawing/2014/main" id="{4393C4BC-86C1-10B6-A8C9-7A16C9FC6432}"/>
              </a:ext>
            </a:extLst>
          </p:cNvPr>
          <p:cNvSpPr/>
          <p:nvPr/>
        </p:nvSpPr>
        <p:spPr>
          <a:xfrm>
            <a:off x="0" y="-78658"/>
            <a:ext cx="2567678" cy="570335"/>
          </a:xfrm>
          <a:prstGeom prst="rect">
            <a:avLst/>
          </a:prstGeom>
          <a:solidFill>
            <a:srgbClr val="021559"/>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CCA62">
                    <a:lumMod val="60000"/>
                    <a:lumOff val="40000"/>
                  </a:srgbClr>
                </a:solidFill>
              </a:ln>
              <a:noFill/>
              <a:highlight>
                <a:srgbClr val="EAF5F5"/>
              </a:highlight>
            </a:endParaRPr>
          </a:p>
        </p:txBody>
      </p:sp>
      <p:sp>
        <p:nvSpPr>
          <p:cNvPr id="10" name="Google Shape;232;p34">
            <a:extLst>
              <a:ext uri="{FF2B5EF4-FFF2-40B4-BE49-F238E27FC236}">
                <a16:creationId xmlns:a16="http://schemas.microsoft.com/office/drawing/2014/main" id="{21B89356-4234-7A45-8340-F0433CBA8A4B}"/>
              </a:ext>
            </a:extLst>
          </p:cNvPr>
          <p:cNvSpPr txBox="1"/>
          <p:nvPr/>
        </p:nvSpPr>
        <p:spPr>
          <a:xfrm>
            <a:off x="1169445" y="3184783"/>
            <a:ext cx="2695074" cy="9064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l-GR" sz="2800" b="0" i="0" u="none" strike="noStrike" kern="0" cap="none" spc="-150" normalizeH="0" baseline="0" noProof="0" dirty="0">
              <a:ln>
                <a:noFill/>
              </a:ln>
              <a:solidFill>
                <a:srgbClr val="02AEF0"/>
              </a:solidFill>
              <a:effectLst/>
              <a:uLnTx/>
              <a:uFillTx/>
              <a:latin typeface="Roboto Regular" charset="0"/>
              <a:ea typeface="Roboto Regular" charset="0"/>
              <a:cs typeface="Roboto Regular" charset="0"/>
              <a:sym typeface="Arial"/>
            </a:endParaRPr>
          </a:p>
        </p:txBody>
      </p:sp>
      <p:sp>
        <p:nvSpPr>
          <p:cNvPr id="7" name="Rectangle 6">
            <a:extLst>
              <a:ext uri="{FF2B5EF4-FFF2-40B4-BE49-F238E27FC236}">
                <a16:creationId xmlns:a16="http://schemas.microsoft.com/office/drawing/2014/main" id="{61982B1A-52FA-6B42-BF04-035FACC867FE}"/>
              </a:ext>
            </a:extLst>
          </p:cNvPr>
          <p:cNvSpPr/>
          <p:nvPr/>
        </p:nvSpPr>
        <p:spPr>
          <a:xfrm>
            <a:off x="375136" y="829120"/>
            <a:ext cx="11661965" cy="3877985"/>
          </a:xfrm>
          <a:prstGeom prst="rect">
            <a:avLst/>
          </a:prstGeom>
        </p:spPr>
        <p:txBody>
          <a:bodyPr wrap="square">
            <a:spAutoFit/>
          </a:bodyPr>
          <a:lstStyle/>
          <a:p>
            <a:pPr marL="0" lvl="1">
              <a:buClr>
                <a:srgbClr val="003476"/>
              </a:buClr>
            </a:pPr>
            <a:r>
              <a:rPr lang="el-GR" sz="2400" b="1" dirty="0">
                <a:solidFill>
                  <a:srgbClr val="021559"/>
                </a:solidFill>
                <a:latin typeface="Roboto" panose="02000000000000000000" pitchFamily="2" charset="0"/>
                <a:ea typeface="Roboto" panose="02000000000000000000" pitchFamily="2" charset="0"/>
                <a:sym typeface="Arial"/>
              </a:rPr>
              <a:t>ΔΙΝΟΥΜΕ ΜΕΓΑΛΥΤΕΡΗ ΑΥΤΟΝΟΜΙΑ ΚΑΙ ΕΥΕΛΙΞΙΑ ΣΤΗΝ ΟΡΓΑΝΩΣΗ ΤΩΝ ΠΡΟΓΡΑΜΜΑΤΩΝ ΣΠΟΥΔΩΝ</a:t>
            </a:r>
            <a:endParaRPr lang="en-US" sz="2400" b="1" dirty="0">
              <a:solidFill>
                <a:srgbClr val="021559"/>
              </a:solidFill>
              <a:latin typeface="Roboto" panose="02000000000000000000" pitchFamily="2" charset="0"/>
              <a:ea typeface="Roboto" panose="02000000000000000000" pitchFamily="2" charset="0"/>
              <a:sym typeface="Arial"/>
            </a:endParaRPr>
          </a:p>
          <a:p>
            <a:pPr marL="285750" lvl="1" indent="-285750">
              <a:buClr>
                <a:srgbClr val="003476"/>
              </a:buClr>
              <a:buFont typeface="Arial" panose="020B0604020202020204" pitchFamily="34" charset="0"/>
              <a:buChar char="•"/>
            </a:pPr>
            <a:endParaRPr lang="el-GR" b="1" dirty="0">
              <a:solidFill>
                <a:srgbClr val="021559"/>
              </a:solidFill>
              <a:latin typeface="Roboto" panose="02000000000000000000" pitchFamily="2" charset="0"/>
              <a:ea typeface="Roboto" panose="02000000000000000000" pitchFamily="2" charset="0"/>
              <a:sym typeface="Arial"/>
            </a:endParaRPr>
          </a:p>
          <a:p>
            <a:pPr marL="285750" lvl="1" indent="-285750">
              <a:buClr>
                <a:srgbClr val="003476"/>
              </a:buClr>
              <a:buFont typeface="Arial" panose="020B0604020202020204" pitchFamily="34" charset="0"/>
              <a:buChar char="•"/>
            </a:pPr>
            <a:r>
              <a:rPr lang="el-GR" b="1" dirty="0">
                <a:solidFill>
                  <a:srgbClr val="021559"/>
                </a:solidFill>
                <a:latin typeface="Roboto" panose="02000000000000000000" pitchFamily="2" charset="0"/>
                <a:ea typeface="Roboto" panose="02000000000000000000" pitchFamily="2" charset="0"/>
                <a:sym typeface="Arial"/>
              </a:rPr>
              <a:t>Ίδρυση προγραμμάτων σπουδών από το ΑΕΙ, χωρίς την εμπλοκή του ΥΠΑΙΘ</a:t>
            </a:r>
            <a:r>
              <a:rPr lang="el-GR" dirty="0">
                <a:solidFill>
                  <a:srgbClr val="021559"/>
                </a:solidFill>
                <a:latin typeface="Roboto" panose="02000000000000000000" pitchFamily="2" charset="0"/>
                <a:ea typeface="Roboto" panose="02000000000000000000" pitchFamily="2" charset="0"/>
                <a:sym typeface="Arial"/>
              </a:rPr>
              <a:t>, κατόπιν πιστοποίησής τους από την ΕΘΑΑΕ </a:t>
            </a:r>
            <a:br>
              <a:rPr lang="el-GR" dirty="0">
                <a:solidFill>
                  <a:srgbClr val="021559"/>
                </a:solidFill>
                <a:latin typeface="Roboto" panose="02000000000000000000" pitchFamily="2" charset="0"/>
                <a:ea typeface="Roboto" panose="02000000000000000000" pitchFamily="2" charset="0"/>
                <a:sym typeface="Arial"/>
              </a:rPr>
            </a:br>
            <a:endParaRPr lang="el-GR" dirty="0">
              <a:solidFill>
                <a:srgbClr val="021559"/>
              </a:solidFill>
              <a:latin typeface="Roboto" panose="02000000000000000000" pitchFamily="2" charset="0"/>
              <a:ea typeface="Roboto" panose="02000000000000000000" pitchFamily="2" charset="0"/>
              <a:sym typeface="Arial"/>
            </a:endParaRPr>
          </a:p>
          <a:p>
            <a:pPr marL="285750" lvl="1" indent="-285750">
              <a:buClr>
                <a:srgbClr val="003476"/>
              </a:buClr>
              <a:buFont typeface="Arial" panose="020B0604020202020204" pitchFamily="34" charset="0"/>
              <a:buChar char="•"/>
            </a:pPr>
            <a:r>
              <a:rPr lang="el-GR" dirty="0">
                <a:solidFill>
                  <a:srgbClr val="021559"/>
                </a:solidFill>
                <a:latin typeface="Roboto" panose="02000000000000000000" pitchFamily="2" charset="0"/>
                <a:ea typeface="Roboto" panose="02000000000000000000" pitchFamily="2" charset="0"/>
                <a:sym typeface="Arial"/>
              </a:rPr>
              <a:t>Δυνατότητα ίδρυσης </a:t>
            </a:r>
            <a:r>
              <a:rPr lang="el-GR" b="1" dirty="0">
                <a:solidFill>
                  <a:srgbClr val="021559"/>
                </a:solidFill>
                <a:latin typeface="Roboto" panose="02000000000000000000" pitchFamily="2" charset="0"/>
                <a:ea typeface="Roboto" panose="02000000000000000000" pitchFamily="2" charset="0"/>
                <a:sym typeface="Arial"/>
              </a:rPr>
              <a:t>περισσοτέρων προπτυχιακών προγραμμάτων σπουδών ανά Τμήμα</a:t>
            </a:r>
            <a:r>
              <a:rPr lang="el-GR" dirty="0">
                <a:solidFill>
                  <a:srgbClr val="021559"/>
                </a:solidFill>
                <a:latin typeface="Roboto" panose="02000000000000000000" pitchFamily="2" charset="0"/>
                <a:ea typeface="Roboto" panose="02000000000000000000" pitchFamily="2" charset="0"/>
                <a:sym typeface="Arial"/>
              </a:rPr>
              <a:t>, εφόσον υπάρχουν διαθέσιμοι πόροι για την υποστήριξή τους </a:t>
            </a:r>
            <a:br>
              <a:rPr lang="el-GR" dirty="0">
                <a:solidFill>
                  <a:srgbClr val="021559"/>
                </a:solidFill>
                <a:latin typeface="Roboto" panose="02000000000000000000" pitchFamily="2" charset="0"/>
                <a:ea typeface="Roboto" panose="02000000000000000000" pitchFamily="2" charset="0"/>
                <a:sym typeface="Arial"/>
              </a:rPr>
            </a:br>
            <a:endParaRPr lang="el-GR" dirty="0">
              <a:solidFill>
                <a:srgbClr val="021559"/>
              </a:solidFill>
              <a:latin typeface="Roboto" panose="02000000000000000000" pitchFamily="2" charset="0"/>
              <a:ea typeface="Roboto" panose="02000000000000000000" pitchFamily="2" charset="0"/>
              <a:sym typeface="Arial"/>
            </a:endParaRPr>
          </a:p>
          <a:p>
            <a:pPr marL="285750" lvl="1" indent="-285750">
              <a:buClr>
                <a:srgbClr val="003476"/>
              </a:buClr>
              <a:buFont typeface="Arial" panose="020B0604020202020204" pitchFamily="34" charset="0"/>
              <a:buChar char="•"/>
            </a:pPr>
            <a:r>
              <a:rPr lang="el-GR" dirty="0">
                <a:solidFill>
                  <a:srgbClr val="021559"/>
                </a:solidFill>
                <a:latin typeface="Roboto" panose="02000000000000000000" pitchFamily="2" charset="0"/>
                <a:ea typeface="Roboto" panose="02000000000000000000" pitchFamily="2" charset="0"/>
                <a:sym typeface="Arial"/>
              </a:rPr>
              <a:t>Δυνατότητα </a:t>
            </a:r>
            <a:r>
              <a:rPr lang="el-GR" b="1" dirty="0">
                <a:solidFill>
                  <a:srgbClr val="021559"/>
                </a:solidFill>
                <a:latin typeface="Roboto" panose="02000000000000000000" pitchFamily="2" charset="0"/>
                <a:ea typeface="Roboto" panose="02000000000000000000" pitchFamily="2" charset="0"/>
                <a:sym typeface="Arial"/>
              </a:rPr>
              <a:t>παράτασης του εξαμήνου </a:t>
            </a:r>
            <a:r>
              <a:rPr lang="el-GR" dirty="0">
                <a:solidFill>
                  <a:srgbClr val="021559"/>
                </a:solidFill>
                <a:latin typeface="Roboto" panose="02000000000000000000" pitchFamily="2" charset="0"/>
                <a:ea typeface="Roboto" panose="02000000000000000000" pitchFamily="2" charset="0"/>
                <a:sym typeface="Arial"/>
              </a:rPr>
              <a:t>με αποφάσεις οργάνων του ΑΕΙ (κατάργηση ορίου 2 εβδομάδων)</a:t>
            </a:r>
            <a:br>
              <a:rPr lang="el-GR" dirty="0">
                <a:solidFill>
                  <a:srgbClr val="021559"/>
                </a:solidFill>
                <a:latin typeface="Roboto" panose="02000000000000000000" pitchFamily="2" charset="0"/>
                <a:ea typeface="Roboto" panose="02000000000000000000" pitchFamily="2" charset="0"/>
                <a:sym typeface="Arial"/>
              </a:rPr>
            </a:br>
            <a:endParaRPr lang="el-GR" dirty="0">
              <a:solidFill>
                <a:srgbClr val="021559"/>
              </a:solidFill>
              <a:latin typeface="Roboto" panose="02000000000000000000" pitchFamily="2" charset="0"/>
              <a:ea typeface="Roboto" panose="02000000000000000000" pitchFamily="2" charset="0"/>
              <a:sym typeface="Arial"/>
            </a:endParaRPr>
          </a:p>
          <a:p>
            <a:pPr marL="285750" lvl="1" indent="-285750">
              <a:buClr>
                <a:srgbClr val="003476"/>
              </a:buClr>
              <a:buFont typeface="Arial" panose="020B0604020202020204" pitchFamily="34" charset="0"/>
              <a:buChar char="•"/>
            </a:pPr>
            <a:r>
              <a:rPr lang="el-GR" b="1" dirty="0">
                <a:solidFill>
                  <a:srgbClr val="021559"/>
                </a:solidFill>
                <a:latin typeface="Roboto" panose="02000000000000000000" pitchFamily="2" charset="0"/>
                <a:ea typeface="Roboto" panose="02000000000000000000" pitchFamily="2" charset="0"/>
                <a:sym typeface="Arial"/>
              </a:rPr>
              <a:t>Κατανομή διδακτικού έργου</a:t>
            </a:r>
            <a:r>
              <a:rPr lang="el-GR" dirty="0">
                <a:solidFill>
                  <a:srgbClr val="021559"/>
                </a:solidFill>
                <a:latin typeface="Roboto" panose="02000000000000000000" pitchFamily="2" charset="0"/>
                <a:ea typeface="Roboto" panose="02000000000000000000" pitchFamily="2" charset="0"/>
                <a:sym typeface="Arial"/>
              </a:rPr>
              <a:t> κάθε μαθήματος χωρίς χρονικούς περιορισμούς σύμφωνα με τις ανάγκες του προγράμματος (κατάργηση ορίου 13 εβδομάδων)</a:t>
            </a:r>
          </a:p>
        </p:txBody>
      </p:sp>
      <p:sp>
        <p:nvSpPr>
          <p:cNvPr id="23" name="Rectangle 22">
            <a:extLst>
              <a:ext uri="{FF2B5EF4-FFF2-40B4-BE49-F238E27FC236}">
                <a16:creationId xmlns:a16="http://schemas.microsoft.com/office/drawing/2014/main" id="{A5D8504E-BC1D-4342-A6EB-8A40A63B9B69}"/>
              </a:ext>
            </a:extLst>
          </p:cNvPr>
          <p:cNvSpPr/>
          <p:nvPr/>
        </p:nvSpPr>
        <p:spPr>
          <a:xfrm>
            <a:off x="375137" y="89973"/>
            <a:ext cx="10575178" cy="261610"/>
          </a:xfrm>
          <a:prstGeom prst="rect">
            <a:avLst/>
          </a:prstGeom>
        </p:spPr>
        <p:txBody>
          <a:bodyPr wrap="square">
            <a:spAutoFit/>
          </a:bodyPr>
          <a:lstStyle/>
          <a:p>
            <a:pPr defTabSz="914377">
              <a:spcBef>
                <a:spcPts val="1000"/>
              </a:spcBef>
              <a:spcAft>
                <a:spcPts val="1000"/>
              </a:spcAft>
              <a:buClr>
                <a:schemeClr val="bg1"/>
              </a:buClr>
            </a:pPr>
            <a:r>
              <a:rPr lang="el-GR" sz="1100" b="1" dirty="0">
                <a:solidFill>
                  <a:schemeClr val="bg1"/>
                </a:solidFill>
                <a:latin typeface="Roboto" panose="02000000000000000000" pitchFamily="2" charset="0"/>
                <a:ea typeface="Roboto" panose="02000000000000000000" pitchFamily="2" charset="0"/>
                <a:cs typeface="Roboto" panose="02000000000000000000" pitchFamily="2" charset="0"/>
              </a:rPr>
              <a:t>ΑΝΑΒΑΘΜΙΣΗ ΠΟΙΟΤΗΤΑΣ                     </a:t>
            </a:r>
            <a:r>
              <a:rPr lang="el-GR" sz="1100" b="1" dirty="0">
                <a:solidFill>
                  <a:srgbClr val="021559"/>
                </a:solidFill>
                <a:latin typeface="Roboto" panose="02000000000000000000" pitchFamily="2" charset="0"/>
                <a:ea typeface="Roboto" panose="02000000000000000000" pitchFamily="2" charset="0"/>
                <a:cs typeface="Roboto" panose="02000000000000000000" pitchFamily="2" charset="0"/>
              </a:rPr>
              <a:t>01 Προγράμματα Σπουδών / </a:t>
            </a:r>
            <a:r>
              <a:rPr lang="el-GR" sz="1100" b="1" i="1" dirty="0">
                <a:solidFill>
                  <a:srgbClr val="021559"/>
                </a:solidFill>
                <a:latin typeface="Roboto" panose="02000000000000000000" pitchFamily="2" charset="0"/>
                <a:ea typeface="Roboto" panose="02000000000000000000" pitchFamily="2" charset="0"/>
                <a:cs typeface="Roboto" panose="02000000000000000000" pitchFamily="2" charset="0"/>
              </a:rPr>
              <a:t>Προπτυχιακά</a:t>
            </a:r>
          </a:p>
        </p:txBody>
      </p:sp>
      <p:pic>
        <p:nvPicPr>
          <p:cNvPr id="8" name="Picture 7">
            <a:extLst>
              <a:ext uri="{FF2B5EF4-FFF2-40B4-BE49-F238E27FC236}">
                <a16:creationId xmlns:a16="http://schemas.microsoft.com/office/drawing/2014/main" id="{2B9BFDD6-BD23-058A-CA14-979D87DF31C5}"/>
              </a:ext>
            </a:extLst>
          </p:cNvPr>
          <p:cNvPicPr>
            <a:picLocks noChangeAspect="1"/>
          </p:cNvPicPr>
          <p:nvPr/>
        </p:nvPicPr>
        <p:blipFill>
          <a:blip r:embed="rId3"/>
          <a:stretch>
            <a:fillRect/>
          </a:stretch>
        </p:blipFill>
        <p:spPr>
          <a:xfrm>
            <a:off x="180000" y="6300000"/>
            <a:ext cx="2414466" cy="432000"/>
          </a:xfrm>
          <a:prstGeom prst="rect">
            <a:avLst/>
          </a:prstGeom>
        </p:spPr>
      </p:pic>
    </p:spTree>
    <p:extLst>
      <p:ext uri="{BB962C8B-B14F-4D97-AF65-F5344CB8AC3E}">
        <p14:creationId xmlns:p14="http://schemas.microsoft.com/office/powerpoint/2010/main" val="16647827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56FFF2"/>
        </a:solidFill>
        <a:effectLst/>
      </p:bgPr>
    </p:bg>
    <p:spTree>
      <p:nvGrpSpPr>
        <p:cNvPr id="1" name="Shape 300"/>
        <p:cNvGrpSpPr/>
        <p:nvPr/>
      </p:nvGrpSpPr>
      <p:grpSpPr>
        <a:xfrm>
          <a:off x="0" y="0"/>
          <a:ext cx="0" cy="0"/>
          <a:chOff x="0" y="0"/>
          <a:chExt cx="0" cy="0"/>
        </a:xfrm>
      </p:grpSpPr>
      <p:sp>
        <p:nvSpPr>
          <p:cNvPr id="13" name="Rectangle 12">
            <a:extLst>
              <a:ext uri="{FF2B5EF4-FFF2-40B4-BE49-F238E27FC236}">
                <a16:creationId xmlns:a16="http://schemas.microsoft.com/office/drawing/2014/main" id="{899FFC33-B24A-4AC4-30F3-FAFAB8E67D33}"/>
              </a:ext>
            </a:extLst>
          </p:cNvPr>
          <p:cNvSpPr/>
          <p:nvPr/>
        </p:nvSpPr>
        <p:spPr>
          <a:xfrm>
            <a:off x="2566431" y="-77101"/>
            <a:ext cx="9636177" cy="57033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CCA62">
                    <a:lumMod val="60000"/>
                    <a:lumOff val="40000"/>
                  </a:srgbClr>
                </a:solidFill>
              </a:ln>
              <a:noFill/>
              <a:highlight>
                <a:srgbClr val="EAF5F5"/>
              </a:highlight>
            </a:endParaRPr>
          </a:p>
        </p:txBody>
      </p:sp>
      <p:sp>
        <p:nvSpPr>
          <p:cNvPr id="14" name="Rectangle 13">
            <a:extLst>
              <a:ext uri="{FF2B5EF4-FFF2-40B4-BE49-F238E27FC236}">
                <a16:creationId xmlns:a16="http://schemas.microsoft.com/office/drawing/2014/main" id="{30370A30-81A7-7DE9-7067-7EB94BB8721B}"/>
              </a:ext>
            </a:extLst>
          </p:cNvPr>
          <p:cNvSpPr/>
          <p:nvPr/>
        </p:nvSpPr>
        <p:spPr>
          <a:xfrm>
            <a:off x="0" y="-78658"/>
            <a:ext cx="2567678" cy="570335"/>
          </a:xfrm>
          <a:prstGeom prst="rect">
            <a:avLst/>
          </a:prstGeom>
          <a:solidFill>
            <a:srgbClr val="021559"/>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CCA62">
                    <a:lumMod val="60000"/>
                    <a:lumOff val="40000"/>
                  </a:srgbClr>
                </a:solidFill>
              </a:ln>
              <a:noFill/>
              <a:highlight>
                <a:srgbClr val="EAF5F5"/>
              </a:highlight>
            </a:endParaRPr>
          </a:p>
        </p:txBody>
      </p:sp>
      <p:sp>
        <p:nvSpPr>
          <p:cNvPr id="10" name="Google Shape;232;p34">
            <a:extLst>
              <a:ext uri="{FF2B5EF4-FFF2-40B4-BE49-F238E27FC236}">
                <a16:creationId xmlns:a16="http://schemas.microsoft.com/office/drawing/2014/main" id="{21B89356-4234-7A45-8340-F0433CBA8A4B}"/>
              </a:ext>
            </a:extLst>
          </p:cNvPr>
          <p:cNvSpPr txBox="1"/>
          <p:nvPr/>
        </p:nvSpPr>
        <p:spPr>
          <a:xfrm>
            <a:off x="1169445" y="3184783"/>
            <a:ext cx="2695074" cy="906400"/>
          </a:xfrm>
          <a:prstGeom prst="rect">
            <a:avLst/>
          </a:prstGeom>
          <a:noFill/>
          <a:ln>
            <a:noFill/>
          </a:ln>
        </p:spPr>
        <p:txBody>
          <a:bodyPr spcFirstLastPara="1" wrap="square" lIns="121900" tIns="121900" rIns="121900" bIns="121900" anchor="t" anchorCtr="0">
            <a:noAutofit/>
          </a:bodyPr>
          <a:lstStyle/>
          <a:p>
            <a:pPr>
              <a:buClr>
                <a:srgbClr val="000000"/>
              </a:buClr>
              <a:defRPr/>
            </a:pPr>
            <a:endParaRPr lang="el-GR" sz="2800" kern="0" spc="-150" dirty="0">
              <a:solidFill>
                <a:srgbClr val="02AEF0"/>
              </a:solidFill>
              <a:latin typeface="Roboto Regular" charset="0"/>
              <a:ea typeface="Roboto Regular" charset="0"/>
              <a:cs typeface="Roboto Regular" charset="0"/>
              <a:sym typeface="Arial"/>
            </a:endParaRPr>
          </a:p>
        </p:txBody>
      </p:sp>
      <p:sp>
        <p:nvSpPr>
          <p:cNvPr id="7" name="Rectangle 6">
            <a:extLst>
              <a:ext uri="{FF2B5EF4-FFF2-40B4-BE49-F238E27FC236}">
                <a16:creationId xmlns:a16="http://schemas.microsoft.com/office/drawing/2014/main" id="{61982B1A-52FA-6B42-BF04-035FACC867FE}"/>
              </a:ext>
            </a:extLst>
          </p:cNvPr>
          <p:cNvSpPr/>
          <p:nvPr/>
        </p:nvSpPr>
        <p:spPr>
          <a:xfrm>
            <a:off x="375137" y="831265"/>
            <a:ext cx="11452428" cy="5278368"/>
          </a:xfrm>
          <a:prstGeom prst="rect">
            <a:avLst/>
          </a:prstGeom>
        </p:spPr>
        <p:txBody>
          <a:bodyPr wrap="square">
            <a:spAutoFit/>
          </a:bodyPr>
          <a:lstStyle/>
          <a:p>
            <a:pPr marL="0" lvl="1">
              <a:buClr>
                <a:srgbClr val="000123"/>
              </a:buClr>
            </a:pPr>
            <a:r>
              <a:rPr lang="el-GR" sz="2400" b="1" dirty="0">
                <a:solidFill>
                  <a:srgbClr val="021559"/>
                </a:solidFill>
                <a:latin typeface="Roboto" panose="02000000000000000000" pitchFamily="2" charset="0"/>
                <a:ea typeface="Roboto" panose="02000000000000000000" pitchFamily="2" charset="0"/>
                <a:sym typeface="Arial"/>
              </a:rPr>
              <a:t>ΣΥΓΧΡΟΝΑ ΚΑΙ ΑΝΤΑΓΩΝΙΣΤΙΚΑ ΠΡΟΓΡΑΜΜΑΤΑ ΣΠΟΥΔΩΝ – ΚΙΝΗΤΙΚΟΤΗΤΑ ΚΑΙ ΔΙΕΠΙΣΤΗΜΟΝΙΚΟΤΗΤΑ</a:t>
            </a:r>
          </a:p>
          <a:p>
            <a:pPr marL="0" lvl="1">
              <a:buClr>
                <a:srgbClr val="000123"/>
              </a:buClr>
            </a:pPr>
            <a:endParaRPr lang="el-GR" sz="1700" b="1" dirty="0">
              <a:solidFill>
                <a:srgbClr val="021559"/>
              </a:solidFill>
              <a:latin typeface="Roboto" panose="02000000000000000000" pitchFamily="2" charset="0"/>
              <a:ea typeface="Roboto" panose="02000000000000000000" pitchFamily="2" charset="0"/>
              <a:sym typeface="Arial"/>
            </a:endParaRPr>
          </a:p>
          <a:p>
            <a:pPr marL="285750" lvl="1" indent="-285750">
              <a:buClr>
                <a:srgbClr val="021559"/>
              </a:buClr>
              <a:buFont typeface="Arial" panose="020B0604020202020204" pitchFamily="34" charset="0"/>
              <a:buChar char="•"/>
            </a:pPr>
            <a:r>
              <a:rPr lang="el-GR" sz="1700" b="1" dirty="0">
                <a:solidFill>
                  <a:srgbClr val="021559"/>
                </a:solidFill>
                <a:latin typeface="Roboto" panose="02000000000000000000" pitchFamily="2" charset="0"/>
                <a:ea typeface="Roboto" panose="02000000000000000000" pitchFamily="2" charset="0"/>
                <a:sym typeface="Arial"/>
              </a:rPr>
              <a:t>«Ελληνικό </a:t>
            </a:r>
            <a:r>
              <a:rPr lang="en-US" sz="1700" b="1" dirty="0">
                <a:solidFill>
                  <a:srgbClr val="021559"/>
                </a:solidFill>
                <a:latin typeface="Roboto" panose="02000000000000000000" pitchFamily="2" charset="0"/>
                <a:ea typeface="Roboto" panose="02000000000000000000" pitchFamily="2" charset="0"/>
                <a:sym typeface="Arial"/>
              </a:rPr>
              <a:t>Erasmus</a:t>
            </a:r>
            <a:r>
              <a:rPr lang="el-GR" sz="1700" b="1" dirty="0">
                <a:solidFill>
                  <a:srgbClr val="021559"/>
                </a:solidFill>
                <a:latin typeface="Roboto" panose="02000000000000000000" pitchFamily="2" charset="0"/>
                <a:ea typeface="Roboto" panose="02000000000000000000" pitchFamily="2" charset="0"/>
                <a:sym typeface="Arial"/>
              </a:rPr>
              <a:t>»: </a:t>
            </a:r>
            <a:r>
              <a:rPr lang="el-GR" sz="1700" dirty="0">
                <a:solidFill>
                  <a:srgbClr val="021559"/>
                </a:solidFill>
                <a:latin typeface="Roboto" panose="02000000000000000000" pitchFamily="2" charset="0"/>
                <a:ea typeface="Roboto" panose="02000000000000000000" pitchFamily="2" charset="0"/>
                <a:sym typeface="Arial"/>
              </a:rPr>
              <a:t>Θεσμός εσωτερικής κινητικότητας φοιτητών μεταξύ ομοειδών ή μη προγραμμάτων σπουδών ελληνικών Πανεπιστημίων για 1 ακαδημαϊκό εξάμηνο </a:t>
            </a:r>
          </a:p>
          <a:p>
            <a:pPr marL="285750" lvl="1" indent="-285750">
              <a:buClr>
                <a:srgbClr val="021559"/>
              </a:buClr>
              <a:buFont typeface="Arial" panose="020B0604020202020204" pitchFamily="34" charset="0"/>
              <a:buChar char="•"/>
            </a:pPr>
            <a:endParaRPr lang="el-GR" sz="1700" dirty="0">
              <a:solidFill>
                <a:srgbClr val="021559"/>
              </a:solidFill>
              <a:latin typeface="Roboto" panose="02000000000000000000" pitchFamily="2" charset="0"/>
              <a:ea typeface="Roboto" panose="02000000000000000000" pitchFamily="2" charset="0"/>
              <a:sym typeface="Arial"/>
            </a:endParaRPr>
          </a:p>
          <a:p>
            <a:pPr marL="285750" lvl="1" indent="-285750">
              <a:buClr>
                <a:srgbClr val="021559"/>
              </a:buClr>
              <a:buFont typeface="Arial" panose="020B0604020202020204" pitchFamily="34" charset="0"/>
              <a:buChar char="•"/>
            </a:pPr>
            <a:r>
              <a:rPr lang="el-GR" sz="1700" dirty="0">
                <a:solidFill>
                  <a:srgbClr val="021559"/>
                </a:solidFill>
                <a:latin typeface="Roboto" panose="02000000000000000000" pitchFamily="2" charset="0"/>
                <a:ea typeface="Roboto" panose="02000000000000000000" pitchFamily="2" charset="0"/>
                <a:sym typeface="Arial"/>
              </a:rPr>
              <a:t>Δυνατότητα οργάνωσης </a:t>
            </a:r>
            <a:r>
              <a:rPr lang="el-GR" sz="1700" b="1" dirty="0">
                <a:solidFill>
                  <a:srgbClr val="021559"/>
                </a:solidFill>
                <a:latin typeface="Roboto" panose="02000000000000000000" pitchFamily="2" charset="0"/>
                <a:ea typeface="Roboto" panose="02000000000000000000" pitchFamily="2" charset="0"/>
                <a:sym typeface="Arial"/>
              </a:rPr>
              <a:t>κοινών προγραμμάτων σπουδών διεπιστημονικού χαρακτήρα </a:t>
            </a:r>
            <a:r>
              <a:rPr lang="en-US" sz="1700" dirty="0">
                <a:solidFill>
                  <a:srgbClr val="021559"/>
                </a:solidFill>
                <a:latin typeface="Roboto" panose="02000000000000000000" pitchFamily="2" charset="0"/>
                <a:ea typeface="Roboto" panose="02000000000000000000" pitchFamily="2" charset="0"/>
                <a:sym typeface="Arial"/>
              </a:rPr>
              <a:t>(joint degree</a:t>
            </a:r>
            <a:r>
              <a:rPr lang="el-GR" sz="1700" dirty="0">
                <a:solidFill>
                  <a:srgbClr val="021559"/>
                </a:solidFill>
                <a:latin typeface="Roboto" panose="02000000000000000000" pitchFamily="2" charset="0"/>
                <a:ea typeface="Roboto" panose="02000000000000000000" pitchFamily="2" charset="0"/>
                <a:sym typeface="Arial"/>
              </a:rPr>
              <a:t> - απονομή από κοινού τίτλου σπουδών</a:t>
            </a:r>
            <a:r>
              <a:rPr lang="en-US" sz="1700" dirty="0">
                <a:solidFill>
                  <a:srgbClr val="021559"/>
                </a:solidFill>
                <a:latin typeface="Roboto" panose="02000000000000000000" pitchFamily="2" charset="0"/>
                <a:ea typeface="Roboto" panose="02000000000000000000" pitchFamily="2" charset="0"/>
                <a:sym typeface="Arial"/>
              </a:rPr>
              <a:t>) </a:t>
            </a:r>
            <a:r>
              <a:rPr lang="el-GR" sz="1700" dirty="0">
                <a:solidFill>
                  <a:srgbClr val="021559"/>
                </a:solidFill>
                <a:latin typeface="Roboto" panose="02000000000000000000" pitchFamily="2" charset="0"/>
                <a:ea typeface="Roboto" panose="02000000000000000000" pitchFamily="2" charset="0"/>
                <a:sym typeface="Arial"/>
              </a:rPr>
              <a:t>και </a:t>
            </a:r>
            <a:r>
              <a:rPr lang="el-GR" sz="1700" b="1" dirty="0">
                <a:solidFill>
                  <a:srgbClr val="021559"/>
                </a:solidFill>
                <a:latin typeface="Roboto" panose="02000000000000000000" pitchFamily="2" charset="0"/>
                <a:ea typeface="Roboto" panose="02000000000000000000" pitchFamily="2" charset="0"/>
                <a:sym typeface="Arial"/>
              </a:rPr>
              <a:t>διπλών προγραμμάτων σπουδών </a:t>
            </a:r>
            <a:r>
              <a:rPr lang="el-GR" sz="1700" dirty="0">
                <a:solidFill>
                  <a:srgbClr val="021559"/>
                </a:solidFill>
                <a:latin typeface="Roboto" panose="02000000000000000000" pitchFamily="2" charset="0"/>
                <a:ea typeface="Roboto" panose="02000000000000000000" pitchFamily="2" charset="0"/>
                <a:sym typeface="Arial"/>
              </a:rPr>
              <a:t>(</a:t>
            </a:r>
            <a:r>
              <a:rPr lang="en-US" sz="1700" dirty="0">
                <a:solidFill>
                  <a:srgbClr val="021559"/>
                </a:solidFill>
                <a:latin typeface="Roboto" panose="02000000000000000000" pitchFamily="2" charset="0"/>
                <a:ea typeface="Roboto" panose="02000000000000000000" pitchFamily="2" charset="0"/>
                <a:sym typeface="Arial"/>
              </a:rPr>
              <a:t>dual major</a:t>
            </a:r>
            <a:r>
              <a:rPr lang="el-GR" sz="1700" dirty="0">
                <a:solidFill>
                  <a:srgbClr val="021559"/>
                </a:solidFill>
                <a:latin typeface="Roboto" panose="02000000000000000000" pitchFamily="2" charset="0"/>
                <a:ea typeface="Roboto" panose="02000000000000000000" pitchFamily="2" charset="0"/>
                <a:sym typeface="Arial"/>
              </a:rPr>
              <a:t> - απονομή </a:t>
            </a:r>
            <a:r>
              <a:rPr lang="en-US" sz="1700" dirty="0">
                <a:solidFill>
                  <a:srgbClr val="021559"/>
                </a:solidFill>
                <a:latin typeface="Roboto" panose="02000000000000000000" pitchFamily="2" charset="0"/>
                <a:ea typeface="Roboto" panose="02000000000000000000" pitchFamily="2" charset="0"/>
                <a:sym typeface="Arial"/>
              </a:rPr>
              <a:t>2 </a:t>
            </a:r>
            <a:r>
              <a:rPr lang="el-GR" sz="1700" dirty="0">
                <a:solidFill>
                  <a:srgbClr val="021559"/>
                </a:solidFill>
                <a:latin typeface="Roboto" panose="02000000000000000000" pitchFamily="2" charset="0"/>
                <a:ea typeface="Roboto" panose="02000000000000000000" pitchFamily="2" charset="0"/>
                <a:sym typeface="Arial"/>
              </a:rPr>
              <a:t>πτυχίων</a:t>
            </a:r>
            <a:r>
              <a:rPr lang="en-US" sz="1700" dirty="0">
                <a:solidFill>
                  <a:srgbClr val="021559"/>
                </a:solidFill>
                <a:latin typeface="Roboto" panose="02000000000000000000" pitchFamily="2" charset="0"/>
                <a:ea typeface="Roboto" panose="02000000000000000000" pitchFamily="2" charset="0"/>
                <a:sym typeface="Arial"/>
              </a:rPr>
              <a:t>) </a:t>
            </a:r>
            <a:r>
              <a:rPr lang="el-GR" sz="1700" dirty="0">
                <a:solidFill>
                  <a:srgbClr val="021559"/>
                </a:solidFill>
                <a:latin typeface="Roboto" panose="02000000000000000000" pitchFamily="2" charset="0"/>
                <a:ea typeface="Roboto" panose="02000000000000000000" pitchFamily="2" charset="0"/>
                <a:sym typeface="Arial"/>
              </a:rPr>
              <a:t>με άλλα Τμήματα του ίδιου ή άλλου Πανεπιστημίου εντός ή εκτός Ελλάδας </a:t>
            </a:r>
          </a:p>
          <a:p>
            <a:pPr marL="285750" lvl="1" indent="-285750">
              <a:buClr>
                <a:srgbClr val="021559"/>
              </a:buClr>
              <a:buFont typeface="Arial" panose="020B0604020202020204" pitchFamily="34" charset="0"/>
              <a:buChar char="•"/>
            </a:pPr>
            <a:endParaRPr lang="el-GR" sz="1700" dirty="0">
              <a:solidFill>
                <a:srgbClr val="021559"/>
              </a:solidFill>
              <a:latin typeface="Roboto" panose="02000000000000000000" pitchFamily="2" charset="0"/>
              <a:ea typeface="Roboto" panose="02000000000000000000" pitchFamily="2" charset="0"/>
              <a:sym typeface="Arial"/>
            </a:endParaRPr>
          </a:p>
          <a:p>
            <a:pPr marL="285750" lvl="1" indent="-285750">
              <a:buClr>
                <a:srgbClr val="021559"/>
              </a:buClr>
              <a:buFont typeface="Arial" panose="020B0604020202020204" pitchFamily="34" charset="0"/>
              <a:buChar char="•"/>
            </a:pPr>
            <a:r>
              <a:rPr lang="el-GR" sz="1700" dirty="0">
                <a:solidFill>
                  <a:srgbClr val="021559"/>
                </a:solidFill>
                <a:latin typeface="Roboto" panose="02000000000000000000" pitchFamily="2" charset="0"/>
                <a:ea typeface="Roboto" panose="02000000000000000000" pitchFamily="2" charset="0"/>
                <a:sym typeface="Arial"/>
              </a:rPr>
              <a:t>Δυνατότητα οργάνωσης </a:t>
            </a:r>
            <a:r>
              <a:rPr lang="el-GR" sz="1700" b="1" dirty="0">
                <a:solidFill>
                  <a:srgbClr val="021559"/>
                </a:solidFill>
                <a:latin typeface="Roboto" panose="02000000000000000000" pitchFamily="2" charset="0"/>
                <a:ea typeface="Roboto" panose="02000000000000000000" pitchFamily="2" charset="0"/>
                <a:sym typeface="Arial"/>
              </a:rPr>
              <a:t>προγραμμάτων εφαρμοσμένων επιστημών και τεχνολογίας </a:t>
            </a:r>
            <a:r>
              <a:rPr lang="el-GR" sz="1700" dirty="0">
                <a:solidFill>
                  <a:srgbClr val="021559"/>
                </a:solidFill>
                <a:latin typeface="Roboto" panose="02000000000000000000" pitchFamily="2" charset="0"/>
                <a:ea typeface="Roboto" panose="02000000000000000000" pitchFamily="2" charset="0"/>
                <a:sym typeface="Arial"/>
              </a:rPr>
              <a:t>με διάρκεια 7 εξάμηνων (3,5 ετών), 210 </a:t>
            </a:r>
            <a:r>
              <a:rPr lang="en-GB" sz="1700" dirty="0">
                <a:solidFill>
                  <a:srgbClr val="021559"/>
                </a:solidFill>
                <a:latin typeface="Roboto" panose="02000000000000000000" pitchFamily="2" charset="0"/>
                <a:ea typeface="Roboto" panose="02000000000000000000" pitchFamily="2" charset="0"/>
                <a:sym typeface="Arial"/>
              </a:rPr>
              <a:t>ECTS </a:t>
            </a:r>
            <a:r>
              <a:rPr lang="el-GR" sz="1700" dirty="0">
                <a:solidFill>
                  <a:srgbClr val="021559"/>
                </a:solidFill>
                <a:latin typeface="Roboto" panose="02000000000000000000" pitchFamily="2" charset="0"/>
                <a:ea typeface="Roboto" panose="02000000000000000000" pitchFamily="2" charset="0"/>
                <a:sym typeface="Arial"/>
              </a:rPr>
              <a:t>και υποχρεωτική πρακτική άσκηση </a:t>
            </a:r>
            <a:br>
              <a:rPr lang="el-GR" sz="1700" dirty="0">
                <a:solidFill>
                  <a:srgbClr val="021559"/>
                </a:solidFill>
                <a:latin typeface="Roboto" panose="02000000000000000000" pitchFamily="2" charset="0"/>
                <a:ea typeface="Roboto" panose="02000000000000000000" pitchFamily="2" charset="0"/>
                <a:sym typeface="Arial"/>
              </a:rPr>
            </a:br>
            <a:endParaRPr lang="el-GR" sz="1700" dirty="0">
              <a:solidFill>
                <a:srgbClr val="021559"/>
              </a:solidFill>
              <a:latin typeface="Roboto" panose="02000000000000000000" pitchFamily="2" charset="0"/>
              <a:ea typeface="Roboto" panose="02000000000000000000" pitchFamily="2" charset="0"/>
              <a:sym typeface="Arial"/>
            </a:endParaRPr>
          </a:p>
          <a:p>
            <a:pPr marL="285750" lvl="1" indent="-285750">
              <a:buClr>
                <a:srgbClr val="021559"/>
              </a:buClr>
              <a:buFont typeface="Arial" panose="020B0604020202020204" pitchFamily="34" charset="0"/>
              <a:buChar char="•"/>
            </a:pPr>
            <a:r>
              <a:rPr lang="el-GR" sz="1700" dirty="0">
                <a:solidFill>
                  <a:srgbClr val="021559"/>
                </a:solidFill>
                <a:latin typeface="Roboto" panose="02000000000000000000" pitchFamily="2" charset="0"/>
                <a:ea typeface="Roboto" panose="02000000000000000000" pitchFamily="2" charset="0"/>
                <a:sym typeface="Arial"/>
              </a:rPr>
              <a:t>Εισαγωγή </a:t>
            </a:r>
            <a:r>
              <a:rPr lang="el-GR" sz="1700" b="1" dirty="0">
                <a:solidFill>
                  <a:srgbClr val="021559"/>
                </a:solidFill>
                <a:latin typeface="Roboto" panose="02000000000000000000" pitchFamily="2" charset="0"/>
                <a:ea typeface="Roboto" panose="02000000000000000000" pitchFamily="2" charset="0"/>
                <a:sym typeface="Arial"/>
              </a:rPr>
              <a:t>ιδρυματικού καταλόγου μαθημάτων </a:t>
            </a:r>
            <a:r>
              <a:rPr lang="el-GR" sz="1700" b="1" dirty="0">
                <a:solidFill>
                  <a:srgbClr val="021559"/>
                </a:solidFill>
                <a:latin typeface="Roboto" panose="02000000000000000000" pitchFamily="2" charset="0"/>
                <a:ea typeface="Roboto" panose="02000000000000000000" pitchFamily="2" charset="0"/>
                <a:sym typeface="Wingdings" panose="05000000000000000000" pitchFamily="2" charset="2"/>
              </a:rPr>
              <a:t> </a:t>
            </a:r>
            <a:r>
              <a:rPr lang="el-GR" sz="1700" b="1" dirty="0">
                <a:solidFill>
                  <a:srgbClr val="021559"/>
                </a:solidFill>
                <a:latin typeface="Roboto" panose="02000000000000000000" pitchFamily="2" charset="0"/>
                <a:ea typeface="Roboto" panose="02000000000000000000" pitchFamily="2" charset="0"/>
                <a:sym typeface="Arial"/>
              </a:rPr>
              <a:t>Ελευθερία λήψης μαθημάτων από προγράμματα σπουδών άλλων Τμημάτων</a:t>
            </a:r>
            <a:r>
              <a:rPr lang="el-GR" sz="1700" dirty="0">
                <a:solidFill>
                  <a:srgbClr val="021559"/>
                </a:solidFill>
                <a:latin typeface="Roboto" panose="02000000000000000000" pitchFamily="2" charset="0"/>
                <a:ea typeface="Roboto" panose="02000000000000000000" pitchFamily="2" charset="0"/>
                <a:sym typeface="Arial"/>
              </a:rPr>
              <a:t>, της ίδιας ή άλλης Σχολής του ΑΕΙ, με δυνατότητα αναγνώρισης </a:t>
            </a:r>
            <a:r>
              <a:rPr lang="en-GB" sz="1700" dirty="0">
                <a:solidFill>
                  <a:srgbClr val="021559"/>
                </a:solidFill>
                <a:latin typeface="Roboto" panose="02000000000000000000" pitchFamily="2" charset="0"/>
                <a:ea typeface="Roboto" panose="02000000000000000000" pitchFamily="2" charset="0"/>
                <a:sym typeface="Arial"/>
              </a:rPr>
              <a:t>ECTS </a:t>
            </a:r>
            <a:r>
              <a:rPr lang="el-GR" sz="1700" dirty="0">
                <a:solidFill>
                  <a:srgbClr val="021559"/>
                </a:solidFill>
                <a:latin typeface="Roboto" panose="02000000000000000000" pitchFamily="2" charset="0"/>
                <a:ea typeface="Roboto" panose="02000000000000000000" pitchFamily="2" charset="0"/>
                <a:sym typeface="Arial"/>
              </a:rPr>
              <a:t>(έως 10% των συνολικών </a:t>
            </a:r>
            <a:r>
              <a:rPr lang="en-GB" sz="1700" dirty="0">
                <a:solidFill>
                  <a:srgbClr val="021559"/>
                </a:solidFill>
                <a:latin typeface="Roboto" panose="02000000000000000000" pitchFamily="2" charset="0"/>
                <a:ea typeface="Roboto" panose="02000000000000000000" pitchFamily="2" charset="0"/>
                <a:sym typeface="Arial"/>
              </a:rPr>
              <a:t>ECTS</a:t>
            </a:r>
            <a:r>
              <a:rPr lang="el-GR" sz="1700" dirty="0">
                <a:solidFill>
                  <a:srgbClr val="021559"/>
                </a:solidFill>
                <a:latin typeface="Roboto" panose="02000000000000000000" pitchFamily="2" charset="0"/>
                <a:ea typeface="Roboto" panose="02000000000000000000" pitchFamily="2" charset="0"/>
                <a:sym typeface="Arial"/>
              </a:rPr>
              <a:t>)</a:t>
            </a:r>
            <a:br>
              <a:rPr lang="el-GR" sz="1700" dirty="0">
                <a:solidFill>
                  <a:srgbClr val="021559"/>
                </a:solidFill>
                <a:latin typeface="Roboto" panose="02000000000000000000" pitchFamily="2" charset="0"/>
                <a:ea typeface="Roboto" panose="02000000000000000000" pitchFamily="2" charset="0"/>
                <a:sym typeface="Arial"/>
              </a:rPr>
            </a:br>
            <a:endParaRPr lang="el-GR" sz="1700" dirty="0">
              <a:solidFill>
                <a:srgbClr val="021559"/>
              </a:solidFill>
              <a:latin typeface="Roboto" panose="02000000000000000000" pitchFamily="2" charset="0"/>
              <a:ea typeface="Roboto" panose="02000000000000000000" pitchFamily="2" charset="0"/>
              <a:sym typeface="Arial"/>
            </a:endParaRPr>
          </a:p>
          <a:p>
            <a:pPr marL="285750" lvl="1" indent="-285750">
              <a:buClr>
                <a:srgbClr val="021559"/>
              </a:buClr>
              <a:buFont typeface="Arial" panose="020B0604020202020204" pitchFamily="34" charset="0"/>
              <a:buChar char="•"/>
            </a:pPr>
            <a:r>
              <a:rPr lang="el-GR" sz="1700" dirty="0">
                <a:solidFill>
                  <a:srgbClr val="021559"/>
                </a:solidFill>
                <a:latin typeface="Roboto" panose="02000000000000000000" pitchFamily="2" charset="0"/>
                <a:ea typeface="Roboto" panose="02000000000000000000" pitchFamily="2" charset="0"/>
                <a:sym typeface="Arial"/>
              </a:rPr>
              <a:t>Θεσμοθέτηση </a:t>
            </a:r>
            <a:r>
              <a:rPr lang="el-GR" sz="1700" b="1" dirty="0">
                <a:solidFill>
                  <a:srgbClr val="021559"/>
                </a:solidFill>
                <a:latin typeface="Roboto" panose="02000000000000000000" pitchFamily="2" charset="0"/>
                <a:ea typeface="Roboto" panose="02000000000000000000" pitchFamily="2" charset="0"/>
                <a:sym typeface="Arial"/>
              </a:rPr>
              <a:t>προγραμμάτων σπουδών δευτερεύουσας κατεύθυνσης </a:t>
            </a:r>
            <a:r>
              <a:rPr lang="el-GR" sz="1700" dirty="0">
                <a:solidFill>
                  <a:srgbClr val="021559"/>
                </a:solidFill>
                <a:latin typeface="Roboto" panose="02000000000000000000" pitchFamily="2" charset="0"/>
                <a:ea typeface="Roboto" panose="02000000000000000000" pitchFamily="2" charset="0"/>
                <a:sym typeface="Arial"/>
              </a:rPr>
              <a:t>(</a:t>
            </a:r>
            <a:r>
              <a:rPr lang="en-US" sz="1700" dirty="0">
                <a:solidFill>
                  <a:srgbClr val="021559"/>
                </a:solidFill>
                <a:latin typeface="Roboto" panose="02000000000000000000" pitchFamily="2" charset="0"/>
                <a:ea typeface="Roboto" panose="02000000000000000000" pitchFamily="2" charset="0"/>
                <a:sym typeface="Arial"/>
              </a:rPr>
              <a:t>minor degree)</a:t>
            </a:r>
            <a:r>
              <a:rPr lang="el-GR" sz="1700" dirty="0">
                <a:solidFill>
                  <a:srgbClr val="021559"/>
                </a:solidFill>
                <a:latin typeface="Roboto" panose="02000000000000000000" pitchFamily="2" charset="0"/>
                <a:ea typeface="Roboto" panose="02000000000000000000" pitchFamily="2" charset="0"/>
                <a:sym typeface="Arial"/>
              </a:rPr>
              <a:t> τουλάχιστον 1 έτους για προπτυχιακούς φοιτητές, με απονομή διακριτού τίτλου σπουδών</a:t>
            </a:r>
            <a:r>
              <a:rPr lang="el-GR" sz="1700" dirty="0">
                <a:solidFill>
                  <a:srgbClr val="021559"/>
                </a:solidFill>
                <a:latin typeface="Roboto" panose="02000000000000000000" pitchFamily="2" charset="0"/>
                <a:ea typeface="Roboto" panose="02000000000000000000" pitchFamily="2" charset="0"/>
                <a:sym typeface="Wingdings" panose="05000000000000000000" pitchFamily="2" charset="2"/>
              </a:rPr>
              <a:t> ενίσχυση της διεπιστημονικότητας </a:t>
            </a:r>
            <a:endParaRPr lang="el-GR" sz="1700" b="1" dirty="0">
              <a:solidFill>
                <a:srgbClr val="021559"/>
              </a:solidFill>
              <a:latin typeface="Roboto" panose="02000000000000000000" pitchFamily="2" charset="0"/>
              <a:ea typeface="Roboto" panose="02000000000000000000" pitchFamily="2" charset="0"/>
              <a:sym typeface="Arial"/>
            </a:endParaRPr>
          </a:p>
        </p:txBody>
      </p:sp>
      <p:sp>
        <p:nvSpPr>
          <p:cNvPr id="23" name="Rectangle 22">
            <a:extLst>
              <a:ext uri="{FF2B5EF4-FFF2-40B4-BE49-F238E27FC236}">
                <a16:creationId xmlns:a16="http://schemas.microsoft.com/office/drawing/2014/main" id="{A5D8504E-BC1D-4342-A6EB-8A40A63B9B69}"/>
              </a:ext>
            </a:extLst>
          </p:cNvPr>
          <p:cNvSpPr/>
          <p:nvPr/>
        </p:nvSpPr>
        <p:spPr>
          <a:xfrm>
            <a:off x="375137" y="84035"/>
            <a:ext cx="7667086" cy="261610"/>
          </a:xfrm>
          <a:prstGeom prst="rect">
            <a:avLst/>
          </a:prstGeom>
        </p:spPr>
        <p:txBody>
          <a:bodyPr wrap="square">
            <a:spAutoFit/>
          </a:bodyPr>
          <a:lstStyle/>
          <a:p>
            <a:pPr defTabSz="914377">
              <a:spcBef>
                <a:spcPts val="1000"/>
              </a:spcBef>
              <a:spcAft>
                <a:spcPts val="1000"/>
              </a:spcAft>
              <a:buClr>
                <a:prstClr val="white"/>
              </a:buClr>
            </a:pPr>
            <a:r>
              <a:rPr lang="el-GR" sz="1100" b="1" dirty="0">
                <a:solidFill>
                  <a:schemeClr val="bg1"/>
                </a:solidFill>
                <a:latin typeface="Roboto" panose="02000000000000000000" pitchFamily="2" charset="0"/>
                <a:ea typeface="Roboto" panose="02000000000000000000" pitchFamily="2" charset="0"/>
                <a:cs typeface="Roboto" panose="02000000000000000000" pitchFamily="2" charset="0"/>
              </a:rPr>
              <a:t>ΑΝΑΒΑΘΜΙΣΗ ΠΟΙΟΤΗΤΑΣ                     </a:t>
            </a:r>
            <a:r>
              <a:rPr lang="el-GR" sz="1100" b="1" dirty="0">
                <a:solidFill>
                  <a:srgbClr val="021559"/>
                </a:solidFill>
                <a:latin typeface="Roboto" panose="02000000000000000000" pitchFamily="2" charset="0"/>
                <a:ea typeface="Roboto" panose="02000000000000000000" pitchFamily="2" charset="0"/>
                <a:cs typeface="Roboto" panose="02000000000000000000" pitchFamily="2" charset="0"/>
              </a:rPr>
              <a:t>01 Προγράμματα Σπουδών / </a:t>
            </a:r>
            <a:r>
              <a:rPr lang="el-GR" sz="1100" b="1" i="1" dirty="0">
                <a:solidFill>
                  <a:srgbClr val="021559"/>
                </a:solidFill>
                <a:latin typeface="Roboto" panose="02000000000000000000" pitchFamily="2" charset="0"/>
                <a:ea typeface="Roboto" panose="02000000000000000000" pitchFamily="2" charset="0"/>
                <a:cs typeface="Roboto" panose="02000000000000000000" pitchFamily="2" charset="0"/>
              </a:rPr>
              <a:t>Προπτυχιακά</a:t>
            </a:r>
          </a:p>
        </p:txBody>
      </p:sp>
      <p:pic>
        <p:nvPicPr>
          <p:cNvPr id="8" name="Picture 7">
            <a:extLst>
              <a:ext uri="{FF2B5EF4-FFF2-40B4-BE49-F238E27FC236}">
                <a16:creationId xmlns:a16="http://schemas.microsoft.com/office/drawing/2014/main" id="{9DD015B2-55EC-E926-D809-5B3F40E8DB7C}"/>
              </a:ext>
            </a:extLst>
          </p:cNvPr>
          <p:cNvPicPr>
            <a:picLocks noChangeAspect="1"/>
          </p:cNvPicPr>
          <p:nvPr/>
        </p:nvPicPr>
        <p:blipFill>
          <a:blip r:embed="rId3"/>
          <a:stretch>
            <a:fillRect/>
          </a:stretch>
        </p:blipFill>
        <p:spPr>
          <a:xfrm>
            <a:off x="180000" y="6300000"/>
            <a:ext cx="2414466" cy="432000"/>
          </a:xfrm>
          <a:prstGeom prst="rect">
            <a:avLst/>
          </a:prstGeom>
        </p:spPr>
      </p:pic>
    </p:spTree>
    <p:extLst>
      <p:ext uri="{BB962C8B-B14F-4D97-AF65-F5344CB8AC3E}">
        <p14:creationId xmlns:p14="http://schemas.microsoft.com/office/powerpoint/2010/main" val="3189209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56FFF2"/>
        </a:solidFill>
        <a:effectLst/>
      </p:bgPr>
    </p:bg>
    <p:spTree>
      <p:nvGrpSpPr>
        <p:cNvPr id="1" name="Shape 300"/>
        <p:cNvGrpSpPr/>
        <p:nvPr/>
      </p:nvGrpSpPr>
      <p:grpSpPr>
        <a:xfrm>
          <a:off x="0" y="0"/>
          <a:ext cx="0" cy="0"/>
          <a:chOff x="0" y="0"/>
          <a:chExt cx="0" cy="0"/>
        </a:xfrm>
      </p:grpSpPr>
      <p:sp>
        <p:nvSpPr>
          <p:cNvPr id="11" name="Rectangle 10">
            <a:extLst>
              <a:ext uri="{FF2B5EF4-FFF2-40B4-BE49-F238E27FC236}">
                <a16:creationId xmlns:a16="http://schemas.microsoft.com/office/drawing/2014/main" id="{F80E6AA3-20B5-BD0C-67F4-3797A9497A12}"/>
              </a:ext>
            </a:extLst>
          </p:cNvPr>
          <p:cNvSpPr/>
          <p:nvPr/>
        </p:nvSpPr>
        <p:spPr>
          <a:xfrm>
            <a:off x="2566431" y="-77101"/>
            <a:ext cx="9636177" cy="57033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CCA62">
                    <a:lumMod val="60000"/>
                    <a:lumOff val="40000"/>
                  </a:srgbClr>
                </a:solidFill>
              </a:ln>
              <a:noFill/>
              <a:highlight>
                <a:srgbClr val="EAF5F5"/>
              </a:highlight>
            </a:endParaRPr>
          </a:p>
        </p:txBody>
      </p:sp>
      <p:sp>
        <p:nvSpPr>
          <p:cNvPr id="13" name="Rectangle 12">
            <a:extLst>
              <a:ext uri="{FF2B5EF4-FFF2-40B4-BE49-F238E27FC236}">
                <a16:creationId xmlns:a16="http://schemas.microsoft.com/office/drawing/2014/main" id="{35735D96-0507-FDB2-DC85-BB59ED775357}"/>
              </a:ext>
            </a:extLst>
          </p:cNvPr>
          <p:cNvSpPr/>
          <p:nvPr/>
        </p:nvSpPr>
        <p:spPr>
          <a:xfrm>
            <a:off x="0" y="-78658"/>
            <a:ext cx="2567678" cy="570335"/>
          </a:xfrm>
          <a:prstGeom prst="rect">
            <a:avLst/>
          </a:prstGeom>
          <a:solidFill>
            <a:srgbClr val="021559"/>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CCA62">
                    <a:lumMod val="60000"/>
                    <a:lumOff val="40000"/>
                  </a:srgbClr>
                </a:solidFill>
              </a:ln>
              <a:noFill/>
              <a:highlight>
                <a:srgbClr val="EAF5F5"/>
              </a:highlight>
            </a:endParaRPr>
          </a:p>
        </p:txBody>
      </p:sp>
      <p:sp>
        <p:nvSpPr>
          <p:cNvPr id="10" name="Google Shape;232;p34">
            <a:extLst>
              <a:ext uri="{FF2B5EF4-FFF2-40B4-BE49-F238E27FC236}">
                <a16:creationId xmlns:a16="http://schemas.microsoft.com/office/drawing/2014/main" id="{21B89356-4234-7A45-8340-F0433CBA8A4B}"/>
              </a:ext>
            </a:extLst>
          </p:cNvPr>
          <p:cNvSpPr txBox="1"/>
          <p:nvPr/>
        </p:nvSpPr>
        <p:spPr>
          <a:xfrm>
            <a:off x="1169445" y="3184783"/>
            <a:ext cx="2695074" cy="9064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l-GR" sz="2800" b="0" i="0" u="none" strike="noStrike" kern="0" cap="none" spc="-150" normalizeH="0" baseline="0" noProof="0" dirty="0">
              <a:ln>
                <a:noFill/>
              </a:ln>
              <a:solidFill>
                <a:srgbClr val="02AEF0"/>
              </a:solidFill>
              <a:effectLst/>
              <a:uLnTx/>
              <a:uFillTx/>
              <a:latin typeface="Roboto Regular" charset="0"/>
              <a:ea typeface="Roboto Regular" charset="0"/>
              <a:cs typeface="Roboto Regular" charset="0"/>
              <a:sym typeface="Arial"/>
            </a:endParaRPr>
          </a:p>
        </p:txBody>
      </p:sp>
      <p:sp>
        <p:nvSpPr>
          <p:cNvPr id="7" name="Rectangle 6">
            <a:extLst>
              <a:ext uri="{FF2B5EF4-FFF2-40B4-BE49-F238E27FC236}">
                <a16:creationId xmlns:a16="http://schemas.microsoft.com/office/drawing/2014/main" id="{61982B1A-52FA-6B42-BF04-035FACC867FE}"/>
              </a:ext>
            </a:extLst>
          </p:cNvPr>
          <p:cNvSpPr/>
          <p:nvPr/>
        </p:nvSpPr>
        <p:spPr>
          <a:xfrm>
            <a:off x="375137" y="829120"/>
            <a:ext cx="11452428" cy="3877985"/>
          </a:xfrm>
          <a:prstGeom prst="rect">
            <a:avLst/>
          </a:prstGeom>
        </p:spPr>
        <p:txBody>
          <a:bodyPr wrap="square">
            <a:spAutoFit/>
          </a:bodyPr>
          <a:lstStyle/>
          <a:p>
            <a:pPr marL="0" lvl="1">
              <a:buClr>
                <a:srgbClr val="003476"/>
              </a:buClr>
            </a:pPr>
            <a:r>
              <a:rPr lang="el-GR" sz="2400" b="1" dirty="0">
                <a:solidFill>
                  <a:srgbClr val="021559"/>
                </a:solidFill>
                <a:latin typeface="Roboto" panose="02000000000000000000" pitchFamily="2" charset="0"/>
                <a:ea typeface="Roboto" panose="02000000000000000000" pitchFamily="2" charset="0"/>
                <a:sym typeface="Arial"/>
              </a:rPr>
              <a:t>ΔΙΝΟΥΜΕ ΜΕΓΑΛΥΤΕΡΗ ΑΥΤΟΝΟΜΙΑ ΚΑΙ ΕΥΕΛΙΞΙΑ ΣΤΗΝ ΟΡΓΑΝΩΣΗ ΤΩΝ ΜΕΤΑΠΤΥΧΙΑΚΩΝ ΣΠΟΥΔΩΝ</a:t>
            </a:r>
            <a:endParaRPr lang="en-US" sz="2400" b="1" dirty="0">
              <a:solidFill>
                <a:srgbClr val="021559"/>
              </a:solidFill>
              <a:latin typeface="Roboto" panose="02000000000000000000" pitchFamily="2" charset="0"/>
              <a:ea typeface="Roboto" panose="02000000000000000000" pitchFamily="2" charset="0"/>
              <a:sym typeface="Arial"/>
            </a:endParaRPr>
          </a:p>
          <a:p>
            <a:pPr marL="244475" lvl="1"/>
            <a:endParaRPr lang="el-GR" dirty="0">
              <a:solidFill>
                <a:srgbClr val="021559"/>
              </a:solidFill>
              <a:latin typeface="Roboto" panose="02000000000000000000" pitchFamily="2" charset="0"/>
              <a:ea typeface="Roboto" panose="02000000000000000000" pitchFamily="2" charset="0"/>
              <a:cs typeface="Times New Roman" panose="02020603050405020304" pitchFamily="18" charset="0"/>
            </a:endParaRPr>
          </a:p>
          <a:p>
            <a:pPr marL="312738" lvl="1" indent="-296863">
              <a:buFont typeface="Arial" panose="020B0604020202020204" pitchFamily="34" charset="0"/>
              <a:buChar char="•"/>
            </a:pPr>
            <a:r>
              <a:rPr lang="el-GR" dirty="0">
                <a:solidFill>
                  <a:srgbClr val="021559"/>
                </a:solidFill>
                <a:latin typeface="Roboto" panose="02000000000000000000" pitchFamily="2" charset="0"/>
                <a:ea typeface="Roboto" panose="02000000000000000000" pitchFamily="2" charset="0"/>
                <a:cs typeface="Times New Roman" panose="02020603050405020304" pitchFamily="18" charset="0"/>
              </a:rPr>
              <a:t>Ίδρυση ΠΜΣ με απόφαση Συγκλήτου </a:t>
            </a:r>
            <a:r>
              <a:rPr lang="el-GR" b="1" dirty="0">
                <a:solidFill>
                  <a:srgbClr val="021559"/>
                </a:solidFill>
                <a:latin typeface="Roboto" panose="02000000000000000000" pitchFamily="2" charset="0"/>
                <a:ea typeface="Roboto" panose="02000000000000000000" pitchFamily="2" charset="0"/>
                <a:cs typeface="Times New Roman" panose="02020603050405020304" pitchFamily="18" charset="0"/>
              </a:rPr>
              <a:t>χωρίς έγκριση ΥΠΑΙΘ </a:t>
            </a:r>
            <a:r>
              <a:rPr lang="el-GR" dirty="0">
                <a:solidFill>
                  <a:srgbClr val="021559"/>
                </a:solidFill>
                <a:latin typeface="Roboto" panose="02000000000000000000" pitchFamily="2" charset="0"/>
                <a:ea typeface="Roboto" panose="02000000000000000000" pitchFamily="2" charset="0"/>
                <a:cs typeface="Times New Roman" panose="02020603050405020304" pitchFamily="18" charset="0"/>
                <a:sym typeface="Wingdings" pitchFamily="2" charset="2"/>
              </a:rPr>
              <a:t></a:t>
            </a:r>
            <a:r>
              <a:rPr lang="el-GR" b="1" dirty="0">
                <a:solidFill>
                  <a:srgbClr val="021559"/>
                </a:solidFill>
                <a:latin typeface="Roboto" panose="02000000000000000000" pitchFamily="2" charset="0"/>
                <a:ea typeface="Roboto" panose="02000000000000000000" pitchFamily="2" charset="0"/>
                <a:cs typeface="Times New Roman" panose="02020603050405020304" pitchFamily="18" charset="0"/>
                <a:sym typeface="Wingdings" pitchFamily="2" charset="2"/>
              </a:rPr>
              <a:t> </a:t>
            </a:r>
            <a:r>
              <a:rPr lang="el-GR" u="sng" dirty="0">
                <a:solidFill>
                  <a:srgbClr val="021559"/>
                </a:solidFill>
                <a:latin typeface="Roboto" panose="02000000000000000000" pitchFamily="2" charset="0"/>
                <a:ea typeface="Roboto" panose="02000000000000000000" pitchFamily="2" charset="0"/>
                <a:cs typeface="Times New Roman" panose="02020603050405020304" pitchFamily="18" charset="0"/>
                <a:sym typeface="Wingdings" pitchFamily="2" charset="2"/>
              </a:rPr>
              <a:t>Προϋπόθεση</a:t>
            </a:r>
            <a:r>
              <a:rPr lang="el-GR" dirty="0">
                <a:solidFill>
                  <a:srgbClr val="021559"/>
                </a:solidFill>
                <a:latin typeface="Roboto" panose="02000000000000000000" pitchFamily="2" charset="0"/>
                <a:ea typeface="Roboto" panose="02000000000000000000" pitchFamily="2" charset="0"/>
                <a:cs typeface="Times New Roman" panose="02020603050405020304" pitchFamily="18" charset="0"/>
                <a:sym typeface="Wingdings" pitchFamily="2" charset="2"/>
              </a:rPr>
              <a:t>:</a:t>
            </a:r>
            <a:r>
              <a:rPr lang="el-GR" b="1" dirty="0">
                <a:solidFill>
                  <a:srgbClr val="021559"/>
                </a:solidFill>
                <a:latin typeface="Roboto" panose="02000000000000000000" pitchFamily="2" charset="0"/>
                <a:ea typeface="Roboto" panose="02000000000000000000" pitchFamily="2" charset="0"/>
                <a:cs typeface="Times New Roman" panose="02020603050405020304" pitchFamily="18" charset="0"/>
                <a:sym typeface="Wingdings" pitchFamily="2" charset="2"/>
              </a:rPr>
              <a:t> </a:t>
            </a:r>
            <a:r>
              <a:rPr lang="el-GR" dirty="0">
                <a:solidFill>
                  <a:srgbClr val="021559"/>
                </a:solidFill>
                <a:latin typeface="Roboto" panose="02000000000000000000" pitchFamily="2" charset="0"/>
                <a:ea typeface="Roboto" panose="02000000000000000000" pitchFamily="2" charset="0"/>
                <a:cs typeface="Times New Roman" panose="02020603050405020304" pitchFamily="18" charset="0"/>
              </a:rPr>
              <a:t>πιστοποίηση από ΕΘΑΑΕ</a:t>
            </a:r>
          </a:p>
          <a:p>
            <a:pPr marL="312738" lvl="1" indent="-296863">
              <a:buFont typeface="Arial" panose="020B0604020202020204" pitchFamily="34" charset="0"/>
              <a:buChar char="•"/>
            </a:pPr>
            <a:endParaRPr lang="el-GR" dirty="0">
              <a:solidFill>
                <a:srgbClr val="021559"/>
              </a:solidFill>
              <a:latin typeface="Roboto" panose="02000000000000000000" pitchFamily="2" charset="0"/>
              <a:ea typeface="Roboto" panose="02000000000000000000" pitchFamily="2" charset="0"/>
              <a:cs typeface="Times New Roman" panose="02020603050405020304" pitchFamily="18" charset="0"/>
            </a:endParaRPr>
          </a:p>
          <a:p>
            <a:pPr marL="312738" lvl="1" indent="-296863">
              <a:buFont typeface="Arial" panose="020B0604020202020204" pitchFamily="34" charset="0"/>
              <a:buChar char="•"/>
            </a:pPr>
            <a:r>
              <a:rPr lang="el-GR" dirty="0">
                <a:solidFill>
                  <a:srgbClr val="021559"/>
                </a:solidFill>
                <a:latin typeface="Roboto" panose="02000000000000000000" pitchFamily="2" charset="0"/>
                <a:ea typeface="Roboto" panose="02000000000000000000" pitchFamily="2" charset="0"/>
                <a:cs typeface="Times New Roman" panose="02020603050405020304" pitchFamily="18" charset="0"/>
              </a:rPr>
              <a:t>Ελευθερία στον καθορισμό των </a:t>
            </a:r>
            <a:r>
              <a:rPr lang="el-GR" b="1" dirty="0">
                <a:solidFill>
                  <a:srgbClr val="021559"/>
                </a:solidFill>
                <a:latin typeface="Roboto" panose="02000000000000000000" pitchFamily="2" charset="0"/>
                <a:ea typeface="Roboto" panose="02000000000000000000" pitchFamily="2" charset="0"/>
                <a:cs typeface="Times New Roman" panose="02020603050405020304" pitchFamily="18" charset="0"/>
              </a:rPr>
              <a:t>πηγών χρηματοδότησης </a:t>
            </a:r>
            <a:r>
              <a:rPr lang="el-GR" dirty="0">
                <a:solidFill>
                  <a:srgbClr val="021559"/>
                </a:solidFill>
                <a:latin typeface="Roboto" panose="02000000000000000000" pitchFamily="2" charset="0"/>
                <a:ea typeface="Roboto" panose="02000000000000000000" pitchFamily="2" charset="0"/>
                <a:cs typeface="Times New Roman" panose="02020603050405020304" pitchFamily="18" charset="0"/>
              </a:rPr>
              <a:t>και του </a:t>
            </a:r>
            <a:r>
              <a:rPr lang="el-GR" b="1" dirty="0">
                <a:solidFill>
                  <a:srgbClr val="021559"/>
                </a:solidFill>
                <a:latin typeface="Roboto" panose="02000000000000000000" pitchFamily="2" charset="0"/>
                <a:ea typeface="Roboto" panose="02000000000000000000" pitchFamily="2" charset="0"/>
                <a:cs typeface="Times New Roman" panose="02020603050405020304" pitchFamily="18" charset="0"/>
              </a:rPr>
              <a:t>ύψους των τελών φοίτησης </a:t>
            </a:r>
            <a:r>
              <a:rPr lang="el-GR" dirty="0">
                <a:solidFill>
                  <a:srgbClr val="021559"/>
                </a:solidFill>
                <a:latin typeface="Roboto" panose="02000000000000000000" pitchFamily="2" charset="0"/>
                <a:ea typeface="Roboto" panose="02000000000000000000" pitchFamily="2" charset="0"/>
                <a:cs typeface="Times New Roman" panose="02020603050405020304" pitchFamily="18" charset="0"/>
                <a:sym typeface="Wingdings" pitchFamily="2" charset="2"/>
              </a:rPr>
              <a:t></a:t>
            </a:r>
            <a:r>
              <a:rPr lang="el-GR" b="1" dirty="0">
                <a:solidFill>
                  <a:srgbClr val="021559"/>
                </a:solidFill>
                <a:latin typeface="Roboto" panose="02000000000000000000" pitchFamily="2" charset="0"/>
                <a:ea typeface="Roboto" panose="02000000000000000000" pitchFamily="2" charset="0"/>
                <a:cs typeface="Times New Roman" panose="02020603050405020304" pitchFamily="18" charset="0"/>
              </a:rPr>
              <a:t> </a:t>
            </a:r>
            <a:r>
              <a:rPr lang="el-GR" u="sng" dirty="0">
                <a:solidFill>
                  <a:srgbClr val="021559"/>
                </a:solidFill>
                <a:latin typeface="Roboto" panose="02000000000000000000" pitchFamily="2" charset="0"/>
                <a:ea typeface="Roboto" panose="02000000000000000000" pitchFamily="2" charset="0"/>
                <a:cs typeface="Times New Roman" panose="02020603050405020304" pitchFamily="18" charset="0"/>
                <a:sym typeface="Wingdings" pitchFamily="2" charset="2"/>
              </a:rPr>
              <a:t>Προϋπόθεση:</a:t>
            </a:r>
            <a:r>
              <a:rPr lang="el-GR" dirty="0">
                <a:solidFill>
                  <a:srgbClr val="021559"/>
                </a:solidFill>
                <a:latin typeface="Roboto" panose="02000000000000000000" pitchFamily="2" charset="0"/>
                <a:ea typeface="Roboto" panose="02000000000000000000" pitchFamily="2" charset="0"/>
                <a:cs typeface="Times New Roman" panose="02020603050405020304" pitchFamily="18" charset="0"/>
                <a:sym typeface="Wingdings" pitchFamily="2" charset="2"/>
              </a:rPr>
              <a:t> κατάρτιση </a:t>
            </a:r>
            <a:r>
              <a:rPr lang="el-GR" dirty="0">
                <a:solidFill>
                  <a:srgbClr val="021559"/>
                </a:solidFill>
                <a:latin typeface="Roboto" panose="02000000000000000000" pitchFamily="2" charset="0"/>
                <a:ea typeface="Roboto" panose="02000000000000000000" pitchFamily="2" charset="0"/>
                <a:cs typeface="Times New Roman" panose="02020603050405020304" pitchFamily="18" charset="0"/>
              </a:rPr>
              <a:t>αναλυτικής έκθεσης βιωσιμότητας/σκοπιμότητας και διασφάλισης του μη κερδοσκοπικού χαρακτήρα των ΑΕΙ </a:t>
            </a:r>
          </a:p>
          <a:p>
            <a:pPr marL="312738" lvl="1" indent="-296863">
              <a:buFont typeface="Arial" panose="020B0604020202020204" pitchFamily="34" charset="0"/>
              <a:buChar char="•"/>
            </a:pPr>
            <a:endParaRPr lang="el-GR" dirty="0">
              <a:solidFill>
                <a:srgbClr val="021559"/>
              </a:solidFill>
              <a:latin typeface="Roboto" panose="02000000000000000000" pitchFamily="2" charset="0"/>
              <a:ea typeface="Roboto" panose="02000000000000000000" pitchFamily="2" charset="0"/>
              <a:cs typeface="Times New Roman" panose="02020603050405020304" pitchFamily="18" charset="0"/>
            </a:endParaRPr>
          </a:p>
          <a:p>
            <a:pPr marL="312738" lvl="1" indent="-296863">
              <a:buFont typeface="Arial" panose="020B0604020202020204" pitchFamily="34" charset="0"/>
              <a:buChar char="•"/>
            </a:pPr>
            <a:r>
              <a:rPr lang="el-GR" b="1" dirty="0">
                <a:solidFill>
                  <a:srgbClr val="021559"/>
                </a:solidFill>
                <a:latin typeface="Roboto" panose="02000000000000000000" pitchFamily="2" charset="0"/>
                <a:ea typeface="Roboto" panose="02000000000000000000" pitchFamily="2" charset="0"/>
                <a:cs typeface="Times New Roman" panose="02020603050405020304" pitchFamily="18" charset="0"/>
              </a:rPr>
              <a:t>Ελευθερία στον καθορισμό των διδασκόντων, χωρίς ποσοστώσεις </a:t>
            </a:r>
            <a:r>
              <a:rPr lang="el-GR" dirty="0">
                <a:solidFill>
                  <a:srgbClr val="021559"/>
                </a:solidFill>
                <a:latin typeface="Roboto" panose="02000000000000000000" pitchFamily="2" charset="0"/>
                <a:ea typeface="Roboto" panose="02000000000000000000" pitchFamily="2" charset="0"/>
                <a:cs typeface="Times New Roman" panose="02020603050405020304" pitchFamily="18" charset="0"/>
              </a:rPr>
              <a:t>(κατάργηση των υφιστάμενων ποσοστώσεων για διδάσκοντες προέλευσης εντός / εκτός Ιδρύματος) </a:t>
            </a:r>
          </a:p>
          <a:p>
            <a:pPr marL="312738" lvl="1" indent="-296863">
              <a:buFont typeface="Arial" panose="020B0604020202020204" pitchFamily="34" charset="0"/>
              <a:buChar char="•"/>
            </a:pPr>
            <a:endParaRPr lang="el-GR" dirty="0">
              <a:solidFill>
                <a:srgbClr val="021559"/>
              </a:solidFill>
              <a:latin typeface="Roboto" panose="02000000000000000000" pitchFamily="2" charset="0"/>
              <a:ea typeface="Roboto" panose="02000000000000000000" pitchFamily="2" charset="0"/>
              <a:cs typeface="Times New Roman" panose="02020603050405020304" pitchFamily="18" charset="0"/>
            </a:endParaRPr>
          </a:p>
          <a:p>
            <a:pPr marL="0" lvl="1">
              <a:buClr>
                <a:srgbClr val="003476"/>
              </a:buClr>
            </a:pPr>
            <a:endParaRPr lang="en-US" b="1" dirty="0">
              <a:solidFill>
                <a:srgbClr val="021559"/>
              </a:solidFill>
              <a:latin typeface="Roboto" panose="02000000000000000000" pitchFamily="2" charset="0"/>
              <a:ea typeface="Roboto" panose="02000000000000000000" pitchFamily="2" charset="0"/>
              <a:sym typeface="Arial"/>
            </a:endParaRPr>
          </a:p>
        </p:txBody>
      </p:sp>
      <p:sp>
        <p:nvSpPr>
          <p:cNvPr id="23" name="Rectangle 22">
            <a:extLst>
              <a:ext uri="{FF2B5EF4-FFF2-40B4-BE49-F238E27FC236}">
                <a16:creationId xmlns:a16="http://schemas.microsoft.com/office/drawing/2014/main" id="{A5D8504E-BC1D-4342-A6EB-8A40A63B9B69}"/>
              </a:ext>
            </a:extLst>
          </p:cNvPr>
          <p:cNvSpPr/>
          <p:nvPr/>
        </p:nvSpPr>
        <p:spPr>
          <a:xfrm>
            <a:off x="375137" y="84035"/>
            <a:ext cx="5447325" cy="261610"/>
          </a:xfrm>
          <a:prstGeom prst="rect">
            <a:avLst/>
          </a:prstGeom>
        </p:spPr>
        <p:txBody>
          <a:bodyPr wrap="none">
            <a:spAutoFit/>
          </a:bodyPr>
          <a:lstStyle/>
          <a:p>
            <a:pPr defTabSz="914377">
              <a:spcBef>
                <a:spcPts val="1000"/>
              </a:spcBef>
              <a:spcAft>
                <a:spcPts val="1000"/>
              </a:spcAft>
              <a:buClr>
                <a:prstClr val="white"/>
              </a:buClr>
            </a:pPr>
            <a:r>
              <a:rPr lang="el-GR" sz="1100" b="1" dirty="0">
                <a:solidFill>
                  <a:schemeClr val="bg1"/>
                </a:solidFill>
                <a:latin typeface="Roboto" panose="02000000000000000000" pitchFamily="2" charset="0"/>
                <a:ea typeface="Roboto" panose="02000000000000000000" pitchFamily="2" charset="0"/>
                <a:cs typeface="Roboto" panose="02000000000000000000" pitchFamily="2" charset="0"/>
              </a:rPr>
              <a:t>ΑΝΑΒΑΘΜΙΣΗ ΠΟΙΟΤΗΤΑΣ                     </a:t>
            </a:r>
            <a:r>
              <a:rPr lang="el-GR" sz="1100" b="1" dirty="0">
                <a:solidFill>
                  <a:srgbClr val="021559"/>
                </a:solidFill>
                <a:latin typeface="Roboto" panose="02000000000000000000" pitchFamily="2" charset="0"/>
                <a:ea typeface="Roboto" panose="02000000000000000000" pitchFamily="2" charset="0"/>
                <a:cs typeface="Roboto" panose="02000000000000000000" pitchFamily="2" charset="0"/>
              </a:rPr>
              <a:t>01 Προγράμματα Σπουδών / </a:t>
            </a:r>
            <a:r>
              <a:rPr lang="el-GR" sz="1100" b="1" i="1" dirty="0">
                <a:solidFill>
                  <a:srgbClr val="021559"/>
                </a:solidFill>
                <a:latin typeface="Roboto" panose="02000000000000000000" pitchFamily="2" charset="0"/>
                <a:ea typeface="Roboto" panose="02000000000000000000" pitchFamily="2" charset="0"/>
                <a:cs typeface="Roboto" panose="02000000000000000000" pitchFamily="2" charset="0"/>
              </a:rPr>
              <a:t>Μεταπτυχιακά</a:t>
            </a:r>
          </a:p>
        </p:txBody>
      </p:sp>
      <p:pic>
        <p:nvPicPr>
          <p:cNvPr id="8" name="Picture 7">
            <a:extLst>
              <a:ext uri="{FF2B5EF4-FFF2-40B4-BE49-F238E27FC236}">
                <a16:creationId xmlns:a16="http://schemas.microsoft.com/office/drawing/2014/main" id="{8C8FF340-C80A-7F4D-A3ED-2C2ACDD9541E}"/>
              </a:ext>
            </a:extLst>
          </p:cNvPr>
          <p:cNvPicPr>
            <a:picLocks noChangeAspect="1"/>
          </p:cNvPicPr>
          <p:nvPr/>
        </p:nvPicPr>
        <p:blipFill>
          <a:blip r:embed="rId3"/>
          <a:stretch>
            <a:fillRect/>
          </a:stretch>
        </p:blipFill>
        <p:spPr>
          <a:xfrm>
            <a:off x="180000" y="6300000"/>
            <a:ext cx="2414466" cy="432000"/>
          </a:xfrm>
          <a:prstGeom prst="rect">
            <a:avLst/>
          </a:prstGeom>
        </p:spPr>
      </p:pic>
    </p:spTree>
    <p:extLst>
      <p:ext uri="{BB962C8B-B14F-4D97-AF65-F5344CB8AC3E}">
        <p14:creationId xmlns:p14="http://schemas.microsoft.com/office/powerpoint/2010/main" val="41119111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56FFF2"/>
        </a:solidFill>
        <a:effectLst/>
      </p:bgPr>
    </p:bg>
    <p:spTree>
      <p:nvGrpSpPr>
        <p:cNvPr id="1" name="Shape 300"/>
        <p:cNvGrpSpPr/>
        <p:nvPr/>
      </p:nvGrpSpPr>
      <p:grpSpPr>
        <a:xfrm>
          <a:off x="0" y="0"/>
          <a:ext cx="0" cy="0"/>
          <a:chOff x="0" y="0"/>
          <a:chExt cx="0" cy="0"/>
        </a:xfrm>
      </p:grpSpPr>
      <p:sp>
        <p:nvSpPr>
          <p:cNvPr id="11" name="Rectangle 10">
            <a:extLst>
              <a:ext uri="{FF2B5EF4-FFF2-40B4-BE49-F238E27FC236}">
                <a16:creationId xmlns:a16="http://schemas.microsoft.com/office/drawing/2014/main" id="{D5D41D5B-33CC-AE9F-EC9A-FA0A776FBF81}"/>
              </a:ext>
            </a:extLst>
          </p:cNvPr>
          <p:cNvSpPr/>
          <p:nvPr/>
        </p:nvSpPr>
        <p:spPr>
          <a:xfrm>
            <a:off x="2566431" y="-77101"/>
            <a:ext cx="9636177" cy="57033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CCA62">
                    <a:lumMod val="60000"/>
                    <a:lumOff val="40000"/>
                  </a:srgbClr>
                </a:solidFill>
              </a:ln>
              <a:noFill/>
              <a:highlight>
                <a:srgbClr val="EAF5F5"/>
              </a:highlight>
            </a:endParaRPr>
          </a:p>
        </p:txBody>
      </p:sp>
      <p:sp>
        <p:nvSpPr>
          <p:cNvPr id="13" name="Rectangle 12">
            <a:extLst>
              <a:ext uri="{FF2B5EF4-FFF2-40B4-BE49-F238E27FC236}">
                <a16:creationId xmlns:a16="http://schemas.microsoft.com/office/drawing/2014/main" id="{27E779FF-499A-4A56-2516-FBE011D36CC6}"/>
              </a:ext>
            </a:extLst>
          </p:cNvPr>
          <p:cNvSpPr/>
          <p:nvPr/>
        </p:nvSpPr>
        <p:spPr>
          <a:xfrm>
            <a:off x="0" y="-78658"/>
            <a:ext cx="2567678" cy="570335"/>
          </a:xfrm>
          <a:prstGeom prst="rect">
            <a:avLst/>
          </a:prstGeom>
          <a:solidFill>
            <a:srgbClr val="021559"/>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CCA62">
                    <a:lumMod val="60000"/>
                    <a:lumOff val="40000"/>
                  </a:srgbClr>
                </a:solidFill>
              </a:ln>
              <a:noFill/>
              <a:highlight>
                <a:srgbClr val="EAF5F5"/>
              </a:highlight>
            </a:endParaRPr>
          </a:p>
        </p:txBody>
      </p:sp>
      <p:sp>
        <p:nvSpPr>
          <p:cNvPr id="10" name="Google Shape;232;p34">
            <a:extLst>
              <a:ext uri="{FF2B5EF4-FFF2-40B4-BE49-F238E27FC236}">
                <a16:creationId xmlns:a16="http://schemas.microsoft.com/office/drawing/2014/main" id="{21B89356-4234-7A45-8340-F0433CBA8A4B}"/>
              </a:ext>
            </a:extLst>
          </p:cNvPr>
          <p:cNvSpPr txBox="1"/>
          <p:nvPr/>
        </p:nvSpPr>
        <p:spPr>
          <a:xfrm>
            <a:off x="1169445" y="3184783"/>
            <a:ext cx="2695074" cy="906400"/>
          </a:xfrm>
          <a:prstGeom prst="rect">
            <a:avLst/>
          </a:prstGeom>
          <a:noFill/>
          <a:ln>
            <a:noFill/>
          </a:ln>
        </p:spPr>
        <p:txBody>
          <a:bodyPr spcFirstLastPara="1" wrap="square" lIns="121900" tIns="121900" rIns="121900" bIns="121900" anchor="t" anchorCtr="0">
            <a:noAutofit/>
          </a:bodyPr>
          <a:lstStyle/>
          <a:p>
            <a:pPr>
              <a:buClr>
                <a:srgbClr val="000000"/>
              </a:buClr>
              <a:defRPr/>
            </a:pPr>
            <a:endParaRPr lang="el-GR" sz="2800" kern="0" spc="-150" dirty="0">
              <a:solidFill>
                <a:srgbClr val="02AEF0"/>
              </a:solidFill>
              <a:latin typeface="Roboto Regular" charset="0"/>
              <a:ea typeface="Roboto Regular" charset="0"/>
              <a:cs typeface="Roboto Regular" charset="0"/>
              <a:sym typeface="Arial"/>
            </a:endParaRPr>
          </a:p>
        </p:txBody>
      </p:sp>
      <p:sp>
        <p:nvSpPr>
          <p:cNvPr id="7" name="Rectangle 6">
            <a:extLst>
              <a:ext uri="{FF2B5EF4-FFF2-40B4-BE49-F238E27FC236}">
                <a16:creationId xmlns:a16="http://schemas.microsoft.com/office/drawing/2014/main" id="{61982B1A-52FA-6B42-BF04-035FACC867FE}"/>
              </a:ext>
            </a:extLst>
          </p:cNvPr>
          <p:cNvSpPr/>
          <p:nvPr/>
        </p:nvSpPr>
        <p:spPr>
          <a:xfrm>
            <a:off x="375137" y="829120"/>
            <a:ext cx="11452428" cy="5262979"/>
          </a:xfrm>
          <a:prstGeom prst="rect">
            <a:avLst/>
          </a:prstGeom>
        </p:spPr>
        <p:txBody>
          <a:bodyPr wrap="square">
            <a:spAutoFit/>
          </a:bodyPr>
          <a:lstStyle/>
          <a:p>
            <a:pPr marL="0" lvl="1">
              <a:buClr>
                <a:srgbClr val="003476"/>
              </a:buClr>
            </a:pPr>
            <a:r>
              <a:rPr lang="el-GR" sz="2400" b="1" dirty="0">
                <a:solidFill>
                  <a:srgbClr val="021559"/>
                </a:solidFill>
                <a:latin typeface="Roboto" panose="02000000000000000000" pitchFamily="2" charset="0"/>
                <a:ea typeface="Roboto" panose="02000000000000000000" pitchFamily="2" charset="0"/>
                <a:sym typeface="Arial"/>
              </a:rPr>
              <a:t>ΕΞΩΣΤΡΕΦΕΙΑ ΚΑΙ ΔΙΕΘΝΟΠΟΙΗΣΗ </a:t>
            </a:r>
          </a:p>
          <a:p>
            <a:pPr marL="0" lvl="1">
              <a:buClr>
                <a:srgbClr val="003476"/>
              </a:buClr>
            </a:pPr>
            <a:r>
              <a:rPr lang="el-GR" sz="2400" b="1" dirty="0">
                <a:solidFill>
                  <a:srgbClr val="021559"/>
                </a:solidFill>
                <a:latin typeface="Roboto" panose="02000000000000000000" pitchFamily="2" charset="0"/>
                <a:ea typeface="Roboto" panose="02000000000000000000" pitchFamily="2" charset="0"/>
                <a:sym typeface="Arial"/>
              </a:rPr>
              <a:t>ΣΤΙΣ ΜΕΤΑΠΤΥΧΙΑΚΕΣ ΣΠΟΥΔΕΣ</a:t>
            </a:r>
            <a:endParaRPr lang="en-US" sz="2400" b="1" dirty="0">
              <a:solidFill>
                <a:srgbClr val="021559"/>
              </a:solidFill>
              <a:latin typeface="Roboto" panose="02000000000000000000" pitchFamily="2" charset="0"/>
              <a:ea typeface="Roboto" panose="02000000000000000000" pitchFamily="2" charset="0"/>
              <a:sym typeface="Arial"/>
            </a:endParaRPr>
          </a:p>
          <a:p>
            <a:pPr marL="530225" lvl="1" indent="-285750">
              <a:buClr>
                <a:srgbClr val="021559"/>
              </a:buClr>
              <a:buFont typeface="Arial" panose="020B0604020202020204" pitchFamily="34" charset="0"/>
              <a:buChar char="•"/>
            </a:pPr>
            <a:endParaRPr lang="el-GR" dirty="0">
              <a:solidFill>
                <a:srgbClr val="021559"/>
              </a:solidFill>
              <a:latin typeface="Roboto" panose="02000000000000000000" pitchFamily="2" charset="0"/>
              <a:ea typeface="Roboto" panose="02000000000000000000" pitchFamily="2" charset="0"/>
              <a:cs typeface="Times New Roman" panose="02020603050405020304" pitchFamily="18" charset="0"/>
            </a:endParaRPr>
          </a:p>
          <a:p>
            <a:pPr marL="279400" lvl="1" indent="-263525">
              <a:buClr>
                <a:srgbClr val="021559"/>
              </a:buClr>
              <a:buFont typeface="Arial" panose="020B0604020202020204" pitchFamily="34" charset="0"/>
              <a:buChar char="•"/>
            </a:pPr>
            <a:r>
              <a:rPr lang="el-GR" dirty="0">
                <a:solidFill>
                  <a:srgbClr val="021559"/>
                </a:solidFill>
                <a:latin typeface="Roboto" panose="02000000000000000000" pitchFamily="2" charset="0"/>
                <a:ea typeface="Roboto" panose="02000000000000000000" pitchFamily="2" charset="0"/>
                <a:cs typeface="Times New Roman" panose="02020603050405020304" pitchFamily="18" charset="0"/>
              </a:rPr>
              <a:t>Δυνατότητα </a:t>
            </a:r>
            <a:r>
              <a:rPr lang="el-GR" b="1" dirty="0">
                <a:solidFill>
                  <a:srgbClr val="021559"/>
                </a:solidFill>
                <a:latin typeface="Roboto" panose="02000000000000000000" pitchFamily="2" charset="0"/>
                <a:ea typeface="Roboto" panose="02000000000000000000" pitchFamily="2" charset="0"/>
                <a:cs typeface="Times New Roman" panose="02020603050405020304" pitchFamily="18" charset="0"/>
              </a:rPr>
              <a:t>ανάπτυξης συνεργασιών με ευρωπαϊκούς και διεθνείς φορείς </a:t>
            </a:r>
          </a:p>
          <a:p>
            <a:pPr marL="279400" lvl="1" indent="-263525">
              <a:buClr>
                <a:srgbClr val="021559"/>
              </a:buClr>
              <a:buFont typeface="Arial" panose="020B0604020202020204" pitchFamily="34" charset="0"/>
              <a:buChar char="•"/>
            </a:pPr>
            <a:endParaRPr lang="el-GR" b="1" dirty="0">
              <a:solidFill>
                <a:srgbClr val="021559"/>
              </a:solidFill>
              <a:latin typeface="Roboto" panose="02000000000000000000" pitchFamily="2" charset="0"/>
              <a:ea typeface="Roboto" panose="02000000000000000000" pitchFamily="2" charset="0"/>
              <a:cs typeface="Times New Roman" panose="02020603050405020304" pitchFamily="18" charset="0"/>
            </a:endParaRPr>
          </a:p>
          <a:p>
            <a:pPr marL="279400" lvl="1" indent="-263525">
              <a:buClr>
                <a:srgbClr val="021559"/>
              </a:buClr>
              <a:buFont typeface="Arial" panose="020B0604020202020204" pitchFamily="34" charset="0"/>
              <a:buChar char="•"/>
            </a:pPr>
            <a:r>
              <a:rPr lang="el-GR" dirty="0">
                <a:solidFill>
                  <a:srgbClr val="021559"/>
                </a:solidFill>
                <a:latin typeface="Roboto" panose="02000000000000000000" pitchFamily="2" charset="0"/>
                <a:ea typeface="Roboto" panose="02000000000000000000" pitchFamily="2" charset="0"/>
                <a:cs typeface="Times New Roman" panose="02020603050405020304" pitchFamily="18" charset="0"/>
              </a:rPr>
              <a:t>Δυνατότητα </a:t>
            </a:r>
            <a:r>
              <a:rPr lang="el-GR" b="1" dirty="0">
                <a:solidFill>
                  <a:srgbClr val="021559"/>
                </a:solidFill>
                <a:latin typeface="Roboto" panose="02000000000000000000" pitchFamily="2" charset="0"/>
                <a:ea typeface="Roboto" panose="02000000000000000000" pitchFamily="2" charset="0"/>
                <a:cs typeface="Times New Roman" panose="02020603050405020304" pitchFamily="18" charset="0"/>
              </a:rPr>
              <a:t>αξιοποίησης εμπειρογνωμόνων και επιστημόνων από την αγορά εργασίας</a:t>
            </a:r>
            <a:r>
              <a:rPr lang="el-GR" dirty="0">
                <a:solidFill>
                  <a:srgbClr val="021559"/>
                </a:solidFill>
                <a:latin typeface="Roboto" panose="02000000000000000000" pitchFamily="2" charset="0"/>
                <a:ea typeface="Roboto" panose="02000000000000000000" pitchFamily="2" charset="0"/>
                <a:cs typeface="Times New Roman" panose="02020603050405020304" pitchFamily="18" charset="0"/>
              </a:rPr>
              <a:t>, ιδίως στα ΠΜΣ που έχουν αμιγώς επαγγελματικό προσανατολισμό</a:t>
            </a:r>
          </a:p>
          <a:p>
            <a:pPr marL="15875" lvl="1">
              <a:buClr>
                <a:srgbClr val="021559"/>
              </a:buClr>
            </a:pPr>
            <a:endParaRPr lang="el-GR" dirty="0">
              <a:solidFill>
                <a:srgbClr val="021559"/>
              </a:solidFill>
              <a:latin typeface="Roboto" panose="02000000000000000000" pitchFamily="2" charset="0"/>
              <a:ea typeface="Roboto" panose="02000000000000000000" pitchFamily="2" charset="0"/>
              <a:cs typeface="Times New Roman" panose="02020603050405020304" pitchFamily="18" charset="0"/>
            </a:endParaRPr>
          </a:p>
          <a:p>
            <a:pPr marL="279400" lvl="1" indent="-263525">
              <a:buClr>
                <a:srgbClr val="021559"/>
              </a:buClr>
              <a:buFont typeface="Arial" panose="020B0604020202020204" pitchFamily="34" charset="0"/>
              <a:buChar char="•"/>
            </a:pPr>
            <a:r>
              <a:rPr lang="el-GR" dirty="0">
                <a:solidFill>
                  <a:srgbClr val="021559"/>
                </a:solidFill>
                <a:latin typeface="Roboto" panose="02000000000000000000" pitchFamily="2" charset="0"/>
                <a:ea typeface="Roboto" panose="02000000000000000000" pitchFamily="2" charset="0"/>
                <a:cs typeface="Times New Roman" panose="02020603050405020304" pitchFamily="18" charset="0"/>
              </a:rPr>
              <a:t>Δυνατότητα</a:t>
            </a:r>
            <a:r>
              <a:rPr lang="el-GR" b="1" dirty="0">
                <a:solidFill>
                  <a:srgbClr val="021559"/>
                </a:solidFill>
                <a:latin typeface="Roboto" panose="02000000000000000000" pitchFamily="2" charset="0"/>
                <a:ea typeface="Roboto" panose="02000000000000000000" pitchFamily="2" charset="0"/>
                <a:cs typeface="Times New Roman" panose="02020603050405020304" pitchFamily="18" charset="0"/>
              </a:rPr>
              <a:t> ίδρυσης επαγγελματικών μεταπτυχιακών </a:t>
            </a:r>
            <a:r>
              <a:rPr lang="el-GR" dirty="0">
                <a:solidFill>
                  <a:srgbClr val="021559"/>
                </a:solidFill>
                <a:latin typeface="Roboto" panose="02000000000000000000" pitchFamily="2" charset="0"/>
                <a:ea typeface="Roboto" panose="02000000000000000000" pitchFamily="2" charset="0"/>
                <a:cs typeface="Times New Roman" panose="02020603050405020304" pitchFamily="18" charset="0"/>
              </a:rPr>
              <a:t>κατόπιν συμφώνου συνεργασίας με φορείς. </a:t>
            </a:r>
          </a:p>
          <a:p>
            <a:pPr marL="244475" lvl="1"/>
            <a:endParaRPr lang="el-GR" dirty="0">
              <a:solidFill>
                <a:srgbClr val="021559"/>
              </a:solidFill>
              <a:latin typeface="Roboto" panose="02000000000000000000" pitchFamily="2" charset="0"/>
              <a:ea typeface="Roboto" panose="02000000000000000000" pitchFamily="2" charset="0"/>
              <a:cs typeface="Times New Roman" panose="02020603050405020304" pitchFamily="18" charset="0"/>
            </a:endParaRPr>
          </a:p>
          <a:p>
            <a:pPr marL="530225" lvl="1" indent="-285750">
              <a:buFont typeface="Arial" panose="020B0604020202020204" pitchFamily="34" charset="0"/>
              <a:buChar char="•"/>
            </a:pPr>
            <a:endParaRPr lang="el-GR" dirty="0">
              <a:solidFill>
                <a:srgbClr val="021559"/>
              </a:solidFill>
              <a:latin typeface="Roboto" panose="02000000000000000000" pitchFamily="2" charset="0"/>
              <a:ea typeface="Roboto" panose="02000000000000000000" pitchFamily="2" charset="0"/>
              <a:cs typeface="Times New Roman" panose="02020603050405020304" pitchFamily="18" charset="0"/>
              <a:sym typeface="Wingdings" pitchFamily="2" charset="2"/>
            </a:endParaRPr>
          </a:p>
          <a:p>
            <a:pPr marL="0" lvl="1">
              <a:buClr>
                <a:srgbClr val="003476"/>
              </a:buClr>
            </a:pPr>
            <a:endParaRPr lang="el-GR" b="1" dirty="0">
              <a:solidFill>
                <a:srgbClr val="021559"/>
              </a:solidFill>
              <a:latin typeface="Roboto" panose="02000000000000000000" pitchFamily="2" charset="0"/>
              <a:ea typeface="Roboto" panose="02000000000000000000" pitchFamily="2" charset="0"/>
              <a:sym typeface="Arial"/>
            </a:endParaRPr>
          </a:p>
          <a:p>
            <a:pPr marL="0" lvl="1">
              <a:buClr>
                <a:srgbClr val="003476"/>
              </a:buClr>
            </a:pPr>
            <a:endParaRPr lang="el-GR" b="1" dirty="0">
              <a:solidFill>
                <a:srgbClr val="021559"/>
              </a:solidFill>
              <a:latin typeface="Roboto" panose="02000000000000000000" pitchFamily="2" charset="0"/>
              <a:ea typeface="Roboto" panose="02000000000000000000" pitchFamily="2" charset="0"/>
              <a:sym typeface="Arial"/>
            </a:endParaRPr>
          </a:p>
          <a:p>
            <a:pPr marL="0" lvl="1">
              <a:buClr>
                <a:srgbClr val="003476"/>
              </a:buClr>
            </a:pPr>
            <a:endParaRPr lang="el-GR" b="1" dirty="0">
              <a:solidFill>
                <a:srgbClr val="021559"/>
              </a:solidFill>
              <a:latin typeface="Roboto" panose="02000000000000000000" pitchFamily="2" charset="0"/>
              <a:ea typeface="Roboto" panose="02000000000000000000" pitchFamily="2" charset="0"/>
              <a:sym typeface="Arial"/>
            </a:endParaRPr>
          </a:p>
          <a:p>
            <a:pPr marL="0" lvl="1">
              <a:buClr>
                <a:srgbClr val="003476"/>
              </a:buClr>
            </a:pPr>
            <a:endParaRPr lang="el-GR" b="1" dirty="0">
              <a:solidFill>
                <a:srgbClr val="021559"/>
              </a:solidFill>
              <a:latin typeface="Roboto" panose="02000000000000000000" pitchFamily="2" charset="0"/>
              <a:ea typeface="Roboto" panose="02000000000000000000" pitchFamily="2" charset="0"/>
              <a:sym typeface="Arial"/>
            </a:endParaRPr>
          </a:p>
          <a:p>
            <a:pPr marL="0" lvl="1">
              <a:buClr>
                <a:srgbClr val="003476"/>
              </a:buClr>
            </a:pPr>
            <a:endParaRPr lang="el-GR" b="1" dirty="0">
              <a:solidFill>
                <a:srgbClr val="021559"/>
              </a:solidFill>
              <a:latin typeface="Roboto" panose="02000000000000000000" pitchFamily="2" charset="0"/>
              <a:ea typeface="Roboto" panose="02000000000000000000" pitchFamily="2" charset="0"/>
              <a:sym typeface="Arial"/>
            </a:endParaRPr>
          </a:p>
          <a:p>
            <a:pPr marL="0" lvl="1">
              <a:buClr>
                <a:srgbClr val="003476"/>
              </a:buClr>
            </a:pPr>
            <a:endParaRPr lang="el-GR" b="1" dirty="0">
              <a:solidFill>
                <a:srgbClr val="021559"/>
              </a:solidFill>
              <a:latin typeface="Roboto" panose="02000000000000000000" pitchFamily="2" charset="0"/>
              <a:ea typeface="Roboto" panose="02000000000000000000" pitchFamily="2" charset="0"/>
              <a:sym typeface="Arial"/>
            </a:endParaRPr>
          </a:p>
          <a:p>
            <a:pPr marL="0" lvl="1">
              <a:buClr>
                <a:srgbClr val="003476"/>
              </a:buClr>
            </a:pPr>
            <a:endParaRPr lang="en-US" b="1" dirty="0">
              <a:solidFill>
                <a:srgbClr val="021559"/>
              </a:solidFill>
              <a:latin typeface="Roboto" panose="02000000000000000000" pitchFamily="2" charset="0"/>
              <a:ea typeface="Roboto" panose="02000000000000000000" pitchFamily="2" charset="0"/>
              <a:sym typeface="Arial"/>
            </a:endParaRPr>
          </a:p>
        </p:txBody>
      </p:sp>
      <p:sp>
        <p:nvSpPr>
          <p:cNvPr id="23" name="Rectangle 22">
            <a:extLst>
              <a:ext uri="{FF2B5EF4-FFF2-40B4-BE49-F238E27FC236}">
                <a16:creationId xmlns:a16="http://schemas.microsoft.com/office/drawing/2014/main" id="{A5D8504E-BC1D-4342-A6EB-8A40A63B9B69}"/>
              </a:ext>
            </a:extLst>
          </p:cNvPr>
          <p:cNvSpPr/>
          <p:nvPr/>
        </p:nvSpPr>
        <p:spPr>
          <a:xfrm>
            <a:off x="375137" y="84035"/>
            <a:ext cx="8648942" cy="687368"/>
          </a:xfrm>
          <a:prstGeom prst="rect">
            <a:avLst/>
          </a:prstGeom>
        </p:spPr>
        <p:txBody>
          <a:bodyPr wrap="square">
            <a:spAutoFit/>
          </a:bodyPr>
          <a:lstStyle/>
          <a:p>
            <a:pPr defTabSz="914377">
              <a:spcBef>
                <a:spcPts val="1000"/>
              </a:spcBef>
              <a:spcAft>
                <a:spcPts val="1000"/>
              </a:spcAft>
              <a:buClr>
                <a:prstClr val="white"/>
              </a:buClr>
            </a:pPr>
            <a:r>
              <a:rPr lang="el-GR" sz="1100" b="1" dirty="0">
                <a:solidFill>
                  <a:schemeClr val="bg1"/>
                </a:solidFill>
                <a:latin typeface="Roboto" panose="02000000000000000000" pitchFamily="2" charset="0"/>
                <a:ea typeface="Roboto" panose="02000000000000000000" pitchFamily="2" charset="0"/>
                <a:cs typeface="Roboto" panose="02000000000000000000" pitchFamily="2" charset="0"/>
              </a:rPr>
              <a:t>ΑΝΑΒΑΘΜΙΣΗ ΠΟΙΟΤΗΤΑΣ                     </a:t>
            </a:r>
            <a:r>
              <a:rPr lang="el-GR" sz="1100" b="1" dirty="0">
                <a:solidFill>
                  <a:srgbClr val="021559"/>
                </a:solidFill>
                <a:latin typeface="Roboto" panose="02000000000000000000" pitchFamily="2" charset="0"/>
                <a:ea typeface="Roboto" panose="02000000000000000000" pitchFamily="2" charset="0"/>
                <a:cs typeface="Roboto" panose="02000000000000000000" pitchFamily="2" charset="0"/>
              </a:rPr>
              <a:t>01 Προγράμματα Σπουδών / </a:t>
            </a:r>
            <a:r>
              <a:rPr lang="el-GR" sz="1100" b="1" i="1" dirty="0">
                <a:solidFill>
                  <a:srgbClr val="021559"/>
                </a:solidFill>
                <a:latin typeface="Roboto" panose="02000000000000000000" pitchFamily="2" charset="0"/>
                <a:ea typeface="Roboto" panose="02000000000000000000" pitchFamily="2" charset="0"/>
                <a:cs typeface="Roboto" panose="02000000000000000000" pitchFamily="2" charset="0"/>
              </a:rPr>
              <a:t>Μεταπτυχιακά</a:t>
            </a:r>
            <a:endParaRPr lang="el-GR" sz="1100" i="1" dirty="0">
              <a:solidFill>
                <a:srgbClr val="021559"/>
              </a:solidFill>
              <a:highlight>
                <a:srgbClr val="FFFF00"/>
              </a:highlight>
              <a:latin typeface="Roboto" panose="02000000000000000000" pitchFamily="2" charset="0"/>
              <a:ea typeface="Roboto" panose="02000000000000000000" pitchFamily="2" charset="0"/>
              <a:cs typeface="Roboto" panose="02000000000000000000" pitchFamily="2" charset="0"/>
            </a:endParaRPr>
          </a:p>
          <a:p>
            <a:pPr defTabSz="914377">
              <a:spcBef>
                <a:spcPts val="1000"/>
              </a:spcBef>
              <a:spcAft>
                <a:spcPts val="1000"/>
              </a:spcAft>
              <a:buClr>
                <a:prstClr val="white"/>
              </a:buClr>
            </a:pPr>
            <a:endParaRPr lang="el-GR" sz="1100" b="1" dirty="0">
              <a:solidFill>
                <a:srgbClr val="021559"/>
              </a:solidFill>
              <a:latin typeface="Roboto" panose="02000000000000000000" pitchFamily="2" charset="0"/>
              <a:ea typeface="Roboto" panose="02000000000000000000" pitchFamily="2" charset="0"/>
              <a:cs typeface="Roboto" panose="02000000000000000000" pitchFamily="2" charset="0"/>
            </a:endParaRPr>
          </a:p>
        </p:txBody>
      </p:sp>
      <p:pic>
        <p:nvPicPr>
          <p:cNvPr id="8" name="Picture 7">
            <a:extLst>
              <a:ext uri="{FF2B5EF4-FFF2-40B4-BE49-F238E27FC236}">
                <a16:creationId xmlns:a16="http://schemas.microsoft.com/office/drawing/2014/main" id="{FF3EC411-A0BD-7A4E-65E4-2B36BD2B2E3B}"/>
              </a:ext>
            </a:extLst>
          </p:cNvPr>
          <p:cNvPicPr>
            <a:picLocks noChangeAspect="1"/>
          </p:cNvPicPr>
          <p:nvPr/>
        </p:nvPicPr>
        <p:blipFill>
          <a:blip r:embed="rId3"/>
          <a:stretch>
            <a:fillRect/>
          </a:stretch>
        </p:blipFill>
        <p:spPr>
          <a:xfrm>
            <a:off x="180000" y="6300000"/>
            <a:ext cx="2414466" cy="432000"/>
          </a:xfrm>
          <a:prstGeom prst="rect">
            <a:avLst/>
          </a:prstGeom>
        </p:spPr>
      </p:pic>
    </p:spTree>
    <p:extLst>
      <p:ext uri="{BB962C8B-B14F-4D97-AF65-F5344CB8AC3E}">
        <p14:creationId xmlns:p14="http://schemas.microsoft.com/office/powerpoint/2010/main" val="16312157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56FFF2"/>
        </a:solidFill>
        <a:effectLst/>
      </p:bgPr>
    </p:bg>
    <p:spTree>
      <p:nvGrpSpPr>
        <p:cNvPr id="1" name="Shape 300"/>
        <p:cNvGrpSpPr/>
        <p:nvPr/>
      </p:nvGrpSpPr>
      <p:grpSpPr>
        <a:xfrm>
          <a:off x="0" y="0"/>
          <a:ext cx="0" cy="0"/>
          <a:chOff x="0" y="0"/>
          <a:chExt cx="0" cy="0"/>
        </a:xfrm>
      </p:grpSpPr>
      <p:sp>
        <p:nvSpPr>
          <p:cNvPr id="11" name="Rectangle 10">
            <a:extLst>
              <a:ext uri="{FF2B5EF4-FFF2-40B4-BE49-F238E27FC236}">
                <a16:creationId xmlns:a16="http://schemas.microsoft.com/office/drawing/2014/main" id="{E52DC80D-BC09-A5A7-7474-B76A5A3DB8FB}"/>
              </a:ext>
            </a:extLst>
          </p:cNvPr>
          <p:cNvSpPr/>
          <p:nvPr/>
        </p:nvSpPr>
        <p:spPr>
          <a:xfrm>
            <a:off x="2566431" y="-77101"/>
            <a:ext cx="9636177" cy="57033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CCA62">
                    <a:lumMod val="60000"/>
                    <a:lumOff val="40000"/>
                  </a:srgbClr>
                </a:solidFill>
              </a:ln>
              <a:noFill/>
              <a:highlight>
                <a:srgbClr val="EAF5F5"/>
              </a:highlight>
            </a:endParaRPr>
          </a:p>
        </p:txBody>
      </p:sp>
      <p:sp>
        <p:nvSpPr>
          <p:cNvPr id="13" name="Rectangle 12">
            <a:extLst>
              <a:ext uri="{FF2B5EF4-FFF2-40B4-BE49-F238E27FC236}">
                <a16:creationId xmlns:a16="http://schemas.microsoft.com/office/drawing/2014/main" id="{BD5FB429-1D80-1C4F-F2FF-91917A21233E}"/>
              </a:ext>
            </a:extLst>
          </p:cNvPr>
          <p:cNvSpPr/>
          <p:nvPr/>
        </p:nvSpPr>
        <p:spPr>
          <a:xfrm>
            <a:off x="0" y="-78658"/>
            <a:ext cx="2567678" cy="570335"/>
          </a:xfrm>
          <a:prstGeom prst="rect">
            <a:avLst/>
          </a:prstGeom>
          <a:solidFill>
            <a:srgbClr val="021559"/>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CCA62">
                    <a:lumMod val="60000"/>
                    <a:lumOff val="40000"/>
                  </a:srgbClr>
                </a:solidFill>
              </a:ln>
              <a:noFill/>
              <a:highlight>
                <a:srgbClr val="EAF5F5"/>
              </a:highlight>
            </a:endParaRPr>
          </a:p>
        </p:txBody>
      </p:sp>
      <p:sp>
        <p:nvSpPr>
          <p:cNvPr id="10" name="Google Shape;232;p34">
            <a:extLst>
              <a:ext uri="{FF2B5EF4-FFF2-40B4-BE49-F238E27FC236}">
                <a16:creationId xmlns:a16="http://schemas.microsoft.com/office/drawing/2014/main" id="{21B89356-4234-7A45-8340-F0433CBA8A4B}"/>
              </a:ext>
            </a:extLst>
          </p:cNvPr>
          <p:cNvSpPr txBox="1"/>
          <p:nvPr/>
        </p:nvSpPr>
        <p:spPr>
          <a:xfrm>
            <a:off x="1169445" y="3184783"/>
            <a:ext cx="2695074" cy="906400"/>
          </a:xfrm>
          <a:prstGeom prst="rect">
            <a:avLst/>
          </a:prstGeom>
          <a:noFill/>
          <a:ln>
            <a:noFill/>
          </a:ln>
        </p:spPr>
        <p:txBody>
          <a:bodyPr spcFirstLastPara="1" wrap="square" lIns="121900" tIns="121900" rIns="121900" bIns="121900" anchor="t" anchorCtr="0">
            <a:noAutofit/>
          </a:bodyPr>
          <a:lstStyle/>
          <a:p>
            <a:pPr>
              <a:buClr>
                <a:srgbClr val="000000"/>
              </a:buClr>
              <a:defRPr/>
            </a:pPr>
            <a:endParaRPr lang="el-GR" sz="2800" kern="0" spc="-150" dirty="0">
              <a:solidFill>
                <a:srgbClr val="02AEF0"/>
              </a:solidFill>
              <a:latin typeface="Roboto Regular" charset="0"/>
              <a:ea typeface="Roboto Regular" charset="0"/>
              <a:cs typeface="Roboto Regular" charset="0"/>
              <a:sym typeface="Arial"/>
            </a:endParaRPr>
          </a:p>
        </p:txBody>
      </p:sp>
      <p:sp>
        <p:nvSpPr>
          <p:cNvPr id="7" name="Rectangle 6">
            <a:extLst>
              <a:ext uri="{FF2B5EF4-FFF2-40B4-BE49-F238E27FC236}">
                <a16:creationId xmlns:a16="http://schemas.microsoft.com/office/drawing/2014/main" id="{61982B1A-52FA-6B42-BF04-035FACC867FE}"/>
              </a:ext>
            </a:extLst>
          </p:cNvPr>
          <p:cNvSpPr/>
          <p:nvPr/>
        </p:nvSpPr>
        <p:spPr>
          <a:xfrm>
            <a:off x="375137" y="829120"/>
            <a:ext cx="11452428" cy="3877985"/>
          </a:xfrm>
          <a:prstGeom prst="rect">
            <a:avLst/>
          </a:prstGeom>
        </p:spPr>
        <p:txBody>
          <a:bodyPr wrap="square">
            <a:spAutoFit/>
          </a:bodyPr>
          <a:lstStyle/>
          <a:p>
            <a:pPr marL="0" lvl="1">
              <a:buClr>
                <a:srgbClr val="003476"/>
              </a:buClr>
            </a:pPr>
            <a:r>
              <a:rPr lang="el-GR" sz="2400" b="1" dirty="0">
                <a:solidFill>
                  <a:srgbClr val="021559"/>
                </a:solidFill>
                <a:latin typeface="Roboto" panose="02000000000000000000" pitchFamily="2" charset="0"/>
                <a:ea typeface="Roboto" panose="02000000000000000000" pitchFamily="2" charset="0"/>
                <a:sym typeface="Arial"/>
              </a:rPr>
              <a:t>ΠΕΡΙΣΣΟΤΕΡΕΣ ΕΥΚΑΙΡΙΕΣ ΓΙΑ ΜΕΓΑΛΥΤΕΡΗ ΔΙΑΔΡΑΣΗ ΜΕ ΙΔΡΥΜΑΤΑ ΚΑΙ ΕΠΙΣΤΗΜΟΝΕΣ ΤΟΥ ΕΞΩΤΕΡΙΚΟΥ</a:t>
            </a:r>
            <a:endParaRPr lang="en-US" sz="2400" b="1" dirty="0">
              <a:solidFill>
                <a:srgbClr val="021559"/>
              </a:solidFill>
              <a:latin typeface="Roboto" panose="02000000000000000000" pitchFamily="2" charset="0"/>
              <a:ea typeface="Roboto" panose="02000000000000000000" pitchFamily="2" charset="0"/>
              <a:sym typeface="Arial"/>
            </a:endParaRPr>
          </a:p>
          <a:p>
            <a:pPr marL="530225" lvl="1" indent="-285750">
              <a:buFont typeface="Arial" panose="020B0604020202020204" pitchFamily="34" charset="0"/>
              <a:buChar char="•"/>
            </a:pPr>
            <a:endParaRPr lang="el-GR" dirty="0">
              <a:solidFill>
                <a:srgbClr val="021559"/>
              </a:solidFill>
              <a:latin typeface="Roboto" panose="02000000000000000000" pitchFamily="2" charset="0"/>
              <a:ea typeface="Roboto" panose="02000000000000000000" pitchFamily="2" charset="0"/>
              <a:cs typeface="Times New Roman" panose="02020603050405020304" pitchFamily="18" charset="0"/>
            </a:endParaRPr>
          </a:p>
          <a:p>
            <a:pPr marL="279400" lvl="1" indent="-279400">
              <a:buFont typeface="Arial" panose="020B0604020202020204" pitchFamily="34" charset="0"/>
              <a:buChar char="•"/>
            </a:pPr>
            <a:r>
              <a:rPr lang="el-GR" dirty="0">
                <a:solidFill>
                  <a:srgbClr val="021559"/>
                </a:solidFill>
                <a:latin typeface="Roboto" panose="02000000000000000000" pitchFamily="2" charset="0"/>
                <a:ea typeface="Roboto" panose="02000000000000000000" pitchFamily="2" charset="0"/>
                <a:cs typeface="Times New Roman" panose="02020603050405020304" pitchFamily="18" charset="0"/>
              </a:rPr>
              <a:t>Απλοποίηση του πλαισίου για την ενίσχυση των συνεργασιών με Πανεπιστήμια του εξωτερικού για την οργάνωση </a:t>
            </a:r>
            <a:r>
              <a:rPr lang="el-GR" b="1" dirty="0">
                <a:solidFill>
                  <a:srgbClr val="021559"/>
                </a:solidFill>
                <a:latin typeface="Roboto" panose="02000000000000000000" pitchFamily="2" charset="0"/>
                <a:ea typeface="Roboto" panose="02000000000000000000" pitchFamily="2" charset="0"/>
                <a:cs typeface="Times New Roman" panose="02020603050405020304" pitchFamily="18" charset="0"/>
              </a:rPr>
              <a:t>κοινών ξενόγλωσσων προγραμμάτων μεταπτυχιακών σπουδών</a:t>
            </a:r>
            <a:br>
              <a:rPr lang="el-GR" b="1" dirty="0">
                <a:solidFill>
                  <a:srgbClr val="021559"/>
                </a:solidFill>
                <a:latin typeface="Roboto" panose="02000000000000000000" pitchFamily="2" charset="0"/>
                <a:ea typeface="Roboto" panose="02000000000000000000" pitchFamily="2" charset="0"/>
                <a:cs typeface="Times New Roman" panose="02020603050405020304" pitchFamily="18" charset="0"/>
              </a:rPr>
            </a:br>
            <a:endParaRPr lang="el-GR" b="1" dirty="0">
              <a:solidFill>
                <a:srgbClr val="021559"/>
              </a:solidFill>
              <a:latin typeface="Roboto" panose="02000000000000000000" pitchFamily="2" charset="0"/>
              <a:ea typeface="Roboto" panose="02000000000000000000" pitchFamily="2" charset="0"/>
              <a:cs typeface="Times New Roman" panose="02020603050405020304" pitchFamily="18" charset="0"/>
            </a:endParaRPr>
          </a:p>
          <a:p>
            <a:pPr marL="279400" lvl="1" indent="-279400">
              <a:buFont typeface="Arial" panose="020B0604020202020204" pitchFamily="34" charset="0"/>
              <a:buChar char="•"/>
            </a:pPr>
            <a:r>
              <a:rPr lang="el-GR" dirty="0">
                <a:solidFill>
                  <a:srgbClr val="021559"/>
                </a:solidFill>
                <a:latin typeface="Roboto" panose="02000000000000000000" pitchFamily="2" charset="0"/>
                <a:ea typeface="Roboto" panose="02000000000000000000" pitchFamily="2" charset="0"/>
                <a:cs typeface="Times New Roman" panose="02020603050405020304" pitchFamily="18" charset="0"/>
              </a:rPr>
              <a:t>Προσέλκυση </a:t>
            </a:r>
            <a:r>
              <a:rPr lang="el-GR" b="1" dirty="0">
                <a:solidFill>
                  <a:srgbClr val="021559"/>
                </a:solidFill>
                <a:latin typeface="Roboto" panose="02000000000000000000" pitchFamily="2" charset="0"/>
                <a:ea typeface="Roboto" panose="02000000000000000000" pitchFamily="2" charset="0"/>
                <a:cs typeface="Times New Roman" panose="02020603050405020304" pitchFamily="18" charset="0"/>
              </a:rPr>
              <a:t>Επισκεπτών Καθηγητών από Πανεπιστήμια </a:t>
            </a:r>
            <a:r>
              <a:rPr lang="el-GR" dirty="0">
                <a:solidFill>
                  <a:srgbClr val="021559"/>
                </a:solidFill>
                <a:latin typeface="Roboto" panose="02000000000000000000" pitchFamily="2" charset="0"/>
                <a:ea typeface="Roboto" panose="02000000000000000000" pitchFamily="2" charset="0"/>
                <a:cs typeface="Times New Roman" panose="02020603050405020304" pitchFamily="18" charset="0"/>
              </a:rPr>
              <a:t>του εξωτερικού </a:t>
            </a:r>
            <a:br>
              <a:rPr lang="el-GR" dirty="0">
                <a:solidFill>
                  <a:srgbClr val="021559"/>
                </a:solidFill>
                <a:latin typeface="Roboto" panose="02000000000000000000" pitchFamily="2" charset="0"/>
                <a:ea typeface="Roboto" panose="02000000000000000000" pitchFamily="2" charset="0"/>
                <a:cs typeface="Times New Roman" panose="02020603050405020304" pitchFamily="18" charset="0"/>
              </a:rPr>
            </a:br>
            <a:endParaRPr lang="el-GR" dirty="0">
              <a:solidFill>
                <a:srgbClr val="021559"/>
              </a:solidFill>
              <a:latin typeface="Roboto" panose="02000000000000000000" pitchFamily="2" charset="0"/>
              <a:ea typeface="Roboto" panose="02000000000000000000" pitchFamily="2" charset="0"/>
              <a:cs typeface="Times New Roman" panose="02020603050405020304" pitchFamily="18" charset="0"/>
            </a:endParaRPr>
          </a:p>
          <a:p>
            <a:pPr marL="279400" lvl="1" indent="-279400">
              <a:buFont typeface="Arial" panose="020B0604020202020204" pitchFamily="34" charset="0"/>
              <a:buChar char="•"/>
            </a:pPr>
            <a:r>
              <a:rPr lang="el-GR" dirty="0">
                <a:solidFill>
                  <a:srgbClr val="021559"/>
                </a:solidFill>
                <a:latin typeface="Roboto" panose="02000000000000000000" pitchFamily="2" charset="0"/>
                <a:ea typeface="Roboto" panose="02000000000000000000" pitchFamily="2" charset="0"/>
                <a:cs typeface="Times New Roman" panose="02020603050405020304" pitchFamily="18" charset="0"/>
              </a:rPr>
              <a:t>Κατάργηση της υποχρέωσης </a:t>
            </a:r>
            <a:r>
              <a:rPr lang="el-GR" b="1" dirty="0">
                <a:solidFill>
                  <a:srgbClr val="021559"/>
                </a:solidFill>
                <a:latin typeface="Roboto" panose="02000000000000000000" pitchFamily="2" charset="0"/>
                <a:ea typeface="Roboto" panose="02000000000000000000" pitchFamily="2" charset="0"/>
                <a:cs typeface="Times New Roman" panose="02020603050405020304" pitchFamily="18" charset="0"/>
              </a:rPr>
              <a:t>αναγνώρισης πτυχίων της αλλοδαπής από το ΔΟΑΤΑΠ </a:t>
            </a:r>
            <a:r>
              <a:rPr lang="el-GR" dirty="0">
                <a:solidFill>
                  <a:srgbClr val="021559"/>
                </a:solidFill>
                <a:latin typeface="Roboto" panose="02000000000000000000" pitchFamily="2" charset="0"/>
                <a:ea typeface="Roboto" panose="02000000000000000000" pitchFamily="2" charset="0"/>
                <a:cs typeface="Times New Roman" panose="02020603050405020304" pitchFamily="18" charset="0"/>
              </a:rPr>
              <a:t>για τη συμμετοχή σε ΠΜΣ Πανεπιστημίων της ημεδαπής εφόσον οι τίτλοι είναι ενταγμένοι στο Μητρώο του ΔΟΑΤΑΠ </a:t>
            </a:r>
            <a:br>
              <a:rPr lang="el-GR" dirty="0">
                <a:solidFill>
                  <a:srgbClr val="021559"/>
                </a:solidFill>
                <a:latin typeface="Roboto" panose="02000000000000000000" pitchFamily="2" charset="0"/>
                <a:ea typeface="Roboto" panose="02000000000000000000" pitchFamily="2" charset="0"/>
                <a:cs typeface="Times New Roman" panose="02020603050405020304" pitchFamily="18" charset="0"/>
              </a:rPr>
            </a:br>
            <a:endParaRPr lang="el-GR" dirty="0">
              <a:solidFill>
                <a:srgbClr val="021559"/>
              </a:solidFill>
              <a:latin typeface="Roboto" panose="02000000000000000000" pitchFamily="2" charset="0"/>
              <a:ea typeface="Roboto" panose="02000000000000000000" pitchFamily="2" charset="0"/>
              <a:cs typeface="Times New Roman" panose="02020603050405020304" pitchFamily="18" charset="0"/>
            </a:endParaRPr>
          </a:p>
          <a:p>
            <a:pPr marL="279400" lvl="1" indent="-279400">
              <a:buFont typeface="Arial" panose="020B0604020202020204" pitchFamily="34" charset="0"/>
              <a:buChar char="•"/>
            </a:pPr>
            <a:r>
              <a:rPr lang="el-GR" b="1" dirty="0">
                <a:solidFill>
                  <a:srgbClr val="021559"/>
                </a:solidFill>
                <a:latin typeface="Roboto" panose="02000000000000000000" pitchFamily="2" charset="0"/>
                <a:ea typeface="Roboto" panose="02000000000000000000" pitchFamily="2" charset="0"/>
                <a:cs typeface="Times New Roman" panose="02020603050405020304" pitchFamily="18" charset="0"/>
              </a:rPr>
              <a:t>Διευκόλυνση της συμμετοχής σε δράσεις διεθνοποίησης της Ευρωπαϊκής Επιτροπής για τα Ευρωπαϊκά Πανεπιστήμια</a:t>
            </a:r>
          </a:p>
        </p:txBody>
      </p:sp>
      <p:sp>
        <p:nvSpPr>
          <p:cNvPr id="23" name="Rectangle 22">
            <a:extLst>
              <a:ext uri="{FF2B5EF4-FFF2-40B4-BE49-F238E27FC236}">
                <a16:creationId xmlns:a16="http://schemas.microsoft.com/office/drawing/2014/main" id="{A5D8504E-BC1D-4342-A6EB-8A40A63B9B69}"/>
              </a:ext>
            </a:extLst>
          </p:cNvPr>
          <p:cNvSpPr/>
          <p:nvPr/>
        </p:nvSpPr>
        <p:spPr>
          <a:xfrm>
            <a:off x="375137" y="84035"/>
            <a:ext cx="7577145" cy="261610"/>
          </a:xfrm>
          <a:prstGeom prst="rect">
            <a:avLst/>
          </a:prstGeom>
        </p:spPr>
        <p:txBody>
          <a:bodyPr wrap="square">
            <a:spAutoFit/>
          </a:bodyPr>
          <a:lstStyle/>
          <a:p>
            <a:pPr defTabSz="914377">
              <a:spcBef>
                <a:spcPts val="1000"/>
              </a:spcBef>
              <a:spcAft>
                <a:spcPts val="1000"/>
              </a:spcAft>
              <a:buClr>
                <a:prstClr val="white"/>
              </a:buClr>
            </a:pPr>
            <a:r>
              <a:rPr lang="el-GR" sz="1100" b="1" dirty="0">
                <a:solidFill>
                  <a:schemeClr val="bg1"/>
                </a:solidFill>
                <a:latin typeface="Roboto" panose="02000000000000000000" pitchFamily="2" charset="0"/>
                <a:ea typeface="Roboto" panose="02000000000000000000" pitchFamily="2" charset="0"/>
                <a:cs typeface="Roboto" panose="02000000000000000000" pitchFamily="2" charset="0"/>
              </a:rPr>
              <a:t>ΑΝΑΒΑΘΜΙΣΗ ΠΟΙΟΤΗΤΑΣ                     </a:t>
            </a:r>
            <a:r>
              <a:rPr lang="el-GR" sz="1100" b="1" dirty="0">
                <a:solidFill>
                  <a:srgbClr val="021559"/>
                </a:solidFill>
                <a:latin typeface="Roboto" panose="02000000000000000000" pitchFamily="2" charset="0"/>
                <a:ea typeface="Roboto" panose="02000000000000000000" pitchFamily="2" charset="0"/>
                <a:cs typeface="Roboto" panose="02000000000000000000" pitchFamily="2" charset="0"/>
              </a:rPr>
              <a:t>01 Προγράμματα Σπουδών / </a:t>
            </a:r>
            <a:r>
              <a:rPr lang="el-GR" sz="1100" b="1" i="1" dirty="0">
                <a:solidFill>
                  <a:srgbClr val="021559"/>
                </a:solidFill>
                <a:latin typeface="Roboto" panose="02000000000000000000" pitchFamily="2" charset="0"/>
                <a:ea typeface="Roboto" panose="02000000000000000000" pitchFamily="2" charset="0"/>
                <a:cs typeface="Roboto" panose="02000000000000000000" pitchFamily="2" charset="0"/>
              </a:rPr>
              <a:t>Μεταπτυχιακά</a:t>
            </a:r>
            <a:endParaRPr lang="el-GR" sz="1100" i="1" dirty="0">
              <a:solidFill>
                <a:srgbClr val="021559"/>
              </a:solidFill>
              <a:highlight>
                <a:srgbClr val="FFFF00"/>
              </a:highlight>
              <a:latin typeface="Roboto" panose="02000000000000000000" pitchFamily="2" charset="0"/>
              <a:ea typeface="Roboto" panose="02000000000000000000" pitchFamily="2" charset="0"/>
              <a:cs typeface="Roboto" panose="02000000000000000000" pitchFamily="2" charset="0"/>
            </a:endParaRPr>
          </a:p>
        </p:txBody>
      </p:sp>
      <p:pic>
        <p:nvPicPr>
          <p:cNvPr id="8" name="Picture 7">
            <a:extLst>
              <a:ext uri="{FF2B5EF4-FFF2-40B4-BE49-F238E27FC236}">
                <a16:creationId xmlns:a16="http://schemas.microsoft.com/office/drawing/2014/main" id="{7247758D-30FE-71AC-1D6A-C0132F73E190}"/>
              </a:ext>
            </a:extLst>
          </p:cNvPr>
          <p:cNvPicPr>
            <a:picLocks noChangeAspect="1"/>
          </p:cNvPicPr>
          <p:nvPr/>
        </p:nvPicPr>
        <p:blipFill>
          <a:blip r:embed="rId3"/>
          <a:stretch>
            <a:fillRect/>
          </a:stretch>
        </p:blipFill>
        <p:spPr>
          <a:xfrm>
            <a:off x="180000" y="6300000"/>
            <a:ext cx="2414466" cy="432000"/>
          </a:xfrm>
          <a:prstGeom prst="rect">
            <a:avLst/>
          </a:prstGeom>
        </p:spPr>
      </p:pic>
    </p:spTree>
    <p:extLst>
      <p:ext uri="{BB962C8B-B14F-4D97-AF65-F5344CB8AC3E}">
        <p14:creationId xmlns:p14="http://schemas.microsoft.com/office/powerpoint/2010/main" val="7453028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56FFF2"/>
        </a:solidFill>
        <a:effectLst/>
      </p:bgPr>
    </p:bg>
    <p:spTree>
      <p:nvGrpSpPr>
        <p:cNvPr id="1" name="Shape 300"/>
        <p:cNvGrpSpPr/>
        <p:nvPr/>
      </p:nvGrpSpPr>
      <p:grpSpPr>
        <a:xfrm>
          <a:off x="0" y="0"/>
          <a:ext cx="0" cy="0"/>
          <a:chOff x="0" y="0"/>
          <a:chExt cx="0" cy="0"/>
        </a:xfrm>
      </p:grpSpPr>
      <p:sp>
        <p:nvSpPr>
          <p:cNvPr id="11" name="Rectangle 10">
            <a:extLst>
              <a:ext uri="{FF2B5EF4-FFF2-40B4-BE49-F238E27FC236}">
                <a16:creationId xmlns:a16="http://schemas.microsoft.com/office/drawing/2014/main" id="{B4D702E1-E4E1-B3D9-0B6F-3F87BB4A62F7}"/>
              </a:ext>
            </a:extLst>
          </p:cNvPr>
          <p:cNvSpPr/>
          <p:nvPr/>
        </p:nvSpPr>
        <p:spPr>
          <a:xfrm>
            <a:off x="2566431" y="-77101"/>
            <a:ext cx="9636177" cy="57033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CCA62">
                    <a:lumMod val="60000"/>
                    <a:lumOff val="40000"/>
                  </a:srgbClr>
                </a:solidFill>
              </a:ln>
              <a:noFill/>
              <a:highlight>
                <a:srgbClr val="EAF5F5"/>
              </a:highlight>
            </a:endParaRPr>
          </a:p>
        </p:txBody>
      </p:sp>
      <p:sp>
        <p:nvSpPr>
          <p:cNvPr id="13" name="Rectangle 12">
            <a:extLst>
              <a:ext uri="{FF2B5EF4-FFF2-40B4-BE49-F238E27FC236}">
                <a16:creationId xmlns:a16="http://schemas.microsoft.com/office/drawing/2014/main" id="{CF4E5511-01F2-ED65-5B98-27ED43C184CD}"/>
              </a:ext>
            </a:extLst>
          </p:cNvPr>
          <p:cNvSpPr/>
          <p:nvPr/>
        </p:nvSpPr>
        <p:spPr>
          <a:xfrm>
            <a:off x="0" y="-78658"/>
            <a:ext cx="2567678" cy="570335"/>
          </a:xfrm>
          <a:prstGeom prst="rect">
            <a:avLst/>
          </a:prstGeom>
          <a:solidFill>
            <a:srgbClr val="021559"/>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CCA62">
                    <a:lumMod val="60000"/>
                    <a:lumOff val="40000"/>
                  </a:srgbClr>
                </a:solidFill>
              </a:ln>
              <a:noFill/>
              <a:highlight>
                <a:srgbClr val="EAF5F5"/>
              </a:highlight>
            </a:endParaRPr>
          </a:p>
        </p:txBody>
      </p:sp>
      <p:sp>
        <p:nvSpPr>
          <p:cNvPr id="10" name="Google Shape;232;p34">
            <a:extLst>
              <a:ext uri="{FF2B5EF4-FFF2-40B4-BE49-F238E27FC236}">
                <a16:creationId xmlns:a16="http://schemas.microsoft.com/office/drawing/2014/main" id="{21B89356-4234-7A45-8340-F0433CBA8A4B}"/>
              </a:ext>
            </a:extLst>
          </p:cNvPr>
          <p:cNvSpPr txBox="1"/>
          <p:nvPr/>
        </p:nvSpPr>
        <p:spPr>
          <a:xfrm>
            <a:off x="1169445" y="3184783"/>
            <a:ext cx="2695074" cy="9064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l-GR" sz="2800" b="0" i="0" u="none" strike="noStrike" kern="0" cap="none" spc="-150" normalizeH="0" baseline="0" noProof="0" dirty="0">
              <a:ln>
                <a:noFill/>
              </a:ln>
              <a:solidFill>
                <a:srgbClr val="02AEF0"/>
              </a:solidFill>
              <a:effectLst/>
              <a:uLnTx/>
              <a:uFillTx/>
              <a:latin typeface="Roboto Regular" charset="0"/>
              <a:ea typeface="Roboto Regular" charset="0"/>
              <a:cs typeface="Roboto Regular" charset="0"/>
              <a:sym typeface="Arial"/>
            </a:endParaRPr>
          </a:p>
        </p:txBody>
      </p:sp>
      <p:sp>
        <p:nvSpPr>
          <p:cNvPr id="7" name="Rectangle 6">
            <a:extLst>
              <a:ext uri="{FF2B5EF4-FFF2-40B4-BE49-F238E27FC236}">
                <a16:creationId xmlns:a16="http://schemas.microsoft.com/office/drawing/2014/main" id="{61982B1A-52FA-6B42-BF04-035FACC867FE}"/>
              </a:ext>
            </a:extLst>
          </p:cNvPr>
          <p:cNvSpPr/>
          <p:nvPr/>
        </p:nvSpPr>
        <p:spPr>
          <a:xfrm>
            <a:off x="375137" y="829120"/>
            <a:ext cx="11452428" cy="4154984"/>
          </a:xfrm>
          <a:prstGeom prst="rect">
            <a:avLst/>
          </a:prstGeom>
        </p:spPr>
        <p:txBody>
          <a:bodyPr wrap="square">
            <a:spAutoFit/>
          </a:bodyPr>
          <a:lstStyle/>
          <a:p>
            <a:pPr marL="0" lvl="1">
              <a:buClr>
                <a:srgbClr val="003476"/>
              </a:buClr>
            </a:pPr>
            <a:r>
              <a:rPr lang="el-GR" sz="2400" b="1" dirty="0">
                <a:solidFill>
                  <a:srgbClr val="021559"/>
                </a:solidFill>
                <a:latin typeface="Roboto" panose="02000000000000000000" pitchFamily="2" charset="0"/>
                <a:ea typeface="Roboto" panose="02000000000000000000" pitchFamily="2" charset="0"/>
                <a:sym typeface="Arial"/>
              </a:rPr>
              <a:t>ΠΙΟ ΔΙΚΑΙΕΣ </a:t>
            </a:r>
          </a:p>
          <a:p>
            <a:pPr marL="0" lvl="1">
              <a:buClr>
                <a:srgbClr val="003476"/>
              </a:buClr>
            </a:pPr>
            <a:r>
              <a:rPr lang="el-GR" sz="2400" b="1" dirty="0">
                <a:solidFill>
                  <a:srgbClr val="021559"/>
                </a:solidFill>
                <a:latin typeface="Roboto" panose="02000000000000000000" pitchFamily="2" charset="0"/>
                <a:ea typeface="Roboto" panose="02000000000000000000" pitchFamily="2" charset="0"/>
                <a:sym typeface="Arial"/>
              </a:rPr>
              <a:t>ΚΑΙ ΑΞΙΟΚΡΑΤΙΚΕΣ ΥΠΟΤΡΟΦΙΕΣ</a:t>
            </a:r>
          </a:p>
          <a:p>
            <a:pPr marL="285750" lvl="1" indent="-285750">
              <a:buClr>
                <a:srgbClr val="003476"/>
              </a:buClr>
              <a:buFont typeface="Arial" panose="020B0604020202020204" pitchFamily="34" charset="0"/>
              <a:buChar char="•"/>
            </a:pPr>
            <a:endParaRPr lang="el-GR" i="1" dirty="0">
              <a:solidFill>
                <a:srgbClr val="021559"/>
              </a:solidFill>
              <a:latin typeface="Roboto" panose="02000000000000000000" pitchFamily="2" charset="0"/>
              <a:ea typeface="Roboto" panose="02000000000000000000" pitchFamily="2" charset="0"/>
              <a:cs typeface="Times New Roman" panose="02020603050405020304" pitchFamily="18" charset="0"/>
            </a:endParaRPr>
          </a:p>
          <a:p>
            <a:pPr marL="285750" lvl="1" indent="-285750">
              <a:buClr>
                <a:srgbClr val="003476"/>
              </a:buClr>
              <a:buFont typeface="Arial" panose="020B0604020202020204" pitchFamily="34" charset="0"/>
              <a:buChar char="•"/>
            </a:pPr>
            <a:r>
              <a:rPr lang="el-GR" dirty="0">
                <a:solidFill>
                  <a:srgbClr val="021559"/>
                </a:solidFill>
                <a:latin typeface="Roboto" panose="02000000000000000000" pitchFamily="2" charset="0"/>
                <a:ea typeface="Roboto" panose="02000000000000000000" pitchFamily="2" charset="0"/>
                <a:cs typeface="Times New Roman" panose="02020603050405020304" pitchFamily="18" charset="0"/>
              </a:rPr>
              <a:t>Εξορθολογισμός του θεσμού χορήγησης απαλλαγής από τα τέλη φοίτησης για τα ΠΜΣ που προβλέπουν τέλη φοίτησης </a:t>
            </a:r>
          </a:p>
          <a:p>
            <a:pPr marL="1044575" lvl="2" indent="-342900">
              <a:buClr>
                <a:srgbClr val="003476"/>
              </a:buClr>
              <a:buFont typeface="Arial" panose="020B0604020202020204" pitchFamily="34" charset="0"/>
              <a:buChar char="•"/>
            </a:pPr>
            <a:r>
              <a:rPr lang="el-GR" dirty="0">
                <a:solidFill>
                  <a:srgbClr val="021559"/>
                </a:solidFill>
                <a:latin typeface="Roboto" panose="02000000000000000000" pitchFamily="2" charset="0"/>
                <a:ea typeface="Roboto" panose="02000000000000000000" pitchFamily="2" charset="0"/>
                <a:cs typeface="Times New Roman" panose="02020603050405020304" pitchFamily="18" charset="0"/>
              </a:rPr>
              <a:t>Εισαγωγή </a:t>
            </a:r>
            <a:r>
              <a:rPr lang="el-GR" b="1" dirty="0">
                <a:solidFill>
                  <a:srgbClr val="021559"/>
                </a:solidFill>
                <a:latin typeface="Roboto" panose="02000000000000000000" pitchFamily="2" charset="0"/>
                <a:ea typeface="Roboto" panose="02000000000000000000" pitchFamily="2" charset="0"/>
                <a:cs typeface="Times New Roman" panose="02020603050405020304" pitchFamily="18" charset="0"/>
              </a:rPr>
              <a:t>υποχρεωτικού κριτηρίου αριστείας</a:t>
            </a:r>
            <a:r>
              <a:rPr lang="el-GR" dirty="0">
                <a:solidFill>
                  <a:srgbClr val="021559"/>
                </a:solidFill>
                <a:latin typeface="Roboto" panose="02000000000000000000" pitchFamily="2" charset="0"/>
                <a:ea typeface="Roboto" panose="02000000000000000000" pitchFamily="2" charset="0"/>
                <a:cs typeface="Times New Roman" panose="02020603050405020304" pitchFamily="18" charset="0"/>
              </a:rPr>
              <a:t> για τη δυνατότητα δωρεάν φοίτησης σε ΠΜΣ με τέλη φοίτησης</a:t>
            </a:r>
          </a:p>
          <a:p>
            <a:pPr marL="1044575" lvl="2" indent="-342900">
              <a:buClr>
                <a:srgbClr val="003476"/>
              </a:buClr>
              <a:buFont typeface="Arial" panose="020B0604020202020204" pitchFamily="34" charset="0"/>
              <a:buChar char="•"/>
            </a:pPr>
            <a:r>
              <a:rPr lang="el-GR" dirty="0">
                <a:solidFill>
                  <a:srgbClr val="021559"/>
                </a:solidFill>
                <a:latin typeface="Roboto" panose="02000000000000000000" pitchFamily="2" charset="0"/>
                <a:ea typeface="Roboto" panose="02000000000000000000" pitchFamily="2" charset="0"/>
                <a:cs typeface="Times New Roman" panose="02020603050405020304" pitchFamily="18" charset="0"/>
              </a:rPr>
              <a:t>Εξορθολογισμός των </a:t>
            </a:r>
            <a:r>
              <a:rPr lang="el-GR" b="1" dirty="0">
                <a:solidFill>
                  <a:srgbClr val="021559"/>
                </a:solidFill>
                <a:latin typeface="Roboto" panose="02000000000000000000" pitchFamily="2" charset="0"/>
                <a:ea typeface="Roboto" panose="02000000000000000000" pitchFamily="2" charset="0"/>
                <a:cs typeface="Times New Roman" panose="02020603050405020304" pitchFamily="18" charset="0"/>
              </a:rPr>
              <a:t>οικονομικών κριτηρίων </a:t>
            </a:r>
            <a:r>
              <a:rPr lang="el-GR" dirty="0">
                <a:solidFill>
                  <a:srgbClr val="021559"/>
                </a:solidFill>
                <a:latin typeface="Roboto" panose="02000000000000000000" pitchFamily="2" charset="0"/>
                <a:ea typeface="Roboto" panose="02000000000000000000" pitchFamily="2" charset="0"/>
                <a:cs typeface="Times New Roman" panose="02020603050405020304" pitchFamily="18" charset="0"/>
              </a:rPr>
              <a:t>(λήψη υπόψη τόσο του οικογενειακού, όσο και του ατομικού εισοδήματος – και όχι μόνο του ενός ή του άλλου)</a:t>
            </a:r>
          </a:p>
          <a:p>
            <a:pPr marL="1044575" lvl="2" indent="-342900">
              <a:buClr>
                <a:srgbClr val="003476"/>
              </a:buClr>
              <a:buFont typeface="Arial" panose="020B0604020202020204" pitchFamily="34" charset="0"/>
              <a:buChar char="•"/>
            </a:pPr>
            <a:r>
              <a:rPr lang="el-GR" dirty="0">
                <a:solidFill>
                  <a:srgbClr val="021559"/>
                </a:solidFill>
                <a:latin typeface="Roboto" panose="02000000000000000000" pitchFamily="2" charset="0"/>
                <a:ea typeface="Roboto" panose="02000000000000000000" pitchFamily="2" charset="0"/>
                <a:cs typeface="Times New Roman" panose="02020603050405020304" pitchFamily="18" charset="0"/>
              </a:rPr>
              <a:t>Εισαγωγή </a:t>
            </a:r>
            <a:r>
              <a:rPr lang="el-GR" b="1" dirty="0">
                <a:solidFill>
                  <a:srgbClr val="021559"/>
                </a:solidFill>
                <a:latin typeface="Roboto" panose="02000000000000000000" pitchFamily="2" charset="0"/>
                <a:ea typeface="Roboto" panose="02000000000000000000" pitchFamily="2" charset="0"/>
                <a:cs typeface="Times New Roman" panose="02020603050405020304" pitchFamily="18" charset="0"/>
              </a:rPr>
              <a:t>κοινωνικών κριτηρίων </a:t>
            </a:r>
            <a:r>
              <a:rPr lang="el-GR" dirty="0">
                <a:solidFill>
                  <a:srgbClr val="021559"/>
                </a:solidFill>
                <a:latin typeface="Roboto" panose="02000000000000000000" pitchFamily="2" charset="0"/>
                <a:ea typeface="Roboto" panose="02000000000000000000" pitchFamily="2" charset="0"/>
                <a:cs typeface="Times New Roman" panose="02020603050405020304" pitchFamily="18" charset="0"/>
              </a:rPr>
              <a:t>(τέκνα πολύτεκνων, </a:t>
            </a:r>
            <a:r>
              <a:rPr lang="el-GR" dirty="0" err="1">
                <a:solidFill>
                  <a:srgbClr val="021559"/>
                </a:solidFill>
                <a:latin typeface="Roboto" panose="02000000000000000000" pitchFamily="2" charset="0"/>
                <a:ea typeface="Roboto" panose="02000000000000000000" pitchFamily="2" charset="0"/>
                <a:cs typeface="Times New Roman" panose="02020603050405020304" pitchFamily="18" charset="0"/>
              </a:rPr>
              <a:t>τρίτεκνων</a:t>
            </a:r>
            <a:r>
              <a:rPr lang="el-GR" dirty="0">
                <a:solidFill>
                  <a:srgbClr val="021559"/>
                </a:solidFill>
                <a:latin typeface="Roboto" panose="02000000000000000000" pitchFamily="2" charset="0"/>
                <a:ea typeface="Roboto" panose="02000000000000000000" pitchFamily="2" charset="0"/>
                <a:cs typeface="Times New Roman" panose="02020603050405020304" pitchFamily="18" charset="0"/>
              </a:rPr>
              <a:t> οικογενειών, ορφανά από έναν ή δύο γονείς)</a:t>
            </a:r>
            <a:br>
              <a:rPr lang="el-GR" dirty="0">
                <a:solidFill>
                  <a:srgbClr val="021559"/>
                </a:solidFill>
                <a:latin typeface="Roboto" panose="02000000000000000000" pitchFamily="2" charset="0"/>
                <a:ea typeface="Roboto" panose="02000000000000000000" pitchFamily="2" charset="0"/>
                <a:cs typeface="Times New Roman" panose="02020603050405020304" pitchFamily="18" charset="0"/>
              </a:rPr>
            </a:br>
            <a:endParaRPr lang="el-GR" dirty="0">
              <a:solidFill>
                <a:srgbClr val="021559"/>
              </a:solidFill>
              <a:latin typeface="Roboto" panose="02000000000000000000" pitchFamily="2" charset="0"/>
              <a:ea typeface="Roboto" panose="02000000000000000000" pitchFamily="2" charset="0"/>
              <a:cs typeface="Times New Roman" panose="02020603050405020304" pitchFamily="18" charset="0"/>
            </a:endParaRPr>
          </a:p>
          <a:p>
            <a:pPr marL="285750" lvl="1" indent="-285750">
              <a:buClr>
                <a:srgbClr val="003476"/>
              </a:buClr>
              <a:buFont typeface="Arial" panose="020B0604020202020204" pitchFamily="34" charset="0"/>
              <a:buChar char="•"/>
            </a:pPr>
            <a:r>
              <a:rPr lang="el-GR" dirty="0">
                <a:solidFill>
                  <a:srgbClr val="021559"/>
                </a:solidFill>
                <a:latin typeface="Roboto" panose="02000000000000000000" pitchFamily="2" charset="0"/>
                <a:ea typeface="Roboto" panose="02000000000000000000" pitchFamily="2" charset="0"/>
                <a:cs typeface="Times New Roman" panose="02020603050405020304" pitchFamily="18" charset="0"/>
              </a:rPr>
              <a:t>Πρόβλεψη δυνατότητας χορήγησης </a:t>
            </a:r>
            <a:r>
              <a:rPr lang="el-GR" b="1" dirty="0">
                <a:solidFill>
                  <a:srgbClr val="021559"/>
                </a:solidFill>
                <a:latin typeface="Roboto" panose="02000000000000000000" pitchFamily="2" charset="0"/>
                <a:ea typeface="Roboto" panose="02000000000000000000" pitchFamily="2" charset="0"/>
                <a:cs typeface="Times New Roman" panose="02020603050405020304" pitchFamily="18" charset="0"/>
              </a:rPr>
              <a:t>ανταποδοτικών υποτροφιών </a:t>
            </a:r>
            <a:r>
              <a:rPr lang="el-GR" dirty="0">
                <a:solidFill>
                  <a:srgbClr val="021559"/>
                </a:solidFill>
                <a:latin typeface="Roboto" panose="02000000000000000000" pitchFamily="2" charset="0"/>
                <a:ea typeface="Roboto" panose="02000000000000000000" pitchFamily="2" charset="0"/>
                <a:cs typeface="Times New Roman" panose="02020603050405020304" pitchFamily="18" charset="0"/>
              </a:rPr>
              <a:t>(απαλλαγή από δίδακτρα με υποχρέωσης προσφοράς έργου προς το ΠΜΣ ή το Πανεπιστήμιο)</a:t>
            </a:r>
            <a:endParaRPr lang="el-GR" strike="sngStrike" dirty="0">
              <a:solidFill>
                <a:srgbClr val="021559"/>
              </a:solidFill>
              <a:latin typeface="Roboto" panose="02000000000000000000" pitchFamily="2" charset="0"/>
              <a:ea typeface="Roboto" panose="02000000000000000000" pitchFamily="2" charset="0"/>
              <a:cs typeface="Times New Roman" panose="02020603050405020304" pitchFamily="18" charset="0"/>
            </a:endParaRPr>
          </a:p>
        </p:txBody>
      </p:sp>
      <p:sp>
        <p:nvSpPr>
          <p:cNvPr id="23" name="Rectangle 22">
            <a:extLst>
              <a:ext uri="{FF2B5EF4-FFF2-40B4-BE49-F238E27FC236}">
                <a16:creationId xmlns:a16="http://schemas.microsoft.com/office/drawing/2014/main" id="{A5D8504E-BC1D-4342-A6EB-8A40A63B9B69}"/>
              </a:ext>
            </a:extLst>
          </p:cNvPr>
          <p:cNvSpPr/>
          <p:nvPr/>
        </p:nvSpPr>
        <p:spPr>
          <a:xfrm>
            <a:off x="375137" y="84035"/>
            <a:ext cx="5447325" cy="261610"/>
          </a:xfrm>
          <a:prstGeom prst="rect">
            <a:avLst/>
          </a:prstGeom>
        </p:spPr>
        <p:txBody>
          <a:bodyPr wrap="none">
            <a:spAutoFit/>
          </a:bodyPr>
          <a:lstStyle/>
          <a:p>
            <a:pPr defTabSz="914377">
              <a:spcBef>
                <a:spcPts val="1000"/>
              </a:spcBef>
              <a:spcAft>
                <a:spcPts val="1000"/>
              </a:spcAft>
              <a:buClr>
                <a:prstClr val="white"/>
              </a:buClr>
            </a:pPr>
            <a:r>
              <a:rPr lang="el-GR" sz="1100" b="1" dirty="0">
                <a:solidFill>
                  <a:schemeClr val="bg1"/>
                </a:solidFill>
                <a:latin typeface="Roboto" panose="02000000000000000000" pitchFamily="2" charset="0"/>
                <a:ea typeface="Roboto" panose="02000000000000000000" pitchFamily="2" charset="0"/>
                <a:cs typeface="Roboto" panose="02000000000000000000" pitchFamily="2" charset="0"/>
              </a:rPr>
              <a:t>ΑΝΑΒΑΘΜΙΣΗ ΠΟΙΟΤΗΤΑΣ                     </a:t>
            </a:r>
            <a:r>
              <a:rPr lang="el-GR" sz="1100" b="1" dirty="0">
                <a:solidFill>
                  <a:srgbClr val="021559"/>
                </a:solidFill>
                <a:latin typeface="Roboto" panose="02000000000000000000" pitchFamily="2" charset="0"/>
                <a:ea typeface="Roboto" panose="02000000000000000000" pitchFamily="2" charset="0"/>
                <a:cs typeface="Roboto" panose="02000000000000000000" pitchFamily="2" charset="0"/>
              </a:rPr>
              <a:t>01 Προγράμματα Σπουδών / </a:t>
            </a:r>
            <a:r>
              <a:rPr lang="el-GR" sz="1100" b="1" i="1" dirty="0">
                <a:solidFill>
                  <a:srgbClr val="021559"/>
                </a:solidFill>
                <a:latin typeface="Roboto" panose="02000000000000000000" pitchFamily="2" charset="0"/>
                <a:ea typeface="Roboto" panose="02000000000000000000" pitchFamily="2" charset="0"/>
                <a:cs typeface="Roboto" panose="02000000000000000000" pitchFamily="2" charset="0"/>
              </a:rPr>
              <a:t>Μεταπτυχιακά</a:t>
            </a:r>
            <a:endParaRPr lang="el-GR" sz="1100" i="1" dirty="0">
              <a:solidFill>
                <a:srgbClr val="021559"/>
              </a:solidFill>
              <a:highlight>
                <a:srgbClr val="FFFF00"/>
              </a:highlight>
              <a:latin typeface="Roboto" panose="02000000000000000000" pitchFamily="2" charset="0"/>
              <a:ea typeface="Roboto" panose="02000000000000000000" pitchFamily="2" charset="0"/>
              <a:cs typeface="Roboto" panose="02000000000000000000" pitchFamily="2" charset="0"/>
            </a:endParaRPr>
          </a:p>
        </p:txBody>
      </p:sp>
      <p:pic>
        <p:nvPicPr>
          <p:cNvPr id="8" name="Picture 7">
            <a:extLst>
              <a:ext uri="{FF2B5EF4-FFF2-40B4-BE49-F238E27FC236}">
                <a16:creationId xmlns:a16="http://schemas.microsoft.com/office/drawing/2014/main" id="{E65C3E60-F296-3970-2396-724E5BD0C411}"/>
              </a:ext>
            </a:extLst>
          </p:cNvPr>
          <p:cNvPicPr>
            <a:picLocks noChangeAspect="1"/>
          </p:cNvPicPr>
          <p:nvPr/>
        </p:nvPicPr>
        <p:blipFill>
          <a:blip r:embed="rId3"/>
          <a:stretch>
            <a:fillRect/>
          </a:stretch>
        </p:blipFill>
        <p:spPr>
          <a:xfrm>
            <a:off x="180000" y="6300000"/>
            <a:ext cx="2414466" cy="432000"/>
          </a:xfrm>
          <a:prstGeom prst="rect">
            <a:avLst/>
          </a:prstGeom>
        </p:spPr>
      </p:pic>
    </p:spTree>
    <p:extLst>
      <p:ext uri="{BB962C8B-B14F-4D97-AF65-F5344CB8AC3E}">
        <p14:creationId xmlns:p14="http://schemas.microsoft.com/office/powerpoint/2010/main" val="26939392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56FFF2"/>
        </a:solidFill>
        <a:effectLst/>
      </p:bgPr>
    </p:bg>
    <p:spTree>
      <p:nvGrpSpPr>
        <p:cNvPr id="1" name="Shape 300"/>
        <p:cNvGrpSpPr/>
        <p:nvPr/>
      </p:nvGrpSpPr>
      <p:grpSpPr>
        <a:xfrm>
          <a:off x="0" y="0"/>
          <a:ext cx="0" cy="0"/>
          <a:chOff x="0" y="0"/>
          <a:chExt cx="0" cy="0"/>
        </a:xfrm>
      </p:grpSpPr>
      <p:sp>
        <p:nvSpPr>
          <p:cNvPr id="13" name="Rectangle 12">
            <a:extLst>
              <a:ext uri="{FF2B5EF4-FFF2-40B4-BE49-F238E27FC236}">
                <a16:creationId xmlns:a16="http://schemas.microsoft.com/office/drawing/2014/main" id="{DF5C7793-54C1-92A3-D1D6-56CED1626D34}"/>
              </a:ext>
            </a:extLst>
          </p:cNvPr>
          <p:cNvSpPr/>
          <p:nvPr/>
        </p:nvSpPr>
        <p:spPr>
          <a:xfrm>
            <a:off x="2566431" y="-77101"/>
            <a:ext cx="9636177" cy="57033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CCA62">
                    <a:lumMod val="60000"/>
                    <a:lumOff val="40000"/>
                  </a:srgbClr>
                </a:solidFill>
              </a:ln>
              <a:noFill/>
              <a:highlight>
                <a:srgbClr val="EAF5F5"/>
              </a:highlight>
            </a:endParaRPr>
          </a:p>
        </p:txBody>
      </p:sp>
      <p:sp>
        <p:nvSpPr>
          <p:cNvPr id="14" name="Rectangle 13">
            <a:extLst>
              <a:ext uri="{FF2B5EF4-FFF2-40B4-BE49-F238E27FC236}">
                <a16:creationId xmlns:a16="http://schemas.microsoft.com/office/drawing/2014/main" id="{C8EAD643-C73D-CC51-0620-BE91FBA5553B}"/>
              </a:ext>
            </a:extLst>
          </p:cNvPr>
          <p:cNvSpPr/>
          <p:nvPr/>
        </p:nvSpPr>
        <p:spPr>
          <a:xfrm>
            <a:off x="0" y="-78658"/>
            <a:ext cx="2567678" cy="570335"/>
          </a:xfrm>
          <a:prstGeom prst="rect">
            <a:avLst/>
          </a:prstGeom>
          <a:solidFill>
            <a:srgbClr val="021559"/>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CCA62">
                    <a:lumMod val="60000"/>
                    <a:lumOff val="40000"/>
                  </a:srgbClr>
                </a:solidFill>
              </a:ln>
              <a:noFill/>
              <a:highlight>
                <a:srgbClr val="EAF5F5"/>
              </a:highlight>
            </a:endParaRPr>
          </a:p>
        </p:txBody>
      </p:sp>
      <p:sp>
        <p:nvSpPr>
          <p:cNvPr id="10" name="Google Shape;232;p34">
            <a:extLst>
              <a:ext uri="{FF2B5EF4-FFF2-40B4-BE49-F238E27FC236}">
                <a16:creationId xmlns:a16="http://schemas.microsoft.com/office/drawing/2014/main" id="{21B89356-4234-7A45-8340-F0433CBA8A4B}"/>
              </a:ext>
            </a:extLst>
          </p:cNvPr>
          <p:cNvSpPr txBox="1"/>
          <p:nvPr/>
        </p:nvSpPr>
        <p:spPr>
          <a:xfrm>
            <a:off x="1169445" y="3263439"/>
            <a:ext cx="2695074" cy="9064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l-GR" sz="2800" b="0" i="0" u="none" strike="noStrike" kern="0" cap="none" spc="-150" normalizeH="0" baseline="0" noProof="0" dirty="0">
              <a:ln>
                <a:noFill/>
              </a:ln>
              <a:solidFill>
                <a:srgbClr val="02AEF0"/>
              </a:solidFill>
              <a:effectLst/>
              <a:uLnTx/>
              <a:uFillTx/>
              <a:latin typeface="Roboto Regular" charset="0"/>
              <a:ea typeface="Roboto Regular" charset="0"/>
              <a:cs typeface="Roboto Regular" charset="0"/>
              <a:sym typeface="Arial"/>
            </a:endParaRPr>
          </a:p>
        </p:txBody>
      </p:sp>
      <p:sp>
        <p:nvSpPr>
          <p:cNvPr id="2" name="Rectangle 1">
            <a:extLst>
              <a:ext uri="{FF2B5EF4-FFF2-40B4-BE49-F238E27FC236}">
                <a16:creationId xmlns:a16="http://schemas.microsoft.com/office/drawing/2014/main" id="{620C3FED-BFDB-6448-9763-4179B6BEE7EF}"/>
              </a:ext>
            </a:extLst>
          </p:cNvPr>
          <p:cNvSpPr/>
          <p:nvPr/>
        </p:nvSpPr>
        <p:spPr>
          <a:xfrm>
            <a:off x="375137" y="84035"/>
            <a:ext cx="5298245" cy="261610"/>
          </a:xfrm>
          <a:prstGeom prst="rect">
            <a:avLst/>
          </a:prstGeom>
        </p:spPr>
        <p:txBody>
          <a:bodyPr wrap="none">
            <a:spAutoFit/>
          </a:bodyPr>
          <a:lstStyle/>
          <a:p>
            <a:pPr defTabSz="914377">
              <a:spcBef>
                <a:spcPts val="1000"/>
              </a:spcBef>
              <a:spcAft>
                <a:spcPts val="1000"/>
              </a:spcAft>
              <a:buClr>
                <a:prstClr val="white"/>
              </a:buClr>
            </a:pPr>
            <a:r>
              <a:rPr lang="el-GR" sz="1100" b="1" dirty="0">
                <a:solidFill>
                  <a:schemeClr val="bg1"/>
                </a:solidFill>
                <a:latin typeface="Roboto" panose="02000000000000000000" pitchFamily="2" charset="0"/>
                <a:ea typeface="Roboto" panose="02000000000000000000" pitchFamily="2" charset="0"/>
                <a:cs typeface="Roboto" panose="02000000000000000000" pitchFamily="2" charset="0"/>
              </a:rPr>
              <a:t>ΑΝΑΒΑΘΜΙΣΗ ΠΟΙΟΤΗΤΑΣ                     </a:t>
            </a:r>
            <a:r>
              <a:rPr lang="el-GR" sz="1100" b="1" dirty="0">
                <a:solidFill>
                  <a:srgbClr val="021559"/>
                </a:solidFill>
                <a:latin typeface="Roboto" panose="02000000000000000000" pitchFamily="2" charset="0"/>
                <a:ea typeface="Roboto" panose="02000000000000000000" pitchFamily="2" charset="0"/>
                <a:cs typeface="Roboto" panose="02000000000000000000" pitchFamily="2" charset="0"/>
              </a:rPr>
              <a:t>01 Προγράμματα Σπουδών / </a:t>
            </a:r>
            <a:r>
              <a:rPr lang="el-GR" sz="1100" b="1" i="1" dirty="0" err="1">
                <a:solidFill>
                  <a:srgbClr val="021559"/>
                </a:solidFill>
                <a:latin typeface="Roboto" panose="02000000000000000000" pitchFamily="2" charset="0"/>
                <a:ea typeface="Roboto" panose="02000000000000000000" pitchFamily="2" charset="0"/>
                <a:cs typeface="Roboto" panose="02000000000000000000" pitchFamily="2" charset="0"/>
              </a:rPr>
              <a:t>Διδακτορικ</a:t>
            </a:r>
            <a:r>
              <a:rPr lang="en-US" sz="1100" b="1" i="1" dirty="0" err="1">
                <a:solidFill>
                  <a:srgbClr val="021559"/>
                </a:solidFill>
                <a:latin typeface="Roboto" panose="02000000000000000000" pitchFamily="2" charset="0"/>
                <a:ea typeface="Roboto" panose="02000000000000000000" pitchFamily="2" charset="0"/>
                <a:cs typeface="Roboto" panose="02000000000000000000" pitchFamily="2" charset="0"/>
              </a:rPr>
              <a:t>ά</a:t>
            </a:r>
            <a:endParaRPr lang="el-GR" sz="1100" i="1" dirty="0">
              <a:solidFill>
                <a:srgbClr val="021559"/>
              </a:solidFill>
              <a:highlight>
                <a:srgbClr val="FFFF00"/>
              </a:highlight>
              <a:latin typeface="Roboto" panose="02000000000000000000" pitchFamily="2" charset="0"/>
              <a:ea typeface="Roboto" panose="02000000000000000000" pitchFamily="2" charset="0"/>
              <a:cs typeface="Roboto" panose="02000000000000000000" pitchFamily="2" charset="0"/>
            </a:endParaRPr>
          </a:p>
        </p:txBody>
      </p:sp>
      <p:sp>
        <p:nvSpPr>
          <p:cNvPr id="7" name="Rectangle 6">
            <a:extLst>
              <a:ext uri="{FF2B5EF4-FFF2-40B4-BE49-F238E27FC236}">
                <a16:creationId xmlns:a16="http://schemas.microsoft.com/office/drawing/2014/main" id="{61982B1A-52FA-6B42-BF04-035FACC867FE}"/>
              </a:ext>
            </a:extLst>
          </p:cNvPr>
          <p:cNvSpPr/>
          <p:nvPr/>
        </p:nvSpPr>
        <p:spPr>
          <a:xfrm>
            <a:off x="375137" y="832322"/>
            <a:ext cx="10954851" cy="5539978"/>
          </a:xfrm>
          <a:prstGeom prst="rect">
            <a:avLst/>
          </a:prstGeom>
        </p:spPr>
        <p:txBody>
          <a:bodyPr wrap="square">
            <a:spAutoFit/>
          </a:bodyPr>
          <a:lstStyle/>
          <a:p>
            <a:pPr marL="0" lvl="1">
              <a:buClr>
                <a:srgbClr val="000123"/>
              </a:buClr>
            </a:pPr>
            <a:r>
              <a:rPr lang="el-GR" sz="2400" b="1" dirty="0">
                <a:solidFill>
                  <a:srgbClr val="021559"/>
                </a:solidFill>
                <a:latin typeface="Roboto" panose="02000000000000000000" pitchFamily="2" charset="0"/>
                <a:ea typeface="Roboto" panose="02000000000000000000" pitchFamily="2" charset="0"/>
                <a:sym typeface="Arial"/>
              </a:rPr>
              <a:t>ΔΙΔΑΚΤΟΡΙΚΑ ΜΕ ΠΕΡΙΣΣΟΤΕΡΕΣ ΔΥΝΑΤΟΤΗΤΕΣ</a:t>
            </a:r>
          </a:p>
          <a:p>
            <a:pPr marL="0" lvl="1">
              <a:buClr>
                <a:srgbClr val="000123"/>
              </a:buClr>
            </a:pPr>
            <a:r>
              <a:rPr lang="el-GR" sz="2400" b="1" dirty="0">
                <a:solidFill>
                  <a:srgbClr val="021559"/>
                </a:solidFill>
                <a:latin typeface="Roboto" panose="02000000000000000000" pitchFamily="2" charset="0"/>
                <a:ea typeface="Roboto" panose="02000000000000000000" pitchFamily="2" charset="0"/>
                <a:sym typeface="Arial"/>
              </a:rPr>
              <a:t>ΓΙΑ ΤΟΝ ΦΟΙΤΗΤΗ</a:t>
            </a:r>
          </a:p>
          <a:p>
            <a:pPr marL="0" lvl="1">
              <a:buClr>
                <a:srgbClr val="000123"/>
              </a:buClr>
            </a:pPr>
            <a:endParaRPr lang="el-GR" dirty="0">
              <a:solidFill>
                <a:srgbClr val="021559"/>
              </a:solidFill>
              <a:latin typeface="Roboto" panose="02000000000000000000" pitchFamily="2" charset="0"/>
              <a:ea typeface="Roboto" panose="02000000000000000000" pitchFamily="2" charset="0"/>
              <a:sym typeface="Arial"/>
            </a:endParaRPr>
          </a:p>
          <a:p>
            <a:pPr marL="285750" lvl="1" indent="-285750">
              <a:buClr>
                <a:srgbClr val="021559"/>
              </a:buClr>
              <a:buFont typeface="Arial" charset="0"/>
              <a:buChar char="•"/>
            </a:pPr>
            <a:r>
              <a:rPr lang="el-GR" dirty="0">
                <a:solidFill>
                  <a:srgbClr val="021559"/>
                </a:solidFill>
                <a:latin typeface="Roboto" panose="02000000000000000000" pitchFamily="2" charset="0"/>
                <a:ea typeface="Roboto" panose="02000000000000000000" pitchFamily="2" charset="0"/>
                <a:sym typeface="Arial"/>
              </a:rPr>
              <a:t>Θέσπιση </a:t>
            </a:r>
            <a:r>
              <a:rPr lang="el-GR" b="1" dirty="0">
                <a:solidFill>
                  <a:srgbClr val="021559"/>
                </a:solidFill>
                <a:latin typeface="Roboto" panose="02000000000000000000" pitchFamily="2" charset="0"/>
                <a:ea typeface="Roboto" panose="02000000000000000000" pitchFamily="2" charset="0"/>
                <a:sym typeface="Arial"/>
              </a:rPr>
              <a:t>διακριτού, σαφούς, διαφανούς πλαισίου </a:t>
            </a:r>
            <a:r>
              <a:rPr lang="el-GR" dirty="0">
                <a:solidFill>
                  <a:srgbClr val="021559"/>
                </a:solidFill>
                <a:latin typeface="Roboto" panose="02000000000000000000" pitchFamily="2" charset="0"/>
                <a:ea typeface="Roboto" panose="02000000000000000000" pitchFamily="2" charset="0"/>
                <a:sym typeface="Arial"/>
              </a:rPr>
              <a:t>για την οργάνωση και λειτουργία κύκλου διδακτορικών σπουδών</a:t>
            </a:r>
            <a:br>
              <a:rPr lang="el-GR" dirty="0">
                <a:solidFill>
                  <a:srgbClr val="021559"/>
                </a:solidFill>
                <a:latin typeface="Roboto" panose="02000000000000000000" pitchFamily="2" charset="0"/>
                <a:ea typeface="Roboto" panose="02000000000000000000" pitchFamily="2" charset="0"/>
                <a:sym typeface="Arial"/>
              </a:rPr>
            </a:br>
            <a:endParaRPr lang="el-GR" dirty="0">
              <a:solidFill>
                <a:srgbClr val="021559"/>
              </a:solidFill>
              <a:latin typeface="Roboto" panose="02000000000000000000" pitchFamily="2" charset="0"/>
              <a:ea typeface="Roboto" panose="02000000000000000000" pitchFamily="2" charset="0"/>
              <a:sym typeface="Arial"/>
            </a:endParaRPr>
          </a:p>
          <a:p>
            <a:pPr marL="285750" lvl="1" indent="-285750">
              <a:buClr>
                <a:srgbClr val="021559"/>
              </a:buClr>
              <a:buFont typeface="Arial" charset="0"/>
              <a:buChar char="•"/>
            </a:pPr>
            <a:r>
              <a:rPr lang="el-GR" b="1" dirty="0">
                <a:solidFill>
                  <a:srgbClr val="021559"/>
                </a:solidFill>
                <a:latin typeface="Roboto" panose="02000000000000000000" pitchFamily="2" charset="0"/>
                <a:ea typeface="Roboto" panose="02000000000000000000" pitchFamily="2" charset="0"/>
                <a:sym typeface="Arial"/>
              </a:rPr>
              <a:t>Δυνατότητα πρόβλεψης διακριτού κύκλου μαθημάτων ή άλλων συναφών δραστηριοτήτων </a:t>
            </a:r>
            <a:r>
              <a:rPr lang="el-GR" dirty="0">
                <a:solidFill>
                  <a:srgbClr val="021559"/>
                </a:solidFill>
                <a:latin typeface="Roboto" panose="02000000000000000000" pitchFamily="2" charset="0"/>
                <a:ea typeface="Roboto" panose="02000000000000000000" pitchFamily="2" charset="0"/>
                <a:sym typeface="Arial"/>
              </a:rPr>
              <a:t>στο πλαίσιο των διδακτορικών σπουδών (π.χ. μεθοδολογία έρευνας ή εργαστηριακή πρακτική) – Σήμερα, προβλέπεται μόνο η εκπόνηση της διδακτορικής διατριβής, χωρίς παράλληλο κύκλο σπουδών</a:t>
            </a:r>
            <a:br>
              <a:rPr lang="el-GR" dirty="0">
                <a:solidFill>
                  <a:srgbClr val="021559"/>
                </a:solidFill>
                <a:latin typeface="Roboto" panose="02000000000000000000" pitchFamily="2" charset="0"/>
                <a:ea typeface="Roboto" panose="02000000000000000000" pitchFamily="2" charset="0"/>
                <a:sym typeface="Arial"/>
              </a:rPr>
            </a:br>
            <a:endParaRPr lang="el-GR" dirty="0">
              <a:solidFill>
                <a:srgbClr val="021559"/>
              </a:solidFill>
              <a:latin typeface="Roboto" panose="02000000000000000000" pitchFamily="2" charset="0"/>
              <a:ea typeface="Roboto" panose="02000000000000000000" pitchFamily="2" charset="0"/>
              <a:sym typeface="Arial"/>
            </a:endParaRPr>
          </a:p>
          <a:p>
            <a:pPr marL="285750" lvl="1" indent="-285750">
              <a:buClr>
                <a:srgbClr val="021559"/>
              </a:buClr>
              <a:buFont typeface="Arial" charset="0"/>
              <a:buChar char="•"/>
            </a:pPr>
            <a:r>
              <a:rPr lang="el-GR" dirty="0">
                <a:solidFill>
                  <a:srgbClr val="021559"/>
                </a:solidFill>
                <a:latin typeface="Roboto" panose="02000000000000000000" pitchFamily="2" charset="0"/>
                <a:ea typeface="Roboto" panose="02000000000000000000" pitchFamily="2" charset="0"/>
                <a:sym typeface="Arial"/>
              </a:rPr>
              <a:t>Δυνατότητα εκπόνησης </a:t>
            </a:r>
            <a:r>
              <a:rPr lang="el-GR" b="1" dirty="0">
                <a:solidFill>
                  <a:srgbClr val="021559"/>
                </a:solidFill>
                <a:latin typeface="Roboto" panose="02000000000000000000" pitchFamily="2" charset="0"/>
                <a:ea typeface="Roboto" panose="02000000000000000000" pitchFamily="2" charset="0"/>
                <a:sym typeface="Arial"/>
              </a:rPr>
              <a:t>βιομηχανικών διδακτορικών διατριβών </a:t>
            </a:r>
            <a:r>
              <a:rPr lang="el-GR" dirty="0">
                <a:solidFill>
                  <a:srgbClr val="021559"/>
                </a:solidFill>
                <a:latin typeface="Roboto" panose="02000000000000000000" pitchFamily="2" charset="0"/>
                <a:ea typeface="Roboto" panose="02000000000000000000" pitchFamily="2" charset="0"/>
                <a:sym typeface="Arial"/>
              </a:rPr>
              <a:t>στο πλαίσιο </a:t>
            </a:r>
            <a:r>
              <a:rPr lang="el-GR" b="1" dirty="0">
                <a:solidFill>
                  <a:srgbClr val="021559"/>
                </a:solidFill>
                <a:latin typeface="Roboto" panose="02000000000000000000" pitchFamily="2" charset="0"/>
                <a:ea typeface="Roboto" panose="02000000000000000000" pitchFamily="2" charset="0"/>
                <a:sym typeface="Arial"/>
              </a:rPr>
              <a:t>συνεργασίας Πανεπιστημίων με φορείς της βιομηχανίας – </a:t>
            </a:r>
            <a:r>
              <a:rPr lang="el-GR" dirty="0">
                <a:solidFill>
                  <a:srgbClr val="021559"/>
                </a:solidFill>
                <a:latin typeface="Roboto" panose="02000000000000000000" pitchFamily="2" charset="0"/>
                <a:ea typeface="Roboto" panose="02000000000000000000" pitchFamily="2" charset="0"/>
                <a:sym typeface="Arial"/>
              </a:rPr>
              <a:t>Στόχος: ανάπτυξη επιστημονικής έρευνας και γνωστικής εξειδίκευσης των υποψηφίων διδακτόρων για την </a:t>
            </a:r>
            <a:r>
              <a:rPr lang="el-GR" b="1" dirty="0">
                <a:solidFill>
                  <a:srgbClr val="021559"/>
                </a:solidFill>
                <a:latin typeface="Roboto" panose="02000000000000000000" pitchFamily="2" charset="0"/>
                <a:ea typeface="Roboto" panose="02000000000000000000" pitchFamily="2" charset="0"/>
                <a:sym typeface="Arial"/>
              </a:rPr>
              <a:t>πρακτική εφαρμογή της παραγόμενης γνώσης</a:t>
            </a:r>
            <a:r>
              <a:rPr lang="el-GR" dirty="0">
                <a:solidFill>
                  <a:srgbClr val="021559"/>
                </a:solidFill>
                <a:latin typeface="Roboto" panose="02000000000000000000" pitchFamily="2" charset="0"/>
                <a:ea typeface="Roboto" panose="02000000000000000000" pitchFamily="2" charset="0"/>
                <a:sym typeface="Arial"/>
              </a:rPr>
              <a:t> στην παραγωγή</a:t>
            </a:r>
            <a:br>
              <a:rPr lang="el-GR" dirty="0">
                <a:solidFill>
                  <a:srgbClr val="021559"/>
                </a:solidFill>
                <a:latin typeface="Roboto" panose="02000000000000000000" pitchFamily="2" charset="0"/>
                <a:ea typeface="Roboto" panose="02000000000000000000" pitchFamily="2" charset="0"/>
                <a:sym typeface="Arial"/>
              </a:rPr>
            </a:br>
            <a:endParaRPr lang="el-GR" dirty="0">
              <a:solidFill>
                <a:srgbClr val="021559"/>
              </a:solidFill>
              <a:latin typeface="Roboto" panose="02000000000000000000" pitchFamily="2" charset="0"/>
              <a:ea typeface="Roboto" panose="02000000000000000000" pitchFamily="2" charset="0"/>
              <a:sym typeface="Arial"/>
            </a:endParaRPr>
          </a:p>
          <a:p>
            <a:pPr marL="285750" lvl="1" indent="-285750">
              <a:buClr>
                <a:srgbClr val="021559"/>
              </a:buClr>
              <a:buFont typeface="Arial" charset="0"/>
              <a:buChar char="•"/>
            </a:pPr>
            <a:r>
              <a:rPr lang="el-GR" dirty="0">
                <a:solidFill>
                  <a:srgbClr val="021559"/>
                </a:solidFill>
                <a:latin typeface="Roboto" panose="02000000000000000000" pitchFamily="2" charset="0"/>
                <a:ea typeface="Roboto" panose="02000000000000000000" pitchFamily="2" charset="0"/>
                <a:sym typeface="Arial"/>
              </a:rPr>
              <a:t>Δυνατότητα επίβλεψης διδακτορικής διατριβής και συμμετοχής στην τριμελή και επταμελή εξεταστική επιτροπή </a:t>
            </a:r>
            <a:r>
              <a:rPr lang="el-GR" b="1" dirty="0">
                <a:solidFill>
                  <a:srgbClr val="021559"/>
                </a:solidFill>
                <a:latin typeface="Roboto" panose="02000000000000000000" pitchFamily="2" charset="0"/>
                <a:ea typeface="Roboto" panose="02000000000000000000" pitchFamily="2" charset="0"/>
                <a:sym typeface="Arial"/>
              </a:rPr>
              <a:t>Ομότιμων και </a:t>
            </a:r>
            <a:r>
              <a:rPr lang="el-GR" b="1" dirty="0" err="1">
                <a:solidFill>
                  <a:srgbClr val="021559"/>
                </a:solidFill>
                <a:latin typeface="Roboto" panose="02000000000000000000" pitchFamily="2" charset="0"/>
                <a:ea typeface="Roboto" panose="02000000000000000000" pitchFamily="2" charset="0"/>
                <a:sym typeface="Arial"/>
              </a:rPr>
              <a:t>αφυπηρετησάντων</a:t>
            </a:r>
            <a:r>
              <a:rPr lang="el-GR" b="1" dirty="0">
                <a:solidFill>
                  <a:srgbClr val="021559"/>
                </a:solidFill>
                <a:latin typeface="Roboto" panose="02000000000000000000" pitchFamily="2" charset="0"/>
                <a:ea typeface="Roboto" panose="02000000000000000000" pitchFamily="2" charset="0"/>
                <a:sym typeface="Arial"/>
              </a:rPr>
              <a:t> Καθηγητών</a:t>
            </a:r>
            <a:r>
              <a:rPr lang="el-GR" dirty="0">
                <a:solidFill>
                  <a:srgbClr val="021559"/>
                </a:solidFill>
                <a:latin typeface="Roboto" panose="02000000000000000000" pitchFamily="2" charset="0"/>
                <a:ea typeface="Roboto" panose="02000000000000000000" pitchFamily="2" charset="0"/>
                <a:sym typeface="Arial"/>
              </a:rPr>
              <a:t> του ίδιου ή άλλου Πανεπιστημίου</a:t>
            </a:r>
          </a:p>
        </p:txBody>
      </p:sp>
      <p:pic>
        <p:nvPicPr>
          <p:cNvPr id="8" name="Picture 7">
            <a:extLst>
              <a:ext uri="{FF2B5EF4-FFF2-40B4-BE49-F238E27FC236}">
                <a16:creationId xmlns:a16="http://schemas.microsoft.com/office/drawing/2014/main" id="{F99D6F55-1A6F-E05C-45E3-BF6BA64AFE83}"/>
              </a:ext>
            </a:extLst>
          </p:cNvPr>
          <p:cNvPicPr>
            <a:picLocks noChangeAspect="1"/>
          </p:cNvPicPr>
          <p:nvPr/>
        </p:nvPicPr>
        <p:blipFill>
          <a:blip r:embed="rId3"/>
          <a:stretch>
            <a:fillRect/>
          </a:stretch>
        </p:blipFill>
        <p:spPr>
          <a:xfrm>
            <a:off x="180000" y="6300000"/>
            <a:ext cx="2414466" cy="432000"/>
          </a:xfrm>
          <a:prstGeom prst="rect">
            <a:avLst/>
          </a:prstGeom>
        </p:spPr>
      </p:pic>
    </p:spTree>
    <p:extLst>
      <p:ext uri="{BB962C8B-B14F-4D97-AF65-F5344CB8AC3E}">
        <p14:creationId xmlns:p14="http://schemas.microsoft.com/office/powerpoint/2010/main" val="12361869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56FFF2"/>
        </a:solidFill>
        <a:effectLst/>
      </p:bgPr>
    </p:bg>
    <p:spTree>
      <p:nvGrpSpPr>
        <p:cNvPr id="1" name="Shape 300"/>
        <p:cNvGrpSpPr/>
        <p:nvPr/>
      </p:nvGrpSpPr>
      <p:grpSpPr>
        <a:xfrm>
          <a:off x="0" y="0"/>
          <a:ext cx="0" cy="0"/>
          <a:chOff x="0" y="0"/>
          <a:chExt cx="0" cy="0"/>
        </a:xfrm>
      </p:grpSpPr>
      <p:sp>
        <p:nvSpPr>
          <p:cNvPr id="13" name="Rectangle 12">
            <a:extLst>
              <a:ext uri="{FF2B5EF4-FFF2-40B4-BE49-F238E27FC236}">
                <a16:creationId xmlns:a16="http://schemas.microsoft.com/office/drawing/2014/main" id="{0B173294-F496-B64E-720D-40B39D3FB956}"/>
              </a:ext>
            </a:extLst>
          </p:cNvPr>
          <p:cNvSpPr/>
          <p:nvPr/>
        </p:nvSpPr>
        <p:spPr>
          <a:xfrm>
            <a:off x="2566431" y="-77101"/>
            <a:ext cx="9636177" cy="57033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CCA62">
                    <a:lumMod val="60000"/>
                    <a:lumOff val="40000"/>
                  </a:srgbClr>
                </a:solidFill>
              </a:ln>
              <a:noFill/>
              <a:highlight>
                <a:srgbClr val="EAF5F5"/>
              </a:highlight>
            </a:endParaRPr>
          </a:p>
        </p:txBody>
      </p:sp>
      <p:sp>
        <p:nvSpPr>
          <p:cNvPr id="14" name="Rectangle 13">
            <a:extLst>
              <a:ext uri="{FF2B5EF4-FFF2-40B4-BE49-F238E27FC236}">
                <a16:creationId xmlns:a16="http://schemas.microsoft.com/office/drawing/2014/main" id="{4F64DE5A-FD71-45CD-00B5-6F23AB23E7C7}"/>
              </a:ext>
            </a:extLst>
          </p:cNvPr>
          <p:cNvSpPr/>
          <p:nvPr/>
        </p:nvSpPr>
        <p:spPr>
          <a:xfrm>
            <a:off x="0" y="-78658"/>
            <a:ext cx="2567678" cy="570335"/>
          </a:xfrm>
          <a:prstGeom prst="rect">
            <a:avLst/>
          </a:prstGeom>
          <a:solidFill>
            <a:srgbClr val="021559"/>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CCA62">
                    <a:lumMod val="60000"/>
                    <a:lumOff val="40000"/>
                  </a:srgbClr>
                </a:solidFill>
              </a:ln>
              <a:noFill/>
              <a:highlight>
                <a:srgbClr val="EAF5F5"/>
              </a:highlight>
            </a:endParaRPr>
          </a:p>
        </p:txBody>
      </p:sp>
      <p:sp>
        <p:nvSpPr>
          <p:cNvPr id="10" name="Google Shape;232;p34">
            <a:extLst>
              <a:ext uri="{FF2B5EF4-FFF2-40B4-BE49-F238E27FC236}">
                <a16:creationId xmlns:a16="http://schemas.microsoft.com/office/drawing/2014/main" id="{21B89356-4234-7A45-8340-F0433CBA8A4B}"/>
              </a:ext>
            </a:extLst>
          </p:cNvPr>
          <p:cNvSpPr txBox="1"/>
          <p:nvPr/>
        </p:nvSpPr>
        <p:spPr>
          <a:xfrm>
            <a:off x="1169445" y="3184783"/>
            <a:ext cx="2695074" cy="9064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l-GR" sz="2800" b="0" i="0" u="none" strike="noStrike" kern="0" cap="none" spc="-150" normalizeH="0" baseline="0" noProof="0" dirty="0">
              <a:ln>
                <a:noFill/>
              </a:ln>
              <a:solidFill>
                <a:srgbClr val="02AEF0"/>
              </a:solidFill>
              <a:effectLst/>
              <a:uLnTx/>
              <a:uFillTx/>
              <a:latin typeface="Roboto Regular" charset="0"/>
              <a:ea typeface="Roboto Regular" charset="0"/>
              <a:cs typeface="Roboto Regular" charset="0"/>
              <a:sym typeface="Arial"/>
            </a:endParaRPr>
          </a:p>
        </p:txBody>
      </p:sp>
      <p:sp>
        <p:nvSpPr>
          <p:cNvPr id="17" name="Rectangle 16">
            <a:extLst>
              <a:ext uri="{FF2B5EF4-FFF2-40B4-BE49-F238E27FC236}">
                <a16:creationId xmlns:a16="http://schemas.microsoft.com/office/drawing/2014/main" id="{F0DDB2C8-3D7C-F943-AEC2-198360B108D9}"/>
              </a:ext>
            </a:extLst>
          </p:cNvPr>
          <p:cNvSpPr/>
          <p:nvPr/>
        </p:nvSpPr>
        <p:spPr>
          <a:xfrm>
            <a:off x="375137" y="84035"/>
            <a:ext cx="5646097" cy="261610"/>
          </a:xfrm>
          <a:prstGeom prst="rect">
            <a:avLst/>
          </a:prstGeom>
        </p:spPr>
        <p:txBody>
          <a:bodyPr wrap="none">
            <a:spAutoFit/>
          </a:bodyPr>
          <a:lstStyle/>
          <a:p>
            <a:pPr defTabSz="914377">
              <a:spcBef>
                <a:spcPts val="1000"/>
              </a:spcBef>
              <a:spcAft>
                <a:spcPts val="1000"/>
              </a:spcAft>
              <a:buClr>
                <a:prstClr val="white"/>
              </a:buClr>
            </a:pPr>
            <a:r>
              <a:rPr lang="el-GR" sz="1100" b="1" dirty="0">
                <a:solidFill>
                  <a:schemeClr val="bg1"/>
                </a:solidFill>
                <a:latin typeface="Roboto" panose="02000000000000000000" pitchFamily="2" charset="0"/>
                <a:ea typeface="Roboto" panose="02000000000000000000" pitchFamily="2" charset="0"/>
                <a:cs typeface="Roboto" panose="02000000000000000000" pitchFamily="2" charset="0"/>
              </a:rPr>
              <a:t>ΑΝΑΒΑΘΜΙΣΗ ΠΟΙΟΤΗΤΑΣ                     </a:t>
            </a:r>
            <a:r>
              <a:rPr lang="el-GR" sz="1100" b="1" dirty="0">
                <a:solidFill>
                  <a:srgbClr val="021559"/>
                </a:solidFill>
                <a:latin typeface="Roboto" panose="02000000000000000000" pitchFamily="2" charset="0"/>
                <a:ea typeface="Roboto" panose="02000000000000000000" pitchFamily="2" charset="0"/>
                <a:cs typeface="Roboto" panose="02000000000000000000" pitchFamily="2" charset="0"/>
              </a:rPr>
              <a:t>02 Ερευνητική δραστηριότητα και καινοτομία</a:t>
            </a:r>
          </a:p>
        </p:txBody>
      </p:sp>
      <p:sp>
        <p:nvSpPr>
          <p:cNvPr id="18" name="Rectangle 17">
            <a:extLst>
              <a:ext uri="{FF2B5EF4-FFF2-40B4-BE49-F238E27FC236}">
                <a16:creationId xmlns:a16="http://schemas.microsoft.com/office/drawing/2014/main" id="{4D49C638-C686-0C46-9245-A7F019EC0D69}"/>
              </a:ext>
            </a:extLst>
          </p:cNvPr>
          <p:cNvSpPr/>
          <p:nvPr/>
        </p:nvSpPr>
        <p:spPr>
          <a:xfrm>
            <a:off x="375137" y="830193"/>
            <a:ext cx="11781942" cy="4985980"/>
          </a:xfrm>
          <a:prstGeom prst="rect">
            <a:avLst/>
          </a:prstGeom>
        </p:spPr>
        <p:txBody>
          <a:bodyPr wrap="square">
            <a:spAutoFit/>
          </a:bodyPr>
          <a:lstStyle/>
          <a:p>
            <a:pPr marL="0" lvl="1">
              <a:buClr>
                <a:srgbClr val="000123"/>
              </a:buClr>
            </a:pPr>
            <a:r>
              <a:rPr lang="el-GR" sz="2400" b="1" dirty="0">
                <a:solidFill>
                  <a:srgbClr val="021559"/>
                </a:solidFill>
                <a:latin typeface="Roboto" panose="02000000000000000000" pitchFamily="2" charset="0"/>
                <a:ea typeface="Roboto" panose="02000000000000000000" pitchFamily="2" charset="0"/>
                <a:sym typeface="Arial"/>
              </a:rPr>
              <a:t>ΝΕΑ ΚΙΝΗΤΡΑ, ΔΙΕΥΚΟΛΥΝΣΕΙΣ </a:t>
            </a:r>
          </a:p>
          <a:p>
            <a:pPr marL="0" lvl="1">
              <a:buClr>
                <a:srgbClr val="000123"/>
              </a:buClr>
            </a:pPr>
            <a:r>
              <a:rPr lang="el-GR" sz="2400" b="1" dirty="0">
                <a:solidFill>
                  <a:srgbClr val="021559"/>
                </a:solidFill>
                <a:latin typeface="Roboto" panose="02000000000000000000" pitchFamily="2" charset="0"/>
                <a:ea typeface="Roboto" panose="02000000000000000000" pitchFamily="2" charset="0"/>
                <a:sym typeface="Arial"/>
              </a:rPr>
              <a:t>ΚΑΙ ΕΥΚΑΙΡΙΕΣ ΓΙΑ ΤΟΥΣ ΕΡΕΥΝΗΤΕΣ</a:t>
            </a:r>
          </a:p>
          <a:p>
            <a:pPr marL="0" lvl="1">
              <a:buClr>
                <a:srgbClr val="000123"/>
              </a:buClr>
            </a:pPr>
            <a:endParaRPr lang="el-GR" b="1" dirty="0">
              <a:solidFill>
                <a:srgbClr val="021559"/>
              </a:solidFill>
              <a:latin typeface="Roboto" panose="02000000000000000000" pitchFamily="2" charset="0"/>
              <a:ea typeface="Roboto" panose="02000000000000000000" pitchFamily="2" charset="0"/>
              <a:sym typeface="Arial"/>
            </a:endParaRPr>
          </a:p>
          <a:p>
            <a:pPr marL="285750" lvl="1" indent="-285750">
              <a:buClr>
                <a:srgbClr val="021559"/>
              </a:buClr>
              <a:buFont typeface="Arial" charset="0"/>
              <a:buChar char="•"/>
            </a:pPr>
            <a:r>
              <a:rPr lang="el-GR" b="1" dirty="0">
                <a:solidFill>
                  <a:srgbClr val="021559"/>
                </a:solidFill>
                <a:latin typeface="Roboto" panose="02000000000000000000" pitchFamily="2" charset="0"/>
                <a:ea typeface="Roboto" panose="02000000000000000000" pitchFamily="2" charset="0"/>
                <a:sym typeface="Arial"/>
              </a:rPr>
              <a:t>Δυνατότητα ίδρυσης Πανεπιστημιακού Κέντρου Έρευνας και Καινοτομίας σε κάθε Πανεπιστήμιο </a:t>
            </a:r>
            <a:r>
              <a:rPr lang="el-GR" dirty="0">
                <a:solidFill>
                  <a:srgbClr val="021559"/>
                </a:solidFill>
                <a:latin typeface="Roboto" panose="02000000000000000000" pitchFamily="2" charset="0"/>
                <a:ea typeface="Roboto" panose="02000000000000000000" pitchFamily="2" charset="0"/>
                <a:sym typeface="Arial"/>
              </a:rPr>
              <a:t>&amp;</a:t>
            </a:r>
            <a:r>
              <a:rPr lang="el-GR" b="1" dirty="0">
                <a:solidFill>
                  <a:srgbClr val="021559"/>
                </a:solidFill>
                <a:latin typeface="Roboto" panose="02000000000000000000" pitchFamily="2" charset="0"/>
                <a:ea typeface="Roboto" panose="02000000000000000000" pitchFamily="2" charset="0"/>
                <a:sym typeface="Arial"/>
              </a:rPr>
              <a:t> ίδρυσης επιμέρους Ερευνητικών Ινστιτούτων</a:t>
            </a:r>
            <a:r>
              <a:rPr lang="el-GR" dirty="0">
                <a:solidFill>
                  <a:srgbClr val="021559"/>
                </a:solidFill>
                <a:latin typeface="Roboto" panose="02000000000000000000" pitchFamily="2" charset="0"/>
                <a:ea typeface="Roboto" panose="02000000000000000000" pitchFamily="2" charset="0"/>
                <a:sym typeface="Arial"/>
              </a:rPr>
              <a:t> </a:t>
            </a:r>
            <a:r>
              <a:rPr lang="el-GR" b="1" dirty="0">
                <a:solidFill>
                  <a:srgbClr val="021559"/>
                </a:solidFill>
                <a:latin typeface="Roboto" panose="02000000000000000000" pitchFamily="2" charset="0"/>
                <a:ea typeface="Roboto" panose="02000000000000000000" pitchFamily="2" charset="0"/>
                <a:sym typeface="Arial"/>
              </a:rPr>
              <a:t>με αποφάσεις του Πανεπιστημίου</a:t>
            </a:r>
            <a:r>
              <a:rPr lang="el-GR" dirty="0">
                <a:solidFill>
                  <a:srgbClr val="021559"/>
                </a:solidFill>
                <a:latin typeface="Roboto" panose="02000000000000000000" pitchFamily="2" charset="0"/>
                <a:ea typeface="Roboto" panose="02000000000000000000" pitchFamily="2" charset="0"/>
                <a:sym typeface="Arial"/>
              </a:rPr>
              <a:t> χωρίς να απαιτείται νομοθετική ρύθμιση ή απόφαση Υπουργού </a:t>
            </a:r>
            <a:r>
              <a:rPr lang="el-GR" dirty="0">
                <a:solidFill>
                  <a:srgbClr val="021559"/>
                </a:solidFill>
                <a:latin typeface="Roboto" panose="02000000000000000000" pitchFamily="2" charset="0"/>
                <a:ea typeface="Roboto" panose="02000000000000000000" pitchFamily="2" charset="0"/>
                <a:sym typeface="Wingdings" panose="05000000000000000000" pitchFamily="2" charset="2"/>
              </a:rPr>
              <a:t> προαγωγή της ερευνητικής δραστηριότητας και της καινοτομίας εντός των ΑΕΙ &amp; </a:t>
            </a:r>
            <a:r>
              <a:rPr lang="el-GR" dirty="0">
                <a:solidFill>
                  <a:srgbClr val="021559"/>
                </a:solidFill>
                <a:latin typeface="Roboto" panose="02000000000000000000" pitchFamily="2" charset="0"/>
                <a:ea typeface="Roboto" panose="02000000000000000000" pitchFamily="2" charset="0"/>
                <a:sym typeface="Arial"/>
              </a:rPr>
              <a:t>δυνατότητα ανάδειξης των Ερευνητικών Ινστιτούτων ως</a:t>
            </a:r>
            <a:r>
              <a:rPr lang="el-GR" b="1" dirty="0">
                <a:solidFill>
                  <a:srgbClr val="021559"/>
                </a:solidFill>
                <a:latin typeface="Roboto" panose="02000000000000000000" pitchFamily="2" charset="0"/>
                <a:ea typeface="Roboto" panose="02000000000000000000" pitchFamily="2" charset="0"/>
                <a:sym typeface="Arial"/>
              </a:rPr>
              <a:t> Κέντρων Αριστείας </a:t>
            </a:r>
          </a:p>
          <a:p>
            <a:pPr marL="0" lvl="1">
              <a:buClr>
                <a:srgbClr val="021559"/>
              </a:buClr>
            </a:pPr>
            <a:endParaRPr lang="el-GR" b="1" dirty="0">
              <a:solidFill>
                <a:srgbClr val="021559"/>
              </a:solidFill>
              <a:latin typeface="Roboto" panose="02000000000000000000" pitchFamily="2" charset="0"/>
              <a:ea typeface="Roboto" panose="02000000000000000000" pitchFamily="2" charset="0"/>
              <a:sym typeface="Arial"/>
            </a:endParaRPr>
          </a:p>
          <a:p>
            <a:pPr marL="285750" lvl="1" indent="-285750">
              <a:buClr>
                <a:srgbClr val="021559"/>
              </a:buClr>
              <a:buFont typeface="Arial" charset="0"/>
              <a:buChar char="•"/>
            </a:pPr>
            <a:r>
              <a:rPr lang="el-GR" b="1" dirty="0">
                <a:solidFill>
                  <a:srgbClr val="021559"/>
                </a:solidFill>
                <a:latin typeface="Roboto" panose="02000000000000000000" pitchFamily="2" charset="0"/>
                <a:ea typeface="Roboto" panose="02000000000000000000" pitchFamily="2" charset="0"/>
                <a:sym typeface="Arial"/>
              </a:rPr>
              <a:t>Εσωτερική</a:t>
            </a:r>
            <a:r>
              <a:rPr lang="el-GR" dirty="0">
                <a:solidFill>
                  <a:srgbClr val="021559"/>
                </a:solidFill>
                <a:latin typeface="Roboto" panose="02000000000000000000" pitchFamily="2" charset="0"/>
                <a:ea typeface="Roboto" panose="02000000000000000000" pitchFamily="2" charset="0"/>
                <a:sym typeface="Arial"/>
              </a:rPr>
              <a:t> </a:t>
            </a:r>
            <a:r>
              <a:rPr lang="el-GR" b="1" dirty="0">
                <a:solidFill>
                  <a:srgbClr val="021559"/>
                </a:solidFill>
                <a:latin typeface="Roboto" panose="02000000000000000000" pitchFamily="2" charset="0"/>
                <a:ea typeface="Roboto" panose="02000000000000000000" pitchFamily="2" charset="0"/>
                <a:sym typeface="Arial"/>
              </a:rPr>
              <a:t>αξιολόγηση</a:t>
            </a:r>
            <a:r>
              <a:rPr lang="el-GR" dirty="0">
                <a:solidFill>
                  <a:srgbClr val="021559"/>
                </a:solidFill>
                <a:latin typeface="Roboto" panose="02000000000000000000" pitchFamily="2" charset="0"/>
                <a:ea typeface="Roboto" panose="02000000000000000000" pitchFamily="2" charset="0"/>
                <a:sym typeface="Arial"/>
              </a:rPr>
              <a:t> του παραγόμενου ερευνητικού έργου και </a:t>
            </a:r>
            <a:r>
              <a:rPr lang="el-GR" b="1" dirty="0">
                <a:solidFill>
                  <a:srgbClr val="021559"/>
                </a:solidFill>
                <a:latin typeface="Roboto" panose="02000000000000000000" pitchFamily="2" charset="0"/>
                <a:ea typeface="Roboto" panose="02000000000000000000" pitchFamily="2" charset="0"/>
                <a:sym typeface="Arial"/>
              </a:rPr>
              <a:t>εξωτερική αξιολόγηση </a:t>
            </a:r>
            <a:r>
              <a:rPr lang="el-GR" dirty="0">
                <a:solidFill>
                  <a:srgbClr val="021559"/>
                </a:solidFill>
                <a:latin typeface="Roboto" panose="02000000000000000000" pitchFamily="2" charset="0"/>
                <a:ea typeface="Roboto" panose="02000000000000000000" pitchFamily="2" charset="0"/>
                <a:sym typeface="Arial"/>
              </a:rPr>
              <a:t>του Κέντρου από την ΕΘΑΑΕ βάσει κριτηρίων ποιότητας </a:t>
            </a:r>
            <a:endParaRPr lang="el-GR" dirty="0">
              <a:solidFill>
                <a:srgbClr val="021559"/>
              </a:solidFill>
              <a:latin typeface="Roboto" panose="02000000000000000000" pitchFamily="2" charset="0"/>
              <a:ea typeface="Roboto" panose="02000000000000000000" pitchFamily="2" charset="0"/>
              <a:sym typeface="Wingdings" panose="05000000000000000000" pitchFamily="2" charset="2"/>
            </a:endParaRPr>
          </a:p>
          <a:p>
            <a:pPr marL="285750" lvl="1" indent="-285750">
              <a:buClr>
                <a:srgbClr val="021559"/>
              </a:buClr>
              <a:buFont typeface="Arial" charset="0"/>
              <a:buChar char="•"/>
            </a:pPr>
            <a:endParaRPr lang="el-GR" dirty="0">
              <a:solidFill>
                <a:srgbClr val="021559"/>
              </a:solidFill>
              <a:latin typeface="Roboto" panose="02000000000000000000" pitchFamily="2" charset="0"/>
              <a:ea typeface="Roboto" panose="02000000000000000000" pitchFamily="2" charset="0"/>
            </a:endParaRPr>
          </a:p>
          <a:p>
            <a:pPr marL="285750" lvl="1" indent="-285750">
              <a:buClr>
                <a:srgbClr val="021559"/>
              </a:buClr>
              <a:buFont typeface="Arial" charset="0"/>
              <a:buChar char="•"/>
            </a:pPr>
            <a:r>
              <a:rPr lang="el-GR" dirty="0">
                <a:solidFill>
                  <a:srgbClr val="021559"/>
                </a:solidFill>
                <a:latin typeface="Roboto" panose="02000000000000000000" pitchFamily="2" charset="0"/>
                <a:ea typeface="Roboto" panose="02000000000000000000" pitchFamily="2" charset="0"/>
              </a:rPr>
              <a:t>Παροχή δυνατότητας </a:t>
            </a:r>
            <a:r>
              <a:rPr lang="el-GR" b="1" dirty="0">
                <a:solidFill>
                  <a:srgbClr val="021559"/>
                </a:solidFill>
                <a:latin typeface="Roboto" panose="02000000000000000000" pitchFamily="2" charset="0"/>
                <a:ea typeface="Roboto" panose="02000000000000000000" pitchFamily="2" charset="0"/>
              </a:rPr>
              <a:t>δημιουργίας ερευνητικών συστάδων</a:t>
            </a:r>
            <a:r>
              <a:rPr lang="el-GR" dirty="0">
                <a:solidFill>
                  <a:srgbClr val="021559"/>
                </a:solidFill>
                <a:latin typeface="Roboto" panose="02000000000000000000" pitchFamily="2" charset="0"/>
                <a:ea typeface="Roboto" panose="02000000000000000000" pitchFamily="2" charset="0"/>
              </a:rPr>
              <a:t>, δικτύων επιχειρήσεων και γνώσης και συστάδων επιχειρήσεων (</a:t>
            </a:r>
            <a:r>
              <a:rPr lang="en-US" dirty="0">
                <a:solidFill>
                  <a:srgbClr val="021559"/>
                </a:solidFill>
                <a:latin typeface="Roboto" panose="02000000000000000000" pitchFamily="2" charset="0"/>
                <a:ea typeface="Roboto" panose="02000000000000000000" pitchFamily="2" charset="0"/>
              </a:rPr>
              <a:t>Clusters</a:t>
            </a:r>
            <a:r>
              <a:rPr lang="el-GR" dirty="0">
                <a:solidFill>
                  <a:srgbClr val="021559"/>
                </a:solidFill>
                <a:latin typeface="Roboto" panose="02000000000000000000" pitchFamily="2" charset="0"/>
                <a:ea typeface="Roboto" panose="02000000000000000000" pitchFamily="2" charset="0"/>
              </a:rPr>
              <a:t>)</a:t>
            </a:r>
          </a:p>
          <a:p>
            <a:pPr marL="285750" lvl="1" indent="-285750">
              <a:buClr>
                <a:srgbClr val="021559"/>
              </a:buClr>
              <a:buFont typeface="Arial" charset="0"/>
              <a:buChar char="•"/>
            </a:pPr>
            <a:endParaRPr lang="el-GR" b="1" dirty="0">
              <a:solidFill>
                <a:srgbClr val="021559"/>
              </a:solidFill>
              <a:latin typeface="Roboto" panose="02000000000000000000" pitchFamily="2" charset="0"/>
              <a:ea typeface="Roboto" panose="02000000000000000000" pitchFamily="2" charset="0"/>
              <a:sym typeface="Wingdings" panose="05000000000000000000" pitchFamily="2" charset="2"/>
            </a:endParaRPr>
          </a:p>
          <a:p>
            <a:pPr marL="285750" lvl="1" indent="-285750">
              <a:buClr>
                <a:srgbClr val="021559"/>
              </a:buClr>
              <a:buFont typeface="Arial" charset="0"/>
              <a:buChar char="•"/>
            </a:pPr>
            <a:r>
              <a:rPr lang="el-GR" b="1" dirty="0">
                <a:solidFill>
                  <a:srgbClr val="021559"/>
                </a:solidFill>
                <a:latin typeface="Roboto" panose="02000000000000000000" pitchFamily="2" charset="0"/>
                <a:ea typeface="Roboto" panose="02000000000000000000" pitchFamily="2" charset="0"/>
                <a:sym typeface="Wingdings" panose="05000000000000000000" pitchFamily="2" charset="2"/>
              </a:rPr>
              <a:t>Ίδρυση κοινών ερευνητικών υποδομών </a:t>
            </a:r>
            <a:r>
              <a:rPr lang="en-US" dirty="0">
                <a:solidFill>
                  <a:srgbClr val="021559"/>
                </a:solidFill>
                <a:latin typeface="Roboto" panose="02000000000000000000" pitchFamily="2" charset="0"/>
                <a:ea typeface="Roboto" panose="02000000000000000000" pitchFamily="2" charset="0"/>
                <a:sym typeface="Wingdings" panose="05000000000000000000" pitchFamily="2" charset="2"/>
              </a:rPr>
              <a:t>(core facilities)  </a:t>
            </a:r>
            <a:r>
              <a:rPr lang="el-GR" dirty="0">
                <a:solidFill>
                  <a:srgbClr val="021559"/>
                </a:solidFill>
                <a:latin typeface="Roboto" panose="02000000000000000000" pitchFamily="2" charset="0"/>
                <a:ea typeface="Roboto" panose="02000000000000000000" pitchFamily="2" charset="0"/>
              </a:rPr>
              <a:t>ανοικτή πρόσβαση στις υποδομές από όλα τα μέλη της ακαδημαϊκής κοινότητας, </a:t>
            </a:r>
            <a:r>
              <a:rPr lang="el-GR" dirty="0">
                <a:solidFill>
                  <a:srgbClr val="021559"/>
                </a:solidFill>
                <a:latin typeface="Roboto" panose="02000000000000000000" pitchFamily="2" charset="0"/>
                <a:ea typeface="Roboto" panose="02000000000000000000" pitchFamily="2" charset="0"/>
                <a:sym typeface="Wingdings" panose="05000000000000000000" pitchFamily="2" charset="2"/>
              </a:rPr>
              <a:t>δημιουργία οικονομιών κλίμακας και προαγωγή της ερευνητικής δραστηριότητας </a:t>
            </a:r>
          </a:p>
        </p:txBody>
      </p:sp>
      <p:pic>
        <p:nvPicPr>
          <p:cNvPr id="8" name="Picture 7">
            <a:extLst>
              <a:ext uri="{FF2B5EF4-FFF2-40B4-BE49-F238E27FC236}">
                <a16:creationId xmlns:a16="http://schemas.microsoft.com/office/drawing/2014/main" id="{00B1EE6E-89FE-CFF4-FD1B-40FE0AC59405}"/>
              </a:ext>
            </a:extLst>
          </p:cNvPr>
          <p:cNvPicPr>
            <a:picLocks noChangeAspect="1"/>
          </p:cNvPicPr>
          <p:nvPr/>
        </p:nvPicPr>
        <p:blipFill>
          <a:blip r:embed="rId3"/>
          <a:stretch>
            <a:fillRect/>
          </a:stretch>
        </p:blipFill>
        <p:spPr>
          <a:xfrm>
            <a:off x="180000" y="6300000"/>
            <a:ext cx="2414466" cy="432000"/>
          </a:xfrm>
          <a:prstGeom prst="rect">
            <a:avLst/>
          </a:prstGeom>
        </p:spPr>
      </p:pic>
    </p:spTree>
    <p:extLst>
      <p:ext uri="{BB962C8B-B14F-4D97-AF65-F5344CB8AC3E}">
        <p14:creationId xmlns:p14="http://schemas.microsoft.com/office/powerpoint/2010/main" val="32850068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56FFF2"/>
        </a:solidFill>
        <a:effectLst/>
      </p:bgPr>
    </p:bg>
    <p:spTree>
      <p:nvGrpSpPr>
        <p:cNvPr id="1" name="Shape 300"/>
        <p:cNvGrpSpPr/>
        <p:nvPr/>
      </p:nvGrpSpPr>
      <p:grpSpPr>
        <a:xfrm>
          <a:off x="0" y="0"/>
          <a:ext cx="0" cy="0"/>
          <a:chOff x="0" y="0"/>
          <a:chExt cx="0" cy="0"/>
        </a:xfrm>
      </p:grpSpPr>
      <p:sp>
        <p:nvSpPr>
          <p:cNvPr id="13" name="Rectangle 12">
            <a:extLst>
              <a:ext uri="{FF2B5EF4-FFF2-40B4-BE49-F238E27FC236}">
                <a16:creationId xmlns:a16="http://schemas.microsoft.com/office/drawing/2014/main" id="{2FF6CAFA-4035-6C8F-BBB0-B266E53C77EE}"/>
              </a:ext>
            </a:extLst>
          </p:cNvPr>
          <p:cNvSpPr/>
          <p:nvPr/>
        </p:nvSpPr>
        <p:spPr>
          <a:xfrm>
            <a:off x="2566431" y="-77101"/>
            <a:ext cx="9636177" cy="57033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CCA62">
                    <a:lumMod val="60000"/>
                    <a:lumOff val="40000"/>
                  </a:srgbClr>
                </a:solidFill>
              </a:ln>
              <a:noFill/>
              <a:highlight>
                <a:srgbClr val="EAF5F5"/>
              </a:highlight>
            </a:endParaRPr>
          </a:p>
        </p:txBody>
      </p:sp>
      <p:sp>
        <p:nvSpPr>
          <p:cNvPr id="14" name="Rectangle 13">
            <a:extLst>
              <a:ext uri="{FF2B5EF4-FFF2-40B4-BE49-F238E27FC236}">
                <a16:creationId xmlns:a16="http://schemas.microsoft.com/office/drawing/2014/main" id="{6C195890-2E24-1772-1592-001E75D52FAC}"/>
              </a:ext>
            </a:extLst>
          </p:cNvPr>
          <p:cNvSpPr/>
          <p:nvPr/>
        </p:nvSpPr>
        <p:spPr>
          <a:xfrm>
            <a:off x="0" y="-78658"/>
            <a:ext cx="2567678" cy="570335"/>
          </a:xfrm>
          <a:prstGeom prst="rect">
            <a:avLst/>
          </a:prstGeom>
          <a:solidFill>
            <a:srgbClr val="021559"/>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CCA62">
                    <a:lumMod val="60000"/>
                    <a:lumOff val="40000"/>
                  </a:srgbClr>
                </a:solidFill>
              </a:ln>
              <a:noFill/>
              <a:highlight>
                <a:srgbClr val="EAF5F5"/>
              </a:highlight>
            </a:endParaRPr>
          </a:p>
        </p:txBody>
      </p:sp>
      <p:sp>
        <p:nvSpPr>
          <p:cNvPr id="10" name="Google Shape;232;p34">
            <a:extLst>
              <a:ext uri="{FF2B5EF4-FFF2-40B4-BE49-F238E27FC236}">
                <a16:creationId xmlns:a16="http://schemas.microsoft.com/office/drawing/2014/main" id="{21B89356-4234-7A45-8340-F0433CBA8A4B}"/>
              </a:ext>
            </a:extLst>
          </p:cNvPr>
          <p:cNvSpPr txBox="1"/>
          <p:nvPr/>
        </p:nvSpPr>
        <p:spPr>
          <a:xfrm>
            <a:off x="1169445" y="3184783"/>
            <a:ext cx="2695074" cy="906400"/>
          </a:xfrm>
          <a:prstGeom prst="rect">
            <a:avLst/>
          </a:prstGeom>
          <a:noFill/>
          <a:ln>
            <a:noFill/>
          </a:ln>
        </p:spPr>
        <p:txBody>
          <a:bodyPr spcFirstLastPara="1" wrap="square" lIns="121900" tIns="121900" rIns="121900" bIns="121900" anchor="t" anchorCtr="0">
            <a:noAutofit/>
          </a:bodyPr>
          <a:lstStyle/>
          <a:p>
            <a:pPr>
              <a:buClr>
                <a:srgbClr val="000000"/>
              </a:buClr>
              <a:defRPr/>
            </a:pPr>
            <a:endParaRPr lang="el-GR" sz="2800" kern="0" spc="-150" dirty="0">
              <a:solidFill>
                <a:srgbClr val="02AEF0"/>
              </a:solidFill>
              <a:latin typeface="Roboto Regular" charset="0"/>
              <a:ea typeface="Roboto Regular" charset="0"/>
              <a:cs typeface="Roboto Regular" charset="0"/>
              <a:sym typeface="Arial"/>
            </a:endParaRPr>
          </a:p>
        </p:txBody>
      </p:sp>
      <p:sp>
        <p:nvSpPr>
          <p:cNvPr id="17" name="Rectangle 16">
            <a:extLst>
              <a:ext uri="{FF2B5EF4-FFF2-40B4-BE49-F238E27FC236}">
                <a16:creationId xmlns:a16="http://schemas.microsoft.com/office/drawing/2014/main" id="{F0DDB2C8-3D7C-F943-AEC2-198360B108D9}"/>
              </a:ext>
            </a:extLst>
          </p:cNvPr>
          <p:cNvSpPr/>
          <p:nvPr/>
        </p:nvSpPr>
        <p:spPr>
          <a:xfrm>
            <a:off x="375137" y="84035"/>
            <a:ext cx="5646097" cy="261610"/>
          </a:xfrm>
          <a:prstGeom prst="rect">
            <a:avLst/>
          </a:prstGeom>
        </p:spPr>
        <p:txBody>
          <a:bodyPr wrap="none">
            <a:spAutoFit/>
          </a:bodyPr>
          <a:lstStyle/>
          <a:p>
            <a:pPr defTabSz="914377">
              <a:spcBef>
                <a:spcPts val="1000"/>
              </a:spcBef>
              <a:spcAft>
                <a:spcPts val="1000"/>
              </a:spcAft>
              <a:buClr>
                <a:prstClr val="white"/>
              </a:buClr>
            </a:pPr>
            <a:r>
              <a:rPr lang="el-GR" sz="1100" b="1" dirty="0">
                <a:solidFill>
                  <a:schemeClr val="bg1"/>
                </a:solidFill>
                <a:latin typeface="Roboto" panose="02000000000000000000" pitchFamily="2" charset="0"/>
                <a:ea typeface="Roboto" panose="02000000000000000000" pitchFamily="2" charset="0"/>
                <a:cs typeface="Roboto" panose="02000000000000000000" pitchFamily="2" charset="0"/>
              </a:rPr>
              <a:t>ΑΝΑΒΑΘΜΙΣΗ ΠΟΙΟΤΗΤΑΣ                     </a:t>
            </a:r>
            <a:r>
              <a:rPr lang="el-GR" sz="1100" b="1" dirty="0">
                <a:solidFill>
                  <a:srgbClr val="021559"/>
                </a:solidFill>
                <a:latin typeface="Roboto" panose="02000000000000000000" pitchFamily="2" charset="0"/>
                <a:ea typeface="Roboto" panose="02000000000000000000" pitchFamily="2" charset="0"/>
                <a:cs typeface="Roboto" panose="02000000000000000000" pitchFamily="2" charset="0"/>
              </a:rPr>
              <a:t>02 Ερευνητική δραστηριότητα και καινοτομία</a:t>
            </a:r>
          </a:p>
        </p:txBody>
      </p:sp>
      <p:sp>
        <p:nvSpPr>
          <p:cNvPr id="18" name="Rectangle 17">
            <a:extLst>
              <a:ext uri="{FF2B5EF4-FFF2-40B4-BE49-F238E27FC236}">
                <a16:creationId xmlns:a16="http://schemas.microsoft.com/office/drawing/2014/main" id="{4D49C638-C686-0C46-9245-A7F019EC0D69}"/>
              </a:ext>
            </a:extLst>
          </p:cNvPr>
          <p:cNvSpPr/>
          <p:nvPr/>
        </p:nvSpPr>
        <p:spPr>
          <a:xfrm>
            <a:off x="375137" y="834186"/>
            <a:ext cx="11781942" cy="4901342"/>
          </a:xfrm>
          <a:prstGeom prst="rect">
            <a:avLst/>
          </a:prstGeom>
        </p:spPr>
        <p:txBody>
          <a:bodyPr wrap="square">
            <a:spAutoFit/>
          </a:bodyPr>
          <a:lstStyle/>
          <a:p>
            <a:pPr marL="0" lvl="1">
              <a:buClr>
                <a:srgbClr val="000123"/>
              </a:buClr>
            </a:pPr>
            <a:r>
              <a:rPr lang="el-GR" sz="2400" b="1" dirty="0">
                <a:solidFill>
                  <a:srgbClr val="021559"/>
                </a:solidFill>
                <a:latin typeface="Roboto" panose="02000000000000000000" pitchFamily="2" charset="0"/>
                <a:ea typeface="Roboto" panose="02000000000000000000" pitchFamily="2" charset="0"/>
                <a:sym typeface="Arial"/>
              </a:rPr>
              <a:t>ΕΞΩΣΤΡΕΦΕΙΑ – ΔΙΕΘΝΟΠΟΙΗΣΗ </a:t>
            </a:r>
          </a:p>
          <a:p>
            <a:pPr marL="0" lvl="1">
              <a:buClr>
                <a:srgbClr val="000123"/>
              </a:buClr>
            </a:pPr>
            <a:r>
              <a:rPr lang="el-GR" sz="2400" b="1" dirty="0">
                <a:solidFill>
                  <a:srgbClr val="021559"/>
                </a:solidFill>
                <a:latin typeface="Roboto" panose="02000000000000000000" pitchFamily="2" charset="0"/>
                <a:ea typeface="Roboto" panose="02000000000000000000" pitchFamily="2" charset="0"/>
                <a:sym typeface="Arial"/>
              </a:rPr>
              <a:t>ΚΑΙ </a:t>
            </a:r>
            <a:r>
              <a:rPr lang="en-US" sz="2400" b="1" dirty="0">
                <a:solidFill>
                  <a:srgbClr val="021559"/>
                </a:solidFill>
                <a:latin typeface="Roboto" panose="02000000000000000000" pitchFamily="2" charset="0"/>
                <a:ea typeface="Roboto" panose="02000000000000000000" pitchFamily="2" charset="0"/>
                <a:sym typeface="Arial"/>
              </a:rPr>
              <a:t>BRAIN GAIN</a:t>
            </a:r>
            <a:endParaRPr lang="el-GR" sz="2400" b="1" dirty="0">
              <a:solidFill>
                <a:srgbClr val="021559"/>
              </a:solidFill>
              <a:latin typeface="Roboto" panose="02000000000000000000" pitchFamily="2" charset="0"/>
              <a:ea typeface="Roboto" panose="02000000000000000000" pitchFamily="2" charset="0"/>
              <a:sym typeface="Arial"/>
            </a:endParaRPr>
          </a:p>
          <a:p>
            <a:pPr marL="0" lvl="1">
              <a:buClr>
                <a:srgbClr val="000123"/>
              </a:buClr>
            </a:pPr>
            <a:endParaRPr lang="el-GR" sz="1700" b="1" dirty="0">
              <a:solidFill>
                <a:srgbClr val="021559"/>
              </a:solidFill>
              <a:latin typeface="Roboto" panose="02000000000000000000" pitchFamily="2" charset="0"/>
              <a:ea typeface="Roboto" panose="02000000000000000000" pitchFamily="2" charset="0"/>
              <a:sym typeface="Arial"/>
            </a:endParaRPr>
          </a:p>
          <a:p>
            <a:pPr marL="285750" lvl="1" indent="-285750">
              <a:buClr>
                <a:srgbClr val="021559"/>
              </a:buClr>
              <a:buFont typeface="Arial" charset="0"/>
              <a:buChar char="•"/>
            </a:pPr>
            <a:r>
              <a:rPr lang="el-GR" sz="1650" b="1" dirty="0">
                <a:solidFill>
                  <a:srgbClr val="021559"/>
                </a:solidFill>
                <a:latin typeface="Roboto" panose="02000000000000000000" pitchFamily="2" charset="0"/>
                <a:ea typeface="Roboto" panose="02000000000000000000" pitchFamily="2" charset="0"/>
                <a:sym typeface="Arial"/>
              </a:rPr>
              <a:t>Ανάπτυξη συνεργασιών με ερευνητικούς οργανισμούς της ημεδαπής ή αλλοδαπής </a:t>
            </a:r>
            <a:r>
              <a:rPr lang="el-GR" sz="1650" dirty="0">
                <a:solidFill>
                  <a:srgbClr val="021559"/>
                </a:solidFill>
                <a:latin typeface="Roboto" panose="02000000000000000000" pitchFamily="2" charset="0"/>
                <a:ea typeface="Roboto" panose="02000000000000000000" pitchFamily="2" charset="0"/>
                <a:sym typeface="Wingdings" panose="05000000000000000000" pitchFamily="2" charset="2"/>
              </a:rPr>
              <a:t> Δυνατότητα ί</a:t>
            </a:r>
            <a:r>
              <a:rPr lang="el-GR" sz="1650" dirty="0">
                <a:solidFill>
                  <a:srgbClr val="021559"/>
                </a:solidFill>
                <a:latin typeface="Roboto" panose="02000000000000000000" pitchFamily="2" charset="0"/>
                <a:ea typeface="Roboto" panose="02000000000000000000" pitchFamily="2" charset="0"/>
                <a:sym typeface="Arial"/>
              </a:rPr>
              <a:t>δρυσης </a:t>
            </a:r>
            <a:r>
              <a:rPr lang="el-GR" sz="1650" b="1" dirty="0" err="1">
                <a:solidFill>
                  <a:srgbClr val="021559"/>
                </a:solidFill>
                <a:latin typeface="Roboto" panose="02000000000000000000" pitchFamily="2" charset="0"/>
                <a:ea typeface="Roboto" panose="02000000000000000000" pitchFamily="2" charset="0"/>
                <a:sym typeface="Arial"/>
              </a:rPr>
              <a:t>διιδρυματικών</a:t>
            </a:r>
            <a:r>
              <a:rPr lang="el-GR" sz="1650" dirty="0">
                <a:solidFill>
                  <a:srgbClr val="021559"/>
                </a:solidFill>
                <a:latin typeface="Roboto" panose="02000000000000000000" pitchFamily="2" charset="0"/>
                <a:ea typeface="Roboto" panose="02000000000000000000" pitchFamily="2" charset="0"/>
                <a:sym typeface="Arial"/>
              </a:rPr>
              <a:t> </a:t>
            </a:r>
            <a:r>
              <a:rPr lang="el-GR" sz="1650" b="1" dirty="0">
                <a:solidFill>
                  <a:srgbClr val="021559"/>
                </a:solidFill>
                <a:latin typeface="Roboto" panose="02000000000000000000" pitchFamily="2" charset="0"/>
                <a:ea typeface="Roboto" panose="02000000000000000000" pitchFamily="2" charset="0"/>
                <a:sym typeface="Arial"/>
              </a:rPr>
              <a:t>ερευνητικών ινστιτούτων </a:t>
            </a:r>
          </a:p>
          <a:p>
            <a:pPr marL="285750" lvl="1" indent="-285750">
              <a:buClr>
                <a:srgbClr val="021559"/>
              </a:buClr>
              <a:buFont typeface="Arial" charset="0"/>
              <a:buChar char="•"/>
            </a:pPr>
            <a:endParaRPr lang="el-GR" sz="1650" dirty="0">
              <a:solidFill>
                <a:srgbClr val="021559"/>
              </a:solidFill>
              <a:latin typeface="Roboto" panose="02000000000000000000" pitchFamily="2" charset="0"/>
              <a:ea typeface="Roboto" panose="02000000000000000000" pitchFamily="2" charset="0"/>
              <a:sym typeface="Arial"/>
            </a:endParaRPr>
          </a:p>
          <a:p>
            <a:pPr marL="285750" lvl="1" indent="-285750">
              <a:buClr>
                <a:srgbClr val="021559"/>
              </a:buClr>
              <a:buFont typeface="Arial" charset="0"/>
              <a:buChar char="•"/>
            </a:pPr>
            <a:r>
              <a:rPr lang="el-GR" sz="1650" dirty="0">
                <a:solidFill>
                  <a:srgbClr val="021559"/>
                </a:solidFill>
                <a:latin typeface="Roboto" panose="02000000000000000000" pitchFamily="2" charset="0"/>
                <a:ea typeface="Roboto" panose="02000000000000000000" pitchFamily="2" charset="0"/>
                <a:sym typeface="Arial"/>
              </a:rPr>
              <a:t>Εισαγωγή νέων δυνατοτήτων για τη στελέχωση με ερευνητικό προσωπικό, θέσπιση νέων θέσεων εργασίας και προσέλκυση νέων επιστημόνων, κυρίως από την αλλοδαπή συμβάλλοντας στο </a:t>
            </a:r>
            <a:r>
              <a:rPr lang="en-US" sz="1650" dirty="0">
                <a:solidFill>
                  <a:srgbClr val="021559"/>
                </a:solidFill>
                <a:latin typeface="Roboto" panose="02000000000000000000" pitchFamily="2" charset="0"/>
                <a:ea typeface="Roboto" panose="02000000000000000000" pitchFamily="2" charset="0"/>
                <a:sym typeface="Arial"/>
              </a:rPr>
              <a:t>brain gain</a:t>
            </a:r>
            <a:r>
              <a:rPr lang="el-GR" sz="1650" dirty="0">
                <a:solidFill>
                  <a:srgbClr val="021559"/>
                </a:solidFill>
                <a:latin typeface="Roboto" panose="02000000000000000000" pitchFamily="2" charset="0"/>
                <a:ea typeface="Roboto" panose="02000000000000000000" pitchFamily="2" charset="0"/>
                <a:sym typeface="Arial"/>
              </a:rPr>
              <a:t>: </a:t>
            </a:r>
          </a:p>
          <a:p>
            <a:pPr marL="742950" lvl="2" indent="-285750">
              <a:buClr>
                <a:srgbClr val="021559"/>
              </a:buClr>
              <a:buFont typeface="Arial" charset="0"/>
              <a:buChar char="•"/>
            </a:pPr>
            <a:r>
              <a:rPr lang="el-GR" sz="1650" dirty="0">
                <a:solidFill>
                  <a:srgbClr val="021559"/>
                </a:solidFill>
                <a:latin typeface="Roboto" panose="02000000000000000000" pitchFamily="2" charset="0"/>
                <a:ea typeface="Roboto" panose="02000000000000000000" pitchFamily="2" charset="0"/>
                <a:sym typeface="Arial"/>
              </a:rPr>
              <a:t>Επισκέπτες Καθηγητές &amp; Επισκέπτες Ερευνητές </a:t>
            </a:r>
            <a:r>
              <a:rPr lang="el-GR" sz="1650" dirty="0">
                <a:solidFill>
                  <a:srgbClr val="021559"/>
                </a:solidFill>
                <a:latin typeface="Roboto" panose="02000000000000000000" pitchFamily="2" charset="0"/>
                <a:ea typeface="Roboto" panose="02000000000000000000" pitchFamily="2" charset="0"/>
                <a:sym typeface="Wingdings" pitchFamily="2" charset="2"/>
              </a:rPr>
              <a:t> </a:t>
            </a:r>
            <a:r>
              <a:rPr lang="el-GR" sz="1650" dirty="0">
                <a:solidFill>
                  <a:srgbClr val="021559"/>
                </a:solidFill>
                <a:latin typeface="Roboto" panose="02000000000000000000" pitchFamily="2" charset="0"/>
                <a:ea typeface="Roboto" panose="02000000000000000000" pitchFamily="2" charset="0"/>
                <a:sym typeface="Arial"/>
              </a:rPr>
              <a:t> Χρηματοδότηση μέσω του Ταμείου Ανάκαμψης</a:t>
            </a:r>
          </a:p>
          <a:p>
            <a:pPr marL="742950" lvl="2" indent="-285750">
              <a:buClr>
                <a:srgbClr val="021559"/>
              </a:buClr>
              <a:buFont typeface="Arial" charset="0"/>
              <a:buChar char="•"/>
            </a:pPr>
            <a:r>
              <a:rPr lang="el-GR" sz="1650" dirty="0">
                <a:solidFill>
                  <a:srgbClr val="021559"/>
                </a:solidFill>
                <a:latin typeface="Roboto" panose="02000000000000000000" pitchFamily="2" charset="0"/>
                <a:ea typeface="Roboto" panose="02000000000000000000" pitchFamily="2" charset="0"/>
                <a:sym typeface="Arial"/>
              </a:rPr>
              <a:t>Ερευνητές επί θητεία </a:t>
            </a:r>
          </a:p>
          <a:p>
            <a:pPr marL="742950" lvl="2" indent="-285750">
              <a:buClr>
                <a:srgbClr val="021559"/>
              </a:buClr>
              <a:buFont typeface="Arial" charset="0"/>
              <a:buChar char="•"/>
            </a:pPr>
            <a:r>
              <a:rPr lang="el-GR" sz="1650" dirty="0">
                <a:solidFill>
                  <a:srgbClr val="021559"/>
                </a:solidFill>
                <a:latin typeface="Roboto" panose="02000000000000000000" pitchFamily="2" charset="0"/>
                <a:ea typeface="Roboto" panose="02000000000000000000" pitchFamily="2" charset="0"/>
                <a:sym typeface="Arial"/>
              </a:rPr>
              <a:t>Σύσταση νέων προσωποπαγών θέσεων για επιστήμονες που λαμβάνουν χρηματοδότηση </a:t>
            </a:r>
            <a:r>
              <a:rPr lang="el-GR" sz="1650" b="1" dirty="0" err="1">
                <a:solidFill>
                  <a:srgbClr val="021559"/>
                </a:solidFill>
                <a:latin typeface="Roboto" panose="02000000000000000000" pitchFamily="2" charset="0"/>
                <a:ea typeface="Roboto" panose="02000000000000000000" pitchFamily="2" charset="0"/>
              </a:rPr>
              <a:t>European</a:t>
            </a:r>
            <a:r>
              <a:rPr lang="el-GR" sz="1650" b="1" dirty="0">
                <a:solidFill>
                  <a:srgbClr val="021559"/>
                </a:solidFill>
                <a:latin typeface="Roboto" panose="02000000000000000000" pitchFamily="2" charset="0"/>
                <a:ea typeface="Roboto" panose="02000000000000000000" pitchFamily="2" charset="0"/>
              </a:rPr>
              <a:t> </a:t>
            </a:r>
            <a:r>
              <a:rPr lang="el-GR" sz="1650" b="1" dirty="0" err="1">
                <a:solidFill>
                  <a:srgbClr val="021559"/>
                </a:solidFill>
                <a:latin typeface="Roboto" panose="02000000000000000000" pitchFamily="2" charset="0"/>
                <a:ea typeface="Roboto" panose="02000000000000000000" pitchFamily="2" charset="0"/>
              </a:rPr>
              <a:t>Research</a:t>
            </a:r>
            <a:r>
              <a:rPr lang="el-GR" sz="1650" b="1" dirty="0">
                <a:solidFill>
                  <a:srgbClr val="021559"/>
                </a:solidFill>
                <a:latin typeface="Roboto" panose="02000000000000000000" pitchFamily="2" charset="0"/>
                <a:ea typeface="Roboto" panose="02000000000000000000" pitchFamily="2" charset="0"/>
              </a:rPr>
              <a:t> </a:t>
            </a:r>
            <a:r>
              <a:rPr lang="el-GR" sz="1650" b="1" dirty="0" err="1">
                <a:solidFill>
                  <a:srgbClr val="021559"/>
                </a:solidFill>
                <a:latin typeface="Roboto" panose="02000000000000000000" pitchFamily="2" charset="0"/>
                <a:ea typeface="Roboto" panose="02000000000000000000" pitchFamily="2" charset="0"/>
              </a:rPr>
              <a:t>Council</a:t>
            </a:r>
            <a:r>
              <a:rPr lang="el-GR" sz="1650" b="1" dirty="0">
                <a:solidFill>
                  <a:srgbClr val="021559"/>
                </a:solidFill>
                <a:latin typeface="Roboto" panose="02000000000000000000" pitchFamily="2" charset="0"/>
                <a:ea typeface="Roboto" panose="02000000000000000000" pitchFamily="2" charset="0"/>
              </a:rPr>
              <a:t> (ERC)</a:t>
            </a:r>
          </a:p>
          <a:p>
            <a:pPr marL="742950" lvl="2" indent="-285750">
              <a:buClr>
                <a:srgbClr val="021559"/>
              </a:buClr>
              <a:buFont typeface="Arial" charset="0"/>
              <a:buChar char="•"/>
            </a:pPr>
            <a:r>
              <a:rPr lang="el-GR" sz="1650" b="1" dirty="0">
                <a:solidFill>
                  <a:srgbClr val="021559"/>
                </a:solidFill>
                <a:latin typeface="Roboto" panose="02000000000000000000" pitchFamily="2" charset="0"/>
                <a:ea typeface="Roboto" panose="02000000000000000000" pitchFamily="2" charset="0"/>
              </a:rPr>
              <a:t>Συνεργαζόμενοι Καθηγητές </a:t>
            </a:r>
            <a:r>
              <a:rPr lang="en-US" sz="1650" dirty="0">
                <a:solidFill>
                  <a:srgbClr val="021559"/>
                </a:solidFill>
                <a:latin typeface="Roboto" panose="02000000000000000000" pitchFamily="2" charset="0"/>
                <a:ea typeface="Roboto" panose="02000000000000000000" pitchFamily="2" charset="0"/>
              </a:rPr>
              <a:t>(Joint Chairs) </a:t>
            </a:r>
            <a:endParaRPr lang="el-GR" sz="1650" dirty="0">
              <a:solidFill>
                <a:srgbClr val="021559"/>
              </a:solidFill>
              <a:latin typeface="Roboto" panose="02000000000000000000" pitchFamily="2" charset="0"/>
              <a:ea typeface="Roboto" panose="02000000000000000000" pitchFamily="2" charset="0"/>
            </a:endParaRPr>
          </a:p>
          <a:p>
            <a:pPr marL="742950" lvl="2" indent="-285750">
              <a:buClr>
                <a:srgbClr val="021559"/>
              </a:buClr>
              <a:buFont typeface="Arial" charset="0"/>
              <a:buChar char="•"/>
            </a:pPr>
            <a:r>
              <a:rPr lang="el-GR" sz="1650" b="1" dirty="0">
                <a:solidFill>
                  <a:srgbClr val="021559"/>
                </a:solidFill>
                <a:latin typeface="Roboto" panose="02000000000000000000" pitchFamily="2" charset="0"/>
                <a:ea typeface="Roboto" panose="02000000000000000000" pitchFamily="2" charset="0"/>
              </a:rPr>
              <a:t>Επώνυμες έδρες </a:t>
            </a:r>
          </a:p>
          <a:p>
            <a:pPr marL="742950" lvl="2" indent="-285750">
              <a:buClr>
                <a:srgbClr val="021559"/>
              </a:buClr>
              <a:buFont typeface="Arial" charset="0"/>
              <a:buChar char="•"/>
            </a:pPr>
            <a:endParaRPr lang="el-GR" sz="1650" dirty="0">
              <a:solidFill>
                <a:srgbClr val="021559"/>
              </a:solidFill>
              <a:latin typeface="Roboto" panose="02000000000000000000" pitchFamily="2" charset="0"/>
              <a:ea typeface="Roboto" panose="02000000000000000000" pitchFamily="2" charset="0"/>
            </a:endParaRPr>
          </a:p>
          <a:p>
            <a:pPr marL="285750" lvl="1" indent="-285750">
              <a:buClr>
                <a:srgbClr val="021559"/>
              </a:buClr>
              <a:buFont typeface="Arial" charset="0"/>
              <a:buChar char="•"/>
            </a:pPr>
            <a:r>
              <a:rPr lang="el-GR" sz="1650" dirty="0">
                <a:solidFill>
                  <a:srgbClr val="021559"/>
                </a:solidFill>
                <a:latin typeface="Roboto" panose="02000000000000000000" pitchFamily="2" charset="0"/>
                <a:ea typeface="Roboto" panose="02000000000000000000" pitchFamily="2" charset="0"/>
              </a:rPr>
              <a:t>Ενίσχυση του θεσμού της </a:t>
            </a:r>
            <a:r>
              <a:rPr lang="el-GR" sz="1650" b="1" dirty="0">
                <a:solidFill>
                  <a:srgbClr val="021559"/>
                </a:solidFill>
                <a:latin typeface="Roboto" panose="02000000000000000000" pitchFamily="2" charset="0"/>
                <a:ea typeface="Roboto" panose="02000000000000000000" pitchFamily="2" charset="0"/>
              </a:rPr>
              <a:t>κινητικότητας μεταξύ ερευνητών </a:t>
            </a:r>
            <a:r>
              <a:rPr lang="el-GR" sz="1650" dirty="0">
                <a:solidFill>
                  <a:srgbClr val="021559"/>
                </a:solidFill>
                <a:latin typeface="Roboto" panose="02000000000000000000" pitchFamily="2" charset="0"/>
                <a:ea typeface="Roboto" panose="02000000000000000000" pitchFamily="2" charset="0"/>
              </a:rPr>
              <a:t>ερευνητικών δομών Πανεπιστημίων στην Ελλάδα ή το εξωτερικό</a:t>
            </a:r>
          </a:p>
          <a:p>
            <a:pPr marL="285750" lvl="1" indent="-285750">
              <a:buClr>
                <a:srgbClr val="021559"/>
              </a:buClr>
              <a:buFont typeface="Arial" charset="0"/>
              <a:buChar char="•"/>
            </a:pPr>
            <a:endParaRPr lang="el-GR" sz="1650" dirty="0">
              <a:solidFill>
                <a:srgbClr val="021559"/>
              </a:solidFill>
              <a:latin typeface="Roboto" panose="02000000000000000000" pitchFamily="2" charset="0"/>
              <a:ea typeface="Roboto" panose="02000000000000000000" pitchFamily="2" charset="0"/>
            </a:endParaRPr>
          </a:p>
        </p:txBody>
      </p:sp>
      <p:pic>
        <p:nvPicPr>
          <p:cNvPr id="8" name="Picture 7">
            <a:extLst>
              <a:ext uri="{FF2B5EF4-FFF2-40B4-BE49-F238E27FC236}">
                <a16:creationId xmlns:a16="http://schemas.microsoft.com/office/drawing/2014/main" id="{5E22A732-8F50-E49B-C5D5-F42897924C4C}"/>
              </a:ext>
            </a:extLst>
          </p:cNvPr>
          <p:cNvPicPr>
            <a:picLocks noChangeAspect="1"/>
          </p:cNvPicPr>
          <p:nvPr/>
        </p:nvPicPr>
        <p:blipFill>
          <a:blip r:embed="rId3"/>
          <a:stretch>
            <a:fillRect/>
          </a:stretch>
        </p:blipFill>
        <p:spPr>
          <a:xfrm>
            <a:off x="180000" y="6300000"/>
            <a:ext cx="2414466" cy="432000"/>
          </a:xfrm>
          <a:prstGeom prst="rect">
            <a:avLst/>
          </a:prstGeom>
        </p:spPr>
      </p:pic>
    </p:spTree>
    <p:extLst>
      <p:ext uri="{BB962C8B-B14F-4D97-AF65-F5344CB8AC3E}">
        <p14:creationId xmlns:p14="http://schemas.microsoft.com/office/powerpoint/2010/main" val="4651167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Google Shape;139;p23">
            <a:extLst>
              <a:ext uri="{FF2B5EF4-FFF2-40B4-BE49-F238E27FC236}">
                <a16:creationId xmlns:a16="http://schemas.microsoft.com/office/drawing/2014/main" id="{A8996CE9-55BA-A241-99E4-D752A31B714D}"/>
              </a:ext>
            </a:extLst>
          </p:cNvPr>
          <p:cNvSpPr txBox="1"/>
          <p:nvPr/>
        </p:nvSpPr>
        <p:spPr>
          <a:xfrm>
            <a:off x="2508793" y="1594086"/>
            <a:ext cx="1463264" cy="1034395"/>
          </a:xfrm>
          <a:prstGeom prst="rect">
            <a:avLst/>
          </a:prstGeom>
          <a:noFill/>
          <a:ln>
            <a:noFill/>
          </a:ln>
        </p:spPr>
        <p:txBody>
          <a:bodyPr spcFirstLastPara="1" wrap="square" lIns="121900" tIns="121900" rIns="121900" bIns="121900" anchor="t" anchorCtr="0">
            <a:noAutofit/>
          </a:bodyPr>
          <a:lstStyle/>
          <a:p>
            <a:pPr defTabSz="914377"/>
            <a:r>
              <a:rPr lang="el-GR" sz="1500" dirty="0">
                <a:solidFill>
                  <a:schemeClr val="bg1"/>
                </a:solidFill>
                <a:latin typeface="Roboto" panose="02000000000000000000" pitchFamily="2" charset="0"/>
                <a:ea typeface="Roboto" panose="02000000000000000000" pitchFamily="2" charset="0"/>
                <a:cs typeface="Roboto" panose="02000000000000000000" pitchFamily="2" charset="0"/>
              </a:rPr>
              <a:t>Νομοσχέδιο </a:t>
            </a:r>
            <a:endParaRPr lang="en-US" sz="1500" dirty="0">
              <a:solidFill>
                <a:schemeClr val="bg1"/>
              </a:solidFill>
              <a:latin typeface="Roboto" panose="02000000000000000000" pitchFamily="2" charset="0"/>
              <a:ea typeface="Roboto" panose="02000000000000000000" pitchFamily="2" charset="0"/>
              <a:cs typeface="Roboto" panose="02000000000000000000" pitchFamily="2" charset="0"/>
            </a:endParaRPr>
          </a:p>
          <a:p>
            <a:pPr defTabSz="914377"/>
            <a:r>
              <a:rPr lang="el-GR" sz="1500" dirty="0">
                <a:solidFill>
                  <a:schemeClr val="bg1"/>
                </a:solidFill>
                <a:latin typeface="Roboto" panose="02000000000000000000" pitchFamily="2" charset="0"/>
                <a:ea typeface="Roboto" panose="02000000000000000000" pitchFamily="2" charset="0"/>
                <a:cs typeface="Roboto" panose="02000000000000000000" pitchFamily="2" charset="0"/>
              </a:rPr>
              <a:t>για την Ιδιωτική Εκπαίδευση </a:t>
            </a:r>
          </a:p>
        </p:txBody>
      </p:sp>
      <p:sp>
        <p:nvSpPr>
          <p:cNvPr id="7" name="Google Shape;140;p23">
            <a:extLst>
              <a:ext uri="{FF2B5EF4-FFF2-40B4-BE49-F238E27FC236}">
                <a16:creationId xmlns:a16="http://schemas.microsoft.com/office/drawing/2014/main" id="{29A332D5-90D7-B741-AFFF-D201B325F33F}"/>
              </a:ext>
            </a:extLst>
          </p:cNvPr>
          <p:cNvSpPr txBox="1"/>
          <p:nvPr/>
        </p:nvSpPr>
        <p:spPr>
          <a:xfrm>
            <a:off x="3496907" y="3104473"/>
            <a:ext cx="1571448" cy="1447250"/>
          </a:xfrm>
          <a:prstGeom prst="rect">
            <a:avLst/>
          </a:prstGeom>
          <a:noFill/>
          <a:ln>
            <a:noFill/>
          </a:ln>
        </p:spPr>
        <p:txBody>
          <a:bodyPr spcFirstLastPara="1" wrap="square" lIns="121900" tIns="121900" rIns="121900" bIns="121900" anchor="t" anchorCtr="0">
            <a:noAutofit/>
          </a:bodyPr>
          <a:lstStyle/>
          <a:p>
            <a:pPr defTabSz="914377"/>
            <a:r>
              <a:rPr lang="el-GR" sz="1500" dirty="0">
                <a:solidFill>
                  <a:srgbClr val="56FFF2"/>
                </a:solidFill>
                <a:latin typeface="Roboto" panose="02000000000000000000" pitchFamily="2" charset="0"/>
                <a:ea typeface="Roboto" panose="02000000000000000000" pitchFamily="2" charset="0"/>
                <a:cs typeface="Roboto" panose="02000000000000000000" pitchFamily="2" charset="0"/>
              </a:rPr>
              <a:t>Νομοσχέδιο για την Εθνική Αρχή Ανώτατης Εκπαίδευσης</a:t>
            </a:r>
          </a:p>
        </p:txBody>
      </p:sp>
      <p:sp>
        <p:nvSpPr>
          <p:cNvPr id="9" name="Google Shape;139;p23">
            <a:extLst>
              <a:ext uri="{FF2B5EF4-FFF2-40B4-BE49-F238E27FC236}">
                <a16:creationId xmlns:a16="http://schemas.microsoft.com/office/drawing/2014/main" id="{C05FAD60-284A-8B44-A3B3-2787ED78147D}"/>
              </a:ext>
            </a:extLst>
          </p:cNvPr>
          <p:cNvSpPr txBox="1"/>
          <p:nvPr/>
        </p:nvSpPr>
        <p:spPr>
          <a:xfrm>
            <a:off x="1123127" y="2838182"/>
            <a:ext cx="1720918" cy="1363714"/>
          </a:xfrm>
          <a:prstGeom prst="rect">
            <a:avLst/>
          </a:prstGeom>
          <a:noFill/>
          <a:ln>
            <a:noFill/>
          </a:ln>
        </p:spPr>
        <p:txBody>
          <a:bodyPr spcFirstLastPara="1" wrap="square" lIns="121900" tIns="121900" rIns="121900" bIns="121900" anchor="t" anchorCtr="0">
            <a:noAutofit/>
          </a:bodyPr>
          <a:lstStyle/>
          <a:p>
            <a:pPr defTabSz="914377"/>
            <a:r>
              <a:rPr lang="el-GR" sz="1500" dirty="0">
                <a:solidFill>
                  <a:schemeClr val="bg1"/>
                </a:solidFill>
                <a:latin typeface="Roboto" panose="02000000000000000000" pitchFamily="2" charset="0"/>
                <a:ea typeface="Roboto" panose="02000000000000000000" pitchFamily="2" charset="0"/>
                <a:cs typeface="Roboto" panose="02000000000000000000" pitchFamily="2" charset="0"/>
              </a:rPr>
              <a:t>Νομοσχέδιο </a:t>
            </a:r>
            <a:br>
              <a:rPr lang="el-GR" sz="1500" dirty="0">
                <a:solidFill>
                  <a:schemeClr val="bg1"/>
                </a:solidFill>
                <a:latin typeface="Roboto" panose="02000000000000000000" pitchFamily="2" charset="0"/>
                <a:ea typeface="Roboto" panose="02000000000000000000" pitchFamily="2" charset="0"/>
                <a:cs typeface="Roboto" panose="02000000000000000000" pitchFamily="2" charset="0"/>
              </a:rPr>
            </a:br>
            <a:r>
              <a:rPr lang="el-GR" sz="1500" dirty="0">
                <a:solidFill>
                  <a:schemeClr val="bg1"/>
                </a:solidFill>
                <a:latin typeface="Roboto" panose="02000000000000000000" pitchFamily="2" charset="0"/>
                <a:ea typeface="Roboto" panose="02000000000000000000" pitchFamily="2" charset="0"/>
                <a:cs typeface="Roboto" panose="02000000000000000000" pitchFamily="2" charset="0"/>
              </a:rPr>
              <a:t>για την Επαγγελματική Εκπαίδευση, Κατάρτιση &amp; </a:t>
            </a:r>
            <a:endParaRPr lang="en-US" sz="1500" dirty="0">
              <a:solidFill>
                <a:schemeClr val="bg1"/>
              </a:solidFill>
              <a:latin typeface="Roboto" panose="02000000000000000000" pitchFamily="2" charset="0"/>
              <a:ea typeface="Roboto" panose="02000000000000000000" pitchFamily="2" charset="0"/>
              <a:cs typeface="Roboto" panose="02000000000000000000" pitchFamily="2" charset="0"/>
            </a:endParaRPr>
          </a:p>
          <a:p>
            <a:pPr defTabSz="914377"/>
            <a:r>
              <a:rPr lang="el-GR" sz="1500" dirty="0">
                <a:solidFill>
                  <a:schemeClr val="bg1"/>
                </a:solidFill>
                <a:latin typeface="Roboto" panose="02000000000000000000" pitchFamily="2" charset="0"/>
                <a:ea typeface="Roboto" panose="02000000000000000000" pitchFamily="2" charset="0"/>
                <a:cs typeface="Roboto" panose="02000000000000000000" pitchFamily="2" charset="0"/>
              </a:rPr>
              <a:t>Δια Βίου Μάθηση</a:t>
            </a:r>
          </a:p>
        </p:txBody>
      </p:sp>
      <p:sp>
        <p:nvSpPr>
          <p:cNvPr id="12" name="Google Shape;139;p23">
            <a:extLst>
              <a:ext uri="{FF2B5EF4-FFF2-40B4-BE49-F238E27FC236}">
                <a16:creationId xmlns:a16="http://schemas.microsoft.com/office/drawing/2014/main" id="{5465C018-8978-484C-8F7D-7BD578A07EA6}"/>
              </a:ext>
            </a:extLst>
          </p:cNvPr>
          <p:cNvSpPr txBox="1"/>
          <p:nvPr/>
        </p:nvSpPr>
        <p:spPr>
          <a:xfrm>
            <a:off x="6394460" y="1628807"/>
            <a:ext cx="2230373" cy="1688577"/>
          </a:xfrm>
          <a:prstGeom prst="rect">
            <a:avLst/>
          </a:prstGeom>
          <a:noFill/>
          <a:ln>
            <a:noFill/>
          </a:ln>
        </p:spPr>
        <p:txBody>
          <a:bodyPr spcFirstLastPara="1" wrap="square" lIns="121900" tIns="121900" rIns="121900" bIns="121900" anchor="t" anchorCtr="0">
            <a:noAutofit/>
          </a:bodyPr>
          <a:lstStyle/>
          <a:p>
            <a:pPr defTabSz="914377">
              <a:buClr>
                <a:srgbClr val="000000"/>
              </a:buClr>
            </a:pPr>
            <a:r>
              <a:rPr lang="el-GR" sz="1500" dirty="0">
                <a:solidFill>
                  <a:schemeClr val="bg1"/>
                </a:solidFill>
                <a:latin typeface="Roboto" panose="02000000000000000000" pitchFamily="2" charset="0"/>
                <a:ea typeface="Roboto" panose="02000000000000000000" pitchFamily="2" charset="0"/>
              </a:rPr>
              <a:t>Νομοσχέδιο </a:t>
            </a:r>
          </a:p>
          <a:p>
            <a:pPr defTabSz="914377">
              <a:buClr>
                <a:srgbClr val="000000"/>
              </a:buClr>
            </a:pPr>
            <a:r>
              <a:rPr lang="el-GR" sz="1500" dirty="0">
                <a:solidFill>
                  <a:schemeClr val="bg1"/>
                </a:solidFill>
                <a:latin typeface="Roboto" panose="02000000000000000000" pitchFamily="2" charset="0"/>
                <a:ea typeface="Roboto" panose="02000000000000000000" pitchFamily="2" charset="0"/>
              </a:rPr>
              <a:t>για την </a:t>
            </a:r>
          </a:p>
          <a:p>
            <a:pPr defTabSz="914377">
              <a:buClr>
                <a:srgbClr val="02AEF0"/>
              </a:buClr>
            </a:pPr>
            <a:r>
              <a:rPr lang="el-GR" sz="1500" dirty="0">
                <a:solidFill>
                  <a:schemeClr val="bg1"/>
                </a:solidFill>
                <a:latin typeface="Roboto" panose="02000000000000000000" pitchFamily="2" charset="0"/>
                <a:ea typeface="Roboto" panose="02000000000000000000" pitchFamily="2" charset="0"/>
              </a:rPr>
              <a:t>- ενίσχυση αυτονομίας</a:t>
            </a:r>
          </a:p>
          <a:p>
            <a:pPr defTabSz="914377">
              <a:buClr>
                <a:srgbClr val="02AEF0"/>
              </a:buClr>
            </a:pPr>
            <a:r>
              <a:rPr lang="el-GR" sz="1500" dirty="0">
                <a:solidFill>
                  <a:schemeClr val="bg1"/>
                </a:solidFill>
                <a:latin typeface="Roboto" panose="02000000000000000000" pitchFamily="2" charset="0"/>
                <a:ea typeface="Roboto" panose="02000000000000000000" pitchFamily="2" charset="0"/>
              </a:rPr>
              <a:t>- αξιολόγηση εκπαιδευτικών &amp; στελεχών </a:t>
            </a:r>
          </a:p>
          <a:p>
            <a:pPr defTabSz="914377">
              <a:buClr>
                <a:srgbClr val="02AEF0"/>
              </a:buClr>
            </a:pPr>
            <a:r>
              <a:rPr lang="el-GR" sz="1500" dirty="0">
                <a:solidFill>
                  <a:schemeClr val="bg1"/>
                </a:solidFill>
                <a:latin typeface="Roboto" panose="02000000000000000000" pitchFamily="2" charset="0"/>
                <a:ea typeface="Roboto" panose="02000000000000000000" pitchFamily="2" charset="0"/>
              </a:rPr>
              <a:t>- ενίσχυση δομών υποστήριξης εκπαιδευτικού έργου</a:t>
            </a:r>
          </a:p>
          <a:p>
            <a:pPr defTabSz="914377">
              <a:buClr>
                <a:srgbClr val="02AEF0"/>
              </a:buClr>
            </a:pPr>
            <a:r>
              <a:rPr lang="el-GR" sz="1500" dirty="0">
                <a:solidFill>
                  <a:schemeClr val="bg1"/>
                </a:solidFill>
                <a:latin typeface="Roboto" panose="02000000000000000000" pitchFamily="2" charset="0"/>
                <a:ea typeface="Roboto" panose="02000000000000000000" pitchFamily="2" charset="0"/>
              </a:rPr>
              <a:t>- εκκλησιαστική εκπαίδευση</a:t>
            </a:r>
          </a:p>
        </p:txBody>
      </p:sp>
      <p:cxnSp>
        <p:nvCxnSpPr>
          <p:cNvPr id="15" name="Straight Connector 14">
            <a:extLst>
              <a:ext uri="{FF2B5EF4-FFF2-40B4-BE49-F238E27FC236}">
                <a16:creationId xmlns:a16="http://schemas.microsoft.com/office/drawing/2014/main" id="{4ECD50DA-789C-EF4D-906C-35F57E785DBE}"/>
              </a:ext>
            </a:extLst>
          </p:cNvPr>
          <p:cNvCxnSpPr>
            <a:cxnSpLocks/>
          </p:cNvCxnSpPr>
          <p:nvPr/>
        </p:nvCxnSpPr>
        <p:spPr>
          <a:xfrm flipV="1">
            <a:off x="309051" y="2730307"/>
            <a:ext cx="0" cy="228278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42AA95F-971B-9F4A-9D6F-2626FB2C0F78}"/>
              </a:ext>
            </a:extLst>
          </p:cNvPr>
          <p:cNvCxnSpPr>
            <a:cxnSpLocks/>
          </p:cNvCxnSpPr>
          <p:nvPr/>
        </p:nvCxnSpPr>
        <p:spPr>
          <a:xfrm flipH="1" flipV="1">
            <a:off x="2774504" y="2711695"/>
            <a:ext cx="10670" cy="228635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56B4B48-F9AF-1B4E-87F2-CD8D7951E61A}"/>
              </a:ext>
            </a:extLst>
          </p:cNvPr>
          <p:cNvCxnSpPr>
            <a:cxnSpLocks/>
          </p:cNvCxnSpPr>
          <p:nvPr/>
        </p:nvCxnSpPr>
        <p:spPr>
          <a:xfrm flipV="1">
            <a:off x="3751694" y="4428976"/>
            <a:ext cx="0" cy="566766"/>
          </a:xfrm>
          <a:prstGeom prst="line">
            <a:avLst/>
          </a:prstGeom>
          <a:ln w="19050">
            <a:solidFill>
              <a:srgbClr val="56FFF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40ED5C1-5AE1-A249-8CE3-0030E2A62499}"/>
              </a:ext>
            </a:extLst>
          </p:cNvPr>
          <p:cNvCxnSpPr>
            <a:cxnSpLocks/>
          </p:cNvCxnSpPr>
          <p:nvPr/>
        </p:nvCxnSpPr>
        <p:spPr>
          <a:xfrm flipV="1">
            <a:off x="5207577" y="3214801"/>
            <a:ext cx="0" cy="1798667"/>
          </a:xfrm>
          <a:prstGeom prst="line">
            <a:avLst/>
          </a:prstGeom>
          <a:ln w="19050">
            <a:solidFill>
              <a:srgbClr val="56FFF2"/>
            </a:solidFill>
          </a:ln>
        </p:spPr>
        <p:style>
          <a:lnRef idx="1">
            <a:schemeClr val="accent1"/>
          </a:lnRef>
          <a:fillRef idx="0">
            <a:schemeClr val="accent1"/>
          </a:fillRef>
          <a:effectRef idx="0">
            <a:schemeClr val="accent1"/>
          </a:effectRef>
          <a:fontRef idx="minor">
            <a:schemeClr val="tx1"/>
          </a:fontRef>
        </p:style>
      </p:cxnSp>
      <p:sp>
        <p:nvSpPr>
          <p:cNvPr id="13" name="Google Shape;140;p23">
            <a:extLst>
              <a:ext uri="{FF2B5EF4-FFF2-40B4-BE49-F238E27FC236}">
                <a16:creationId xmlns:a16="http://schemas.microsoft.com/office/drawing/2014/main" id="{29A332D5-90D7-B741-AFFF-D201B325F33F}"/>
              </a:ext>
            </a:extLst>
          </p:cNvPr>
          <p:cNvSpPr txBox="1"/>
          <p:nvPr/>
        </p:nvSpPr>
        <p:spPr>
          <a:xfrm>
            <a:off x="67206" y="1628807"/>
            <a:ext cx="1436354" cy="1782977"/>
          </a:xfrm>
          <a:prstGeom prst="rect">
            <a:avLst/>
          </a:prstGeom>
          <a:noFill/>
          <a:ln>
            <a:noFill/>
          </a:ln>
        </p:spPr>
        <p:txBody>
          <a:bodyPr spcFirstLastPara="1" wrap="square" lIns="121900" tIns="121900" rIns="121900" bIns="121900" anchor="t" anchorCtr="0">
            <a:noAutofit/>
          </a:bodyPr>
          <a:lstStyle/>
          <a:p>
            <a:pPr defTabSz="914377"/>
            <a:r>
              <a:rPr lang="el-GR" sz="1500" dirty="0">
                <a:solidFill>
                  <a:schemeClr val="bg1"/>
                </a:solidFill>
                <a:latin typeface="Roboto" panose="02000000000000000000" pitchFamily="2" charset="0"/>
                <a:ea typeface="Roboto" panose="02000000000000000000" pitchFamily="2" charset="0"/>
                <a:cs typeface="Roboto" panose="02000000000000000000" pitchFamily="2" charset="0"/>
              </a:rPr>
              <a:t>Νομοσχέδιο </a:t>
            </a:r>
            <a:endParaRPr lang="en-US" sz="1500" dirty="0">
              <a:solidFill>
                <a:schemeClr val="bg1"/>
              </a:solidFill>
              <a:latin typeface="Roboto" panose="02000000000000000000" pitchFamily="2" charset="0"/>
              <a:ea typeface="Roboto" panose="02000000000000000000" pitchFamily="2" charset="0"/>
              <a:cs typeface="Roboto" panose="02000000000000000000" pitchFamily="2" charset="0"/>
            </a:endParaRPr>
          </a:p>
          <a:p>
            <a:pPr defTabSz="914377"/>
            <a:r>
              <a:rPr lang="el-GR" sz="1500" dirty="0">
                <a:solidFill>
                  <a:schemeClr val="bg1"/>
                </a:solidFill>
                <a:latin typeface="Roboto" panose="02000000000000000000" pitchFamily="2" charset="0"/>
                <a:ea typeface="Roboto" panose="02000000000000000000" pitchFamily="2" charset="0"/>
                <a:cs typeface="Roboto" panose="02000000000000000000" pitchFamily="2" charset="0"/>
              </a:rPr>
              <a:t>για την Αναβάθμιση του Σχολείου</a:t>
            </a:r>
          </a:p>
        </p:txBody>
      </p:sp>
      <p:cxnSp>
        <p:nvCxnSpPr>
          <p:cNvPr id="14" name="Straight Connector 13">
            <a:extLst>
              <a:ext uri="{FF2B5EF4-FFF2-40B4-BE49-F238E27FC236}">
                <a16:creationId xmlns:a16="http://schemas.microsoft.com/office/drawing/2014/main" id="{4ECD50DA-789C-EF4D-906C-35F57E785DBE}"/>
              </a:ext>
            </a:extLst>
          </p:cNvPr>
          <p:cNvCxnSpPr>
            <a:cxnSpLocks/>
          </p:cNvCxnSpPr>
          <p:nvPr/>
        </p:nvCxnSpPr>
        <p:spPr>
          <a:xfrm flipV="1">
            <a:off x="1357259" y="4619978"/>
            <a:ext cx="0" cy="39348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Google Shape;139;p23">
            <a:extLst>
              <a:ext uri="{FF2B5EF4-FFF2-40B4-BE49-F238E27FC236}">
                <a16:creationId xmlns:a16="http://schemas.microsoft.com/office/drawing/2014/main" id="{17999EFC-D868-944E-80F8-62D2DD88C973}"/>
              </a:ext>
            </a:extLst>
          </p:cNvPr>
          <p:cNvSpPr txBox="1"/>
          <p:nvPr/>
        </p:nvSpPr>
        <p:spPr>
          <a:xfrm>
            <a:off x="10384483" y="1757465"/>
            <a:ext cx="1723293" cy="1742032"/>
          </a:xfrm>
          <a:prstGeom prst="rect">
            <a:avLst/>
          </a:prstGeom>
          <a:noFill/>
          <a:ln>
            <a:noFill/>
          </a:ln>
        </p:spPr>
        <p:txBody>
          <a:bodyPr spcFirstLastPara="1" wrap="square" lIns="121900" tIns="121900" rIns="121900" bIns="121900" anchor="t" anchorCtr="0">
            <a:noAutofit/>
          </a:bodyPr>
          <a:lstStyle/>
          <a:p>
            <a:pPr defTabSz="914377"/>
            <a:r>
              <a:rPr lang="el-GR" sz="2000" b="1" dirty="0">
                <a:solidFill>
                  <a:srgbClr val="56FFF2"/>
                </a:solidFill>
                <a:latin typeface="Roboto" panose="02000000000000000000" pitchFamily="2" charset="0"/>
                <a:ea typeface="Roboto" panose="02000000000000000000" pitchFamily="2" charset="0"/>
                <a:cs typeface="Roboto" panose="02000000000000000000" pitchFamily="2" charset="0"/>
              </a:rPr>
              <a:t>Νομοσχέδιο (νόμος πλαίσιο) «Νέοι Ορίζοντες για τα ΑΕΙ»</a:t>
            </a:r>
          </a:p>
        </p:txBody>
      </p:sp>
      <p:cxnSp>
        <p:nvCxnSpPr>
          <p:cNvPr id="23" name="Straight Connector 22">
            <a:extLst>
              <a:ext uri="{FF2B5EF4-FFF2-40B4-BE49-F238E27FC236}">
                <a16:creationId xmlns:a16="http://schemas.microsoft.com/office/drawing/2014/main" id="{394EE5F5-1532-4848-AF36-10733D711E1C}"/>
              </a:ext>
            </a:extLst>
          </p:cNvPr>
          <p:cNvCxnSpPr>
            <a:cxnSpLocks/>
          </p:cNvCxnSpPr>
          <p:nvPr/>
        </p:nvCxnSpPr>
        <p:spPr>
          <a:xfrm flipV="1">
            <a:off x="6663652" y="4360667"/>
            <a:ext cx="0" cy="63624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Google Shape;139;p23">
            <a:extLst>
              <a:ext uri="{FF2B5EF4-FFF2-40B4-BE49-F238E27FC236}">
                <a16:creationId xmlns:a16="http://schemas.microsoft.com/office/drawing/2014/main" id="{FFE91746-451D-6845-AD5F-D7A06FF573BB}"/>
              </a:ext>
            </a:extLst>
          </p:cNvPr>
          <p:cNvSpPr txBox="1"/>
          <p:nvPr/>
        </p:nvSpPr>
        <p:spPr>
          <a:xfrm>
            <a:off x="4897669" y="1178180"/>
            <a:ext cx="1632867" cy="2410973"/>
          </a:xfrm>
          <a:prstGeom prst="rect">
            <a:avLst/>
          </a:prstGeom>
          <a:noFill/>
          <a:ln>
            <a:noFill/>
          </a:ln>
        </p:spPr>
        <p:txBody>
          <a:bodyPr spcFirstLastPara="1" wrap="square" lIns="121900" tIns="121900" rIns="121900" bIns="121900" anchor="t" anchorCtr="0">
            <a:noAutofit/>
          </a:bodyPr>
          <a:lstStyle/>
          <a:p>
            <a:pPr lvl="0" defTabSz="914377">
              <a:buClr>
                <a:srgbClr val="000000"/>
              </a:buClr>
            </a:pPr>
            <a:r>
              <a:rPr lang="el-GR" sz="1500" dirty="0">
                <a:solidFill>
                  <a:srgbClr val="56FFF2"/>
                </a:solidFill>
                <a:latin typeface="Roboto" panose="02000000000000000000" pitchFamily="2" charset="0"/>
                <a:ea typeface="Roboto" panose="02000000000000000000" pitchFamily="2" charset="0"/>
                <a:cs typeface="Roboto" panose="02000000000000000000" pitchFamily="2" charset="0"/>
              </a:rPr>
              <a:t>Νομοσχέδιο </a:t>
            </a:r>
          </a:p>
          <a:p>
            <a:pPr lvl="0" defTabSz="914377">
              <a:buClr>
                <a:srgbClr val="000000"/>
              </a:buClr>
            </a:pPr>
            <a:r>
              <a:rPr lang="el-GR" sz="1500" dirty="0">
                <a:solidFill>
                  <a:srgbClr val="56FFF2"/>
                </a:solidFill>
                <a:latin typeface="Roboto" panose="02000000000000000000" pitchFamily="2" charset="0"/>
                <a:ea typeface="Roboto" panose="02000000000000000000" pitchFamily="2" charset="0"/>
                <a:cs typeface="Roboto" panose="02000000000000000000" pitchFamily="2" charset="0"/>
              </a:rPr>
              <a:t>για </a:t>
            </a:r>
          </a:p>
          <a:p>
            <a:pPr lvl="0" defTabSz="914377">
              <a:buClr>
                <a:srgbClr val="000000"/>
              </a:buClr>
            </a:pPr>
            <a:r>
              <a:rPr lang="el-GR" sz="1500" dirty="0">
                <a:solidFill>
                  <a:srgbClr val="56FFF2"/>
                </a:solidFill>
                <a:latin typeface="Roboto" panose="02000000000000000000" pitchFamily="2" charset="0"/>
                <a:ea typeface="Roboto" panose="02000000000000000000" pitchFamily="2" charset="0"/>
                <a:cs typeface="Roboto" panose="02000000000000000000" pitchFamily="2" charset="0"/>
              </a:rPr>
              <a:t>- εισαγωγή </a:t>
            </a:r>
          </a:p>
          <a:p>
            <a:pPr lvl="0" defTabSz="914377">
              <a:buClr>
                <a:srgbClr val="000000"/>
              </a:buClr>
            </a:pPr>
            <a:r>
              <a:rPr lang="el-GR" sz="1500" dirty="0">
                <a:solidFill>
                  <a:srgbClr val="56FFF2"/>
                </a:solidFill>
                <a:latin typeface="Roboto" panose="02000000000000000000" pitchFamily="2" charset="0"/>
                <a:ea typeface="Roboto" panose="02000000000000000000" pitchFamily="2" charset="0"/>
                <a:cs typeface="Roboto" panose="02000000000000000000" pitchFamily="2" charset="0"/>
              </a:rPr>
              <a:t>στα ΑΕΙ</a:t>
            </a:r>
          </a:p>
          <a:p>
            <a:pPr lvl="0" defTabSz="914377">
              <a:buClr>
                <a:srgbClr val="000000"/>
              </a:buClr>
            </a:pPr>
            <a:r>
              <a:rPr lang="el-GR" sz="1500" dirty="0">
                <a:solidFill>
                  <a:srgbClr val="56FFF2"/>
                </a:solidFill>
                <a:latin typeface="Roboto" panose="02000000000000000000" pitchFamily="2" charset="0"/>
                <a:ea typeface="Roboto" panose="02000000000000000000" pitchFamily="2" charset="0"/>
                <a:cs typeface="Roboto" panose="02000000000000000000" pitchFamily="2" charset="0"/>
              </a:rPr>
              <a:t>- ενίσχυση</a:t>
            </a:r>
          </a:p>
          <a:p>
            <a:pPr lvl="0" defTabSz="914377">
              <a:buClr>
                <a:srgbClr val="000000"/>
              </a:buClr>
            </a:pPr>
            <a:r>
              <a:rPr lang="el-GR" sz="1500" dirty="0">
                <a:solidFill>
                  <a:srgbClr val="56FFF2"/>
                </a:solidFill>
                <a:latin typeface="Roboto" panose="02000000000000000000" pitchFamily="2" charset="0"/>
                <a:ea typeface="Roboto" panose="02000000000000000000" pitchFamily="2" charset="0"/>
                <a:cs typeface="Roboto" panose="02000000000000000000" pitchFamily="2" charset="0"/>
              </a:rPr>
              <a:t>ασφάλειας &amp;  ακαδημαϊκής ελευθερίας</a:t>
            </a:r>
          </a:p>
        </p:txBody>
      </p:sp>
      <p:sp>
        <p:nvSpPr>
          <p:cNvPr id="26" name="Google Shape;139;p23">
            <a:extLst>
              <a:ext uri="{FF2B5EF4-FFF2-40B4-BE49-F238E27FC236}">
                <a16:creationId xmlns:a16="http://schemas.microsoft.com/office/drawing/2014/main" id="{D02D6012-E719-9D44-8673-B961C9A41398}"/>
              </a:ext>
            </a:extLst>
          </p:cNvPr>
          <p:cNvSpPr txBox="1"/>
          <p:nvPr/>
        </p:nvSpPr>
        <p:spPr>
          <a:xfrm>
            <a:off x="8601064" y="1233769"/>
            <a:ext cx="1632863" cy="1688577"/>
          </a:xfrm>
          <a:prstGeom prst="rect">
            <a:avLst/>
          </a:prstGeom>
          <a:noFill/>
          <a:ln>
            <a:noFill/>
          </a:ln>
        </p:spPr>
        <p:txBody>
          <a:bodyPr spcFirstLastPara="1" wrap="square" lIns="121900" tIns="121900" rIns="121900" bIns="121900" anchor="t" anchorCtr="0">
            <a:noAutofit/>
          </a:bodyPr>
          <a:lstStyle/>
          <a:p>
            <a:pPr defTabSz="914377">
              <a:buClr>
                <a:srgbClr val="000000"/>
              </a:buClr>
            </a:pPr>
            <a:r>
              <a:rPr lang="el-GR" sz="1500" dirty="0">
                <a:solidFill>
                  <a:srgbClr val="56FFF2"/>
                </a:solidFill>
                <a:latin typeface="Roboto" panose="02000000000000000000" pitchFamily="2" charset="0"/>
                <a:ea typeface="Roboto" panose="02000000000000000000" pitchFamily="2" charset="0"/>
              </a:rPr>
              <a:t>Νομοσχέδιο </a:t>
            </a:r>
          </a:p>
          <a:p>
            <a:pPr defTabSz="914377">
              <a:buClr>
                <a:srgbClr val="000000"/>
              </a:buClr>
            </a:pPr>
            <a:r>
              <a:rPr lang="el-GR" sz="1500" dirty="0">
                <a:solidFill>
                  <a:srgbClr val="56FFF2"/>
                </a:solidFill>
                <a:latin typeface="Roboto" panose="02000000000000000000" pitchFamily="2" charset="0"/>
                <a:ea typeface="Roboto" panose="02000000000000000000" pitchFamily="2" charset="0"/>
              </a:rPr>
              <a:t>για το νέο θεσμικό πλαίσιο  </a:t>
            </a:r>
          </a:p>
          <a:p>
            <a:pPr defTabSz="914377">
              <a:buClr>
                <a:srgbClr val="000000"/>
              </a:buClr>
            </a:pPr>
            <a:r>
              <a:rPr lang="el-GR" sz="1500" dirty="0">
                <a:solidFill>
                  <a:srgbClr val="56FFF2"/>
                </a:solidFill>
                <a:latin typeface="Roboto" panose="02000000000000000000" pitchFamily="2" charset="0"/>
                <a:ea typeface="Roboto" panose="02000000000000000000" pitchFamily="2" charset="0"/>
              </a:rPr>
              <a:t>Εταιρειών -</a:t>
            </a:r>
            <a:r>
              <a:rPr lang="el-GR" sz="1500" dirty="0" err="1">
                <a:solidFill>
                  <a:srgbClr val="56FFF2"/>
                </a:solidFill>
                <a:latin typeface="Roboto" panose="02000000000000000000" pitchFamily="2" charset="0"/>
                <a:ea typeface="Roboto" panose="02000000000000000000" pitchFamily="2" charset="0"/>
              </a:rPr>
              <a:t>Τεχνοβλαστών</a:t>
            </a:r>
            <a:r>
              <a:rPr lang="el-GR" sz="1500" dirty="0">
                <a:solidFill>
                  <a:srgbClr val="56FFF2"/>
                </a:solidFill>
                <a:latin typeface="Roboto" panose="02000000000000000000" pitchFamily="2" charset="0"/>
                <a:ea typeface="Roboto" panose="02000000000000000000" pitchFamily="2" charset="0"/>
              </a:rPr>
              <a:t> </a:t>
            </a:r>
            <a:br>
              <a:rPr lang="el-GR" sz="1500" dirty="0">
                <a:solidFill>
                  <a:srgbClr val="56FFF2"/>
                </a:solidFill>
                <a:latin typeface="Roboto" panose="02000000000000000000" pitchFamily="2" charset="0"/>
                <a:ea typeface="Roboto" panose="02000000000000000000" pitchFamily="2" charset="0"/>
              </a:rPr>
            </a:br>
            <a:r>
              <a:rPr lang="el-GR" sz="1500" dirty="0">
                <a:solidFill>
                  <a:srgbClr val="56FFF2"/>
                </a:solidFill>
                <a:latin typeface="Roboto" panose="02000000000000000000" pitchFamily="2" charset="0"/>
                <a:ea typeface="Roboto" panose="02000000000000000000" pitchFamily="2" charset="0"/>
              </a:rPr>
              <a:t>(</a:t>
            </a:r>
            <a:r>
              <a:rPr lang="en-GB" sz="1500" dirty="0">
                <a:solidFill>
                  <a:srgbClr val="56FFF2"/>
                </a:solidFill>
                <a:latin typeface="Roboto" panose="02000000000000000000" pitchFamily="2" charset="0"/>
                <a:ea typeface="Roboto" panose="02000000000000000000" pitchFamily="2" charset="0"/>
              </a:rPr>
              <a:t>spin</a:t>
            </a:r>
            <a:r>
              <a:rPr lang="el-GR" sz="1500" dirty="0">
                <a:solidFill>
                  <a:srgbClr val="56FFF2"/>
                </a:solidFill>
                <a:latin typeface="Roboto" panose="02000000000000000000" pitchFamily="2" charset="0"/>
                <a:ea typeface="Roboto" panose="02000000000000000000" pitchFamily="2" charset="0"/>
              </a:rPr>
              <a:t>-</a:t>
            </a:r>
            <a:r>
              <a:rPr lang="en-GB" sz="1500" dirty="0">
                <a:solidFill>
                  <a:srgbClr val="56FFF2"/>
                </a:solidFill>
                <a:latin typeface="Roboto" panose="02000000000000000000" pitchFamily="2" charset="0"/>
                <a:ea typeface="Roboto" panose="02000000000000000000" pitchFamily="2" charset="0"/>
              </a:rPr>
              <a:t>off)</a:t>
            </a:r>
            <a:endParaRPr lang="el-GR" sz="1500" dirty="0">
              <a:solidFill>
                <a:srgbClr val="56FFF2"/>
              </a:solidFill>
              <a:latin typeface="Roboto" panose="02000000000000000000" pitchFamily="2" charset="0"/>
              <a:ea typeface="Roboto" panose="02000000000000000000" pitchFamily="2" charset="0"/>
            </a:endParaRPr>
          </a:p>
        </p:txBody>
      </p:sp>
      <p:cxnSp>
        <p:nvCxnSpPr>
          <p:cNvPr id="27" name="Straight Connector 26">
            <a:extLst>
              <a:ext uri="{FF2B5EF4-FFF2-40B4-BE49-F238E27FC236}">
                <a16:creationId xmlns:a16="http://schemas.microsoft.com/office/drawing/2014/main" id="{1AAE6ACD-9002-744B-B489-AF60CE5B8092}"/>
              </a:ext>
            </a:extLst>
          </p:cNvPr>
          <p:cNvCxnSpPr>
            <a:cxnSpLocks/>
          </p:cNvCxnSpPr>
          <p:nvPr/>
        </p:nvCxnSpPr>
        <p:spPr>
          <a:xfrm flipV="1">
            <a:off x="8894069" y="3056674"/>
            <a:ext cx="0" cy="1940234"/>
          </a:xfrm>
          <a:prstGeom prst="line">
            <a:avLst/>
          </a:prstGeom>
          <a:ln w="19050">
            <a:solidFill>
              <a:srgbClr val="56FFF2"/>
            </a:solidFill>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E6CDB567-C03C-744A-907E-729C9212C4E9}"/>
              </a:ext>
            </a:extLst>
          </p:cNvPr>
          <p:cNvPicPr>
            <a:picLocks noChangeAspect="1"/>
          </p:cNvPicPr>
          <p:nvPr/>
        </p:nvPicPr>
        <p:blipFill>
          <a:blip r:embed="rId4"/>
          <a:stretch>
            <a:fillRect/>
          </a:stretch>
        </p:blipFill>
        <p:spPr>
          <a:xfrm>
            <a:off x="180000" y="6300000"/>
            <a:ext cx="2387678" cy="432000"/>
          </a:xfrm>
          <a:prstGeom prst="rect">
            <a:avLst/>
          </a:prstGeom>
        </p:spPr>
      </p:pic>
      <p:grpSp>
        <p:nvGrpSpPr>
          <p:cNvPr id="28" name="Group 27"/>
          <p:cNvGrpSpPr/>
          <p:nvPr/>
        </p:nvGrpSpPr>
        <p:grpSpPr>
          <a:xfrm>
            <a:off x="10508334" y="4239021"/>
            <a:ext cx="778838" cy="759623"/>
            <a:chOff x="7696200" y="1658938"/>
            <a:chExt cx="836613" cy="815975"/>
          </a:xfrm>
          <a:solidFill>
            <a:srgbClr val="56FFF2"/>
          </a:solidFill>
        </p:grpSpPr>
        <p:sp>
          <p:nvSpPr>
            <p:cNvPr id="30" name="Freeform 6"/>
            <p:cNvSpPr>
              <a:spLocks noEditPoints="1"/>
            </p:cNvSpPr>
            <p:nvPr/>
          </p:nvSpPr>
          <p:spPr bwMode="auto">
            <a:xfrm>
              <a:off x="7770813" y="1658938"/>
              <a:ext cx="762000" cy="503238"/>
            </a:xfrm>
            <a:custGeom>
              <a:avLst/>
              <a:gdLst/>
              <a:ahLst/>
              <a:cxnLst>
                <a:cxn ang="0">
                  <a:pos x="257" y="261"/>
                </a:cxn>
                <a:cxn ang="0">
                  <a:pos x="246" y="262"/>
                </a:cxn>
                <a:cxn ang="0">
                  <a:pos x="231" y="264"/>
                </a:cxn>
                <a:cxn ang="0">
                  <a:pos x="215" y="266"/>
                </a:cxn>
                <a:cxn ang="0">
                  <a:pos x="206" y="281"/>
                </a:cxn>
                <a:cxn ang="0">
                  <a:pos x="264" y="276"/>
                </a:cxn>
                <a:cxn ang="0">
                  <a:pos x="168" y="187"/>
                </a:cxn>
                <a:cxn ang="0">
                  <a:pos x="106" y="205"/>
                </a:cxn>
                <a:cxn ang="0">
                  <a:pos x="157" y="253"/>
                </a:cxn>
                <a:cxn ang="0">
                  <a:pos x="387" y="185"/>
                </a:cxn>
                <a:cxn ang="0">
                  <a:pos x="339" y="199"/>
                </a:cxn>
                <a:cxn ang="0">
                  <a:pos x="354" y="258"/>
                </a:cxn>
                <a:cxn ang="0">
                  <a:pos x="387" y="185"/>
                </a:cxn>
                <a:cxn ang="0">
                  <a:pos x="250" y="174"/>
                </a:cxn>
                <a:cxn ang="0">
                  <a:pos x="256" y="235"/>
                </a:cxn>
                <a:cxn ang="0">
                  <a:pos x="288" y="202"/>
                </a:cxn>
                <a:cxn ang="0">
                  <a:pos x="65" y="143"/>
                </a:cxn>
                <a:cxn ang="0">
                  <a:pos x="54" y="225"/>
                </a:cxn>
                <a:cxn ang="0">
                  <a:pos x="92" y="133"/>
                </a:cxn>
                <a:cxn ang="0">
                  <a:pos x="304" y="132"/>
                </a:cxn>
                <a:cxn ang="0">
                  <a:pos x="322" y="203"/>
                </a:cxn>
                <a:cxn ang="0">
                  <a:pos x="223" y="103"/>
                </a:cxn>
                <a:cxn ang="0">
                  <a:pos x="157" y="114"/>
                </a:cxn>
                <a:cxn ang="0">
                  <a:pos x="189" y="183"/>
                </a:cxn>
                <a:cxn ang="0">
                  <a:pos x="227" y="139"/>
                </a:cxn>
                <a:cxn ang="0">
                  <a:pos x="409" y="99"/>
                </a:cxn>
                <a:cxn ang="0">
                  <a:pos x="388" y="184"/>
                </a:cxn>
                <a:cxn ang="0">
                  <a:pos x="441" y="164"/>
                </a:cxn>
                <a:cxn ang="0">
                  <a:pos x="126" y="59"/>
                </a:cxn>
                <a:cxn ang="0">
                  <a:pos x="93" y="133"/>
                </a:cxn>
                <a:cxn ang="0">
                  <a:pos x="141" y="118"/>
                </a:cxn>
                <a:cxn ang="0">
                  <a:pos x="363" y="52"/>
                </a:cxn>
                <a:cxn ang="0">
                  <a:pos x="303" y="69"/>
                </a:cxn>
                <a:cxn ang="0">
                  <a:pos x="354" y="119"/>
                </a:cxn>
                <a:cxn ang="0">
                  <a:pos x="274" y="36"/>
                </a:cxn>
                <a:cxn ang="0">
                  <a:pos x="223" y="103"/>
                </a:cxn>
                <a:cxn ang="0">
                  <a:pos x="274" y="36"/>
                </a:cxn>
                <a:cxn ang="0">
                  <a:pos x="480" y="237"/>
                </a:cxn>
                <a:cxn ang="0">
                  <a:pos x="409" y="266"/>
                </a:cxn>
                <a:cxn ang="0">
                  <a:pos x="337" y="287"/>
                </a:cxn>
                <a:cxn ang="0">
                  <a:pos x="262" y="300"/>
                </a:cxn>
                <a:cxn ang="0">
                  <a:pos x="186" y="305"/>
                </a:cxn>
                <a:cxn ang="0">
                  <a:pos x="139" y="284"/>
                </a:cxn>
                <a:cxn ang="0">
                  <a:pos x="74" y="308"/>
                </a:cxn>
                <a:cxn ang="0">
                  <a:pos x="23" y="70"/>
                </a:cxn>
                <a:cxn ang="0">
                  <a:pos x="95" y="44"/>
                </a:cxn>
                <a:cxn ang="0">
                  <a:pos x="168" y="25"/>
                </a:cxn>
                <a:cxn ang="0">
                  <a:pos x="243" y="15"/>
                </a:cxn>
                <a:cxn ang="0">
                  <a:pos x="297" y="45"/>
                </a:cxn>
                <a:cxn ang="0">
                  <a:pos x="363" y="26"/>
                </a:cxn>
                <a:cxn ang="0">
                  <a:pos x="427" y="0"/>
                </a:cxn>
              </a:cxnLst>
              <a:rect l="0" t="0" r="r" b="b"/>
              <a:pathLst>
                <a:path w="480" h="317">
                  <a:moveTo>
                    <a:pt x="261" y="261"/>
                  </a:moveTo>
                  <a:lnTo>
                    <a:pt x="260" y="261"/>
                  </a:lnTo>
                  <a:lnTo>
                    <a:pt x="257" y="261"/>
                  </a:lnTo>
                  <a:lnTo>
                    <a:pt x="254" y="262"/>
                  </a:lnTo>
                  <a:lnTo>
                    <a:pt x="251" y="262"/>
                  </a:lnTo>
                  <a:lnTo>
                    <a:pt x="246" y="262"/>
                  </a:lnTo>
                  <a:lnTo>
                    <a:pt x="241" y="263"/>
                  </a:lnTo>
                  <a:lnTo>
                    <a:pt x="236" y="263"/>
                  </a:lnTo>
                  <a:lnTo>
                    <a:pt x="231" y="264"/>
                  </a:lnTo>
                  <a:lnTo>
                    <a:pt x="226" y="265"/>
                  </a:lnTo>
                  <a:lnTo>
                    <a:pt x="220" y="265"/>
                  </a:lnTo>
                  <a:lnTo>
                    <a:pt x="215" y="266"/>
                  </a:lnTo>
                  <a:lnTo>
                    <a:pt x="210" y="267"/>
                  </a:lnTo>
                  <a:lnTo>
                    <a:pt x="205" y="268"/>
                  </a:lnTo>
                  <a:lnTo>
                    <a:pt x="206" y="281"/>
                  </a:lnTo>
                  <a:lnTo>
                    <a:pt x="225" y="280"/>
                  </a:lnTo>
                  <a:lnTo>
                    <a:pt x="245" y="278"/>
                  </a:lnTo>
                  <a:lnTo>
                    <a:pt x="264" y="276"/>
                  </a:lnTo>
                  <a:lnTo>
                    <a:pt x="262" y="261"/>
                  </a:lnTo>
                  <a:lnTo>
                    <a:pt x="261" y="261"/>
                  </a:lnTo>
                  <a:close/>
                  <a:moveTo>
                    <a:pt x="168" y="187"/>
                  </a:moveTo>
                  <a:lnTo>
                    <a:pt x="147" y="193"/>
                  </a:lnTo>
                  <a:lnTo>
                    <a:pt x="126" y="198"/>
                  </a:lnTo>
                  <a:lnTo>
                    <a:pt x="106" y="205"/>
                  </a:lnTo>
                  <a:lnTo>
                    <a:pt x="117" y="266"/>
                  </a:lnTo>
                  <a:lnTo>
                    <a:pt x="137" y="259"/>
                  </a:lnTo>
                  <a:lnTo>
                    <a:pt x="157" y="253"/>
                  </a:lnTo>
                  <a:lnTo>
                    <a:pt x="177" y="248"/>
                  </a:lnTo>
                  <a:lnTo>
                    <a:pt x="168" y="187"/>
                  </a:lnTo>
                  <a:close/>
                  <a:moveTo>
                    <a:pt x="387" y="185"/>
                  </a:moveTo>
                  <a:lnTo>
                    <a:pt x="371" y="190"/>
                  </a:lnTo>
                  <a:lnTo>
                    <a:pt x="355" y="194"/>
                  </a:lnTo>
                  <a:lnTo>
                    <a:pt x="339" y="199"/>
                  </a:lnTo>
                  <a:lnTo>
                    <a:pt x="323" y="203"/>
                  </a:lnTo>
                  <a:lnTo>
                    <a:pt x="332" y="264"/>
                  </a:lnTo>
                  <a:lnTo>
                    <a:pt x="354" y="258"/>
                  </a:lnTo>
                  <a:lnTo>
                    <a:pt x="376" y="252"/>
                  </a:lnTo>
                  <a:lnTo>
                    <a:pt x="398" y="245"/>
                  </a:lnTo>
                  <a:lnTo>
                    <a:pt x="387" y="185"/>
                  </a:lnTo>
                  <a:close/>
                  <a:moveTo>
                    <a:pt x="286" y="172"/>
                  </a:moveTo>
                  <a:lnTo>
                    <a:pt x="268" y="172"/>
                  </a:lnTo>
                  <a:lnTo>
                    <a:pt x="250" y="174"/>
                  </a:lnTo>
                  <a:lnTo>
                    <a:pt x="232" y="176"/>
                  </a:lnTo>
                  <a:lnTo>
                    <a:pt x="239" y="237"/>
                  </a:lnTo>
                  <a:lnTo>
                    <a:pt x="256" y="235"/>
                  </a:lnTo>
                  <a:lnTo>
                    <a:pt x="274" y="234"/>
                  </a:lnTo>
                  <a:lnTo>
                    <a:pt x="291" y="233"/>
                  </a:lnTo>
                  <a:lnTo>
                    <a:pt x="288" y="202"/>
                  </a:lnTo>
                  <a:lnTo>
                    <a:pt x="286" y="172"/>
                  </a:lnTo>
                  <a:close/>
                  <a:moveTo>
                    <a:pt x="92" y="133"/>
                  </a:moveTo>
                  <a:lnTo>
                    <a:pt x="65" y="143"/>
                  </a:lnTo>
                  <a:lnTo>
                    <a:pt x="39" y="154"/>
                  </a:lnTo>
                  <a:lnTo>
                    <a:pt x="46" y="190"/>
                  </a:lnTo>
                  <a:lnTo>
                    <a:pt x="54" y="225"/>
                  </a:lnTo>
                  <a:lnTo>
                    <a:pt x="80" y="215"/>
                  </a:lnTo>
                  <a:lnTo>
                    <a:pt x="105" y="205"/>
                  </a:lnTo>
                  <a:lnTo>
                    <a:pt x="92" y="133"/>
                  </a:lnTo>
                  <a:close/>
                  <a:moveTo>
                    <a:pt x="312" y="130"/>
                  </a:moveTo>
                  <a:lnTo>
                    <a:pt x="308" y="131"/>
                  </a:lnTo>
                  <a:lnTo>
                    <a:pt x="304" y="132"/>
                  </a:lnTo>
                  <a:lnTo>
                    <a:pt x="307" y="169"/>
                  </a:lnTo>
                  <a:lnTo>
                    <a:pt x="309" y="206"/>
                  </a:lnTo>
                  <a:lnTo>
                    <a:pt x="322" y="203"/>
                  </a:lnTo>
                  <a:lnTo>
                    <a:pt x="317" y="167"/>
                  </a:lnTo>
                  <a:lnTo>
                    <a:pt x="312" y="130"/>
                  </a:lnTo>
                  <a:close/>
                  <a:moveTo>
                    <a:pt x="223" y="103"/>
                  </a:moveTo>
                  <a:lnTo>
                    <a:pt x="201" y="106"/>
                  </a:lnTo>
                  <a:lnTo>
                    <a:pt x="179" y="110"/>
                  </a:lnTo>
                  <a:lnTo>
                    <a:pt x="157" y="114"/>
                  </a:lnTo>
                  <a:lnTo>
                    <a:pt x="163" y="151"/>
                  </a:lnTo>
                  <a:lnTo>
                    <a:pt x="168" y="187"/>
                  </a:lnTo>
                  <a:lnTo>
                    <a:pt x="189" y="183"/>
                  </a:lnTo>
                  <a:lnTo>
                    <a:pt x="210" y="179"/>
                  </a:lnTo>
                  <a:lnTo>
                    <a:pt x="231" y="176"/>
                  </a:lnTo>
                  <a:lnTo>
                    <a:pt x="227" y="139"/>
                  </a:lnTo>
                  <a:lnTo>
                    <a:pt x="223" y="103"/>
                  </a:lnTo>
                  <a:close/>
                  <a:moveTo>
                    <a:pt x="426" y="92"/>
                  </a:moveTo>
                  <a:lnTo>
                    <a:pt x="409" y="99"/>
                  </a:lnTo>
                  <a:lnTo>
                    <a:pt x="392" y="106"/>
                  </a:lnTo>
                  <a:lnTo>
                    <a:pt x="374" y="112"/>
                  </a:lnTo>
                  <a:lnTo>
                    <a:pt x="388" y="184"/>
                  </a:lnTo>
                  <a:lnTo>
                    <a:pt x="406" y="178"/>
                  </a:lnTo>
                  <a:lnTo>
                    <a:pt x="423" y="171"/>
                  </a:lnTo>
                  <a:lnTo>
                    <a:pt x="441" y="164"/>
                  </a:lnTo>
                  <a:lnTo>
                    <a:pt x="426" y="92"/>
                  </a:lnTo>
                  <a:close/>
                  <a:moveTo>
                    <a:pt x="148" y="53"/>
                  </a:moveTo>
                  <a:lnTo>
                    <a:pt x="126" y="59"/>
                  </a:lnTo>
                  <a:lnTo>
                    <a:pt x="103" y="65"/>
                  </a:lnTo>
                  <a:lnTo>
                    <a:pt x="82" y="72"/>
                  </a:lnTo>
                  <a:lnTo>
                    <a:pt x="93" y="133"/>
                  </a:lnTo>
                  <a:lnTo>
                    <a:pt x="108" y="128"/>
                  </a:lnTo>
                  <a:lnTo>
                    <a:pt x="125" y="123"/>
                  </a:lnTo>
                  <a:lnTo>
                    <a:pt x="141" y="118"/>
                  </a:lnTo>
                  <a:lnTo>
                    <a:pt x="157" y="114"/>
                  </a:lnTo>
                  <a:lnTo>
                    <a:pt x="148" y="53"/>
                  </a:lnTo>
                  <a:close/>
                  <a:moveTo>
                    <a:pt x="363" y="52"/>
                  </a:moveTo>
                  <a:lnTo>
                    <a:pt x="343" y="58"/>
                  </a:lnTo>
                  <a:lnTo>
                    <a:pt x="323" y="64"/>
                  </a:lnTo>
                  <a:lnTo>
                    <a:pt x="303" y="69"/>
                  </a:lnTo>
                  <a:lnTo>
                    <a:pt x="312" y="130"/>
                  </a:lnTo>
                  <a:lnTo>
                    <a:pt x="333" y="125"/>
                  </a:lnTo>
                  <a:lnTo>
                    <a:pt x="354" y="119"/>
                  </a:lnTo>
                  <a:lnTo>
                    <a:pt x="374" y="112"/>
                  </a:lnTo>
                  <a:lnTo>
                    <a:pt x="363" y="52"/>
                  </a:lnTo>
                  <a:close/>
                  <a:moveTo>
                    <a:pt x="274" y="36"/>
                  </a:moveTo>
                  <a:lnTo>
                    <a:pt x="245" y="38"/>
                  </a:lnTo>
                  <a:lnTo>
                    <a:pt x="216" y="41"/>
                  </a:lnTo>
                  <a:lnTo>
                    <a:pt x="223" y="103"/>
                  </a:lnTo>
                  <a:lnTo>
                    <a:pt x="251" y="100"/>
                  </a:lnTo>
                  <a:lnTo>
                    <a:pt x="279" y="98"/>
                  </a:lnTo>
                  <a:lnTo>
                    <a:pt x="274" y="36"/>
                  </a:lnTo>
                  <a:close/>
                  <a:moveTo>
                    <a:pt x="427" y="0"/>
                  </a:moveTo>
                  <a:lnTo>
                    <a:pt x="453" y="118"/>
                  </a:lnTo>
                  <a:lnTo>
                    <a:pt x="480" y="237"/>
                  </a:lnTo>
                  <a:lnTo>
                    <a:pt x="456" y="247"/>
                  </a:lnTo>
                  <a:lnTo>
                    <a:pt x="433" y="257"/>
                  </a:lnTo>
                  <a:lnTo>
                    <a:pt x="409" y="266"/>
                  </a:lnTo>
                  <a:lnTo>
                    <a:pt x="385" y="273"/>
                  </a:lnTo>
                  <a:lnTo>
                    <a:pt x="361" y="281"/>
                  </a:lnTo>
                  <a:lnTo>
                    <a:pt x="337" y="287"/>
                  </a:lnTo>
                  <a:lnTo>
                    <a:pt x="312" y="292"/>
                  </a:lnTo>
                  <a:lnTo>
                    <a:pt x="287" y="296"/>
                  </a:lnTo>
                  <a:lnTo>
                    <a:pt x="262" y="300"/>
                  </a:lnTo>
                  <a:lnTo>
                    <a:pt x="237" y="303"/>
                  </a:lnTo>
                  <a:lnTo>
                    <a:pt x="211" y="304"/>
                  </a:lnTo>
                  <a:lnTo>
                    <a:pt x="186" y="305"/>
                  </a:lnTo>
                  <a:lnTo>
                    <a:pt x="183" y="272"/>
                  </a:lnTo>
                  <a:lnTo>
                    <a:pt x="161" y="278"/>
                  </a:lnTo>
                  <a:lnTo>
                    <a:pt x="139" y="284"/>
                  </a:lnTo>
                  <a:lnTo>
                    <a:pt x="117" y="291"/>
                  </a:lnTo>
                  <a:lnTo>
                    <a:pt x="95" y="299"/>
                  </a:lnTo>
                  <a:lnTo>
                    <a:pt x="74" y="308"/>
                  </a:lnTo>
                  <a:lnTo>
                    <a:pt x="53" y="317"/>
                  </a:lnTo>
                  <a:lnTo>
                    <a:pt x="0" y="80"/>
                  </a:lnTo>
                  <a:lnTo>
                    <a:pt x="23" y="70"/>
                  </a:lnTo>
                  <a:lnTo>
                    <a:pt x="47" y="60"/>
                  </a:lnTo>
                  <a:lnTo>
                    <a:pt x="71" y="52"/>
                  </a:lnTo>
                  <a:lnTo>
                    <a:pt x="95" y="44"/>
                  </a:lnTo>
                  <a:lnTo>
                    <a:pt x="119" y="37"/>
                  </a:lnTo>
                  <a:lnTo>
                    <a:pt x="143" y="31"/>
                  </a:lnTo>
                  <a:lnTo>
                    <a:pt x="168" y="25"/>
                  </a:lnTo>
                  <a:lnTo>
                    <a:pt x="192" y="21"/>
                  </a:lnTo>
                  <a:lnTo>
                    <a:pt x="218" y="17"/>
                  </a:lnTo>
                  <a:lnTo>
                    <a:pt x="243" y="15"/>
                  </a:lnTo>
                  <a:lnTo>
                    <a:pt x="268" y="13"/>
                  </a:lnTo>
                  <a:lnTo>
                    <a:pt x="294" y="12"/>
                  </a:lnTo>
                  <a:lnTo>
                    <a:pt x="297" y="45"/>
                  </a:lnTo>
                  <a:lnTo>
                    <a:pt x="319" y="40"/>
                  </a:lnTo>
                  <a:lnTo>
                    <a:pt x="341" y="33"/>
                  </a:lnTo>
                  <a:lnTo>
                    <a:pt x="363" y="26"/>
                  </a:lnTo>
                  <a:lnTo>
                    <a:pt x="385" y="18"/>
                  </a:lnTo>
                  <a:lnTo>
                    <a:pt x="406" y="10"/>
                  </a:lnTo>
                  <a:lnTo>
                    <a:pt x="427" y="0"/>
                  </a:lnTo>
                  <a:close/>
                </a:path>
              </a:pathLst>
            </a:custGeom>
            <a:grpFill/>
            <a:ln w="0">
              <a:solidFill>
                <a:srgbClr val="006677"/>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7"/>
            <p:cNvSpPr>
              <a:spLocks/>
            </p:cNvSpPr>
            <p:nvPr/>
          </p:nvSpPr>
          <p:spPr bwMode="auto">
            <a:xfrm>
              <a:off x="7696200" y="1793875"/>
              <a:ext cx="184150" cy="681038"/>
            </a:xfrm>
            <a:custGeom>
              <a:avLst/>
              <a:gdLst/>
              <a:ahLst/>
              <a:cxnLst>
                <a:cxn ang="0">
                  <a:pos x="32" y="0"/>
                </a:cxn>
                <a:cxn ang="0">
                  <a:pos x="34" y="4"/>
                </a:cxn>
                <a:cxn ang="0">
                  <a:pos x="36" y="12"/>
                </a:cxn>
                <a:cxn ang="0">
                  <a:pos x="39" y="23"/>
                </a:cxn>
                <a:cxn ang="0">
                  <a:pos x="42" y="37"/>
                </a:cxn>
                <a:cxn ang="0">
                  <a:pos x="47" y="53"/>
                </a:cxn>
                <a:cxn ang="0">
                  <a:pos x="51" y="72"/>
                </a:cxn>
                <a:cxn ang="0">
                  <a:pos x="59" y="104"/>
                </a:cxn>
                <a:cxn ang="0">
                  <a:pos x="65" y="128"/>
                </a:cxn>
                <a:cxn ang="0">
                  <a:pos x="71" y="154"/>
                </a:cxn>
                <a:cxn ang="0">
                  <a:pos x="77" y="181"/>
                </a:cxn>
                <a:cxn ang="0">
                  <a:pos x="83" y="209"/>
                </a:cxn>
                <a:cxn ang="0">
                  <a:pos x="89" y="237"/>
                </a:cxn>
                <a:cxn ang="0">
                  <a:pos x="94" y="267"/>
                </a:cxn>
                <a:cxn ang="0">
                  <a:pos x="102" y="311"/>
                </a:cxn>
                <a:cxn ang="0">
                  <a:pos x="108" y="355"/>
                </a:cxn>
                <a:cxn ang="0">
                  <a:pos x="112" y="384"/>
                </a:cxn>
                <a:cxn ang="0">
                  <a:pos x="115" y="412"/>
                </a:cxn>
                <a:cxn ang="0">
                  <a:pos x="83" y="429"/>
                </a:cxn>
                <a:cxn ang="0">
                  <a:pos x="80" y="401"/>
                </a:cxn>
                <a:cxn ang="0">
                  <a:pos x="77" y="373"/>
                </a:cxn>
                <a:cxn ang="0">
                  <a:pos x="73" y="345"/>
                </a:cxn>
                <a:cxn ang="0">
                  <a:pos x="66" y="301"/>
                </a:cxn>
                <a:cxn ang="0">
                  <a:pos x="61" y="272"/>
                </a:cxn>
                <a:cxn ang="0">
                  <a:pos x="55" y="243"/>
                </a:cxn>
                <a:cxn ang="0">
                  <a:pos x="50" y="215"/>
                </a:cxn>
                <a:cxn ang="0">
                  <a:pos x="44" y="187"/>
                </a:cxn>
                <a:cxn ang="0">
                  <a:pos x="38" y="161"/>
                </a:cxn>
                <a:cxn ang="0">
                  <a:pos x="32" y="136"/>
                </a:cxn>
                <a:cxn ang="0">
                  <a:pos x="27" y="112"/>
                </a:cxn>
                <a:cxn ang="0">
                  <a:pos x="21" y="90"/>
                </a:cxn>
                <a:cxn ang="0">
                  <a:pos x="16" y="70"/>
                </a:cxn>
                <a:cxn ang="0">
                  <a:pos x="12" y="53"/>
                </a:cxn>
                <a:cxn ang="0">
                  <a:pos x="8" y="38"/>
                </a:cxn>
                <a:cxn ang="0">
                  <a:pos x="5" y="26"/>
                </a:cxn>
                <a:cxn ang="0">
                  <a:pos x="2" y="17"/>
                </a:cxn>
                <a:cxn ang="0">
                  <a:pos x="1" y="11"/>
                </a:cxn>
                <a:cxn ang="0">
                  <a:pos x="0" y="9"/>
                </a:cxn>
              </a:cxnLst>
              <a:rect l="0" t="0" r="r" b="b"/>
              <a:pathLst>
                <a:path w="116" h="429">
                  <a:moveTo>
                    <a:pt x="32" y="0"/>
                  </a:moveTo>
                  <a:lnTo>
                    <a:pt x="32" y="0"/>
                  </a:lnTo>
                  <a:lnTo>
                    <a:pt x="33" y="2"/>
                  </a:lnTo>
                  <a:lnTo>
                    <a:pt x="34" y="4"/>
                  </a:lnTo>
                  <a:lnTo>
                    <a:pt x="35" y="8"/>
                  </a:lnTo>
                  <a:lnTo>
                    <a:pt x="36" y="12"/>
                  </a:lnTo>
                  <a:lnTo>
                    <a:pt x="37" y="17"/>
                  </a:lnTo>
                  <a:lnTo>
                    <a:pt x="39" y="23"/>
                  </a:lnTo>
                  <a:lnTo>
                    <a:pt x="40" y="29"/>
                  </a:lnTo>
                  <a:lnTo>
                    <a:pt x="42" y="37"/>
                  </a:lnTo>
                  <a:lnTo>
                    <a:pt x="44" y="44"/>
                  </a:lnTo>
                  <a:lnTo>
                    <a:pt x="47" y="53"/>
                  </a:lnTo>
                  <a:lnTo>
                    <a:pt x="49" y="62"/>
                  </a:lnTo>
                  <a:lnTo>
                    <a:pt x="51" y="72"/>
                  </a:lnTo>
                  <a:lnTo>
                    <a:pt x="57" y="93"/>
                  </a:lnTo>
                  <a:lnTo>
                    <a:pt x="59" y="104"/>
                  </a:lnTo>
                  <a:lnTo>
                    <a:pt x="62" y="116"/>
                  </a:lnTo>
                  <a:lnTo>
                    <a:pt x="65" y="128"/>
                  </a:lnTo>
                  <a:lnTo>
                    <a:pt x="68" y="141"/>
                  </a:lnTo>
                  <a:lnTo>
                    <a:pt x="71" y="154"/>
                  </a:lnTo>
                  <a:lnTo>
                    <a:pt x="74" y="167"/>
                  </a:lnTo>
                  <a:lnTo>
                    <a:pt x="77" y="181"/>
                  </a:lnTo>
                  <a:lnTo>
                    <a:pt x="80" y="195"/>
                  </a:lnTo>
                  <a:lnTo>
                    <a:pt x="83" y="209"/>
                  </a:lnTo>
                  <a:lnTo>
                    <a:pt x="86" y="223"/>
                  </a:lnTo>
                  <a:lnTo>
                    <a:pt x="89" y="237"/>
                  </a:lnTo>
                  <a:lnTo>
                    <a:pt x="91" y="252"/>
                  </a:lnTo>
                  <a:lnTo>
                    <a:pt x="94" y="267"/>
                  </a:lnTo>
                  <a:lnTo>
                    <a:pt x="99" y="296"/>
                  </a:lnTo>
                  <a:lnTo>
                    <a:pt x="102" y="311"/>
                  </a:lnTo>
                  <a:lnTo>
                    <a:pt x="106" y="341"/>
                  </a:lnTo>
                  <a:lnTo>
                    <a:pt x="108" y="355"/>
                  </a:lnTo>
                  <a:lnTo>
                    <a:pt x="110" y="370"/>
                  </a:lnTo>
                  <a:lnTo>
                    <a:pt x="112" y="384"/>
                  </a:lnTo>
                  <a:lnTo>
                    <a:pt x="113" y="398"/>
                  </a:lnTo>
                  <a:lnTo>
                    <a:pt x="115" y="412"/>
                  </a:lnTo>
                  <a:lnTo>
                    <a:pt x="116" y="426"/>
                  </a:lnTo>
                  <a:lnTo>
                    <a:pt x="83" y="429"/>
                  </a:lnTo>
                  <a:lnTo>
                    <a:pt x="81" y="415"/>
                  </a:lnTo>
                  <a:lnTo>
                    <a:pt x="80" y="401"/>
                  </a:lnTo>
                  <a:lnTo>
                    <a:pt x="79" y="388"/>
                  </a:lnTo>
                  <a:lnTo>
                    <a:pt x="77" y="373"/>
                  </a:lnTo>
                  <a:lnTo>
                    <a:pt x="75" y="359"/>
                  </a:lnTo>
                  <a:lnTo>
                    <a:pt x="73" y="345"/>
                  </a:lnTo>
                  <a:lnTo>
                    <a:pt x="71" y="330"/>
                  </a:lnTo>
                  <a:lnTo>
                    <a:pt x="66" y="301"/>
                  </a:lnTo>
                  <a:lnTo>
                    <a:pt x="64" y="286"/>
                  </a:lnTo>
                  <a:lnTo>
                    <a:pt x="61" y="272"/>
                  </a:lnTo>
                  <a:lnTo>
                    <a:pt x="58" y="257"/>
                  </a:lnTo>
                  <a:lnTo>
                    <a:pt x="55" y="243"/>
                  </a:lnTo>
                  <a:lnTo>
                    <a:pt x="53" y="229"/>
                  </a:lnTo>
                  <a:lnTo>
                    <a:pt x="50" y="215"/>
                  </a:lnTo>
                  <a:lnTo>
                    <a:pt x="47" y="201"/>
                  </a:lnTo>
                  <a:lnTo>
                    <a:pt x="44" y="187"/>
                  </a:lnTo>
                  <a:lnTo>
                    <a:pt x="41" y="174"/>
                  </a:lnTo>
                  <a:lnTo>
                    <a:pt x="38" y="161"/>
                  </a:lnTo>
                  <a:lnTo>
                    <a:pt x="35" y="148"/>
                  </a:lnTo>
                  <a:lnTo>
                    <a:pt x="32" y="136"/>
                  </a:lnTo>
                  <a:lnTo>
                    <a:pt x="29" y="124"/>
                  </a:lnTo>
                  <a:lnTo>
                    <a:pt x="27" y="112"/>
                  </a:lnTo>
                  <a:lnTo>
                    <a:pt x="24" y="101"/>
                  </a:lnTo>
                  <a:lnTo>
                    <a:pt x="21" y="90"/>
                  </a:lnTo>
                  <a:lnTo>
                    <a:pt x="19" y="80"/>
                  </a:lnTo>
                  <a:lnTo>
                    <a:pt x="16" y="70"/>
                  </a:lnTo>
                  <a:lnTo>
                    <a:pt x="14" y="61"/>
                  </a:lnTo>
                  <a:lnTo>
                    <a:pt x="12" y="53"/>
                  </a:lnTo>
                  <a:lnTo>
                    <a:pt x="10" y="45"/>
                  </a:lnTo>
                  <a:lnTo>
                    <a:pt x="8" y="38"/>
                  </a:lnTo>
                  <a:lnTo>
                    <a:pt x="6" y="32"/>
                  </a:lnTo>
                  <a:lnTo>
                    <a:pt x="5" y="26"/>
                  </a:lnTo>
                  <a:lnTo>
                    <a:pt x="3" y="21"/>
                  </a:lnTo>
                  <a:lnTo>
                    <a:pt x="2" y="17"/>
                  </a:lnTo>
                  <a:lnTo>
                    <a:pt x="1" y="13"/>
                  </a:lnTo>
                  <a:lnTo>
                    <a:pt x="1" y="11"/>
                  </a:lnTo>
                  <a:lnTo>
                    <a:pt x="0" y="9"/>
                  </a:lnTo>
                  <a:lnTo>
                    <a:pt x="0" y="9"/>
                  </a:lnTo>
                  <a:lnTo>
                    <a:pt x="32" y="0"/>
                  </a:lnTo>
                  <a:close/>
                </a:path>
              </a:pathLst>
            </a:custGeom>
            <a:grpFill/>
            <a:ln w="0">
              <a:solidFill>
                <a:srgbClr val="006677"/>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3" name="TextBox 2">
            <a:extLst>
              <a:ext uri="{FF2B5EF4-FFF2-40B4-BE49-F238E27FC236}">
                <a16:creationId xmlns:a16="http://schemas.microsoft.com/office/drawing/2014/main" id="{81105FF8-058D-A14B-B737-FA66A87E7AC1}"/>
              </a:ext>
            </a:extLst>
          </p:cNvPr>
          <p:cNvSpPr txBox="1"/>
          <p:nvPr/>
        </p:nvSpPr>
        <p:spPr>
          <a:xfrm>
            <a:off x="945869" y="5291818"/>
            <a:ext cx="10300261" cy="461665"/>
          </a:xfrm>
          <a:prstGeom prst="rect">
            <a:avLst/>
          </a:prstGeom>
          <a:noFill/>
        </p:spPr>
        <p:txBody>
          <a:bodyPr wrap="square" rtlCol="0">
            <a:spAutoFit/>
          </a:bodyPr>
          <a:lstStyle/>
          <a:p>
            <a:pPr algn="ctr"/>
            <a:r>
              <a:rPr lang="el-GR" sz="2400" b="1" dirty="0">
                <a:solidFill>
                  <a:srgbClr val="56FFF2"/>
                </a:solidFill>
                <a:latin typeface="Roboto" panose="02000000000000000000" pitchFamily="2" charset="0"/>
                <a:ea typeface="Roboto" panose="02000000000000000000" pitchFamily="2" charset="0"/>
                <a:cs typeface="Roboto" panose="02000000000000000000" pitchFamily="2" charset="0"/>
              </a:rPr>
              <a:t>Νομοθετικό Έργο Υπουργείου Παιδείας &amp; Θρησκευμάτων από το 2019 </a:t>
            </a:r>
            <a:endParaRPr lang="x-none" sz="2400" b="1" dirty="0">
              <a:solidFill>
                <a:srgbClr val="56FFF2"/>
              </a:solidFill>
              <a:latin typeface="Roboto" panose="02000000000000000000" pitchFamily="2" charset="0"/>
              <a:ea typeface="Roboto" panose="02000000000000000000" pitchFamily="2" charset="0"/>
              <a:cs typeface="Roboto" panose="02000000000000000000" pitchFamily="2" charset="0"/>
            </a:endParaRPr>
          </a:p>
        </p:txBody>
      </p:sp>
      <p:cxnSp>
        <p:nvCxnSpPr>
          <p:cNvPr id="5" name="Straight Connector 4">
            <a:extLst>
              <a:ext uri="{FF2B5EF4-FFF2-40B4-BE49-F238E27FC236}">
                <a16:creationId xmlns:a16="http://schemas.microsoft.com/office/drawing/2014/main" id="{A097A7F5-7A50-DB43-9978-E06A785D8ABC}"/>
              </a:ext>
            </a:extLst>
          </p:cNvPr>
          <p:cNvCxnSpPr>
            <a:cxnSpLocks/>
          </p:cNvCxnSpPr>
          <p:nvPr/>
        </p:nvCxnSpPr>
        <p:spPr>
          <a:xfrm flipV="1">
            <a:off x="0" y="4998050"/>
            <a:ext cx="12192001" cy="10716"/>
          </a:xfrm>
          <a:prstGeom prst="line">
            <a:avLst/>
          </a:prstGeom>
          <a:ln w="19050">
            <a:solidFill>
              <a:srgbClr val="56FFF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04567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56FFF2"/>
        </a:solidFill>
        <a:effectLst/>
      </p:bgPr>
    </p:bg>
    <p:spTree>
      <p:nvGrpSpPr>
        <p:cNvPr id="1" name="Shape 300"/>
        <p:cNvGrpSpPr/>
        <p:nvPr/>
      </p:nvGrpSpPr>
      <p:grpSpPr>
        <a:xfrm>
          <a:off x="0" y="0"/>
          <a:ext cx="0" cy="0"/>
          <a:chOff x="0" y="0"/>
          <a:chExt cx="0" cy="0"/>
        </a:xfrm>
      </p:grpSpPr>
      <p:sp>
        <p:nvSpPr>
          <p:cNvPr id="11" name="Rectangle 10">
            <a:extLst>
              <a:ext uri="{FF2B5EF4-FFF2-40B4-BE49-F238E27FC236}">
                <a16:creationId xmlns:a16="http://schemas.microsoft.com/office/drawing/2014/main" id="{B48A9DAA-BC46-D74B-B576-293C99171A0B}"/>
              </a:ext>
            </a:extLst>
          </p:cNvPr>
          <p:cNvSpPr/>
          <p:nvPr/>
        </p:nvSpPr>
        <p:spPr>
          <a:xfrm>
            <a:off x="2566431" y="-77101"/>
            <a:ext cx="9636177" cy="57033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CCA62">
                    <a:lumMod val="60000"/>
                    <a:lumOff val="40000"/>
                  </a:srgbClr>
                </a:solidFill>
              </a:ln>
              <a:noFill/>
              <a:highlight>
                <a:srgbClr val="EAF5F5"/>
              </a:highlight>
            </a:endParaRPr>
          </a:p>
        </p:txBody>
      </p:sp>
      <p:sp>
        <p:nvSpPr>
          <p:cNvPr id="13" name="Rectangle 12">
            <a:extLst>
              <a:ext uri="{FF2B5EF4-FFF2-40B4-BE49-F238E27FC236}">
                <a16:creationId xmlns:a16="http://schemas.microsoft.com/office/drawing/2014/main" id="{55D0D1CC-9E0C-0941-8C29-23C1704FA4E7}"/>
              </a:ext>
            </a:extLst>
          </p:cNvPr>
          <p:cNvSpPr/>
          <p:nvPr/>
        </p:nvSpPr>
        <p:spPr>
          <a:xfrm>
            <a:off x="0" y="-78658"/>
            <a:ext cx="2567678" cy="570335"/>
          </a:xfrm>
          <a:prstGeom prst="rect">
            <a:avLst/>
          </a:prstGeom>
          <a:solidFill>
            <a:srgbClr val="021559"/>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CCA62">
                    <a:lumMod val="60000"/>
                    <a:lumOff val="40000"/>
                  </a:srgbClr>
                </a:solidFill>
              </a:ln>
              <a:noFill/>
              <a:highlight>
                <a:srgbClr val="EAF5F5"/>
              </a:highlight>
            </a:endParaRPr>
          </a:p>
        </p:txBody>
      </p:sp>
      <p:sp>
        <p:nvSpPr>
          <p:cNvPr id="10" name="Google Shape;232;p34">
            <a:extLst>
              <a:ext uri="{FF2B5EF4-FFF2-40B4-BE49-F238E27FC236}">
                <a16:creationId xmlns:a16="http://schemas.microsoft.com/office/drawing/2014/main" id="{21B89356-4234-7A45-8340-F0433CBA8A4B}"/>
              </a:ext>
            </a:extLst>
          </p:cNvPr>
          <p:cNvSpPr txBox="1"/>
          <p:nvPr/>
        </p:nvSpPr>
        <p:spPr>
          <a:xfrm>
            <a:off x="1169445" y="3184783"/>
            <a:ext cx="2695074" cy="9064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l-GR" sz="2800" b="0" i="0" u="none" strike="noStrike" kern="0" cap="none" spc="-150" normalizeH="0" baseline="0" noProof="0" dirty="0">
              <a:ln>
                <a:noFill/>
              </a:ln>
              <a:solidFill>
                <a:srgbClr val="02AEF0"/>
              </a:solidFill>
              <a:effectLst/>
              <a:uLnTx/>
              <a:uFillTx/>
              <a:latin typeface="Roboto Regular" charset="0"/>
              <a:ea typeface="Roboto Regular" charset="0"/>
              <a:cs typeface="Roboto Regular" charset="0"/>
              <a:sym typeface="Arial"/>
            </a:endParaRPr>
          </a:p>
        </p:txBody>
      </p:sp>
      <p:sp>
        <p:nvSpPr>
          <p:cNvPr id="17" name="Rectangle 16">
            <a:extLst>
              <a:ext uri="{FF2B5EF4-FFF2-40B4-BE49-F238E27FC236}">
                <a16:creationId xmlns:a16="http://schemas.microsoft.com/office/drawing/2014/main" id="{F0DDB2C8-3D7C-F943-AEC2-198360B108D9}"/>
              </a:ext>
            </a:extLst>
          </p:cNvPr>
          <p:cNvSpPr/>
          <p:nvPr/>
        </p:nvSpPr>
        <p:spPr>
          <a:xfrm>
            <a:off x="375137" y="84035"/>
            <a:ext cx="5646097" cy="261610"/>
          </a:xfrm>
          <a:prstGeom prst="rect">
            <a:avLst/>
          </a:prstGeom>
        </p:spPr>
        <p:txBody>
          <a:bodyPr wrap="none">
            <a:spAutoFit/>
          </a:bodyPr>
          <a:lstStyle/>
          <a:p>
            <a:pPr defTabSz="914377">
              <a:spcBef>
                <a:spcPts val="1000"/>
              </a:spcBef>
              <a:spcAft>
                <a:spcPts val="1000"/>
              </a:spcAft>
              <a:buClr>
                <a:prstClr val="white"/>
              </a:buClr>
            </a:pPr>
            <a:r>
              <a:rPr lang="el-GR" sz="1100" b="1" dirty="0">
                <a:solidFill>
                  <a:schemeClr val="bg1"/>
                </a:solidFill>
                <a:latin typeface="Roboto" panose="02000000000000000000" pitchFamily="2" charset="0"/>
                <a:ea typeface="Roboto" panose="02000000000000000000" pitchFamily="2" charset="0"/>
                <a:cs typeface="Roboto" panose="02000000000000000000" pitchFamily="2" charset="0"/>
              </a:rPr>
              <a:t>ΑΝΑΒΑΘΜΙΣΗ ΠΟΙΟΤΗΤΑΣ                     </a:t>
            </a:r>
            <a:r>
              <a:rPr lang="el-GR" sz="1100" b="1" dirty="0">
                <a:solidFill>
                  <a:srgbClr val="021559"/>
                </a:solidFill>
                <a:latin typeface="Roboto" panose="02000000000000000000" pitchFamily="2" charset="0"/>
                <a:ea typeface="Roboto" panose="02000000000000000000" pitchFamily="2" charset="0"/>
                <a:cs typeface="Roboto" panose="02000000000000000000" pitchFamily="2" charset="0"/>
              </a:rPr>
              <a:t>02 Ερευνητική δραστηριότητα και καινοτομία</a:t>
            </a:r>
          </a:p>
        </p:txBody>
      </p:sp>
      <p:sp>
        <p:nvSpPr>
          <p:cNvPr id="18" name="Rectangle 17">
            <a:extLst>
              <a:ext uri="{FF2B5EF4-FFF2-40B4-BE49-F238E27FC236}">
                <a16:creationId xmlns:a16="http://schemas.microsoft.com/office/drawing/2014/main" id="{4D49C638-C686-0C46-9245-A7F019EC0D69}"/>
              </a:ext>
            </a:extLst>
          </p:cNvPr>
          <p:cNvSpPr/>
          <p:nvPr/>
        </p:nvSpPr>
        <p:spPr>
          <a:xfrm>
            <a:off x="375137" y="830678"/>
            <a:ext cx="11639479" cy="3600986"/>
          </a:xfrm>
          <a:prstGeom prst="rect">
            <a:avLst/>
          </a:prstGeom>
        </p:spPr>
        <p:txBody>
          <a:bodyPr wrap="square">
            <a:spAutoFit/>
          </a:bodyPr>
          <a:lstStyle/>
          <a:p>
            <a:pPr>
              <a:buClr>
                <a:srgbClr val="003476"/>
              </a:buClr>
              <a:defRPr/>
            </a:pPr>
            <a:r>
              <a:rPr lang="el-GR" sz="2400" b="1" dirty="0">
                <a:solidFill>
                  <a:srgbClr val="021559"/>
                </a:solidFill>
                <a:latin typeface="Roboto" charset="0"/>
                <a:ea typeface="Roboto" charset="0"/>
                <a:cs typeface="Roboto" charset="0"/>
              </a:rPr>
              <a:t>ΚΙΝΗΤΡΑ ΓΙΑ ΑΞΙΟΠΟΙΗΣΗ ΕΡΕΥΝΗΤΙΚΩΝ ΑΠΟΤΕΛΕΣΜΑΤΩΝ </a:t>
            </a:r>
          </a:p>
          <a:p>
            <a:pPr>
              <a:buClr>
                <a:srgbClr val="003476"/>
              </a:buClr>
              <a:defRPr/>
            </a:pPr>
            <a:r>
              <a:rPr lang="el-GR" sz="2400" b="1" dirty="0">
                <a:solidFill>
                  <a:srgbClr val="021559"/>
                </a:solidFill>
                <a:latin typeface="Roboto" charset="0"/>
                <a:ea typeface="Roboto" charset="0"/>
                <a:cs typeface="Roboto" charset="0"/>
              </a:rPr>
              <a:t>ΚΑΙ ΕΠΙΧΕΙΡΗΜΑΤΙΚΟΤΗΤΑ</a:t>
            </a:r>
            <a:endParaRPr lang="en-US" sz="2400" b="1" dirty="0">
              <a:solidFill>
                <a:srgbClr val="021559"/>
              </a:solidFill>
              <a:latin typeface="Roboto" charset="0"/>
              <a:ea typeface="Roboto" charset="0"/>
              <a:cs typeface="Roboto" charset="0"/>
            </a:endParaRPr>
          </a:p>
          <a:p>
            <a:pPr>
              <a:buClr>
                <a:srgbClr val="003476"/>
              </a:buClr>
              <a:defRPr/>
            </a:pPr>
            <a:endParaRPr lang="en-US" dirty="0">
              <a:solidFill>
                <a:srgbClr val="021559"/>
              </a:solidFill>
              <a:latin typeface="Roboto" charset="0"/>
              <a:ea typeface="Roboto" charset="0"/>
              <a:cs typeface="Roboto" charset="0"/>
            </a:endParaRPr>
          </a:p>
          <a:p>
            <a:pPr marL="285750" indent="-285750">
              <a:buClr>
                <a:srgbClr val="003476"/>
              </a:buClr>
              <a:buFont typeface="Arial" charset="0"/>
              <a:buChar char="•"/>
              <a:defRPr/>
            </a:pPr>
            <a:r>
              <a:rPr lang="el-GR" dirty="0">
                <a:solidFill>
                  <a:srgbClr val="021559"/>
                </a:solidFill>
                <a:latin typeface="Roboto" charset="0"/>
                <a:ea typeface="Roboto" charset="0"/>
                <a:cs typeface="Roboto" charset="0"/>
              </a:rPr>
              <a:t>Δημιουργία θερμοκοιτίδων νεοφυών επιχειρήσεων (</a:t>
            </a:r>
            <a:r>
              <a:rPr lang="en-US" b="1" dirty="0">
                <a:solidFill>
                  <a:srgbClr val="021559"/>
                </a:solidFill>
                <a:latin typeface="Roboto" charset="0"/>
                <a:ea typeface="Roboto" charset="0"/>
                <a:cs typeface="Roboto" charset="0"/>
              </a:rPr>
              <a:t>start-ups</a:t>
            </a:r>
            <a:r>
              <a:rPr lang="el-GR" dirty="0">
                <a:solidFill>
                  <a:srgbClr val="021559"/>
                </a:solidFill>
                <a:latin typeface="Roboto" charset="0"/>
                <a:ea typeface="Roboto" charset="0"/>
                <a:cs typeface="Roboto" charset="0"/>
              </a:rPr>
              <a:t>) για φοιτητές/διδάκτορες/</a:t>
            </a:r>
            <a:r>
              <a:rPr lang="el-GR" dirty="0" err="1">
                <a:solidFill>
                  <a:srgbClr val="021559"/>
                </a:solidFill>
                <a:latin typeface="Roboto" charset="0"/>
                <a:ea typeface="Roboto" charset="0"/>
                <a:cs typeface="Roboto" charset="0"/>
              </a:rPr>
              <a:t>μεταδιδάκτορες</a:t>
            </a:r>
            <a:r>
              <a:rPr lang="el-GR" dirty="0">
                <a:solidFill>
                  <a:srgbClr val="021559"/>
                </a:solidFill>
                <a:latin typeface="Roboto" charset="0"/>
                <a:ea typeface="Roboto" charset="0"/>
                <a:cs typeface="Roboto" charset="0"/>
              </a:rPr>
              <a:t> του Πανεπιστημίου</a:t>
            </a:r>
          </a:p>
          <a:p>
            <a:pPr marL="285750" indent="-285750">
              <a:buClr>
                <a:srgbClr val="003476"/>
              </a:buClr>
              <a:buFont typeface="Arial" charset="0"/>
              <a:buChar char="•"/>
              <a:defRPr/>
            </a:pPr>
            <a:endParaRPr lang="el-GR" dirty="0">
              <a:solidFill>
                <a:srgbClr val="021559"/>
              </a:solidFill>
              <a:latin typeface="Roboto" charset="0"/>
              <a:ea typeface="Roboto" charset="0"/>
              <a:cs typeface="Roboto" charset="0"/>
            </a:endParaRPr>
          </a:p>
          <a:p>
            <a:pPr marL="285750" indent="-285750">
              <a:buClr>
                <a:srgbClr val="003476"/>
              </a:buClr>
              <a:buFont typeface="Arial" charset="0"/>
              <a:buChar char="•"/>
              <a:defRPr/>
            </a:pPr>
            <a:r>
              <a:rPr lang="el-GR" dirty="0">
                <a:solidFill>
                  <a:srgbClr val="021559"/>
                </a:solidFill>
                <a:latin typeface="Roboto" charset="0"/>
                <a:ea typeface="Roboto" charset="0"/>
                <a:cs typeface="Roboto" charset="0"/>
              </a:rPr>
              <a:t>Λειτουργία </a:t>
            </a:r>
            <a:r>
              <a:rPr lang="el-GR" b="1" dirty="0">
                <a:solidFill>
                  <a:srgbClr val="021559"/>
                </a:solidFill>
                <a:latin typeface="Roboto" charset="0"/>
                <a:ea typeface="Roboto" charset="0"/>
                <a:cs typeface="Roboto" charset="0"/>
              </a:rPr>
              <a:t>Γραφείου Μεταφοράς Τεχνολογίας </a:t>
            </a:r>
            <a:r>
              <a:rPr lang="el-GR" dirty="0">
                <a:solidFill>
                  <a:srgbClr val="021559"/>
                </a:solidFill>
                <a:latin typeface="Roboto" charset="0"/>
                <a:ea typeface="Roboto" charset="0"/>
                <a:cs typeface="Roboto" charset="0"/>
              </a:rPr>
              <a:t>– Ανάπτυξη δικτύων συνεργασιών μεταξύ Γραφείων Μεταφοράς Τεχνολογίας διαφορετικών Πανεπιστημίων </a:t>
            </a:r>
            <a:br>
              <a:rPr lang="el-GR" dirty="0">
                <a:solidFill>
                  <a:srgbClr val="021559"/>
                </a:solidFill>
                <a:latin typeface="Roboto" charset="0"/>
                <a:ea typeface="Roboto" charset="0"/>
                <a:cs typeface="Roboto" charset="0"/>
              </a:rPr>
            </a:br>
            <a:endParaRPr lang="el-GR" dirty="0">
              <a:solidFill>
                <a:srgbClr val="021559"/>
              </a:solidFill>
              <a:latin typeface="Roboto" charset="0"/>
              <a:ea typeface="Roboto" charset="0"/>
              <a:cs typeface="Roboto" charset="0"/>
            </a:endParaRPr>
          </a:p>
          <a:p>
            <a:pPr marL="285750" indent="-285750">
              <a:buClr>
                <a:srgbClr val="003476"/>
              </a:buClr>
              <a:buFont typeface="Arial" charset="0"/>
              <a:buChar char="•"/>
              <a:defRPr/>
            </a:pPr>
            <a:r>
              <a:rPr lang="el-GR" dirty="0">
                <a:solidFill>
                  <a:srgbClr val="021559"/>
                </a:solidFill>
                <a:latin typeface="Roboto" charset="0"/>
                <a:ea typeface="Roboto" charset="0"/>
                <a:cs typeface="Roboto" charset="0"/>
              </a:rPr>
              <a:t>Δυνατότητα </a:t>
            </a:r>
            <a:r>
              <a:rPr lang="el-GR" b="1" dirty="0">
                <a:solidFill>
                  <a:srgbClr val="021559"/>
                </a:solidFill>
                <a:latin typeface="Roboto" charset="0"/>
                <a:ea typeface="Roboto" charset="0"/>
                <a:cs typeface="Roboto" charset="0"/>
              </a:rPr>
              <a:t>συμμετοχής των Πανεπιστημίων σε εταιρικά σχήματα </a:t>
            </a:r>
            <a:r>
              <a:rPr lang="el-GR" dirty="0">
                <a:solidFill>
                  <a:srgbClr val="021559"/>
                </a:solidFill>
                <a:latin typeface="Roboto" charset="0"/>
                <a:ea typeface="Roboto" charset="0"/>
                <a:cs typeface="Roboto" charset="0"/>
              </a:rPr>
              <a:t>– εμπορικές εταιρείες</a:t>
            </a:r>
            <a:br>
              <a:rPr lang="el-GR" strike="sngStrike" dirty="0">
                <a:solidFill>
                  <a:srgbClr val="021559"/>
                </a:solidFill>
                <a:latin typeface="Roboto" charset="0"/>
                <a:ea typeface="Roboto" charset="0"/>
                <a:cs typeface="Roboto" charset="0"/>
              </a:rPr>
            </a:br>
            <a:endParaRPr lang="el-GR" strike="sngStrike" dirty="0">
              <a:solidFill>
                <a:srgbClr val="021559"/>
              </a:solidFill>
              <a:latin typeface="Roboto" charset="0"/>
              <a:ea typeface="Roboto" charset="0"/>
              <a:cs typeface="Roboto" charset="0"/>
            </a:endParaRPr>
          </a:p>
          <a:p>
            <a:pPr marL="285750" lvl="1" indent="-285750">
              <a:buClr>
                <a:srgbClr val="003476"/>
              </a:buClr>
              <a:buFont typeface="Arial" charset="0"/>
              <a:buChar char="•"/>
            </a:pPr>
            <a:endParaRPr lang="el-GR" dirty="0">
              <a:solidFill>
                <a:srgbClr val="021559"/>
              </a:solidFill>
              <a:latin typeface="Roboto" charset="0"/>
              <a:ea typeface="Roboto" charset="0"/>
              <a:cs typeface="Roboto" charset="0"/>
            </a:endParaRPr>
          </a:p>
        </p:txBody>
      </p:sp>
      <p:pic>
        <p:nvPicPr>
          <p:cNvPr id="8" name="Picture 7">
            <a:extLst>
              <a:ext uri="{FF2B5EF4-FFF2-40B4-BE49-F238E27FC236}">
                <a16:creationId xmlns:a16="http://schemas.microsoft.com/office/drawing/2014/main" id="{A6BC37B5-FFB4-69CD-C97E-423E131ECEC0}"/>
              </a:ext>
            </a:extLst>
          </p:cNvPr>
          <p:cNvPicPr>
            <a:picLocks noChangeAspect="1"/>
          </p:cNvPicPr>
          <p:nvPr/>
        </p:nvPicPr>
        <p:blipFill>
          <a:blip r:embed="rId3"/>
          <a:stretch>
            <a:fillRect/>
          </a:stretch>
        </p:blipFill>
        <p:spPr>
          <a:xfrm>
            <a:off x="180000" y="6300000"/>
            <a:ext cx="2414466" cy="432000"/>
          </a:xfrm>
          <a:prstGeom prst="rect">
            <a:avLst/>
          </a:prstGeom>
        </p:spPr>
      </p:pic>
    </p:spTree>
    <p:extLst>
      <p:ext uri="{BB962C8B-B14F-4D97-AF65-F5344CB8AC3E}">
        <p14:creationId xmlns:p14="http://schemas.microsoft.com/office/powerpoint/2010/main" val="27441525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56FFF2"/>
        </a:solidFill>
        <a:effectLst/>
      </p:bgPr>
    </p:bg>
    <p:spTree>
      <p:nvGrpSpPr>
        <p:cNvPr id="1" name="Shape 300"/>
        <p:cNvGrpSpPr/>
        <p:nvPr/>
      </p:nvGrpSpPr>
      <p:grpSpPr>
        <a:xfrm>
          <a:off x="0" y="0"/>
          <a:ext cx="0" cy="0"/>
          <a:chOff x="0" y="0"/>
          <a:chExt cx="0" cy="0"/>
        </a:xfrm>
      </p:grpSpPr>
      <p:sp>
        <p:nvSpPr>
          <p:cNvPr id="11" name="Rectangle 10">
            <a:extLst>
              <a:ext uri="{FF2B5EF4-FFF2-40B4-BE49-F238E27FC236}">
                <a16:creationId xmlns:a16="http://schemas.microsoft.com/office/drawing/2014/main" id="{5B857E16-3F34-587A-49BB-054760DF4892}"/>
              </a:ext>
            </a:extLst>
          </p:cNvPr>
          <p:cNvSpPr/>
          <p:nvPr/>
        </p:nvSpPr>
        <p:spPr>
          <a:xfrm>
            <a:off x="2566431" y="-77101"/>
            <a:ext cx="9636177" cy="57033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CCA62">
                    <a:lumMod val="60000"/>
                    <a:lumOff val="40000"/>
                  </a:srgbClr>
                </a:solidFill>
              </a:ln>
              <a:noFill/>
              <a:highlight>
                <a:srgbClr val="EAF5F5"/>
              </a:highlight>
            </a:endParaRPr>
          </a:p>
        </p:txBody>
      </p:sp>
      <p:sp>
        <p:nvSpPr>
          <p:cNvPr id="13" name="Rectangle 12">
            <a:extLst>
              <a:ext uri="{FF2B5EF4-FFF2-40B4-BE49-F238E27FC236}">
                <a16:creationId xmlns:a16="http://schemas.microsoft.com/office/drawing/2014/main" id="{CE331F52-6259-1BD4-6AA5-12802A3692D0}"/>
              </a:ext>
            </a:extLst>
          </p:cNvPr>
          <p:cNvSpPr/>
          <p:nvPr/>
        </p:nvSpPr>
        <p:spPr>
          <a:xfrm>
            <a:off x="0" y="-78658"/>
            <a:ext cx="2567678" cy="570335"/>
          </a:xfrm>
          <a:prstGeom prst="rect">
            <a:avLst/>
          </a:prstGeom>
          <a:solidFill>
            <a:srgbClr val="021559"/>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CCA62">
                    <a:lumMod val="60000"/>
                    <a:lumOff val="40000"/>
                  </a:srgbClr>
                </a:solidFill>
              </a:ln>
              <a:noFill/>
              <a:highlight>
                <a:srgbClr val="EAF5F5"/>
              </a:highlight>
            </a:endParaRPr>
          </a:p>
        </p:txBody>
      </p:sp>
      <p:sp>
        <p:nvSpPr>
          <p:cNvPr id="10" name="Google Shape;232;p34">
            <a:extLst>
              <a:ext uri="{FF2B5EF4-FFF2-40B4-BE49-F238E27FC236}">
                <a16:creationId xmlns:a16="http://schemas.microsoft.com/office/drawing/2014/main" id="{21B89356-4234-7A45-8340-F0433CBA8A4B}"/>
              </a:ext>
            </a:extLst>
          </p:cNvPr>
          <p:cNvSpPr txBox="1"/>
          <p:nvPr/>
        </p:nvSpPr>
        <p:spPr>
          <a:xfrm>
            <a:off x="1169445" y="3184783"/>
            <a:ext cx="2695074" cy="9064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l-GR" sz="2800" b="0" i="0" u="none" strike="noStrike" kern="0" cap="none" spc="-150" normalizeH="0" baseline="0" noProof="0" dirty="0">
              <a:ln>
                <a:noFill/>
              </a:ln>
              <a:solidFill>
                <a:srgbClr val="02AEF0"/>
              </a:solidFill>
              <a:effectLst/>
              <a:uLnTx/>
              <a:uFillTx/>
              <a:latin typeface="Roboto Regular" charset="0"/>
              <a:ea typeface="Roboto Regular" charset="0"/>
              <a:cs typeface="Roboto Regular" charset="0"/>
              <a:sym typeface="Arial"/>
            </a:endParaRPr>
          </a:p>
        </p:txBody>
      </p:sp>
      <p:sp>
        <p:nvSpPr>
          <p:cNvPr id="17" name="Rectangle 16">
            <a:extLst>
              <a:ext uri="{FF2B5EF4-FFF2-40B4-BE49-F238E27FC236}">
                <a16:creationId xmlns:a16="http://schemas.microsoft.com/office/drawing/2014/main" id="{F0DDB2C8-3D7C-F943-AEC2-198360B108D9}"/>
              </a:ext>
            </a:extLst>
          </p:cNvPr>
          <p:cNvSpPr/>
          <p:nvPr/>
        </p:nvSpPr>
        <p:spPr>
          <a:xfrm>
            <a:off x="375137" y="84035"/>
            <a:ext cx="7697941" cy="261610"/>
          </a:xfrm>
          <a:prstGeom prst="rect">
            <a:avLst/>
          </a:prstGeom>
        </p:spPr>
        <p:txBody>
          <a:bodyPr wrap="none">
            <a:spAutoFit/>
          </a:bodyPr>
          <a:lstStyle/>
          <a:p>
            <a:r>
              <a:rPr lang="el-GR" sz="1100" b="1" dirty="0">
                <a:solidFill>
                  <a:schemeClr val="bg1"/>
                </a:solidFill>
                <a:latin typeface="Roboto" panose="02000000000000000000" pitchFamily="2" charset="0"/>
                <a:ea typeface="Roboto" panose="02000000000000000000" pitchFamily="2" charset="0"/>
                <a:cs typeface="Roboto" panose="02000000000000000000" pitchFamily="2" charset="0"/>
              </a:rPr>
              <a:t>ΑΝΑΒΑΘΜΙΣΗ ΠΟΙΟΤΗΤΑΣ                     </a:t>
            </a:r>
            <a:r>
              <a:rPr lang="el-GR" sz="1100" b="1" dirty="0">
                <a:solidFill>
                  <a:srgbClr val="021559"/>
                </a:solidFill>
                <a:latin typeface="Roboto" panose="02000000000000000000" pitchFamily="2" charset="0"/>
                <a:ea typeface="Roboto" panose="02000000000000000000" pitchFamily="2" charset="0"/>
                <a:cs typeface="Roboto" panose="02000000000000000000" pitchFamily="2" charset="0"/>
              </a:rPr>
              <a:t>02 Ερευνητική δραστηριότητα και καινοτομία / </a:t>
            </a:r>
            <a:r>
              <a:rPr lang="el-GR" sz="1100" b="1" i="1" dirty="0">
                <a:solidFill>
                  <a:srgbClr val="021559"/>
                </a:solidFill>
                <a:latin typeface="Roboto" panose="02000000000000000000" pitchFamily="2" charset="0"/>
                <a:ea typeface="Roboto" panose="02000000000000000000" pitchFamily="2" charset="0"/>
                <a:cs typeface="Roboto" panose="02000000000000000000" pitchFamily="2" charset="0"/>
              </a:rPr>
              <a:t>Απελευθέρωση πλαισίου ΕΛΚΕ</a:t>
            </a:r>
          </a:p>
        </p:txBody>
      </p:sp>
      <p:sp>
        <p:nvSpPr>
          <p:cNvPr id="18" name="Rectangle 17">
            <a:extLst>
              <a:ext uri="{FF2B5EF4-FFF2-40B4-BE49-F238E27FC236}">
                <a16:creationId xmlns:a16="http://schemas.microsoft.com/office/drawing/2014/main" id="{4D49C638-C686-0C46-9245-A7F019EC0D69}"/>
              </a:ext>
            </a:extLst>
          </p:cNvPr>
          <p:cNvSpPr/>
          <p:nvPr/>
        </p:nvSpPr>
        <p:spPr>
          <a:xfrm>
            <a:off x="375137" y="828329"/>
            <a:ext cx="11369656" cy="5539978"/>
          </a:xfrm>
          <a:prstGeom prst="rect">
            <a:avLst/>
          </a:prstGeom>
        </p:spPr>
        <p:txBody>
          <a:bodyPr wrap="square">
            <a:spAutoFit/>
          </a:bodyPr>
          <a:lstStyle/>
          <a:p>
            <a:pPr>
              <a:buClr>
                <a:srgbClr val="021559"/>
              </a:buClr>
              <a:defRPr/>
            </a:pPr>
            <a:r>
              <a:rPr lang="el-GR" sz="2400" b="1" dirty="0">
                <a:solidFill>
                  <a:srgbClr val="021559"/>
                </a:solidFill>
                <a:latin typeface="Roboto" panose="02000000000000000000" pitchFamily="2" charset="0"/>
                <a:ea typeface="Roboto" panose="02000000000000000000" pitchFamily="2" charset="0"/>
              </a:rPr>
              <a:t>ΕΝΑΣ ΠΙΟ ΛΕΙΤΟΥΡΓΙΚΟΣ ΕΛΚΕ – ΠΙΟ ΕΥΚΟΛΗ ΚΑΘΗΜΕΡΙΝΗΤΟΤΗΤΑ </a:t>
            </a:r>
          </a:p>
          <a:p>
            <a:pPr>
              <a:buClr>
                <a:srgbClr val="021559"/>
              </a:buClr>
              <a:defRPr/>
            </a:pPr>
            <a:r>
              <a:rPr lang="el-GR" sz="2400" b="1" dirty="0">
                <a:solidFill>
                  <a:srgbClr val="021559"/>
                </a:solidFill>
                <a:latin typeface="Roboto" panose="02000000000000000000" pitchFamily="2" charset="0"/>
                <a:ea typeface="Roboto" panose="02000000000000000000" pitchFamily="2" charset="0"/>
              </a:rPr>
              <a:t>ΓΙΑ ΤΟΥΣ ΕΡΕΥΝΗΤΕΣ</a:t>
            </a:r>
          </a:p>
          <a:p>
            <a:pPr>
              <a:buClr>
                <a:srgbClr val="021559"/>
              </a:buClr>
              <a:defRPr/>
            </a:pPr>
            <a:endParaRPr lang="el-GR" sz="1700" b="1" u="sng" dirty="0">
              <a:solidFill>
                <a:srgbClr val="021559"/>
              </a:solidFill>
              <a:latin typeface="Roboto" panose="02000000000000000000" pitchFamily="2" charset="0"/>
              <a:ea typeface="Roboto" panose="02000000000000000000" pitchFamily="2" charset="0"/>
            </a:endParaRPr>
          </a:p>
          <a:p>
            <a:pPr>
              <a:buClr>
                <a:srgbClr val="021559"/>
              </a:buClr>
              <a:defRPr/>
            </a:pPr>
            <a:r>
              <a:rPr lang="el-GR" sz="1700" b="1" u="sng" dirty="0" err="1">
                <a:solidFill>
                  <a:srgbClr val="021559"/>
                </a:solidFill>
                <a:latin typeface="Roboto" panose="02000000000000000000" pitchFamily="2" charset="0"/>
                <a:ea typeface="Roboto" panose="02000000000000000000" pitchFamily="2" charset="0"/>
              </a:rPr>
              <a:t>Εκσυχρονισμός</a:t>
            </a:r>
            <a:r>
              <a:rPr lang="el-GR" sz="1700" b="1" u="sng" dirty="0">
                <a:solidFill>
                  <a:srgbClr val="021559"/>
                </a:solidFill>
                <a:latin typeface="Roboto" panose="02000000000000000000" pitchFamily="2" charset="0"/>
                <a:ea typeface="Roboto" panose="02000000000000000000" pitchFamily="2" charset="0"/>
              </a:rPr>
              <a:t> πλαισίου λειτουργίας ΕΛΚΕ</a:t>
            </a:r>
            <a:r>
              <a:rPr lang="el-GR" sz="1700" b="1" dirty="0">
                <a:solidFill>
                  <a:srgbClr val="021559"/>
                </a:solidFill>
                <a:latin typeface="Roboto" panose="02000000000000000000" pitchFamily="2" charset="0"/>
                <a:ea typeface="Roboto" panose="02000000000000000000" pitchFamily="2" charset="0"/>
              </a:rPr>
              <a:t> – Διευκολύνεται η ερευνητική δραστηριότητα των Μελών ΔΕΠ και των ερευνητικών τους ομάδων, απλοποιώντας το θεσμικό πλαίσιο οικονομικής διαχείρισης ερευνητικών έργων/προγραμμάτων στους ακόλουθους τομείς:</a:t>
            </a:r>
          </a:p>
          <a:p>
            <a:pPr>
              <a:buClr>
                <a:srgbClr val="021559"/>
              </a:buClr>
              <a:defRPr/>
            </a:pPr>
            <a:endParaRPr lang="el-GR" sz="1700" b="1" dirty="0">
              <a:solidFill>
                <a:srgbClr val="021559"/>
              </a:solidFill>
              <a:latin typeface="Roboto" panose="02000000000000000000" pitchFamily="2" charset="0"/>
              <a:ea typeface="Roboto" panose="02000000000000000000" pitchFamily="2" charset="0"/>
            </a:endParaRPr>
          </a:p>
          <a:p>
            <a:pPr lvl="0">
              <a:buClr>
                <a:prstClr val="white"/>
              </a:buClr>
              <a:defRPr/>
            </a:pPr>
            <a:r>
              <a:rPr lang="el-GR" sz="1700" b="1" dirty="0">
                <a:solidFill>
                  <a:srgbClr val="021559"/>
                </a:solidFill>
                <a:latin typeface="Roboto" panose="02000000000000000000" pitchFamily="2" charset="0"/>
                <a:ea typeface="Roboto" panose="02000000000000000000" pitchFamily="2" charset="0"/>
              </a:rPr>
              <a:t>1.  Απλούστευση πλαισίου σύναψης δημοσίων συμβάσεων για τις ανάγκες ερευνητικών έργων </a:t>
            </a:r>
          </a:p>
          <a:p>
            <a:pPr marL="742950" lvl="1" indent="-285750">
              <a:buClr>
                <a:srgbClr val="021559"/>
              </a:buClr>
              <a:buFont typeface="Arial" panose="020B0604020202020204" pitchFamily="34" charset="0"/>
              <a:buChar char="•"/>
              <a:defRPr/>
            </a:pPr>
            <a:r>
              <a:rPr lang="el-GR" sz="1700" dirty="0">
                <a:solidFill>
                  <a:srgbClr val="021559"/>
                </a:solidFill>
                <a:latin typeface="Roboto" panose="02000000000000000000" pitchFamily="2" charset="0"/>
                <a:ea typeface="Roboto" panose="02000000000000000000" pitchFamily="2" charset="0"/>
              </a:rPr>
              <a:t>Απλοποίηση ιδίως του πλαισίου απευθείας αναθέσεων για την προμήθεια ειδών/παροχή υπηρεσιών και εκτέλεση έργων/μελετών</a:t>
            </a:r>
          </a:p>
          <a:p>
            <a:pPr marL="742950" lvl="1" indent="-285750">
              <a:buClr>
                <a:srgbClr val="021559"/>
              </a:buClr>
              <a:buFont typeface="Arial" panose="020B0604020202020204" pitchFamily="34" charset="0"/>
              <a:buChar char="•"/>
              <a:defRPr/>
            </a:pPr>
            <a:r>
              <a:rPr lang="el-GR" sz="1700" dirty="0">
                <a:solidFill>
                  <a:srgbClr val="021559"/>
                </a:solidFill>
                <a:latin typeface="Roboto" panose="02000000000000000000" pitchFamily="2" charset="0"/>
                <a:ea typeface="Roboto" panose="02000000000000000000" pitchFamily="2" charset="0"/>
              </a:rPr>
              <a:t>Δυνατότητα προμήθειας ειδών μέσω ηλεκτρονικών καταστημάτων (e-</a:t>
            </a:r>
            <a:r>
              <a:rPr lang="el-GR" sz="1700" dirty="0" err="1">
                <a:solidFill>
                  <a:srgbClr val="021559"/>
                </a:solidFill>
                <a:latin typeface="Roboto" panose="02000000000000000000" pitchFamily="2" charset="0"/>
                <a:ea typeface="Roboto" panose="02000000000000000000" pitchFamily="2" charset="0"/>
              </a:rPr>
              <a:t>shops</a:t>
            </a:r>
            <a:r>
              <a:rPr lang="el-GR" sz="1700" dirty="0">
                <a:solidFill>
                  <a:srgbClr val="021559"/>
                </a:solidFill>
                <a:latin typeface="Roboto" panose="02000000000000000000" pitchFamily="2" charset="0"/>
                <a:ea typeface="Roboto" panose="02000000000000000000" pitchFamily="2" charset="0"/>
              </a:rPr>
              <a:t>)</a:t>
            </a:r>
          </a:p>
          <a:p>
            <a:pPr marL="742950" lvl="1" indent="-285750">
              <a:buClr>
                <a:srgbClr val="021559"/>
              </a:buClr>
              <a:buFont typeface="Arial" panose="020B0604020202020204" pitchFamily="34" charset="0"/>
              <a:buChar char="•"/>
              <a:defRPr/>
            </a:pPr>
            <a:r>
              <a:rPr lang="el-GR" sz="1700" dirty="0">
                <a:solidFill>
                  <a:srgbClr val="021559"/>
                </a:solidFill>
                <a:latin typeface="Roboto" panose="02000000000000000000" pitchFamily="2" charset="0"/>
                <a:ea typeface="Roboto" panose="02000000000000000000" pitchFamily="2" charset="0"/>
              </a:rPr>
              <a:t>Μείωση της γραφειοκρατίας για προμήθεια ειδών από φορείς της αλλοδαπής, ιδίως ως προς τα προσκομιζόμενα έγγραφα</a:t>
            </a:r>
          </a:p>
          <a:p>
            <a:pPr lvl="0">
              <a:buClr>
                <a:prstClr val="white"/>
              </a:buClr>
              <a:defRPr/>
            </a:pPr>
            <a:endParaRPr lang="el-GR" sz="1700" dirty="0">
              <a:solidFill>
                <a:srgbClr val="021559"/>
              </a:solidFill>
              <a:latin typeface="Roboto" panose="02000000000000000000" pitchFamily="2" charset="0"/>
              <a:ea typeface="Roboto" panose="02000000000000000000" pitchFamily="2" charset="0"/>
            </a:endParaRPr>
          </a:p>
          <a:p>
            <a:pPr>
              <a:buClr>
                <a:prstClr val="white"/>
              </a:buClr>
              <a:defRPr/>
            </a:pPr>
            <a:r>
              <a:rPr lang="el-GR" sz="1700" b="1" dirty="0">
                <a:solidFill>
                  <a:srgbClr val="021559"/>
                </a:solidFill>
                <a:latin typeface="Roboto" panose="02000000000000000000" pitchFamily="2" charset="0"/>
                <a:ea typeface="Roboto" panose="02000000000000000000" pitchFamily="2" charset="0"/>
              </a:rPr>
              <a:t>2. Επιλογή ανθρώπινου δυναμικού σε έργα/προγράμματα: </a:t>
            </a:r>
          </a:p>
          <a:p>
            <a:pPr marL="742950" lvl="1" indent="-285750">
              <a:buClr>
                <a:srgbClr val="021559"/>
              </a:buClr>
              <a:buFont typeface="Arial" panose="020B0604020202020204" pitchFamily="34" charset="0"/>
              <a:buChar char="•"/>
              <a:defRPr/>
            </a:pPr>
            <a:r>
              <a:rPr lang="el-GR" sz="1700" dirty="0">
                <a:solidFill>
                  <a:srgbClr val="021559"/>
                </a:solidFill>
                <a:latin typeface="Roboto" panose="02000000000000000000" pitchFamily="2" charset="0"/>
                <a:ea typeface="Roboto" panose="02000000000000000000" pitchFamily="2" charset="0"/>
              </a:rPr>
              <a:t>Απλοποίηση των διαδικασιών επιλογής πρόσθετου προσωπικού σε έργα/προγράμματα </a:t>
            </a:r>
            <a:r>
              <a:rPr lang="el-GR" sz="1700" dirty="0">
                <a:solidFill>
                  <a:srgbClr val="021559"/>
                </a:solidFill>
                <a:latin typeface="Roboto" panose="02000000000000000000" pitchFamily="2" charset="0"/>
                <a:ea typeface="Roboto" panose="02000000000000000000" pitchFamily="2" charset="0"/>
                <a:sym typeface="Wingdings" pitchFamily="2" charset="2"/>
              </a:rPr>
              <a:t> ταχύτερες διαδικασίες</a:t>
            </a:r>
          </a:p>
          <a:p>
            <a:pPr marL="742950" lvl="1" indent="-285750">
              <a:buClr>
                <a:srgbClr val="021559"/>
              </a:buClr>
              <a:buFont typeface="Arial" panose="020B0604020202020204" pitchFamily="34" charset="0"/>
              <a:buChar char="•"/>
              <a:defRPr/>
            </a:pPr>
            <a:r>
              <a:rPr lang="el-GR" sz="1700" dirty="0">
                <a:solidFill>
                  <a:srgbClr val="021559"/>
                </a:solidFill>
                <a:latin typeface="Roboto" panose="02000000000000000000" pitchFamily="2" charset="0"/>
                <a:ea typeface="Roboto" panose="02000000000000000000" pitchFamily="2" charset="0"/>
                <a:sym typeface="Wingdings" pitchFamily="2" charset="2"/>
              </a:rPr>
              <a:t>Δυνατότητα πρόσθετης απασχόλησης του απασχολούμενου προσωπικού σε άλλα έργα/προγράμματα</a:t>
            </a:r>
            <a:endParaRPr lang="el-GR" sz="1700" dirty="0">
              <a:solidFill>
                <a:srgbClr val="021559"/>
              </a:solidFill>
              <a:latin typeface="Roboto" panose="02000000000000000000" pitchFamily="2" charset="0"/>
              <a:ea typeface="Roboto" panose="02000000000000000000" pitchFamily="2" charset="0"/>
            </a:endParaRPr>
          </a:p>
          <a:p>
            <a:pPr marL="742950" lvl="1" indent="-285750">
              <a:buClr>
                <a:srgbClr val="021559"/>
              </a:buClr>
              <a:buFont typeface="Arial" panose="020B0604020202020204" pitchFamily="34" charset="0"/>
              <a:buChar char="•"/>
              <a:defRPr/>
            </a:pPr>
            <a:r>
              <a:rPr lang="el-GR" sz="1700" dirty="0">
                <a:solidFill>
                  <a:srgbClr val="021559"/>
                </a:solidFill>
                <a:latin typeface="Roboto" panose="02000000000000000000" pitchFamily="2" charset="0"/>
                <a:ea typeface="Roboto" panose="02000000000000000000" pitchFamily="2" charset="0"/>
              </a:rPr>
              <a:t>Δυνατότητα επιλογής έκτακτου προσωπικού με διάρκεια έως 5 έτη για τα έργα/προγράμματα χωρίς ημερομηνία</a:t>
            </a:r>
            <a:endParaRPr lang="el-GR" sz="1400" dirty="0">
              <a:solidFill>
                <a:srgbClr val="021559"/>
              </a:solidFill>
              <a:latin typeface="Roboto" panose="02000000000000000000" pitchFamily="2" charset="0"/>
              <a:ea typeface="Roboto" panose="02000000000000000000" pitchFamily="2" charset="0"/>
            </a:endParaRPr>
          </a:p>
        </p:txBody>
      </p:sp>
      <p:pic>
        <p:nvPicPr>
          <p:cNvPr id="8" name="Picture 7">
            <a:extLst>
              <a:ext uri="{FF2B5EF4-FFF2-40B4-BE49-F238E27FC236}">
                <a16:creationId xmlns:a16="http://schemas.microsoft.com/office/drawing/2014/main" id="{E14DB17F-E06E-D28B-5C80-B865FBE0ADEA}"/>
              </a:ext>
            </a:extLst>
          </p:cNvPr>
          <p:cNvPicPr>
            <a:picLocks noChangeAspect="1"/>
          </p:cNvPicPr>
          <p:nvPr/>
        </p:nvPicPr>
        <p:blipFill>
          <a:blip r:embed="rId3"/>
          <a:stretch>
            <a:fillRect/>
          </a:stretch>
        </p:blipFill>
        <p:spPr>
          <a:xfrm>
            <a:off x="180000" y="6300000"/>
            <a:ext cx="2414466" cy="432000"/>
          </a:xfrm>
          <a:prstGeom prst="rect">
            <a:avLst/>
          </a:prstGeom>
        </p:spPr>
      </p:pic>
    </p:spTree>
    <p:extLst>
      <p:ext uri="{BB962C8B-B14F-4D97-AF65-F5344CB8AC3E}">
        <p14:creationId xmlns:p14="http://schemas.microsoft.com/office/powerpoint/2010/main" val="6784765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56FFF2"/>
        </a:solidFill>
        <a:effectLst/>
      </p:bgPr>
    </p:bg>
    <p:spTree>
      <p:nvGrpSpPr>
        <p:cNvPr id="1" name="Shape 300"/>
        <p:cNvGrpSpPr/>
        <p:nvPr/>
      </p:nvGrpSpPr>
      <p:grpSpPr>
        <a:xfrm>
          <a:off x="0" y="0"/>
          <a:ext cx="0" cy="0"/>
          <a:chOff x="0" y="0"/>
          <a:chExt cx="0" cy="0"/>
        </a:xfrm>
      </p:grpSpPr>
      <p:sp>
        <p:nvSpPr>
          <p:cNvPr id="11" name="Rectangle 10">
            <a:extLst>
              <a:ext uri="{FF2B5EF4-FFF2-40B4-BE49-F238E27FC236}">
                <a16:creationId xmlns:a16="http://schemas.microsoft.com/office/drawing/2014/main" id="{5B857E16-3F34-587A-49BB-054760DF4892}"/>
              </a:ext>
            </a:extLst>
          </p:cNvPr>
          <p:cNvSpPr/>
          <p:nvPr/>
        </p:nvSpPr>
        <p:spPr>
          <a:xfrm>
            <a:off x="2566431" y="-77101"/>
            <a:ext cx="9636177" cy="57033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srgbClr val="7CCA62">
                    <a:lumMod val="60000"/>
                    <a:lumOff val="40000"/>
                  </a:srgbClr>
                </a:solidFill>
              </a:ln>
              <a:noFill/>
              <a:effectLst/>
              <a:highlight>
                <a:srgbClr val="EAF5F5"/>
              </a:highlight>
              <a:uLnTx/>
              <a:uFillTx/>
              <a:latin typeface="Arial"/>
              <a:ea typeface="+mn-ea"/>
              <a:cs typeface="+mn-cs"/>
            </a:endParaRPr>
          </a:p>
        </p:txBody>
      </p:sp>
      <p:sp>
        <p:nvSpPr>
          <p:cNvPr id="13" name="Rectangle 12">
            <a:extLst>
              <a:ext uri="{FF2B5EF4-FFF2-40B4-BE49-F238E27FC236}">
                <a16:creationId xmlns:a16="http://schemas.microsoft.com/office/drawing/2014/main" id="{CE331F52-6259-1BD4-6AA5-12802A3692D0}"/>
              </a:ext>
            </a:extLst>
          </p:cNvPr>
          <p:cNvSpPr/>
          <p:nvPr/>
        </p:nvSpPr>
        <p:spPr>
          <a:xfrm>
            <a:off x="0" y="-78658"/>
            <a:ext cx="2567678" cy="570335"/>
          </a:xfrm>
          <a:prstGeom prst="rect">
            <a:avLst/>
          </a:prstGeom>
          <a:solidFill>
            <a:srgbClr val="021559"/>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srgbClr val="7CCA62">
                    <a:lumMod val="60000"/>
                    <a:lumOff val="40000"/>
                  </a:srgbClr>
                </a:solidFill>
              </a:ln>
              <a:noFill/>
              <a:effectLst/>
              <a:highlight>
                <a:srgbClr val="EAF5F5"/>
              </a:highlight>
              <a:uLnTx/>
              <a:uFillTx/>
              <a:latin typeface="Arial"/>
              <a:ea typeface="+mn-ea"/>
              <a:cs typeface="+mn-cs"/>
            </a:endParaRPr>
          </a:p>
        </p:txBody>
      </p:sp>
      <p:sp>
        <p:nvSpPr>
          <p:cNvPr id="10" name="Google Shape;232;p34">
            <a:extLst>
              <a:ext uri="{FF2B5EF4-FFF2-40B4-BE49-F238E27FC236}">
                <a16:creationId xmlns:a16="http://schemas.microsoft.com/office/drawing/2014/main" id="{21B89356-4234-7A45-8340-F0433CBA8A4B}"/>
              </a:ext>
            </a:extLst>
          </p:cNvPr>
          <p:cNvSpPr txBox="1"/>
          <p:nvPr/>
        </p:nvSpPr>
        <p:spPr>
          <a:xfrm>
            <a:off x="1169445" y="3184783"/>
            <a:ext cx="2695074" cy="9064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l-GR" sz="2800" b="0" i="0" u="none" strike="noStrike" kern="0" cap="none" spc="-150" normalizeH="0" baseline="0" noProof="0" dirty="0">
              <a:ln>
                <a:noFill/>
              </a:ln>
              <a:solidFill>
                <a:srgbClr val="02AEF0"/>
              </a:solidFill>
              <a:effectLst/>
              <a:uLnTx/>
              <a:uFillTx/>
              <a:latin typeface="Roboto Regular" charset="0"/>
              <a:ea typeface="Roboto Regular" charset="0"/>
              <a:cs typeface="Roboto Regular" charset="0"/>
              <a:sym typeface="Arial"/>
            </a:endParaRPr>
          </a:p>
        </p:txBody>
      </p:sp>
      <p:sp>
        <p:nvSpPr>
          <p:cNvPr id="17" name="Rectangle 16">
            <a:extLst>
              <a:ext uri="{FF2B5EF4-FFF2-40B4-BE49-F238E27FC236}">
                <a16:creationId xmlns:a16="http://schemas.microsoft.com/office/drawing/2014/main" id="{F0DDB2C8-3D7C-F943-AEC2-198360B108D9}"/>
              </a:ext>
            </a:extLst>
          </p:cNvPr>
          <p:cNvSpPr/>
          <p:nvPr/>
        </p:nvSpPr>
        <p:spPr>
          <a:xfrm>
            <a:off x="375137" y="84035"/>
            <a:ext cx="7697941" cy="2616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1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ΑΝΑΒΑΘΜΙΣΗ ΠΟΙΟΤΗΤΑΣ                     </a:t>
            </a:r>
            <a:r>
              <a:rPr kumimoji="0" lang="el-GR" sz="1100" b="1" i="0" u="none" strike="noStrike" kern="1200" cap="none" spc="0" normalizeH="0" baseline="0" noProof="0" dirty="0">
                <a:ln>
                  <a:noFill/>
                </a:ln>
                <a:solidFill>
                  <a:srgbClr val="021559"/>
                </a:solidFill>
                <a:effectLst/>
                <a:uLnTx/>
                <a:uFillTx/>
                <a:latin typeface="Roboto" panose="02000000000000000000" pitchFamily="2" charset="0"/>
                <a:ea typeface="Roboto" panose="02000000000000000000" pitchFamily="2" charset="0"/>
                <a:cs typeface="Roboto" panose="02000000000000000000" pitchFamily="2" charset="0"/>
              </a:rPr>
              <a:t>02 Ερευνητική δραστηριότητα και καινοτομία / </a:t>
            </a:r>
            <a:r>
              <a:rPr kumimoji="0" lang="el-GR" sz="1100" b="1" i="1" u="none" strike="noStrike" kern="1200" cap="none" spc="0" normalizeH="0" baseline="0" noProof="0" dirty="0">
                <a:ln>
                  <a:noFill/>
                </a:ln>
                <a:solidFill>
                  <a:srgbClr val="021559"/>
                </a:solidFill>
                <a:effectLst/>
                <a:uLnTx/>
                <a:uFillTx/>
                <a:latin typeface="Roboto" panose="02000000000000000000" pitchFamily="2" charset="0"/>
                <a:ea typeface="Roboto" panose="02000000000000000000" pitchFamily="2" charset="0"/>
                <a:cs typeface="Roboto" panose="02000000000000000000" pitchFamily="2" charset="0"/>
              </a:rPr>
              <a:t>Απελευθέρωση πλαισίου ΕΛΚΕ</a:t>
            </a:r>
          </a:p>
        </p:txBody>
      </p:sp>
      <p:sp>
        <p:nvSpPr>
          <p:cNvPr id="18" name="Rectangle 17">
            <a:extLst>
              <a:ext uri="{FF2B5EF4-FFF2-40B4-BE49-F238E27FC236}">
                <a16:creationId xmlns:a16="http://schemas.microsoft.com/office/drawing/2014/main" id="{4D49C638-C686-0C46-9245-A7F019EC0D69}"/>
              </a:ext>
            </a:extLst>
          </p:cNvPr>
          <p:cNvSpPr/>
          <p:nvPr/>
        </p:nvSpPr>
        <p:spPr>
          <a:xfrm>
            <a:off x="375137" y="828329"/>
            <a:ext cx="11369656" cy="388843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21559"/>
              </a:buClr>
              <a:buSzTx/>
              <a:buFontTx/>
              <a:buNone/>
              <a:tabLst/>
              <a:defRPr/>
            </a:pPr>
            <a:r>
              <a:rPr kumimoji="0" lang="el-GR" sz="2400" b="1" i="0" u="none" strike="noStrike" kern="1200" cap="none" spc="0" normalizeH="0" baseline="0" noProof="0" dirty="0">
                <a:ln>
                  <a:noFill/>
                </a:ln>
                <a:solidFill>
                  <a:srgbClr val="021559"/>
                </a:solidFill>
                <a:effectLst/>
                <a:uLnTx/>
                <a:uFillTx/>
                <a:latin typeface="Roboto" panose="02000000000000000000" pitchFamily="2" charset="0"/>
                <a:ea typeface="Roboto" panose="02000000000000000000" pitchFamily="2" charset="0"/>
                <a:cs typeface="+mn-cs"/>
              </a:rPr>
              <a:t>ΕΝΑΣ ΠΙΟ ΛΕΙΤΟΥΡΓΙΚΟΣ ΕΛΚΕ – ΠΙΟ ΕΥΚΟΛΗ ΚΑΘΗΜΕΡΙΝΗΤΟΤΗΤΑ </a:t>
            </a:r>
          </a:p>
          <a:p>
            <a:pPr marL="0" marR="0" lvl="0" indent="0" algn="l" defTabSz="914400" rtl="0" eaLnBrk="1" fontAlgn="auto" latinLnBrk="0" hangingPunct="1">
              <a:lnSpc>
                <a:spcPct val="100000"/>
              </a:lnSpc>
              <a:spcBef>
                <a:spcPts val="0"/>
              </a:spcBef>
              <a:spcAft>
                <a:spcPts val="0"/>
              </a:spcAft>
              <a:buClr>
                <a:srgbClr val="021559"/>
              </a:buClr>
              <a:buSzTx/>
              <a:buFontTx/>
              <a:buNone/>
              <a:tabLst/>
              <a:defRPr/>
            </a:pPr>
            <a:r>
              <a:rPr kumimoji="0" lang="el-GR" sz="2400" b="1" i="0" u="none" strike="noStrike" kern="1200" cap="none" spc="0" normalizeH="0" baseline="0" noProof="0" dirty="0">
                <a:ln>
                  <a:noFill/>
                </a:ln>
                <a:solidFill>
                  <a:srgbClr val="021559"/>
                </a:solidFill>
                <a:effectLst/>
                <a:uLnTx/>
                <a:uFillTx/>
                <a:latin typeface="Roboto" panose="02000000000000000000" pitchFamily="2" charset="0"/>
                <a:ea typeface="Roboto" panose="02000000000000000000" pitchFamily="2" charset="0"/>
                <a:cs typeface="+mn-cs"/>
              </a:rPr>
              <a:t>ΓΙΑ ΤΟΥΣ ΕΡΕΥΝΗΤΕΣ</a:t>
            </a:r>
          </a:p>
          <a:p>
            <a:pPr marL="0" marR="0" lvl="0" indent="0" algn="l" defTabSz="914400" rtl="0" eaLnBrk="1" fontAlgn="auto" latinLnBrk="0" hangingPunct="1">
              <a:lnSpc>
                <a:spcPct val="100000"/>
              </a:lnSpc>
              <a:spcBef>
                <a:spcPts val="0"/>
              </a:spcBef>
              <a:spcAft>
                <a:spcPts val="0"/>
              </a:spcAft>
              <a:buClr>
                <a:srgbClr val="021559"/>
              </a:buClr>
              <a:buSzTx/>
              <a:buFontTx/>
              <a:buNone/>
              <a:tabLst/>
              <a:defRPr/>
            </a:pPr>
            <a:endParaRPr kumimoji="0" lang="el-GR" sz="1700" b="1" i="0" u="sng" strike="noStrike" kern="1200" cap="none" spc="0" normalizeH="0" baseline="0" noProof="0" dirty="0">
              <a:ln>
                <a:noFill/>
              </a:ln>
              <a:solidFill>
                <a:srgbClr val="021559"/>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
                <a:srgbClr val="021559"/>
              </a:buClr>
              <a:buSzTx/>
              <a:buFontTx/>
              <a:buNone/>
              <a:tabLst/>
              <a:defRPr/>
            </a:pPr>
            <a:r>
              <a:rPr kumimoji="0" lang="el-GR" sz="1700" b="1" i="0" u="sng" strike="noStrike" kern="1200" cap="none" spc="0" normalizeH="0" baseline="0" noProof="0" dirty="0" err="1">
                <a:ln>
                  <a:noFill/>
                </a:ln>
                <a:solidFill>
                  <a:srgbClr val="021559"/>
                </a:solidFill>
                <a:effectLst/>
                <a:uLnTx/>
                <a:uFillTx/>
                <a:latin typeface="Roboto" panose="02000000000000000000" pitchFamily="2" charset="0"/>
                <a:ea typeface="Roboto" panose="02000000000000000000" pitchFamily="2" charset="0"/>
                <a:cs typeface="+mn-cs"/>
              </a:rPr>
              <a:t>Εκσυχρονισμός</a:t>
            </a:r>
            <a:r>
              <a:rPr kumimoji="0" lang="el-GR" sz="1700" b="1" i="0" u="sng" strike="noStrike" kern="1200" cap="none" spc="0" normalizeH="0" baseline="0" noProof="0" dirty="0">
                <a:ln>
                  <a:noFill/>
                </a:ln>
                <a:solidFill>
                  <a:srgbClr val="021559"/>
                </a:solidFill>
                <a:effectLst/>
                <a:uLnTx/>
                <a:uFillTx/>
                <a:latin typeface="Roboto" panose="02000000000000000000" pitchFamily="2" charset="0"/>
                <a:ea typeface="Roboto" panose="02000000000000000000" pitchFamily="2" charset="0"/>
                <a:cs typeface="+mn-cs"/>
              </a:rPr>
              <a:t> πλαισίου λειτουργίας ΕΛΚΕ</a:t>
            </a:r>
            <a:r>
              <a:rPr kumimoji="0" lang="el-GR" sz="1700" b="1" i="0" u="none" strike="noStrike" kern="1200" cap="none" spc="0" normalizeH="0" baseline="0" noProof="0" dirty="0">
                <a:ln>
                  <a:noFill/>
                </a:ln>
                <a:solidFill>
                  <a:srgbClr val="021559"/>
                </a:solidFill>
                <a:effectLst/>
                <a:uLnTx/>
                <a:uFillTx/>
                <a:latin typeface="Roboto" panose="02000000000000000000" pitchFamily="2" charset="0"/>
                <a:ea typeface="Roboto" panose="02000000000000000000" pitchFamily="2" charset="0"/>
                <a:cs typeface="+mn-cs"/>
              </a:rPr>
              <a:t> – Διευκολύνεται η ερευνητική δραστηριότητα των Μελών ΔΕΠ και των ερευνητικών τους ομάδων, απλοποιώντας το θεσμικό πλαίσιο οικονομικής διαχείρισης ερευνητικών έργων/προγραμμάτων στους ακόλουθους τομείς:</a:t>
            </a:r>
          </a:p>
          <a:p>
            <a:pPr marR="0" lvl="0" algn="l" defTabSz="914400" rtl="0" eaLnBrk="1" fontAlgn="auto" latinLnBrk="0" hangingPunct="1">
              <a:lnSpc>
                <a:spcPct val="100000"/>
              </a:lnSpc>
              <a:spcBef>
                <a:spcPts val="0"/>
              </a:spcBef>
              <a:spcAft>
                <a:spcPts val="0"/>
              </a:spcAft>
              <a:buClr>
                <a:prstClr val="white"/>
              </a:buClr>
              <a:buSzTx/>
              <a:tabLst/>
              <a:defRPr/>
            </a:pPr>
            <a:endParaRPr kumimoji="0" lang="el-GR" sz="1700" b="0" i="0" u="none" strike="noStrike" kern="1200" cap="none" spc="0" normalizeH="0" baseline="0" noProof="0" dirty="0">
              <a:ln>
                <a:noFill/>
              </a:ln>
              <a:solidFill>
                <a:srgbClr val="021559"/>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800"/>
              </a:spcAft>
              <a:buClr>
                <a:prstClr val="white"/>
              </a:buClr>
              <a:buSzTx/>
              <a:buFontTx/>
              <a:buNone/>
              <a:tabLst/>
              <a:defRPr/>
            </a:pPr>
            <a:r>
              <a:rPr kumimoji="0" lang="el-GR" sz="1700" b="1" i="0" u="none" strike="noStrike" kern="1200" cap="none" spc="0" normalizeH="0" baseline="0" noProof="0" dirty="0">
                <a:ln>
                  <a:noFill/>
                </a:ln>
                <a:solidFill>
                  <a:srgbClr val="021559"/>
                </a:solidFill>
                <a:effectLst/>
                <a:uLnTx/>
                <a:uFillTx/>
                <a:latin typeface="Roboto" panose="02000000000000000000" pitchFamily="2" charset="0"/>
                <a:ea typeface="Roboto" panose="02000000000000000000" pitchFamily="2" charset="0"/>
                <a:cs typeface="+mn-cs"/>
              </a:rPr>
              <a:t>3. Σαφής κατηγοριοποίηση των πόρων και των πηγών χρηματοδοτήσεων των Πανεπιστημίων σε ιδιωτικούς, ίδιους, διεθνείς και εθνικούς </a:t>
            </a:r>
            <a:r>
              <a:rPr kumimoji="0" lang="el-GR" sz="1700" b="0" i="0" u="none" strike="noStrike" kern="1200" cap="none" spc="0" normalizeH="0" baseline="0" noProof="0" dirty="0">
                <a:ln>
                  <a:noFill/>
                </a:ln>
                <a:solidFill>
                  <a:srgbClr val="021559"/>
                </a:solidFill>
                <a:effectLst/>
                <a:uLnTx/>
                <a:uFillTx/>
                <a:latin typeface="Roboto" panose="02000000000000000000" pitchFamily="2" charset="0"/>
                <a:ea typeface="Roboto" panose="02000000000000000000" pitchFamily="2" charset="0"/>
                <a:cs typeface="+mn-cs"/>
              </a:rPr>
              <a:t>προκειμένου να αντιμετωπιστούν ασάφειες του ισχύοντος πλαισίου </a:t>
            </a:r>
            <a:r>
              <a:rPr kumimoji="0" lang="el-GR" sz="1700" b="0" i="0" u="none" strike="noStrike" kern="1200" cap="none" spc="0" normalizeH="0" baseline="0" noProof="0" dirty="0">
                <a:ln>
                  <a:noFill/>
                </a:ln>
                <a:solidFill>
                  <a:srgbClr val="021559"/>
                </a:solidFill>
                <a:effectLst/>
                <a:uLnTx/>
                <a:uFillTx/>
                <a:latin typeface="Roboto" panose="02000000000000000000" pitchFamily="2" charset="0"/>
                <a:ea typeface="Roboto" panose="02000000000000000000" pitchFamily="2" charset="0"/>
                <a:cs typeface="+mn-cs"/>
                <a:sym typeface="Wingdings" pitchFamily="2" charset="2"/>
              </a:rPr>
              <a:t> ασφάλεια δικαίου στο πλαίσιο διαχείρισης </a:t>
            </a:r>
          </a:p>
          <a:p>
            <a:pPr marL="105750" marR="0" lvl="0" indent="-2857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endParaRPr kumimoji="0" lang="el-GR" sz="1700" b="0" i="0" u="none" strike="noStrike" kern="1200" cap="none" spc="0" normalizeH="0" baseline="0" noProof="0" dirty="0">
              <a:ln>
                <a:noFill/>
              </a:ln>
              <a:solidFill>
                <a:srgbClr val="021559"/>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7000"/>
              </a:lnSpc>
              <a:spcBef>
                <a:spcPts val="0"/>
              </a:spcBef>
              <a:spcAft>
                <a:spcPts val="800"/>
              </a:spcAft>
              <a:buClr>
                <a:prstClr val="white"/>
              </a:buClr>
              <a:buSzTx/>
              <a:buFontTx/>
              <a:buNone/>
              <a:tabLst/>
              <a:defRPr/>
            </a:pPr>
            <a:r>
              <a:rPr kumimoji="0" lang="el-GR" sz="1700" b="1" i="0" u="none" strike="noStrike" kern="1200" cap="none" spc="0" normalizeH="0" baseline="0" noProof="0" dirty="0">
                <a:ln>
                  <a:noFill/>
                </a:ln>
                <a:solidFill>
                  <a:srgbClr val="021559"/>
                </a:solidFill>
                <a:effectLst/>
                <a:uLnTx/>
                <a:uFillTx/>
                <a:latin typeface="Roboto" panose="02000000000000000000" pitchFamily="2" charset="0"/>
                <a:ea typeface="Roboto" panose="02000000000000000000" pitchFamily="2" charset="0"/>
                <a:cs typeface="+mn-cs"/>
                <a:sym typeface="Wingdings" pitchFamily="2" charset="2"/>
              </a:rPr>
              <a:t>4. </a:t>
            </a:r>
            <a:r>
              <a:rPr kumimoji="0" lang="el-GR" sz="1700" b="1" i="0" u="none" strike="noStrike" kern="1200" cap="none" spc="0" normalizeH="0" baseline="0" noProof="0" dirty="0" err="1">
                <a:ln>
                  <a:noFill/>
                </a:ln>
                <a:solidFill>
                  <a:srgbClr val="021559"/>
                </a:solidFill>
                <a:effectLst/>
                <a:uLnTx/>
                <a:uFillTx/>
                <a:latin typeface="Roboto" panose="02000000000000000000" pitchFamily="2" charset="0"/>
                <a:ea typeface="Roboto" panose="02000000000000000000" pitchFamily="2" charset="0"/>
                <a:cs typeface="+mn-cs"/>
              </a:rPr>
              <a:t>Ψηφιοποίηση</a:t>
            </a:r>
            <a:r>
              <a:rPr kumimoji="0" lang="el-GR" sz="1700" b="0" i="0" u="none" strike="noStrike" kern="1200" cap="none" spc="0" normalizeH="0" baseline="0" noProof="0" dirty="0">
                <a:ln>
                  <a:noFill/>
                </a:ln>
                <a:solidFill>
                  <a:srgbClr val="021559"/>
                </a:solidFill>
                <a:effectLst/>
                <a:uLnTx/>
                <a:uFillTx/>
                <a:latin typeface="Roboto" panose="02000000000000000000" pitchFamily="2" charset="0"/>
                <a:ea typeface="Roboto" panose="02000000000000000000" pitchFamily="2" charset="0"/>
                <a:cs typeface="+mn-cs"/>
              </a:rPr>
              <a:t> των διαδικασιών διαχείρισης ερευνητικών έργων/προγραμμάτων</a:t>
            </a:r>
            <a:endParaRPr kumimoji="0" lang="el-GR" sz="1700" b="0" i="0" u="none" strike="noStrike" kern="1200" cap="none" spc="0" normalizeH="0" baseline="0" noProof="0" dirty="0">
              <a:ln>
                <a:noFill/>
              </a:ln>
              <a:solidFill>
                <a:srgbClr val="021559"/>
              </a:solidFill>
              <a:effectLst/>
              <a:uLnTx/>
              <a:uFillTx/>
              <a:latin typeface="Roboto" panose="02000000000000000000" pitchFamily="2" charset="0"/>
              <a:ea typeface="Roboto" panose="02000000000000000000" pitchFamily="2" charset="0"/>
              <a:cs typeface="+mn-cs"/>
              <a:sym typeface="Wingdings" pitchFamily="2" charset="2"/>
            </a:endParaRPr>
          </a:p>
          <a:p>
            <a:pPr marL="0" marR="0" lvl="0" indent="0" algn="l" defTabSz="914400" rtl="0" eaLnBrk="1" fontAlgn="auto" latinLnBrk="0" hangingPunct="1">
              <a:lnSpc>
                <a:spcPct val="107000"/>
              </a:lnSpc>
              <a:spcBef>
                <a:spcPts val="0"/>
              </a:spcBef>
              <a:spcAft>
                <a:spcPts val="800"/>
              </a:spcAft>
              <a:buClr>
                <a:prstClr val="white"/>
              </a:buClr>
              <a:buSzTx/>
              <a:buFontTx/>
              <a:buNone/>
              <a:tabLst/>
              <a:defRPr/>
            </a:pPr>
            <a:endParaRPr kumimoji="0" lang="el-GR" sz="1400" b="0" i="0" u="none" strike="noStrike" kern="1200" cap="none" spc="0" normalizeH="0" baseline="0" noProof="0" dirty="0">
              <a:ln>
                <a:noFill/>
              </a:ln>
              <a:solidFill>
                <a:srgbClr val="021559"/>
              </a:solidFill>
              <a:effectLst/>
              <a:uLnTx/>
              <a:uFillTx/>
              <a:latin typeface="Roboto" panose="02000000000000000000" pitchFamily="2" charset="0"/>
              <a:ea typeface="Roboto" panose="02000000000000000000" pitchFamily="2" charset="0"/>
              <a:cs typeface="+mn-cs"/>
            </a:endParaRPr>
          </a:p>
        </p:txBody>
      </p:sp>
      <p:pic>
        <p:nvPicPr>
          <p:cNvPr id="8" name="Picture 7">
            <a:extLst>
              <a:ext uri="{FF2B5EF4-FFF2-40B4-BE49-F238E27FC236}">
                <a16:creationId xmlns:a16="http://schemas.microsoft.com/office/drawing/2014/main" id="{E14DB17F-E06E-D28B-5C80-B865FBE0ADEA}"/>
              </a:ext>
            </a:extLst>
          </p:cNvPr>
          <p:cNvPicPr>
            <a:picLocks noChangeAspect="1"/>
          </p:cNvPicPr>
          <p:nvPr/>
        </p:nvPicPr>
        <p:blipFill>
          <a:blip r:embed="rId3"/>
          <a:stretch>
            <a:fillRect/>
          </a:stretch>
        </p:blipFill>
        <p:spPr>
          <a:xfrm>
            <a:off x="180000" y="6300000"/>
            <a:ext cx="2414466" cy="432000"/>
          </a:xfrm>
          <a:prstGeom prst="rect">
            <a:avLst/>
          </a:prstGeom>
        </p:spPr>
      </p:pic>
    </p:spTree>
    <p:extLst>
      <p:ext uri="{BB962C8B-B14F-4D97-AF65-F5344CB8AC3E}">
        <p14:creationId xmlns:p14="http://schemas.microsoft.com/office/powerpoint/2010/main" val="36537063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56FFF2"/>
        </a:solidFill>
        <a:effectLst/>
      </p:bgPr>
    </p:bg>
    <p:spTree>
      <p:nvGrpSpPr>
        <p:cNvPr id="1" name="Shape 300"/>
        <p:cNvGrpSpPr/>
        <p:nvPr/>
      </p:nvGrpSpPr>
      <p:grpSpPr>
        <a:xfrm>
          <a:off x="0" y="0"/>
          <a:ext cx="0" cy="0"/>
          <a:chOff x="0" y="0"/>
          <a:chExt cx="0" cy="0"/>
        </a:xfrm>
      </p:grpSpPr>
      <p:sp>
        <p:nvSpPr>
          <p:cNvPr id="10" name="Rectangle 9">
            <a:extLst>
              <a:ext uri="{FF2B5EF4-FFF2-40B4-BE49-F238E27FC236}">
                <a16:creationId xmlns:a16="http://schemas.microsoft.com/office/drawing/2014/main" id="{71A0C553-2A45-241E-7CB9-5684B5832A12}"/>
              </a:ext>
            </a:extLst>
          </p:cNvPr>
          <p:cNvSpPr/>
          <p:nvPr/>
        </p:nvSpPr>
        <p:spPr>
          <a:xfrm>
            <a:off x="2566431" y="-77101"/>
            <a:ext cx="9636177" cy="57033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CCA62">
                    <a:lumMod val="60000"/>
                    <a:lumOff val="40000"/>
                  </a:srgbClr>
                </a:solidFill>
              </a:ln>
              <a:noFill/>
              <a:highlight>
                <a:srgbClr val="EAF5F5"/>
              </a:highlight>
            </a:endParaRPr>
          </a:p>
        </p:txBody>
      </p:sp>
      <p:sp>
        <p:nvSpPr>
          <p:cNvPr id="11" name="Rectangle 10">
            <a:extLst>
              <a:ext uri="{FF2B5EF4-FFF2-40B4-BE49-F238E27FC236}">
                <a16:creationId xmlns:a16="http://schemas.microsoft.com/office/drawing/2014/main" id="{2BDE020A-F77C-9B3C-F91E-D6FBC3F02B71}"/>
              </a:ext>
            </a:extLst>
          </p:cNvPr>
          <p:cNvSpPr/>
          <p:nvPr/>
        </p:nvSpPr>
        <p:spPr>
          <a:xfrm>
            <a:off x="0" y="-78658"/>
            <a:ext cx="2567678" cy="570335"/>
          </a:xfrm>
          <a:prstGeom prst="rect">
            <a:avLst/>
          </a:prstGeom>
          <a:solidFill>
            <a:srgbClr val="021559"/>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CCA62">
                    <a:lumMod val="60000"/>
                    <a:lumOff val="40000"/>
                  </a:srgbClr>
                </a:solidFill>
              </a:ln>
              <a:noFill/>
              <a:highlight>
                <a:srgbClr val="EAF5F5"/>
              </a:highlight>
            </a:endParaRPr>
          </a:p>
        </p:txBody>
      </p:sp>
      <p:sp>
        <p:nvSpPr>
          <p:cNvPr id="17" name="Rectangle 16">
            <a:extLst>
              <a:ext uri="{FF2B5EF4-FFF2-40B4-BE49-F238E27FC236}">
                <a16:creationId xmlns:a16="http://schemas.microsoft.com/office/drawing/2014/main" id="{F0DDB2C8-3D7C-F943-AEC2-198360B108D9}"/>
              </a:ext>
            </a:extLst>
          </p:cNvPr>
          <p:cNvSpPr/>
          <p:nvPr/>
        </p:nvSpPr>
        <p:spPr>
          <a:xfrm>
            <a:off x="375137" y="84035"/>
            <a:ext cx="4868640" cy="261610"/>
          </a:xfrm>
          <a:prstGeom prst="rect">
            <a:avLst/>
          </a:prstGeom>
        </p:spPr>
        <p:txBody>
          <a:bodyPr wrap="none">
            <a:spAutoFit/>
          </a:bodyPr>
          <a:lstStyle/>
          <a:p>
            <a:r>
              <a:rPr lang="el-GR" sz="1100" b="1" dirty="0">
                <a:solidFill>
                  <a:schemeClr val="bg1"/>
                </a:solidFill>
                <a:latin typeface="Roboto" panose="02000000000000000000" pitchFamily="2" charset="0"/>
                <a:ea typeface="Roboto" panose="02000000000000000000" pitchFamily="2" charset="0"/>
                <a:cs typeface="Roboto" panose="02000000000000000000" pitchFamily="2" charset="0"/>
              </a:rPr>
              <a:t>ΑΝΑΒΑΘΜΙΣΗ ΠΟΙΟΤΗΤΑΣ                     </a:t>
            </a:r>
            <a:r>
              <a:rPr lang="el-GR" sz="1100" b="1" dirty="0">
                <a:solidFill>
                  <a:srgbClr val="021559"/>
                </a:solidFill>
                <a:latin typeface="Roboto" panose="02000000000000000000" pitchFamily="2" charset="0"/>
                <a:ea typeface="Roboto" panose="02000000000000000000" pitchFamily="2" charset="0"/>
                <a:cs typeface="Roboto" panose="02000000000000000000" pitchFamily="2" charset="0"/>
              </a:rPr>
              <a:t>03 Εκλογή και εξέλιξη μελών ΔΕΠ</a:t>
            </a:r>
          </a:p>
        </p:txBody>
      </p:sp>
      <p:sp>
        <p:nvSpPr>
          <p:cNvPr id="26" name="Google Shape;232;p34">
            <a:extLst>
              <a:ext uri="{FF2B5EF4-FFF2-40B4-BE49-F238E27FC236}">
                <a16:creationId xmlns:a16="http://schemas.microsoft.com/office/drawing/2014/main" id="{172F2366-831A-4B49-93D7-437FCB682C8D}"/>
              </a:ext>
            </a:extLst>
          </p:cNvPr>
          <p:cNvSpPr txBox="1"/>
          <p:nvPr/>
        </p:nvSpPr>
        <p:spPr>
          <a:xfrm>
            <a:off x="1590067" y="3313004"/>
            <a:ext cx="2695074" cy="9064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l-GR" sz="2800" i="0" u="none" strike="noStrike" kern="0" cap="none" spc="-150" normalizeH="0" baseline="0" noProof="0" dirty="0">
              <a:ln>
                <a:noFill/>
              </a:ln>
              <a:solidFill>
                <a:srgbClr val="02AEF0"/>
              </a:solidFill>
              <a:effectLst/>
              <a:uLnTx/>
              <a:uFillTx/>
              <a:latin typeface="Roboto" panose="02000000000000000000" pitchFamily="2" charset="0"/>
              <a:ea typeface="Roboto" panose="02000000000000000000" pitchFamily="2" charset="0"/>
              <a:cs typeface="Roboto Regular" charset="0"/>
              <a:sym typeface="Arial"/>
            </a:endParaRPr>
          </a:p>
        </p:txBody>
      </p:sp>
      <p:sp>
        <p:nvSpPr>
          <p:cNvPr id="40" name="Rectangle 39">
            <a:extLst>
              <a:ext uri="{FF2B5EF4-FFF2-40B4-BE49-F238E27FC236}">
                <a16:creationId xmlns:a16="http://schemas.microsoft.com/office/drawing/2014/main" id="{B20A5494-8EF2-954E-81B1-8AD2BFD0D5CD}"/>
              </a:ext>
            </a:extLst>
          </p:cNvPr>
          <p:cNvSpPr/>
          <p:nvPr/>
        </p:nvSpPr>
        <p:spPr>
          <a:xfrm>
            <a:off x="348824" y="828556"/>
            <a:ext cx="11478026" cy="4216539"/>
          </a:xfrm>
          <a:prstGeom prst="rect">
            <a:avLst/>
          </a:prstGeom>
        </p:spPr>
        <p:txBody>
          <a:bodyPr wrap="square">
            <a:spAutoFit/>
          </a:bodyPr>
          <a:lstStyle/>
          <a:p>
            <a:pPr marL="0" lvl="1">
              <a:buClr>
                <a:srgbClr val="003476"/>
              </a:buClr>
            </a:pPr>
            <a:r>
              <a:rPr lang="el-GR" sz="2400" b="1" dirty="0">
                <a:solidFill>
                  <a:srgbClr val="021559"/>
                </a:solidFill>
                <a:latin typeface="Roboto" panose="02000000000000000000" pitchFamily="2" charset="0"/>
                <a:ea typeface="Roboto" panose="02000000000000000000" pitchFamily="2" charset="0"/>
                <a:sym typeface="Arial"/>
              </a:rPr>
              <a:t>ΠΙΟ ΔΙΑΦΑΝΕΙΣ ΚΑΙ ΑΞΙΟΚΡΑΤΙΚΕΣ </a:t>
            </a:r>
          </a:p>
          <a:p>
            <a:pPr marL="0" lvl="1">
              <a:buClr>
                <a:srgbClr val="003476"/>
              </a:buClr>
            </a:pPr>
            <a:r>
              <a:rPr lang="el-GR" sz="2400" b="1" dirty="0">
                <a:solidFill>
                  <a:srgbClr val="021559"/>
                </a:solidFill>
                <a:latin typeface="Roboto" panose="02000000000000000000" pitchFamily="2" charset="0"/>
                <a:ea typeface="Roboto" panose="02000000000000000000" pitchFamily="2" charset="0"/>
                <a:sym typeface="Arial"/>
              </a:rPr>
              <a:t>ΕΚΛΟΓΕΣ ΜΕΛΩΝ ΔΕΠ </a:t>
            </a:r>
          </a:p>
          <a:p>
            <a:pPr marL="285750" lvl="1" indent="-285750">
              <a:buClr>
                <a:srgbClr val="003476"/>
              </a:buClr>
              <a:buFont typeface="Arial" charset="0"/>
              <a:buChar char="•"/>
            </a:pPr>
            <a:endParaRPr lang="el-GR" sz="1600" b="1" dirty="0">
              <a:solidFill>
                <a:srgbClr val="021559"/>
              </a:solidFill>
              <a:latin typeface="Roboto" panose="02000000000000000000" pitchFamily="2" charset="0"/>
              <a:ea typeface="Roboto" panose="02000000000000000000" pitchFamily="2" charset="0"/>
              <a:sym typeface="Arial"/>
            </a:endParaRPr>
          </a:p>
          <a:p>
            <a:pPr marL="285750" indent="-285750">
              <a:buFont typeface="Arial" charset="0"/>
              <a:buChar char="•"/>
            </a:pPr>
            <a:r>
              <a:rPr lang="el-GR" sz="1700" dirty="0">
                <a:solidFill>
                  <a:srgbClr val="021559"/>
                </a:solidFill>
                <a:latin typeface="Roboto" panose="02000000000000000000" pitchFamily="2" charset="0"/>
                <a:ea typeface="Roboto" panose="02000000000000000000" pitchFamily="2" charset="0"/>
              </a:rPr>
              <a:t>Κατάρτιση </a:t>
            </a:r>
            <a:r>
              <a:rPr lang="el-GR" sz="1700" b="1" dirty="0">
                <a:solidFill>
                  <a:srgbClr val="021559"/>
                </a:solidFill>
                <a:latin typeface="Roboto" panose="02000000000000000000" pitchFamily="2" charset="0"/>
                <a:ea typeface="Roboto" panose="02000000000000000000" pitchFamily="2" charset="0"/>
              </a:rPr>
              <a:t>μητρώου γνωστικών αντικειμένων </a:t>
            </a:r>
            <a:r>
              <a:rPr lang="el-GR" sz="1700" dirty="0">
                <a:solidFill>
                  <a:srgbClr val="021559"/>
                </a:solidFill>
                <a:latin typeface="Roboto" panose="02000000000000000000" pitchFamily="2" charset="0"/>
                <a:ea typeface="Roboto" panose="02000000000000000000" pitchFamily="2" charset="0"/>
              </a:rPr>
              <a:t>ανά Τμήμα από τη Συνέλευση του Τμήματος – τα γνωστικά αντικείμενα:</a:t>
            </a:r>
          </a:p>
          <a:p>
            <a:pPr marL="742950" lvl="1" indent="-285750">
              <a:buFont typeface="Arial" charset="0"/>
              <a:buChar char="•"/>
            </a:pPr>
            <a:r>
              <a:rPr lang="el-GR" sz="1700" dirty="0">
                <a:solidFill>
                  <a:srgbClr val="021559"/>
                </a:solidFill>
                <a:latin typeface="Roboto" panose="02000000000000000000" pitchFamily="2" charset="0"/>
                <a:ea typeface="Roboto" panose="02000000000000000000" pitchFamily="2" charset="0"/>
              </a:rPr>
              <a:t>Έχουν </a:t>
            </a:r>
            <a:r>
              <a:rPr lang="el-GR" sz="1700" b="1" dirty="0">
                <a:solidFill>
                  <a:srgbClr val="021559"/>
                </a:solidFill>
                <a:latin typeface="Roboto" panose="02000000000000000000" pitchFamily="2" charset="0"/>
                <a:ea typeface="Roboto" panose="02000000000000000000" pitchFamily="2" charset="0"/>
              </a:rPr>
              <a:t>4ετή ισχύ. </a:t>
            </a:r>
          </a:p>
          <a:p>
            <a:pPr marL="742950" lvl="1" indent="-285750">
              <a:buFont typeface="Arial" charset="0"/>
              <a:buChar char="•"/>
            </a:pPr>
            <a:r>
              <a:rPr lang="el-GR" sz="1700" dirty="0">
                <a:solidFill>
                  <a:srgbClr val="021559"/>
                </a:solidFill>
                <a:latin typeface="Roboto" panose="02000000000000000000" pitchFamily="2" charset="0"/>
                <a:ea typeface="Roboto" panose="02000000000000000000" pitchFamily="2" charset="0"/>
              </a:rPr>
              <a:t>Μεταβάλλονται αιτιολογημένα μόνο αν υπάρχουν αλλαγές στην </a:t>
            </a:r>
            <a:r>
              <a:rPr lang="el-GR" sz="1700" b="1" dirty="0">
                <a:solidFill>
                  <a:srgbClr val="021559"/>
                </a:solidFill>
                <a:latin typeface="Roboto" panose="02000000000000000000" pitchFamily="2" charset="0"/>
                <a:ea typeface="Roboto" panose="02000000000000000000" pitchFamily="2" charset="0"/>
              </a:rPr>
              <a:t>εξέλιξη της επιστήμης.</a:t>
            </a:r>
          </a:p>
          <a:p>
            <a:pPr marL="742950" lvl="1" indent="-285750">
              <a:buFont typeface="Arial" charset="0"/>
              <a:buChar char="•"/>
            </a:pPr>
            <a:r>
              <a:rPr lang="el-GR" sz="1700" dirty="0">
                <a:solidFill>
                  <a:srgbClr val="021559"/>
                </a:solidFill>
                <a:latin typeface="Roboto" panose="02000000000000000000" pitchFamily="2" charset="0"/>
                <a:ea typeface="Roboto" panose="02000000000000000000" pitchFamily="2" charset="0"/>
              </a:rPr>
              <a:t>Έχουν </a:t>
            </a:r>
            <a:r>
              <a:rPr lang="el-GR" sz="1700" b="1" dirty="0">
                <a:solidFill>
                  <a:srgbClr val="021559"/>
                </a:solidFill>
                <a:latin typeface="Roboto" panose="02000000000000000000" pitchFamily="2" charset="0"/>
                <a:ea typeface="Roboto" panose="02000000000000000000" pitchFamily="2" charset="0"/>
              </a:rPr>
              <a:t>ευρύτητα επιστημονικού πεδίου</a:t>
            </a:r>
            <a:r>
              <a:rPr lang="el-GR" sz="1700" dirty="0">
                <a:solidFill>
                  <a:srgbClr val="021559"/>
                </a:solidFill>
                <a:latin typeface="Roboto" panose="02000000000000000000" pitchFamily="2" charset="0"/>
                <a:ea typeface="Roboto" panose="02000000000000000000" pitchFamily="2" charset="0"/>
              </a:rPr>
              <a:t>, αποφεύγοντας τη στόχευση σε εξατομικευμένες περιπτώσεις</a:t>
            </a:r>
            <a:r>
              <a:rPr lang="en-US" sz="1700" dirty="0">
                <a:solidFill>
                  <a:srgbClr val="021559"/>
                </a:solidFill>
                <a:latin typeface="Roboto" panose="02000000000000000000" pitchFamily="2" charset="0"/>
                <a:ea typeface="Roboto" panose="02000000000000000000" pitchFamily="2" charset="0"/>
              </a:rPr>
              <a:t>.</a:t>
            </a:r>
            <a:endParaRPr lang="el-GR" sz="1700" dirty="0">
              <a:solidFill>
                <a:srgbClr val="021559"/>
              </a:solidFill>
              <a:latin typeface="Roboto" panose="02000000000000000000" pitchFamily="2" charset="0"/>
              <a:ea typeface="Roboto" panose="02000000000000000000" pitchFamily="2" charset="0"/>
            </a:endParaRPr>
          </a:p>
          <a:p>
            <a:pPr marL="742950" lvl="1" indent="-285750">
              <a:buFont typeface="Arial" charset="0"/>
              <a:buChar char="•"/>
            </a:pPr>
            <a:r>
              <a:rPr lang="el-GR" sz="1700" dirty="0">
                <a:solidFill>
                  <a:srgbClr val="021559"/>
                </a:solidFill>
                <a:latin typeface="Roboto" panose="02000000000000000000" pitchFamily="2" charset="0"/>
                <a:ea typeface="Roboto" panose="02000000000000000000" pitchFamily="2" charset="0"/>
              </a:rPr>
              <a:t>Καταρτίζονται και ελέγχονται με </a:t>
            </a:r>
            <a:r>
              <a:rPr lang="el-GR" sz="1700" b="1" dirty="0">
                <a:solidFill>
                  <a:srgbClr val="021559"/>
                </a:solidFill>
                <a:latin typeface="Roboto" panose="02000000000000000000" pitchFamily="2" charset="0"/>
                <a:ea typeface="Roboto" panose="02000000000000000000" pitchFamily="2" charset="0"/>
              </a:rPr>
              <a:t>διαφανή τρόπο</a:t>
            </a:r>
            <a:r>
              <a:rPr lang="el-GR" sz="1700" dirty="0">
                <a:solidFill>
                  <a:srgbClr val="021559"/>
                </a:solidFill>
                <a:latin typeface="Roboto" panose="02000000000000000000" pitchFamily="2" charset="0"/>
                <a:ea typeface="Roboto" panose="02000000000000000000" pitchFamily="2" charset="0"/>
              </a:rPr>
              <a:t>: Έγκριση από την Κοσμητεία και έλεγχος από το Συμβούλιο Διοίκησης – δυνατότητα αναπομπής (π.χ. «φωτογραφικού» αντικειμένου)</a:t>
            </a:r>
            <a:r>
              <a:rPr lang="en-US" sz="1700" dirty="0">
                <a:solidFill>
                  <a:srgbClr val="021559"/>
                </a:solidFill>
                <a:latin typeface="Roboto" panose="02000000000000000000" pitchFamily="2" charset="0"/>
                <a:ea typeface="Roboto" panose="02000000000000000000" pitchFamily="2" charset="0"/>
              </a:rPr>
              <a:t>.</a:t>
            </a:r>
            <a:endParaRPr lang="el-GR" sz="1700" dirty="0">
              <a:solidFill>
                <a:srgbClr val="021559"/>
              </a:solidFill>
              <a:latin typeface="Roboto" panose="02000000000000000000" pitchFamily="2" charset="0"/>
              <a:ea typeface="Roboto" panose="02000000000000000000" pitchFamily="2" charset="0"/>
            </a:endParaRPr>
          </a:p>
          <a:p>
            <a:endParaRPr lang="el-GR" sz="1700" dirty="0">
              <a:solidFill>
                <a:srgbClr val="021559"/>
              </a:solidFill>
              <a:latin typeface="Roboto" panose="02000000000000000000" pitchFamily="2" charset="0"/>
              <a:ea typeface="Roboto" panose="02000000000000000000" pitchFamily="2" charset="0"/>
            </a:endParaRPr>
          </a:p>
          <a:p>
            <a:pPr marL="285750" lvl="0" indent="-285750">
              <a:buFont typeface="Arial" charset="0"/>
              <a:buChar char="•"/>
            </a:pPr>
            <a:r>
              <a:rPr lang="el-GR" sz="1700" dirty="0">
                <a:solidFill>
                  <a:srgbClr val="021559"/>
                </a:solidFill>
                <a:latin typeface="Roboto" panose="02000000000000000000" pitchFamily="2" charset="0"/>
                <a:ea typeface="Roboto" panose="02000000000000000000" pitchFamily="2" charset="0"/>
              </a:rPr>
              <a:t>Κατάρτιση</a:t>
            </a:r>
            <a:r>
              <a:rPr lang="el-GR" sz="1700" b="1" dirty="0">
                <a:solidFill>
                  <a:srgbClr val="021559"/>
                </a:solidFill>
                <a:latin typeface="Roboto" panose="02000000000000000000" pitchFamily="2" charset="0"/>
                <a:ea typeface="Roboto" panose="02000000000000000000" pitchFamily="2" charset="0"/>
              </a:rPr>
              <a:t> μητρώου εσωτερικών και εξωτερικών εκλεκτόρων </a:t>
            </a:r>
            <a:r>
              <a:rPr lang="el-GR" sz="1700" dirty="0">
                <a:solidFill>
                  <a:srgbClr val="021559"/>
                </a:solidFill>
                <a:latin typeface="Roboto" panose="02000000000000000000" pitchFamily="2" charset="0"/>
                <a:ea typeface="Roboto" panose="02000000000000000000" pitchFamily="2" charset="0"/>
              </a:rPr>
              <a:t>ανά γνωστικό αντικείμενο του μητρώου γνωστικών αντικειμένων από τη Συνέλευση </a:t>
            </a:r>
          </a:p>
          <a:p>
            <a:pPr marL="742950" lvl="1" indent="-285750">
              <a:buFont typeface="Arial" charset="0"/>
              <a:buChar char="•"/>
            </a:pPr>
            <a:r>
              <a:rPr lang="el-GR" sz="1700" dirty="0">
                <a:solidFill>
                  <a:srgbClr val="021559"/>
                </a:solidFill>
                <a:latin typeface="Roboto" panose="02000000000000000000" pitchFamily="2" charset="0"/>
                <a:ea typeface="Roboto" panose="02000000000000000000" pitchFamily="2" charset="0"/>
              </a:rPr>
              <a:t>Η ισχύς του Μητρώου αφορά σε </a:t>
            </a:r>
            <a:r>
              <a:rPr lang="el-GR" sz="1700" b="1" dirty="0">
                <a:solidFill>
                  <a:srgbClr val="021559"/>
                </a:solidFill>
                <a:latin typeface="Roboto" panose="02000000000000000000" pitchFamily="2" charset="0"/>
                <a:ea typeface="Roboto" panose="02000000000000000000" pitchFamily="2" charset="0"/>
              </a:rPr>
              <a:t>επόμενα ακαδημαϊκά έτη </a:t>
            </a:r>
            <a:r>
              <a:rPr lang="el-GR" sz="1700" dirty="0">
                <a:solidFill>
                  <a:srgbClr val="021559"/>
                </a:solidFill>
                <a:latin typeface="Roboto" panose="02000000000000000000" pitchFamily="2" charset="0"/>
                <a:ea typeface="Roboto" panose="02000000000000000000" pitchFamily="2" charset="0"/>
              </a:rPr>
              <a:t>από αυτό της κατάρτισής του. </a:t>
            </a:r>
            <a:r>
              <a:rPr lang="el-GR" sz="1700" dirty="0">
                <a:solidFill>
                  <a:srgbClr val="021559"/>
                </a:solidFill>
                <a:latin typeface="Roboto" panose="02000000000000000000" pitchFamily="2" charset="0"/>
                <a:ea typeface="Roboto" panose="02000000000000000000" pitchFamily="2" charset="0"/>
                <a:sym typeface="Wingdings" pitchFamily="2" charset="2"/>
              </a:rPr>
              <a:t></a:t>
            </a:r>
            <a:r>
              <a:rPr lang="el-GR" sz="1700" dirty="0">
                <a:solidFill>
                  <a:srgbClr val="021559"/>
                </a:solidFill>
                <a:latin typeface="Roboto" panose="02000000000000000000" pitchFamily="2" charset="0"/>
                <a:ea typeface="Roboto" panose="02000000000000000000" pitchFamily="2" charset="0"/>
              </a:rPr>
              <a:t> Αποφυγή διαμόρφωσης εκλεκτορικών για την εξασφάλιση ή αποτροπή εκλογής συγκεκριμένων υποψηφίων.</a:t>
            </a:r>
          </a:p>
        </p:txBody>
      </p:sp>
      <p:pic>
        <p:nvPicPr>
          <p:cNvPr id="8" name="Picture 7">
            <a:extLst>
              <a:ext uri="{FF2B5EF4-FFF2-40B4-BE49-F238E27FC236}">
                <a16:creationId xmlns:a16="http://schemas.microsoft.com/office/drawing/2014/main" id="{E73AE4F9-B6A8-0C66-B8A6-7EE35761D774}"/>
              </a:ext>
            </a:extLst>
          </p:cNvPr>
          <p:cNvPicPr>
            <a:picLocks noChangeAspect="1"/>
          </p:cNvPicPr>
          <p:nvPr/>
        </p:nvPicPr>
        <p:blipFill>
          <a:blip r:embed="rId3"/>
          <a:stretch>
            <a:fillRect/>
          </a:stretch>
        </p:blipFill>
        <p:spPr>
          <a:xfrm>
            <a:off x="180000" y="6300000"/>
            <a:ext cx="2414466" cy="432000"/>
          </a:xfrm>
          <a:prstGeom prst="rect">
            <a:avLst/>
          </a:prstGeom>
        </p:spPr>
      </p:pic>
    </p:spTree>
    <p:extLst>
      <p:ext uri="{BB962C8B-B14F-4D97-AF65-F5344CB8AC3E}">
        <p14:creationId xmlns:p14="http://schemas.microsoft.com/office/powerpoint/2010/main" val="13390206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56FFF2"/>
        </a:solidFill>
        <a:effectLst/>
      </p:bgPr>
    </p:bg>
    <p:spTree>
      <p:nvGrpSpPr>
        <p:cNvPr id="1" name="Shape 300"/>
        <p:cNvGrpSpPr/>
        <p:nvPr/>
      </p:nvGrpSpPr>
      <p:grpSpPr>
        <a:xfrm>
          <a:off x="0" y="0"/>
          <a:ext cx="0" cy="0"/>
          <a:chOff x="0" y="0"/>
          <a:chExt cx="0" cy="0"/>
        </a:xfrm>
      </p:grpSpPr>
      <p:sp>
        <p:nvSpPr>
          <p:cNvPr id="10" name="Rectangle 9">
            <a:extLst>
              <a:ext uri="{FF2B5EF4-FFF2-40B4-BE49-F238E27FC236}">
                <a16:creationId xmlns:a16="http://schemas.microsoft.com/office/drawing/2014/main" id="{919D8672-D763-1DD0-350E-755B1550C402}"/>
              </a:ext>
            </a:extLst>
          </p:cNvPr>
          <p:cNvSpPr/>
          <p:nvPr/>
        </p:nvSpPr>
        <p:spPr>
          <a:xfrm>
            <a:off x="2566431" y="-77101"/>
            <a:ext cx="9636177" cy="57033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CCA62">
                    <a:lumMod val="60000"/>
                    <a:lumOff val="40000"/>
                  </a:srgbClr>
                </a:solidFill>
              </a:ln>
              <a:noFill/>
              <a:highlight>
                <a:srgbClr val="EAF5F5"/>
              </a:highlight>
            </a:endParaRPr>
          </a:p>
        </p:txBody>
      </p:sp>
      <p:sp>
        <p:nvSpPr>
          <p:cNvPr id="11" name="Rectangle 10">
            <a:extLst>
              <a:ext uri="{FF2B5EF4-FFF2-40B4-BE49-F238E27FC236}">
                <a16:creationId xmlns:a16="http://schemas.microsoft.com/office/drawing/2014/main" id="{03C6B564-91D4-368C-6EE3-058AD102C6E3}"/>
              </a:ext>
            </a:extLst>
          </p:cNvPr>
          <p:cNvSpPr/>
          <p:nvPr/>
        </p:nvSpPr>
        <p:spPr>
          <a:xfrm>
            <a:off x="0" y="-78658"/>
            <a:ext cx="2567678" cy="570335"/>
          </a:xfrm>
          <a:prstGeom prst="rect">
            <a:avLst/>
          </a:prstGeom>
          <a:solidFill>
            <a:srgbClr val="021559"/>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CCA62">
                    <a:lumMod val="60000"/>
                    <a:lumOff val="40000"/>
                  </a:srgbClr>
                </a:solidFill>
              </a:ln>
              <a:noFill/>
              <a:highlight>
                <a:srgbClr val="EAF5F5"/>
              </a:highlight>
            </a:endParaRPr>
          </a:p>
        </p:txBody>
      </p:sp>
      <p:sp>
        <p:nvSpPr>
          <p:cNvPr id="17" name="Rectangle 16">
            <a:extLst>
              <a:ext uri="{FF2B5EF4-FFF2-40B4-BE49-F238E27FC236}">
                <a16:creationId xmlns:a16="http://schemas.microsoft.com/office/drawing/2014/main" id="{F0DDB2C8-3D7C-F943-AEC2-198360B108D9}"/>
              </a:ext>
            </a:extLst>
          </p:cNvPr>
          <p:cNvSpPr/>
          <p:nvPr/>
        </p:nvSpPr>
        <p:spPr>
          <a:xfrm>
            <a:off x="375137" y="84035"/>
            <a:ext cx="4903907" cy="261610"/>
          </a:xfrm>
          <a:prstGeom prst="rect">
            <a:avLst/>
          </a:prstGeom>
        </p:spPr>
        <p:txBody>
          <a:bodyPr wrap="none">
            <a:spAutoFit/>
          </a:bodyPr>
          <a:lstStyle/>
          <a:p>
            <a:r>
              <a:rPr lang="el-GR" sz="1100" b="1" dirty="0">
                <a:solidFill>
                  <a:schemeClr val="bg1"/>
                </a:solidFill>
                <a:latin typeface="Roboto" panose="02000000000000000000" pitchFamily="2" charset="0"/>
                <a:ea typeface="Roboto" panose="02000000000000000000" pitchFamily="2" charset="0"/>
                <a:cs typeface="Roboto" panose="02000000000000000000" pitchFamily="2" charset="0"/>
              </a:rPr>
              <a:t>ΑΝΑΒΑΘΜΙΣΗ ΠΟΙΟΤΗΤΑΣ                     </a:t>
            </a:r>
            <a:r>
              <a:rPr lang="el-GR" sz="1100" b="1" dirty="0">
                <a:solidFill>
                  <a:srgbClr val="021559"/>
                </a:solidFill>
                <a:latin typeface="Roboto" panose="02000000000000000000" pitchFamily="2" charset="0"/>
                <a:ea typeface="Roboto" panose="02000000000000000000" pitchFamily="2" charset="0"/>
                <a:cs typeface="Roboto" panose="02000000000000000000" pitchFamily="2" charset="0"/>
              </a:rPr>
              <a:t>03 Εκλογή και εξέλιξη μελών ΔΕΠ</a:t>
            </a:r>
          </a:p>
        </p:txBody>
      </p:sp>
      <p:sp>
        <p:nvSpPr>
          <p:cNvPr id="26" name="Google Shape;232;p34">
            <a:extLst>
              <a:ext uri="{FF2B5EF4-FFF2-40B4-BE49-F238E27FC236}">
                <a16:creationId xmlns:a16="http://schemas.microsoft.com/office/drawing/2014/main" id="{172F2366-831A-4B49-93D7-437FCB682C8D}"/>
              </a:ext>
            </a:extLst>
          </p:cNvPr>
          <p:cNvSpPr txBox="1"/>
          <p:nvPr/>
        </p:nvSpPr>
        <p:spPr>
          <a:xfrm>
            <a:off x="1590067" y="3313004"/>
            <a:ext cx="2695074" cy="906400"/>
          </a:xfrm>
          <a:prstGeom prst="rect">
            <a:avLst/>
          </a:prstGeom>
          <a:noFill/>
          <a:ln>
            <a:noFill/>
          </a:ln>
        </p:spPr>
        <p:txBody>
          <a:bodyPr spcFirstLastPara="1" wrap="square" lIns="121900" tIns="121900" rIns="121900" bIns="121900" anchor="t" anchorCtr="0">
            <a:noAutofit/>
          </a:bodyPr>
          <a:lstStyle/>
          <a:p>
            <a:pPr>
              <a:buClr>
                <a:srgbClr val="000000"/>
              </a:buClr>
              <a:defRPr/>
            </a:pPr>
            <a:endParaRPr lang="el-GR" sz="2800" kern="0" spc="-150" dirty="0">
              <a:solidFill>
                <a:srgbClr val="02AEF0"/>
              </a:solidFill>
              <a:latin typeface="Roboto" panose="02000000000000000000" pitchFamily="2" charset="0"/>
              <a:ea typeface="Roboto" panose="02000000000000000000" pitchFamily="2" charset="0"/>
              <a:cs typeface="Roboto Regular" charset="0"/>
              <a:sym typeface="Arial"/>
            </a:endParaRPr>
          </a:p>
        </p:txBody>
      </p:sp>
      <p:sp>
        <p:nvSpPr>
          <p:cNvPr id="40" name="Rectangle 39">
            <a:extLst>
              <a:ext uri="{FF2B5EF4-FFF2-40B4-BE49-F238E27FC236}">
                <a16:creationId xmlns:a16="http://schemas.microsoft.com/office/drawing/2014/main" id="{B20A5494-8EF2-954E-81B1-8AD2BFD0D5CD}"/>
              </a:ext>
            </a:extLst>
          </p:cNvPr>
          <p:cNvSpPr/>
          <p:nvPr/>
        </p:nvSpPr>
        <p:spPr>
          <a:xfrm>
            <a:off x="348824" y="826906"/>
            <a:ext cx="11478026" cy="4154984"/>
          </a:xfrm>
          <a:prstGeom prst="rect">
            <a:avLst/>
          </a:prstGeom>
        </p:spPr>
        <p:txBody>
          <a:bodyPr wrap="square">
            <a:spAutoFit/>
          </a:bodyPr>
          <a:lstStyle/>
          <a:p>
            <a:pPr marL="0" lvl="1">
              <a:buClr>
                <a:srgbClr val="003476"/>
              </a:buClr>
            </a:pPr>
            <a:r>
              <a:rPr lang="el-GR" sz="2400" b="1" dirty="0">
                <a:solidFill>
                  <a:srgbClr val="021559"/>
                </a:solidFill>
                <a:latin typeface="Roboto" panose="02000000000000000000" pitchFamily="2" charset="0"/>
                <a:ea typeface="Roboto" panose="02000000000000000000" pitchFamily="2" charset="0"/>
                <a:sym typeface="Arial"/>
              </a:rPr>
              <a:t>ΠΙΟ ΔΙΑΦΑΝΕΙΣ ΚΑΙ ΑΞΙΟΚΡΑΤΙΚΕΣ </a:t>
            </a:r>
          </a:p>
          <a:p>
            <a:pPr marL="0" lvl="1">
              <a:buClr>
                <a:srgbClr val="003476"/>
              </a:buClr>
            </a:pPr>
            <a:r>
              <a:rPr lang="el-GR" sz="2400" b="1" dirty="0">
                <a:solidFill>
                  <a:srgbClr val="021559"/>
                </a:solidFill>
                <a:latin typeface="Roboto" panose="02000000000000000000" pitchFamily="2" charset="0"/>
                <a:ea typeface="Roboto" panose="02000000000000000000" pitchFamily="2" charset="0"/>
                <a:sym typeface="Arial"/>
              </a:rPr>
              <a:t>ΕΚΛΟΓΕΣ ΜΕΛΩΝ ΔΕΠ </a:t>
            </a:r>
          </a:p>
          <a:p>
            <a:pPr lvl="1"/>
            <a:endParaRPr lang="el-GR" dirty="0">
              <a:solidFill>
                <a:srgbClr val="021559"/>
              </a:solidFill>
              <a:latin typeface="Roboto" panose="02000000000000000000" pitchFamily="2" charset="0"/>
              <a:ea typeface="Roboto" panose="02000000000000000000" pitchFamily="2" charset="0"/>
            </a:endParaRPr>
          </a:p>
          <a:p>
            <a:pPr marL="285750" indent="-285750">
              <a:buFont typeface="Arial" charset="0"/>
              <a:buChar char="•"/>
            </a:pPr>
            <a:r>
              <a:rPr lang="el-GR" b="1" dirty="0">
                <a:solidFill>
                  <a:srgbClr val="021559"/>
                </a:solidFill>
                <a:latin typeface="Roboto" panose="02000000000000000000" pitchFamily="2" charset="0"/>
                <a:ea typeface="Roboto" panose="02000000000000000000" pitchFamily="2" charset="0"/>
              </a:rPr>
              <a:t>Ετήσιος προγραμματισμός προσλήψεων </a:t>
            </a:r>
          </a:p>
          <a:p>
            <a:pPr marL="742950" lvl="1" indent="-285750">
              <a:buFont typeface="Arial" charset="0"/>
              <a:buChar char="•"/>
            </a:pPr>
            <a:r>
              <a:rPr lang="el-GR" dirty="0">
                <a:solidFill>
                  <a:srgbClr val="021559"/>
                </a:solidFill>
                <a:latin typeface="Roboto" panose="02000000000000000000" pitchFamily="2" charset="0"/>
                <a:ea typeface="Roboto" panose="02000000000000000000" pitchFamily="2" charset="0"/>
              </a:rPr>
              <a:t>Με παράλληλο καθορισμό των προς προκήρυξη γνωστικών ανά Τμήμα που επιλέγονται υποχρεωτικά από το ισχύον Μητρώο και της φθίνουσας σειράς κατάταξής τους, ώστε να υπάρχει </a:t>
            </a:r>
            <a:r>
              <a:rPr lang="el-GR" b="1" dirty="0">
                <a:solidFill>
                  <a:srgbClr val="021559"/>
                </a:solidFill>
                <a:latin typeface="Roboto" panose="02000000000000000000" pitchFamily="2" charset="0"/>
                <a:ea typeface="Roboto" panose="02000000000000000000" pitchFamily="2" charset="0"/>
              </a:rPr>
              <a:t>στρατηγικός σχεδιασμός </a:t>
            </a:r>
            <a:r>
              <a:rPr lang="el-GR" dirty="0">
                <a:solidFill>
                  <a:srgbClr val="021559"/>
                </a:solidFill>
                <a:latin typeface="Roboto" panose="02000000000000000000" pitchFamily="2" charset="0"/>
                <a:ea typeface="Roboto" panose="02000000000000000000" pitchFamily="2" charset="0"/>
              </a:rPr>
              <a:t>και </a:t>
            </a:r>
            <a:r>
              <a:rPr lang="el-GR" b="1" dirty="0">
                <a:solidFill>
                  <a:srgbClr val="021559"/>
                </a:solidFill>
                <a:latin typeface="Roboto" panose="02000000000000000000" pitchFamily="2" charset="0"/>
                <a:ea typeface="Roboto" panose="02000000000000000000" pitchFamily="2" charset="0"/>
              </a:rPr>
              <a:t>λογοδοσία</a:t>
            </a:r>
            <a:r>
              <a:rPr lang="el-GR" dirty="0">
                <a:solidFill>
                  <a:srgbClr val="021559"/>
                </a:solidFill>
                <a:latin typeface="Roboto" panose="02000000000000000000" pitchFamily="2" charset="0"/>
                <a:ea typeface="Roboto" panose="02000000000000000000" pitchFamily="2" charset="0"/>
              </a:rPr>
              <a:t> για τον προγραμματισμό των προσλήψεων που όντως χρειάζεται το Τμήμα για να ανταποκριθεί στις ανάγκες του</a:t>
            </a:r>
          </a:p>
          <a:p>
            <a:pPr marL="742950" lvl="1" indent="-285750">
              <a:buFont typeface="Arial" charset="0"/>
              <a:buChar char="•"/>
            </a:pPr>
            <a:r>
              <a:rPr lang="el-GR" dirty="0">
                <a:solidFill>
                  <a:srgbClr val="021559"/>
                </a:solidFill>
                <a:latin typeface="Roboto" panose="02000000000000000000" pitchFamily="2" charset="0"/>
                <a:ea typeface="Roboto" panose="02000000000000000000" pitchFamily="2" charset="0"/>
              </a:rPr>
              <a:t>Έγκριση προγραμματισμού </a:t>
            </a:r>
            <a:r>
              <a:rPr lang="el-GR" b="1" dirty="0">
                <a:solidFill>
                  <a:srgbClr val="021559"/>
                </a:solidFill>
                <a:latin typeface="Roboto" panose="02000000000000000000" pitchFamily="2" charset="0"/>
                <a:ea typeface="Roboto" panose="02000000000000000000" pitchFamily="2" charset="0"/>
                <a:sym typeface="Wingdings" panose="05000000000000000000" pitchFamily="2" charset="2"/>
              </a:rPr>
              <a:t>σε ουδέτερο χρόνο</a:t>
            </a:r>
            <a:r>
              <a:rPr lang="el-GR" dirty="0">
                <a:solidFill>
                  <a:srgbClr val="021559"/>
                </a:solidFill>
                <a:latin typeface="Roboto" panose="02000000000000000000" pitchFamily="2" charset="0"/>
                <a:ea typeface="Roboto" panose="02000000000000000000" pitchFamily="2" charset="0"/>
                <a:sym typeface="Wingdings" panose="05000000000000000000" pitchFamily="2" charset="2"/>
              </a:rPr>
              <a:t> από τη Σύγκλητο,  ώστε οι προσλήψεις να γίνονται με βάση τις πραγματικές </a:t>
            </a:r>
            <a:r>
              <a:rPr lang="el-GR" b="1" dirty="0">
                <a:solidFill>
                  <a:srgbClr val="021559"/>
                </a:solidFill>
                <a:latin typeface="Roboto" panose="02000000000000000000" pitchFamily="2" charset="0"/>
                <a:ea typeface="Roboto" panose="02000000000000000000" pitchFamily="2" charset="0"/>
                <a:sym typeface="Wingdings" panose="05000000000000000000" pitchFamily="2" charset="2"/>
              </a:rPr>
              <a:t>ανάγκες του Τμήματος</a:t>
            </a:r>
            <a:endParaRPr lang="el-GR" strike="sngStrike" dirty="0">
              <a:solidFill>
                <a:srgbClr val="021559"/>
              </a:solidFill>
              <a:latin typeface="Roboto" panose="02000000000000000000" pitchFamily="2" charset="0"/>
              <a:ea typeface="Roboto" panose="02000000000000000000" pitchFamily="2" charset="0"/>
              <a:sym typeface="Wingdings" panose="05000000000000000000" pitchFamily="2" charset="2"/>
            </a:endParaRPr>
          </a:p>
          <a:p>
            <a:pPr marL="285750" indent="-285750">
              <a:buFont typeface="Arial" charset="0"/>
              <a:buChar char="•"/>
            </a:pPr>
            <a:endParaRPr lang="el-GR" dirty="0">
              <a:solidFill>
                <a:srgbClr val="021559"/>
              </a:solidFill>
              <a:latin typeface="Roboto" panose="02000000000000000000" pitchFamily="2" charset="0"/>
              <a:ea typeface="Roboto" panose="02000000000000000000" pitchFamily="2" charset="0"/>
              <a:sym typeface="Wingdings" panose="05000000000000000000" pitchFamily="2" charset="2"/>
            </a:endParaRPr>
          </a:p>
          <a:p>
            <a:pPr marL="285750" indent="-285750">
              <a:buFont typeface="Arial" charset="0"/>
              <a:buChar char="•"/>
            </a:pPr>
            <a:r>
              <a:rPr lang="el-GR" dirty="0">
                <a:solidFill>
                  <a:srgbClr val="021559"/>
                </a:solidFill>
                <a:latin typeface="Roboto" panose="02000000000000000000" pitchFamily="2" charset="0"/>
                <a:ea typeface="Roboto" panose="02000000000000000000" pitchFamily="2" charset="0"/>
              </a:rPr>
              <a:t>Κατανομή θέσεων από τη Σύγκλητο και </a:t>
            </a:r>
            <a:r>
              <a:rPr lang="el-GR" b="1" dirty="0">
                <a:solidFill>
                  <a:srgbClr val="021559"/>
                </a:solidFill>
                <a:latin typeface="Roboto" panose="02000000000000000000" pitchFamily="2" charset="0"/>
                <a:ea typeface="Roboto" panose="02000000000000000000" pitchFamily="2" charset="0"/>
              </a:rPr>
              <a:t>άμεση</a:t>
            </a:r>
            <a:r>
              <a:rPr lang="el-GR" dirty="0">
                <a:solidFill>
                  <a:srgbClr val="021559"/>
                </a:solidFill>
                <a:latin typeface="Roboto" panose="02000000000000000000" pitchFamily="2" charset="0"/>
                <a:ea typeface="Roboto" panose="02000000000000000000" pitchFamily="2" charset="0"/>
              </a:rPr>
              <a:t> προκήρυξη από τον Πρύτανη μετά την απόδοση νέων θέσεων μελών ΔΕΠ από το ΥΠΑΙΘ </a:t>
            </a:r>
            <a:r>
              <a:rPr lang="el-GR" dirty="0">
                <a:solidFill>
                  <a:srgbClr val="021559"/>
                </a:solidFill>
                <a:latin typeface="Roboto" panose="02000000000000000000" pitchFamily="2" charset="0"/>
                <a:ea typeface="Roboto" panose="02000000000000000000" pitchFamily="2" charset="0"/>
                <a:sym typeface="Wingdings" panose="05000000000000000000" pitchFamily="2" charset="2"/>
              </a:rPr>
              <a:t> </a:t>
            </a:r>
            <a:r>
              <a:rPr lang="el-GR" b="1" dirty="0">
                <a:solidFill>
                  <a:srgbClr val="021559"/>
                </a:solidFill>
                <a:latin typeface="Roboto" panose="02000000000000000000" pitchFamily="2" charset="0"/>
                <a:ea typeface="Roboto" panose="02000000000000000000" pitchFamily="2" charset="0"/>
                <a:sym typeface="Wingdings" panose="05000000000000000000" pitchFamily="2" charset="2"/>
              </a:rPr>
              <a:t>πιο γρήγορες διαδικασίες, </a:t>
            </a:r>
            <a:r>
              <a:rPr lang="el-GR" dirty="0">
                <a:solidFill>
                  <a:srgbClr val="021559"/>
                </a:solidFill>
                <a:latin typeface="Roboto" panose="02000000000000000000" pitchFamily="2" charset="0"/>
                <a:ea typeface="Roboto" panose="02000000000000000000" pitchFamily="2" charset="0"/>
                <a:sym typeface="Wingdings" panose="05000000000000000000" pitchFamily="2" charset="2"/>
              </a:rPr>
              <a:t>μείωση του χρόνου έκδοσης προκηρύξεων νέων θέσεων</a:t>
            </a:r>
            <a:r>
              <a:rPr lang="el-GR" dirty="0">
                <a:solidFill>
                  <a:srgbClr val="021559"/>
                </a:solidFill>
                <a:latin typeface="Roboto" panose="02000000000000000000" pitchFamily="2" charset="0"/>
                <a:ea typeface="Roboto" panose="02000000000000000000" pitchFamily="2" charset="0"/>
              </a:rPr>
              <a:t> </a:t>
            </a:r>
          </a:p>
        </p:txBody>
      </p:sp>
      <p:pic>
        <p:nvPicPr>
          <p:cNvPr id="8" name="Picture 7">
            <a:extLst>
              <a:ext uri="{FF2B5EF4-FFF2-40B4-BE49-F238E27FC236}">
                <a16:creationId xmlns:a16="http://schemas.microsoft.com/office/drawing/2014/main" id="{61C9BFF7-28F3-B165-B76C-E690BA8062BA}"/>
              </a:ext>
            </a:extLst>
          </p:cNvPr>
          <p:cNvPicPr>
            <a:picLocks noChangeAspect="1"/>
          </p:cNvPicPr>
          <p:nvPr/>
        </p:nvPicPr>
        <p:blipFill>
          <a:blip r:embed="rId3"/>
          <a:stretch>
            <a:fillRect/>
          </a:stretch>
        </p:blipFill>
        <p:spPr>
          <a:xfrm>
            <a:off x="180000" y="6300000"/>
            <a:ext cx="2414466" cy="432000"/>
          </a:xfrm>
          <a:prstGeom prst="rect">
            <a:avLst/>
          </a:prstGeom>
        </p:spPr>
      </p:pic>
    </p:spTree>
    <p:extLst>
      <p:ext uri="{BB962C8B-B14F-4D97-AF65-F5344CB8AC3E}">
        <p14:creationId xmlns:p14="http://schemas.microsoft.com/office/powerpoint/2010/main" val="19115056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56FFF2"/>
        </a:solidFill>
        <a:effectLst/>
      </p:bgPr>
    </p:bg>
    <p:spTree>
      <p:nvGrpSpPr>
        <p:cNvPr id="1" name="Shape 300"/>
        <p:cNvGrpSpPr/>
        <p:nvPr/>
      </p:nvGrpSpPr>
      <p:grpSpPr>
        <a:xfrm>
          <a:off x="0" y="0"/>
          <a:ext cx="0" cy="0"/>
          <a:chOff x="0" y="0"/>
          <a:chExt cx="0" cy="0"/>
        </a:xfrm>
      </p:grpSpPr>
      <p:sp>
        <p:nvSpPr>
          <p:cNvPr id="12" name="Rectangle 11">
            <a:extLst>
              <a:ext uri="{FF2B5EF4-FFF2-40B4-BE49-F238E27FC236}">
                <a16:creationId xmlns:a16="http://schemas.microsoft.com/office/drawing/2014/main" id="{5169C882-B741-CF48-A107-34F04530C344}"/>
              </a:ext>
            </a:extLst>
          </p:cNvPr>
          <p:cNvSpPr/>
          <p:nvPr/>
        </p:nvSpPr>
        <p:spPr>
          <a:xfrm>
            <a:off x="2566431" y="-77101"/>
            <a:ext cx="9636177" cy="57033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CCA62">
                    <a:lumMod val="60000"/>
                    <a:lumOff val="40000"/>
                  </a:srgbClr>
                </a:solidFill>
              </a:ln>
              <a:noFill/>
              <a:highlight>
                <a:srgbClr val="EAF5F5"/>
              </a:highlight>
            </a:endParaRPr>
          </a:p>
        </p:txBody>
      </p:sp>
      <p:sp>
        <p:nvSpPr>
          <p:cNvPr id="13" name="Rectangle 12">
            <a:extLst>
              <a:ext uri="{FF2B5EF4-FFF2-40B4-BE49-F238E27FC236}">
                <a16:creationId xmlns:a16="http://schemas.microsoft.com/office/drawing/2014/main" id="{E1071AE2-CD6C-B095-6599-6A8F6E18EB86}"/>
              </a:ext>
            </a:extLst>
          </p:cNvPr>
          <p:cNvSpPr/>
          <p:nvPr/>
        </p:nvSpPr>
        <p:spPr>
          <a:xfrm>
            <a:off x="0" y="-78658"/>
            <a:ext cx="2567678" cy="570335"/>
          </a:xfrm>
          <a:prstGeom prst="rect">
            <a:avLst/>
          </a:prstGeom>
          <a:solidFill>
            <a:srgbClr val="021559"/>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CCA62">
                    <a:lumMod val="60000"/>
                    <a:lumOff val="40000"/>
                  </a:srgbClr>
                </a:solidFill>
              </a:ln>
              <a:noFill/>
              <a:highlight>
                <a:srgbClr val="EAF5F5"/>
              </a:highlight>
            </a:endParaRPr>
          </a:p>
        </p:txBody>
      </p:sp>
      <p:sp>
        <p:nvSpPr>
          <p:cNvPr id="11" name="Rectangle 10">
            <a:extLst>
              <a:ext uri="{FF2B5EF4-FFF2-40B4-BE49-F238E27FC236}">
                <a16:creationId xmlns:a16="http://schemas.microsoft.com/office/drawing/2014/main" id="{B0C78EB5-2429-63E6-E274-CD909634CCA1}"/>
              </a:ext>
            </a:extLst>
          </p:cNvPr>
          <p:cNvSpPr/>
          <p:nvPr/>
        </p:nvSpPr>
        <p:spPr>
          <a:xfrm>
            <a:off x="674818" y="5820872"/>
            <a:ext cx="3154481" cy="267532"/>
          </a:xfrm>
          <a:prstGeom prst="rect">
            <a:avLst/>
          </a:prstGeom>
          <a:solidFill>
            <a:srgbClr val="56F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 name="Rectangle 1">
            <a:extLst>
              <a:ext uri="{FF2B5EF4-FFF2-40B4-BE49-F238E27FC236}">
                <a16:creationId xmlns:a16="http://schemas.microsoft.com/office/drawing/2014/main" id="{F030EC83-ED5D-718E-557A-1A72AF4086C2}"/>
              </a:ext>
            </a:extLst>
          </p:cNvPr>
          <p:cNvSpPr/>
          <p:nvPr/>
        </p:nvSpPr>
        <p:spPr>
          <a:xfrm>
            <a:off x="674819" y="5582232"/>
            <a:ext cx="9579239" cy="267532"/>
          </a:xfrm>
          <a:prstGeom prst="rect">
            <a:avLst/>
          </a:prstGeom>
          <a:solidFill>
            <a:srgbClr val="56F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7" name="Rectangle 16">
            <a:extLst>
              <a:ext uri="{FF2B5EF4-FFF2-40B4-BE49-F238E27FC236}">
                <a16:creationId xmlns:a16="http://schemas.microsoft.com/office/drawing/2014/main" id="{F0DDB2C8-3D7C-F943-AEC2-198360B108D9}"/>
              </a:ext>
            </a:extLst>
          </p:cNvPr>
          <p:cNvSpPr/>
          <p:nvPr/>
        </p:nvSpPr>
        <p:spPr>
          <a:xfrm>
            <a:off x="375137" y="84035"/>
            <a:ext cx="4903907" cy="261610"/>
          </a:xfrm>
          <a:prstGeom prst="rect">
            <a:avLst/>
          </a:prstGeom>
        </p:spPr>
        <p:txBody>
          <a:bodyPr wrap="none">
            <a:spAutoFit/>
          </a:bodyPr>
          <a:lstStyle/>
          <a:p>
            <a:r>
              <a:rPr lang="el-GR" sz="1100" b="1" dirty="0">
                <a:solidFill>
                  <a:schemeClr val="bg1"/>
                </a:solidFill>
                <a:latin typeface="Roboto" panose="02000000000000000000" pitchFamily="2" charset="0"/>
                <a:ea typeface="Roboto" panose="02000000000000000000" pitchFamily="2" charset="0"/>
                <a:cs typeface="Roboto" panose="02000000000000000000" pitchFamily="2" charset="0"/>
              </a:rPr>
              <a:t>ΑΝΑΒΑΘΜΙΣΗ ΠΟΙΟΤΗΤΑΣ                     </a:t>
            </a:r>
            <a:r>
              <a:rPr lang="el-GR" sz="1100" b="1" dirty="0">
                <a:solidFill>
                  <a:srgbClr val="021559"/>
                </a:solidFill>
                <a:latin typeface="Roboto" panose="02000000000000000000" pitchFamily="2" charset="0"/>
                <a:ea typeface="Roboto" panose="02000000000000000000" pitchFamily="2" charset="0"/>
                <a:cs typeface="Roboto" panose="02000000000000000000" pitchFamily="2" charset="0"/>
              </a:rPr>
              <a:t>03 Εκλογή και εξέλιξη μελών ΔΕΠ</a:t>
            </a:r>
          </a:p>
        </p:txBody>
      </p:sp>
      <p:sp>
        <p:nvSpPr>
          <p:cNvPr id="26" name="Google Shape;232;p34">
            <a:extLst>
              <a:ext uri="{FF2B5EF4-FFF2-40B4-BE49-F238E27FC236}">
                <a16:creationId xmlns:a16="http://schemas.microsoft.com/office/drawing/2014/main" id="{172F2366-831A-4B49-93D7-437FCB682C8D}"/>
              </a:ext>
            </a:extLst>
          </p:cNvPr>
          <p:cNvSpPr txBox="1"/>
          <p:nvPr/>
        </p:nvSpPr>
        <p:spPr>
          <a:xfrm>
            <a:off x="1590067" y="3313004"/>
            <a:ext cx="2695074" cy="9064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l-GR" sz="2800" i="0" u="none" strike="noStrike" kern="0" cap="none" spc="-150" normalizeH="0" baseline="0" noProof="0" dirty="0">
              <a:ln>
                <a:noFill/>
              </a:ln>
              <a:solidFill>
                <a:srgbClr val="02AEF0"/>
              </a:solidFill>
              <a:effectLst/>
              <a:uLnTx/>
              <a:uFillTx/>
              <a:latin typeface="Roboto" panose="02000000000000000000" pitchFamily="2" charset="0"/>
              <a:ea typeface="Roboto" panose="02000000000000000000" pitchFamily="2" charset="0"/>
              <a:cs typeface="Roboto Regular" charset="0"/>
              <a:sym typeface="Arial"/>
            </a:endParaRPr>
          </a:p>
        </p:txBody>
      </p:sp>
      <p:sp>
        <p:nvSpPr>
          <p:cNvPr id="40" name="Rectangle 39">
            <a:extLst>
              <a:ext uri="{FF2B5EF4-FFF2-40B4-BE49-F238E27FC236}">
                <a16:creationId xmlns:a16="http://schemas.microsoft.com/office/drawing/2014/main" id="{B20A5494-8EF2-954E-81B1-8AD2BFD0D5CD}"/>
              </a:ext>
            </a:extLst>
          </p:cNvPr>
          <p:cNvSpPr/>
          <p:nvPr/>
        </p:nvSpPr>
        <p:spPr>
          <a:xfrm>
            <a:off x="348824" y="828222"/>
            <a:ext cx="11478026" cy="4893647"/>
          </a:xfrm>
          <a:prstGeom prst="rect">
            <a:avLst/>
          </a:prstGeom>
        </p:spPr>
        <p:txBody>
          <a:bodyPr wrap="square">
            <a:spAutoFit/>
          </a:bodyPr>
          <a:lstStyle/>
          <a:p>
            <a:pPr marL="0" lvl="1">
              <a:buClr>
                <a:srgbClr val="003476"/>
              </a:buClr>
            </a:pPr>
            <a:r>
              <a:rPr lang="el-GR" sz="2400" b="1" dirty="0">
                <a:solidFill>
                  <a:srgbClr val="021559"/>
                </a:solidFill>
                <a:latin typeface="Roboto" panose="02000000000000000000" pitchFamily="2" charset="0"/>
                <a:ea typeface="Roboto" panose="02000000000000000000" pitchFamily="2" charset="0"/>
                <a:sym typeface="Arial"/>
              </a:rPr>
              <a:t>ΠΙΟ ΔΙΑΦΑΝΕΙΣ ΚΑΙ ΑΞΙΟΚΡΑΤΙΚΕΣ </a:t>
            </a:r>
          </a:p>
          <a:p>
            <a:pPr marL="0" lvl="1">
              <a:buClr>
                <a:srgbClr val="003476"/>
              </a:buClr>
            </a:pPr>
            <a:r>
              <a:rPr lang="el-GR" sz="2400" b="1" dirty="0">
                <a:solidFill>
                  <a:srgbClr val="021559"/>
                </a:solidFill>
                <a:latin typeface="Roboto" panose="02000000000000000000" pitchFamily="2" charset="0"/>
                <a:ea typeface="Roboto" panose="02000000000000000000" pitchFamily="2" charset="0"/>
                <a:sym typeface="Arial"/>
              </a:rPr>
              <a:t>ΕΚΛΟΓΕΣ ΜΕΛΩΝ ΔΕΠ </a:t>
            </a:r>
          </a:p>
          <a:p>
            <a:pPr marL="0" lvl="1">
              <a:buClr>
                <a:srgbClr val="003476"/>
              </a:buClr>
            </a:pPr>
            <a:endParaRPr lang="el-GR" sz="1400" b="1" dirty="0">
              <a:solidFill>
                <a:srgbClr val="021559"/>
              </a:solidFill>
              <a:latin typeface="Roboto" panose="02000000000000000000" pitchFamily="2" charset="0"/>
              <a:ea typeface="Roboto" panose="02000000000000000000" pitchFamily="2" charset="0"/>
              <a:sym typeface="Arial"/>
            </a:endParaRPr>
          </a:p>
          <a:p>
            <a:pPr marL="285750" lvl="0" indent="-285750">
              <a:buFont typeface="Arial" charset="0"/>
              <a:buChar char="•"/>
            </a:pPr>
            <a:r>
              <a:rPr lang="el-GR" sz="1600" b="1" dirty="0">
                <a:solidFill>
                  <a:srgbClr val="021559"/>
                </a:solidFill>
                <a:latin typeface="Roboto" panose="02000000000000000000" pitchFamily="2" charset="0"/>
                <a:ea typeface="Roboto" panose="02000000000000000000" pitchFamily="2" charset="0"/>
              </a:rPr>
              <a:t>Ηλεκτρονική κλήρωση</a:t>
            </a:r>
            <a:r>
              <a:rPr lang="en-US" sz="1600" b="1" dirty="0">
                <a:solidFill>
                  <a:srgbClr val="021559"/>
                </a:solidFill>
                <a:latin typeface="Roboto" panose="02000000000000000000" pitchFamily="2" charset="0"/>
                <a:ea typeface="Roboto" panose="02000000000000000000" pitchFamily="2" charset="0"/>
              </a:rPr>
              <a:t> </a:t>
            </a:r>
            <a:r>
              <a:rPr lang="el-GR" sz="1600" b="1" dirty="0">
                <a:solidFill>
                  <a:srgbClr val="021559"/>
                </a:solidFill>
                <a:latin typeface="Roboto" panose="02000000000000000000" pitchFamily="2" charset="0"/>
                <a:ea typeface="Roboto" panose="02000000000000000000" pitchFamily="2" charset="0"/>
              </a:rPr>
              <a:t>(μέσω ΖΕΥΣ) </a:t>
            </a:r>
            <a:r>
              <a:rPr lang="el-GR" sz="1600" dirty="0">
                <a:solidFill>
                  <a:srgbClr val="021559"/>
                </a:solidFill>
                <a:latin typeface="Roboto" panose="02000000000000000000" pitchFamily="2" charset="0"/>
                <a:ea typeface="Roboto" panose="02000000000000000000" pitchFamily="2" charset="0"/>
              </a:rPr>
              <a:t>εκλεκτόρων από τα εγκεκριμένα μητρώα για τη συγκρότηση των εκλεκτορικών σωμάτων</a:t>
            </a:r>
            <a:br>
              <a:rPr lang="el-GR" sz="1600" dirty="0">
                <a:solidFill>
                  <a:srgbClr val="021559"/>
                </a:solidFill>
                <a:latin typeface="Roboto" panose="02000000000000000000" pitchFamily="2" charset="0"/>
                <a:ea typeface="Roboto" panose="02000000000000000000" pitchFamily="2" charset="0"/>
              </a:rPr>
            </a:br>
            <a:endParaRPr lang="el-GR" sz="1600" b="1" dirty="0">
              <a:solidFill>
                <a:srgbClr val="021559"/>
              </a:solidFill>
              <a:latin typeface="Roboto" panose="02000000000000000000" pitchFamily="2" charset="0"/>
              <a:ea typeface="Roboto" panose="02000000000000000000" pitchFamily="2" charset="0"/>
            </a:endParaRPr>
          </a:p>
          <a:p>
            <a:pPr marL="285750" lvl="0" indent="-285750">
              <a:buFont typeface="Arial" charset="0"/>
              <a:buChar char="•"/>
            </a:pPr>
            <a:r>
              <a:rPr lang="el-GR" sz="1600" b="1" dirty="0">
                <a:solidFill>
                  <a:srgbClr val="021559"/>
                </a:solidFill>
                <a:latin typeface="Roboto" panose="02000000000000000000" pitchFamily="2" charset="0"/>
                <a:ea typeface="Roboto" panose="02000000000000000000" pitchFamily="2" charset="0"/>
              </a:rPr>
              <a:t>Αυξημένη εκπροσώπηση εξωτερικών μελών </a:t>
            </a:r>
            <a:r>
              <a:rPr lang="el-GR" sz="1600" dirty="0">
                <a:solidFill>
                  <a:srgbClr val="021559"/>
                </a:solidFill>
                <a:latin typeface="Roboto" panose="02000000000000000000" pitchFamily="2" charset="0"/>
                <a:ea typeface="Roboto" panose="02000000000000000000" pitchFamily="2" charset="0"/>
              </a:rPr>
              <a:t>στα εκλεκτορικά σώματα (</a:t>
            </a:r>
            <a:r>
              <a:rPr lang="el-GR" sz="1600" u="sng" dirty="0">
                <a:solidFill>
                  <a:srgbClr val="021559"/>
                </a:solidFill>
                <a:latin typeface="Roboto" panose="02000000000000000000" pitchFamily="2" charset="0"/>
                <a:ea typeface="Roboto" panose="02000000000000000000" pitchFamily="2" charset="0"/>
              </a:rPr>
              <a:t>εκλογή</a:t>
            </a:r>
            <a:r>
              <a:rPr lang="el-GR" sz="1600" dirty="0">
                <a:solidFill>
                  <a:srgbClr val="021559"/>
                </a:solidFill>
                <a:latin typeface="Roboto" panose="02000000000000000000" pitchFamily="2" charset="0"/>
                <a:ea typeface="Roboto" panose="02000000000000000000" pitchFamily="2" charset="0"/>
              </a:rPr>
              <a:t>: 4 </a:t>
            </a:r>
            <a:r>
              <a:rPr lang="el-GR" sz="1600" dirty="0" err="1">
                <a:solidFill>
                  <a:srgbClr val="021559"/>
                </a:solidFill>
                <a:latin typeface="Roboto" panose="02000000000000000000" pitchFamily="2" charset="0"/>
                <a:ea typeface="Roboto" panose="02000000000000000000" pitchFamily="2" charset="0"/>
              </a:rPr>
              <a:t>εσωτ</a:t>
            </a:r>
            <a:r>
              <a:rPr lang="el-GR" sz="1600" dirty="0">
                <a:solidFill>
                  <a:srgbClr val="021559"/>
                </a:solidFill>
                <a:latin typeface="Roboto" panose="02000000000000000000" pitchFamily="2" charset="0"/>
                <a:ea typeface="Roboto" panose="02000000000000000000" pitchFamily="2" charset="0"/>
              </a:rPr>
              <a:t>. + 7 </a:t>
            </a:r>
            <a:r>
              <a:rPr lang="el-GR" sz="1600" dirty="0" err="1">
                <a:solidFill>
                  <a:srgbClr val="021559"/>
                </a:solidFill>
                <a:latin typeface="Roboto" panose="02000000000000000000" pitchFamily="2" charset="0"/>
                <a:ea typeface="Roboto" panose="02000000000000000000" pitchFamily="2" charset="0"/>
              </a:rPr>
              <a:t>εξωτ</a:t>
            </a:r>
            <a:r>
              <a:rPr lang="el-GR" sz="1600" dirty="0">
                <a:solidFill>
                  <a:srgbClr val="021559"/>
                </a:solidFill>
                <a:latin typeface="Roboto" panose="02000000000000000000" pitchFamily="2" charset="0"/>
                <a:ea typeface="Roboto" panose="02000000000000000000" pitchFamily="2" charset="0"/>
              </a:rPr>
              <a:t>. / </a:t>
            </a:r>
            <a:r>
              <a:rPr lang="el-GR" sz="1600" u="sng" dirty="0">
                <a:solidFill>
                  <a:srgbClr val="021559"/>
                </a:solidFill>
                <a:latin typeface="Roboto" panose="02000000000000000000" pitchFamily="2" charset="0"/>
                <a:ea typeface="Roboto" panose="02000000000000000000" pitchFamily="2" charset="0"/>
              </a:rPr>
              <a:t>εξέλιξη</a:t>
            </a:r>
            <a:r>
              <a:rPr lang="el-GR" sz="1600" dirty="0">
                <a:solidFill>
                  <a:srgbClr val="021559"/>
                </a:solidFill>
                <a:latin typeface="Roboto" panose="02000000000000000000" pitchFamily="2" charset="0"/>
                <a:ea typeface="Roboto" panose="02000000000000000000" pitchFamily="2" charset="0"/>
              </a:rPr>
              <a:t>: 5 </a:t>
            </a:r>
            <a:r>
              <a:rPr lang="el-GR" sz="1600" dirty="0" err="1">
                <a:solidFill>
                  <a:srgbClr val="021559"/>
                </a:solidFill>
                <a:latin typeface="Roboto" panose="02000000000000000000" pitchFamily="2" charset="0"/>
                <a:ea typeface="Roboto" panose="02000000000000000000" pitchFamily="2" charset="0"/>
              </a:rPr>
              <a:t>εσωτ</a:t>
            </a:r>
            <a:r>
              <a:rPr lang="el-GR" sz="1600" dirty="0">
                <a:solidFill>
                  <a:srgbClr val="021559"/>
                </a:solidFill>
                <a:latin typeface="Roboto" panose="02000000000000000000" pitchFamily="2" charset="0"/>
                <a:ea typeface="Roboto" panose="02000000000000000000" pitchFamily="2" charset="0"/>
              </a:rPr>
              <a:t>. + 6 </a:t>
            </a:r>
            <a:r>
              <a:rPr lang="el-GR" sz="1600" dirty="0" err="1">
                <a:solidFill>
                  <a:srgbClr val="021559"/>
                </a:solidFill>
                <a:latin typeface="Roboto" panose="02000000000000000000" pitchFamily="2" charset="0"/>
                <a:ea typeface="Roboto" panose="02000000000000000000" pitchFamily="2" charset="0"/>
              </a:rPr>
              <a:t>εξωτ</a:t>
            </a:r>
            <a:r>
              <a:rPr lang="el-GR" sz="1600" dirty="0">
                <a:solidFill>
                  <a:srgbClr val="021559"/>
                </a:solidFill>
                <a:latin typeface="Roboto" panose="02000000000000000000" pitchFamily="2" charset="0"/>
                <a:ea typeface="Roboto" panose="02000000000000000000" pitchFamily="2" charset="0"/>
              </a:rPr>
              <a:t>.) </a:t>
            </a:r>
          </a:p>
          <a:p>
            <a:pPr marL="285750" lvl="0" indent="-285750">
              <a:buFont typeface="Arial" charset="0"/>
              <a:buChar char="•"/>
            </a:pPr>
            <a:endParaRPr lang="el-GR" sz="1600" dirty="0">
              <a:solidFill>
                <a:srgbClr val="021559"/>
              </a:solidFill>
              <a:latin typeface="Roboto" panose="02000000000000000000" pitchFamily="2" charset="0"/>
              <a:ea typeface="Roboto" panose="02000000000000000000" pitchFamily="2" charset="0"/>
            </a:endParaRPr>
          </a:p>
          <a:p>
            <a:pPr marL="285750" lvl="0" indent="-285750">
              <a:buFont typeface="Arial" charset="0"/>
              <a:buChar char="•"/>
            </a:pPr>
            <a:r>
              <a:rPr lang="el-GR" sz="1600" b="1" dirty="0">
                <a:solidFill>
                  <a:srgbClr val="021559"/>
                </a:solidFill>
                <a:latin typeface="Roboto" panose="02000000000000000000" pitchFamily="2" charset="0"/>
                <a:ea typeface="Roboto" panose="02000000000000000000" pitchFamily="2" charset="0"/>
              </a:rPr>
              <a:t>Αναβάθμιση του θεσμού του ελέγχου νομιμότητας διαδικασιών εκλογής και εξέλιξης </a:t>
            </a:r>
            <a:r>
              <a:rPr lang="el-GR" sz="1600" dirty="0">
                <a:solidFill>
                  <a:srgbClr val="021559"/>
                </a:solidFill>
                <a:latin typeface="Roboto" panose="02000000000000000000" pitchFamily="2" charset="0"/>
                <a:ea typeface="Roboto" panose="02000000000000000000" pitchFamily="2" charset="0"/>
                <a:sym typeface="Wingdings" panose="05000000000000000000" pitchFamily="2" charset="2"/>
              </a:rPr>
              <a:t> αυξημένη διασφάλιση για την τήρηση της νομιμότητας των διαδικασιών: </a:t>
            </a:r>
          </a:p>
          <a:p>
            <a:pPr marL="742950" lvl="1" indent="-285750">
              <a:buFont typeface="Arial" charset="0"/>
              <a:buChar char="•"/>
            </a:pPr>
            <a:r>
              <a:rPr lang="el-GR" sz="1400" dirty="0">
                <a:solidFill>
                  <a:srgbClr val="021559"/>
                </a:solidFill>
                <a:latin typeface="Roboto" panose="02000000000000000000" pitchFamily="2" charset="0"/>
                <a:ea typeface="Roboto" panose="02000000000000000000" pitchFamily="2" charset="0"/>
              </a:rPr>
              <a:t>Ο έλεγχος νομιμότητας σε επίπεδο ΑΕΙ ασκείται από συλλογικό όργανο (Συμβούλιο Διοίκησης) και όχι μονοπρόσωπο, όπως σήμερα (Πρύτανης). </a:t>
            </a:r>
          </a:p>
          <a:p>
            <a:pPr marL="742950" lvl="1" indent="-285750">
              <a:buFont typeface="Arial" charset="0"/>
              <a:buChar char="•"/>
            </a:pPr>
            <a:r>
              <a:rPr lang="el-GR" sz="1400" dirty="0">
                <a:solidFill>
                  <a:srgbClr val="021559"/>
                </a:solidFill>
                <a:latin typeface="Roboto" panose="02000000000000000000" pitchFamily="2" charset="0"/>
                <a:ea typeface="Roboto" panose="02000000000000000000" pitchFamily="2" charset="0"/>
              </a:rPr>
              <a:t>Θέσπιση ειδικού ανεξάρτητου γνωμοδοτικού οργάνου στο ΥΠΑΙΘ (2 Σύμβουλοι ΝΣΚ + Προϊστάμενος ΓΔ Ανώτατης Εκ/ης)</a:t>
            </a:r>
          </a:p>
          <a:p>
            <a:pPr marL="285750" indent="-285750">
              <a:buFont typeface="Arial" charset="0"/>
              <a:buChar char="•"/>
            </a:pPr>
            <a:endParaRPr lang="el-GR" sz="1600" dirty="0">
              <a:solidFill>
                <a:srgbClr val="021559"/>
              </a:solidFill>
              <a:latin typeface="Roboto" panose="02000000000000000000" pitchFamily="2" charset="0"/>
              <a:ea typeface="Roboto" panose="02000000000000000000" pitchFamily="2" charset="0"/>
            </a:endParaRPr>
          </a:p>
          <a:p>
            <a:pPr marL="285750" indent="-285750">
              <a:buFont typeface="Arial" charset="0"/>
              <a:buChar char="•"/>
            </a:pPr>
            <a:r>
              <a:rPr lang="el-GR" sz="1600" b="1" dirty="0">
                <a:solidFill>
                  <a:srgbClr val="021559"/>
                </a:solidFill>
                <a:latin typeface="Roboto" panose="02000000000000000000" pitchFamily="2" charset="0"/>
                <a:ea typeface="Roboto" panose="02000000000000000000" pitchFamily="2" charset="0"/>
              </a:rPr>
              <a:t>Αύξηση κριτηρίων αριστείας κατά την εκλογή και εξέλιξη </a:t>
            </a:r>
            <a:r>
              <a:rPr lang="el-GR" sz="1600" dirty="0">
                <a:solidFill>
                  <a:srgbClr val="021559"/>
                </a:solidFill>
                <a:latin typeface="Roboto" panose="02000000000000000000" pitchFamily="2" charset="0"/>
                <a:ea typeface="Roboto" panose="02000000000000000000" pitchFamily="2" charset="0"/>
              </a:rPr>
              <a:t>Μελών ΔΕΠ</a:t>
            </a:r>
          </a:p>
          <a:p>
            <a:endParaRPr lang="el-GR" sz="1600" dirty="0">
              <a:solidFill>
                <a:srgbClr val="021559"/>
              </a:solidFill>
              <a:latin typeface="Roboto" panose="02000000000000000000" pitchFamily="2" charset="0"/>
              <a:ea typeface="Roboto" panose="02000000000000000000" pitchFamily="2" charset="0"/>
            </a:endParaRPr>
          </a:p>
          <a:p>
            <a:pPr marL="285750" indent="-285750">
              <a:buFont typeface="Arial" charset="0"/>
              <a:buChar char="•"/>
            </a:pPr>
            <a:r>
              <a:rPr lang="el-GR" sz="1600" b="1" dirty="0">
                <a:solidFill>
                  <a:srgbClr val="021559"/>
                </a:solidFill>
                <a:latin typeface="Roboto" panose="02000000000000000000" pitchFamily="2" charset="0"/>
                <a:ea typeface="Roboto" panose="02000000000000000000" pitchFamily="2" charset="0"/>
              </a:rPr>
              <a:t>Δυνατότητα </a:t>
            </a:r>
            <a:r>
              <a:rPr lang="el-GR" sz="1600" b="1" dirty="0" err="1">
                <a:solidFill>
                  <a:srgbClr val="021559"/>
                </a:solidFill>
                <a:latin typeface="Roboto" panose="02000000000000000000" pitchFamily="2" charset="0"/>
                <a:ea typeface="Roboto" panose="02000000000000000000" pitchFamily="2" charset="0"/>
              </a:rPr>
              <a:t>επαναπροκήρυξης</a:t>
            </a:r>
            <a:r>
              <a:rPr lang="el-GR" sz="1600" b="1" dirty="0">
                <a:solidFill>
                  <a:srgbClr val="021559"/>
                </a:solidFill>
                <a:latin typeface="Roboto" panose="02000000000000000000" pitchFamily="2" charset="0"/>
                <a:ea typeface="Roboto" panose="02000000000000000000" pitchFamily="2" charset="0"/>
              </a:rPr>
              <a:t> θέσης που κενώθηκε </a:t>
            </a:r>
            <a:r>
              <a:rPr lang="el-GR" sz="1600" dirty="0">
                <a:solidFill>
                  <a:srgbClr val="021559"/>
                </a:solidFill>
                <a:latin typeface="Roboto" panose="02000000000000000000" pitchFamily="2" charset="0"/>
                <a:ea typeface="Roboto" panose="02000000000000000000" pitchFamily="2" charset="0"/>
              </a:rPr>
              <a:t>για οποιονδήποτε λόγο (πλην αφυπηρέτησης) </a:t>
            </a:r>
            <a:r>
              <a:rPr lang="el-GR" sz="1600" dirty="0">
                <a:solidFill>
                  <a:srgbClr val="021559"/>
                </a:solidFill>
                <a:latin typeface="Roboto" panose="02000000000000000000" pitchFamily="2" charset="0"/>
                <a:ea typeface="Roboto" panose="02000000000000000000" pitchFamily="2" charset="0"/>
                <a:sym typeface="Wingdings" panose="05000000000000000000" pitchFamily="2" charset="2"/>
              </a:rPr>
              <a:t> </a:t>
            </a:r>
          </a:p>
          <a:p>
            <a:r>
              <a:rPr lang="en-US" sz="1600" dirty="0">
                <a:solidFill>
                  <a:srgbClr val="021559"/>
                </a:solidFill>
                <a:latin typeface="Roboto" panose="02000000000000000000" pitchFamily="2" charset="0"/>
                <a:ea typeface="Roboto" panose="02000000000000000000" pitchFamily="2" charset="0"/>
                <a:sym typeface="Wingdings" panose="05000000000000000000" pitchFamily="2" charset="2"/>
              </a:rPr>
              <a:t>     </a:t>
            </a:r>
            <a:r>
              <a:rPr lang="el-GR" sz="1600" dirty="0">
                <a:solidFill>
                  <a:srgbClr val="021559"/>
                </a:solidFill>
                <a:latin typeface="Roboto" panose="02000000000000000000" pitchFamily="2" charset="0"/>
                <a:ea typeface="Roboto" panose="02000000000000000000" pitchFamily="2" charset="0"/>
                <a:sym typeface="Wingdings" panose="05000000000000000000" pitchFamily="2" charset="2"/>
              </a:rPr>
              <a:t>δεν χάνεται η πίστωση για το ΑΕΙ </a:t>
            </a:r>
            <a:endParaRPr lang="x-none" sz="1600" dirty="0">
              <a:solidFill>
                <a:srgbClr val="021559"/>
              </a:solidFill>
              <a:latin typeface="Roboto" panose="02000000000000000000" pitchFamily="2" charset="0"/>
              <a:ea typeface="Roboto" panose="02000000000000000000" pitchFamily="2" charset="0"/>
            </a:endParaRPr>
          </a:p>
        </p:txBody>
      </p:sp>
      <p:pic>
        <p:nvPicPr>
          <p:cNvPr id="10" name="Picture 9">
            <a:extLst>
              <a:ext uri="{FF2B5EF4-FFF2-40B4-BE49-F238E27FC236}">
                <a16:creationId xmlns:a16="http://schemas.microsoft.com/office/drawing/2014/main" id="{0727193C-786D-B8FB-1A08-1F1DCDE0B55C}"/>
              </a:ext>
            </a:extLst>
          </p:cNvPr>
          <p:cNvPicPr>
            <a:picLocks noChangeAspect="1"/>
          </p:cNvPicPr>
          <p:nvPr/>
        </p:nvPicPr>
        <p:blipFill>
          <a:blip r:embed="rId3"/>
          <a:stretch>
            <a:fillRect/>
          </a:stretch>
        </p:blipFill>
        <p:spPr>
          <a:xfrm>
            <a:off x="180000" y="6300000"/>
            <a:ext cx="2414466" cy="432000"/>
          </a:xfrm>
          <a:prstGeom prst="rect">
            <a:avLst/>
          </a:prstGeom>
        </p:spPr>
      </p:pic>
    </p:spTree>
    <p:extLst>
      <p:ext uri="{BB962C8B-B14F-4D97-AF65-F5344CB8AC3E}">
        <p14:creationId xmlns:p14="http://schemas.microsoft.com/office/powerpoint/2010/main" val="34911460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6677"/>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C1A3E9-6729-A24C-A7FD-3F131EE3D053}"/>
              </a:ext>
            </a:extLst>
          </p:cNvPr>
          <p:cNvPicPr>
            <a:picLocks noChangeAspect="1"/>
          </p:cNvPicPr>
          <p:nvPr/>
        </p:nvPicPr>
        <p:blipFill>
          <a:blip r:embed="rId3">
            <a:alphaModFix amt="43000"/>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0" y="0"/>
            <a:ext cx="12192000" cy="6858000"/>
          </a:xfrm>
          <a:prstGeom prst="rect">
            <a:avLst/>
          </a:prstGeom>
        </p:spPr>
      </p:pic>
      <p:sp>
        <p:nvSpPr>
          <p:cNvPr id="10" name="Τίτλος 1">
            <a:extLst>
              <a:ext uri="{FF2B5EF4-FFF2-40B4-BE49-F238E27FC236}">
                <a16:creationId xmlns:a16="http://schemas.microsoft.com/office/drawing/2014/main" id="{D8CBCC6F-F1DB-CA47-BE0E-719ABB71094F}"/>
              </a:ext>
            </a:extLst>
          </p:cNvPr>
          <p:cNvSpPr txBox="1">
            <a:spLocks/>
          </p:cNvSpPr>
          <p:nvPr/>
        </p:nvSpPr>
        <p:spPr>
          <a:xfrm>
            <a:off x="-921199" y="5234531"/>
            <a:ext cx="11209944" cy="85092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Roboto Regular" charset="0"/>
                <a:ea typeface="Roboto Regular" charset="0"/>
                <a:cs typeface="Roboto Regular" charset="0"/>
                <a:sym typeface="Arial"/>
              </a:defRPr>
            </a:lvl1pPr>
            <a:lvl2pPr marR="0" lvl="1"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9pPr>
          </a:lstStyle>
          <a:p>
            <a:pPr marL="0" marR="0" lvl="0" indent="0" algn="ctr" defTabSz="914377" rtl="0" eaLnBrk="1" fontAlgn="auto" latinLnBrk="0" hangingPunct="1">
              <a:lnSpc>
                <a:spcPct val="100000"/>
              </a:lnSpc>
              <a:spcBef>
                <a:spcPts val="0"/>
              </a:spcBef>
              <a:spcAft>
                <a:spcPts val="0"/>
              </a:spcAft>
              <a:buClr>
                <a:srgbClr val="00B0F0"/>
              </a:buClr>
              <a:buSzPts val="5200"/>
              <a:buFont typeface="Arial"/>
              <a:buNone/>
              <a:tabLst/>
              <a:defRPr/>
            </a:pPr>
            <a:endParaRPr kumimoji="0" lang="el-GR" sz="3600" b="1" i="0" u="none" strike="noStrike" kern="0" cap="none" spc="0" normalizeH="0" baseline="0" noProof="0" dirty="0">
              <a:ln>
                <a:noFill/>
              </a:ln>
              <a:solidFill>
                <a:srgbClr val="02AEF0"/>
              </a:solidFill>
              <a:effectLst/>
              <a:uLnTx/>
              <a:uFillTx/>
              <a:latin typeface="Roboto" panose="02000000000000000000" pitchFamily="2" charset="0"/>
              <a:ea typeface="Roboto" panose="02000000000000000000" pitchFamily="2" charset="0"/>
              <a:cs typeface="Roboto Regular" charset="0"/>
              <a:sym typeface="Arial"/>
            </a:endParaRPr>
          </a:p>
        </p:txBody>
      </p:sp>
      <p:sp>
        <p:nvSpPr>
          <p:cNvPr id="15" name="TextBox 14">
            <a:extLst>
              <a:ext uri="{FF2B5EF4-FFF2-40B4-BE49-F238E27FC236}">
                <a16:creationId xmlns:a16="http://schemas.microsoft.com/office/drawing/2014/main" id="{7C4521E4-5BB8-9C47-9846-9EDDC20EF7E9}"/>
              </a:ext>
            </a:extLst>
          </p:cNvPr>
          <p:cNvSpPr txBox="1"/>
          <p:nvPr/>
        </p:nvSpPr>
        <p:spPr>
          <a:xfrm>
            <a:off x="873211" y="3574680"/>
            <a:ext cx="7987888" cy="2510779"/>
          </a:xfrm>
          <a:prstGeom prst="rect">
            <a:avLst/>
          </a:prstGeom>
          <a:noFill/>
        </p:spPr>
        <p:txBody>
          <a:bodyPr wrap="square" rtlCol="0" anchor="b" anchorCtr="0">
            <a:noAutofit/>
          </a:bodyPr>
          <a:lstStyle/>
          <a:p>
            <a:pPr lvl="0" defTabSz="914377">
              <a:spcBef>
                <a:spcPts val="1000"/>
              </a:spcBef>
              <a:spcAft>
                <a:spcPts val="1000"/>
              </a:spcAft>
              <a:buClr>
                <a:schemeClr val="bg1"/>
              </a:buClr>
            </a:pPr>
            <a:r>
              <a:rPr lang="el-GR" sz="3600" b="1" dirty="0">
                <a:solidFill>
                  <a:schemeClr val="bg1"/>
                </a:solidFill>
                <a:latin typeface="Roboto" panose="02000000000000000000" pitchFamily="2" charset="0"/>
                <a:ea typeface="Roboto" panose="02000000000000000000" pitchFamily="2" charset="0"/>
                <a:cs typeface="Roboto" panose="02000000000000000000" pitchFamily="2" charset="0"/>
              </a:rPr>
              <a:t>02 Ενίσχυση λειτουργικότητας</a:t>
            </a:r>
          </a:p>
        </p:txBody>
      </p:sp>
    </p:spTree>
    <p:extLst>
      <p:ext uri="{BB962C8B-B14F-4D97-AF65-F5344CB8AC3E}">
        <p14:creationId xmlns:p14="http://schemas.microsoft.com/office/powerpoint/2010/main" val="41622331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30" name="Rectangle 329">
            <a:extLst>
              <a:ext uri="{FF2B5EF4-FFF2-40B4-BE49-F238E27FC236}">
                <a16:creationId xmlns:a16="http://schemas.microsoft.com/office/drawing/2014/main" id="{7EDF9912-54D5-64CD-EAD6-7ABDB78A5F56}"/>
              </a:ext>
            </a:extLst>
          </p:cNvPr>
          <p:cNvSpPr/>
          <p:nvPr/>
        </p:nvSpPr>
        <p:spPr>
          <a:xfrm>
            <a:off x="-1" y="-2570"/>
            <a:ext cx="6421707" cy="570335"/>
          </a:xfrm>
          <a:prstGeom prst="rect">
            <a:avLst/>
          </a:prstGeom>
          <a:solidFill>
            <a:srgbClr val="021559"/>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CCA62">
                    <a:lumMod val="60000"/>
                    <a:lumOff val="40000"/>
                  </a:srgbClr>
                </a:solidFill>
              </a:ln>
              <a:noFill/>
              <a:highlight>
                <a:srgbClr val="EAF5F5"/>
              </a:highlight>
            </a:endParaRPr>
          </a:p>
        </p:txBody>
      </p:sp>
      <p:sp>
        <p:nvSpPr>
          <p:cNvPr id="10" name="Google Shape;232;p34">
            <a:extLst>
              <a:ext uri="{FF2B5EF4-FFF2-40B4-BE49-F238E27FC236}">
                <a16:creationId xmlns:a16="http://schemas.microsoft.com/office/drawing/2014/main" id="{21B89356-4234-7A45-8340-F0433CBA8A4B}"/>
              </a:ext>
            </a:extLst>
          </p:cNvPr>
          <p:cNvSpPr txBox="1"/>
          <p:nvPr/>
        </p:nvSpPr>
        <p:spPr>
          <a:xfrm>
            <a:off x="1205884" y="2283358"/>
            <a:ext cx="2695074" cy="9064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l-GR" sz="2800" b="0" i="0" u="none" strike="noStrike" kern="0" cap="none" spc="-150" normalizeH="0" baseline="0" noProof="0" dirty="0">
              <a:ln>
                <a:noFill/>
              </a:ln>
              <a:solidFill>
                <a:srgbClr val="02AEF0"/>
              </a:solidFill>
              <a:effectLst/>
              <a:uLnTx/>
              <a:uFillTx/>
              <a:latin typeface="Roboto Regular" charset="0"/>
              <a:ea typeface="Roboto Regular" charset="0"/>
              <a:cs typeface="Roboto Regular" charset="0"/>
              <a:sym typeface="Arial"/>
            </a:endParaRPr>
          </a:p>
        </p:txBody>
      </p:sp>
      <p:sp>
        <p:nvSpPr>
          <p:cNvPr id="20" name="TextBox 19">
            <a:extLst>
              <a:ext uri="{FF2B5EF4-FFF2-40B4-BE49-F238E27FC236}">
                <a16:creationId xmlns:a16="http://schemas.microsoft.com/office/drawing/2014/main" id="{6F8171AD-499F-A945-98B0-DC9E3B3682A0}"/>
              </a:ext>
            </a:extLst>
          </p:cNvPr>
          <p:cNvSpPr txBox="1"/>
          <p:nvPr/>
        </p:nvSpPr>
        <p:spPr>
          <a:xfrm>
            <a:off x="375136" y="847179"/>
            <a:ext cx="5558481" cy="1508105"/>
          </a:xfrm>
          <a:prstGeom prst="rect">
            <a:avLst/>
          </a:prstGeom>
          <a:noFill/>
        </p:spPr>
        <p:txBody>
          <a:bodyPr wrap="square" rtlCol="0">
            <a:spAutoFit/>
          </a:bodyPr>
          <a:lstStyle/>
          <a:p>
            <a:r>
              <a:rPr lang="el-GR" sz="2400" b="1" dirty="0">
                <a:solidFill>
                  <a:srgbClr val="021559"/>
                </a:solidFill>
                <a:latin typeface="Roboto" panose="02000000000000000000" pitchFamily="2" charset="0"/>
                <a:ea typeface="Roboto" panose="02000000000000000000" pitchFamily="2" charset="0"/>
              </a:rPr>
              <a:t>Δρομολογημένες πολιτικές:</a:t>
            </a:r>
            <a:br>
              <a:rPr lang="el-GR" sz="2400" b="1" dirty="0">
                <a:solidFill>
                  <a:srgbClr val="021559"/>
                </a:solidFill>
                <a:latin typeface="Roboto" panose="02000000000000000000" pitchFamily="2" charset="0"/>
                <a:ea typeface="Roboto" panose="02000000000000000000" pitchFamily="2" charset="0"/>
              </a:rPr>
            </a:br>
            <a:r>
              <a:rPr lang="el-GR" sz="2400" dirty="0">
                <a:solidFill>
                  <a:srgbClr val="021559"/>
                </a:solidFill>
                <a:latin typeface="Roboto" panose="02000000000000000000" pitchFamily="2" charset="0"/>
                <a:ea typeface="Roboto" panose="02000000000000000000" pitchFamily="2" charset="0"/>
                <a:cs typeface="Calibri" panose="020F0502020204030204" pitchFamily="34" charset="0"/>
              </a:rPr>
              <a:t>Σύσταση ενισχυμένης </a:t>
            </a:r>
            <a:r>
              <a:rPr lang="el-GR" sz="2400" b="1" dirty="0">
                <a:solidFill>
                  <a:srgbClr val="021559"/>
                </a:solidFill>
                <a:latin typeface="Roboto" panose="02000000000000000000" pitchFamily="2" charset="0"/>
                <a:ea typeface="Roboto" panose="02000000000000000000" pitchFamily="2" charset="0"/>
                <a:cs typeface="Calibri" panose="020F0502020204030204" pitchFamily="34" charset="0"/>
              </a:rPr>
              <a:t>Εθνικής Αρχής Ανώτατης Εκπαίδευσης </a:t>
            </a:r>
            <a:r>
              <a:rPr lang="el-GR" sz="2400" dirty="0">
                <a:solidFill>
                  <a:srgbClr val="021559"/>
                </a:solidFill>
                <a:latin typeface="Roboto" panose="02000000000000000000" pitchFamily="2" charset="0"/>
                <a:ea typeface="Roboto" panose="02000000000000000000" pitchFamily="2" charset="0"/>
                <a:cs typeface="Calibri" panose="020F0502020204030204" pitchFamily="34" charset="0"/>
              </a:rPr>
              <a:t>(ΕΘΑΑΕ)</a:t>
            </a:r>
            <a:r>
              <a:rPr lang="en-US" sz="2400" dirty="0">
                <a:solidFill>
                  <a:srgbClr val="021559"/>
                </a:solidFill>
                <a:latin typeface="Roboto" panose="02000000000000000000" pitchFamily="2" charset="0"/>
                <a:ea typeface="Roboto" panose="02000000000000000000" pitchFamily="2" charset="0"/>
                <a:cs typeface="Calibri" panose="020F0502020204030204" pitchFamily="34" charset="0"/>
              </a:rPr>
              <a:t> </a:t>
            </a:r>
            <a:r>
              <a:rPr lang="el-GR" sz="2400" dirty="0">
                <a:solidFill>
                  <a:srgbClr val="021559"/>
                </a:solidFill>
                <a:latin typeface="Roboto" panose="02000000000000000000" pitchFamily="2" charset="0"/>
                <a:ea typeface="Roboto" panose="02000000000000000000" pitchFamily="2" charset="0"/>
                <a:cs typeface="Calibri" panose="020F0502020204030204" pitchFamily="34" charset="0"/>
              </a:rPr>
              <a:t>που:</a:t>
            </a:r>
          </a:p>
          <a:p>
            <a:endParaRPr lang="el-GR" sz="2000" b="1" dirty="0">
              <a:solidFill>
                <a:srgbClr val="021559"/>
              </a:solidFill>
              <a:latin typeface="Roboto" panose="02000000000000000000" pitchFamily="2" charset="0"/>
              <a:ea typeface="Roboto" panose="02000000000000000000" pitchFamily="2" charset="0"/>
            </a:endParaRPr>
          </a:p>
        </p:txBody>
      </p:sp>
      <p:pic>
        <p:nvPicPr>
          <p:cNvPr id="24" name="Picture 23">
            <a:extLst>
              <a:ext uri="{FF2B5EF4-FFF2-40B4-BE49-F238E27FC236}">
                <a16:creationId xmlns:a16="http://schemas.microsoft.com/office/drawing/2014/main" id="{219FE7D9-B196-F94E-8AD5-36AB8EE826FF}"/>
              </a:ext>
            </a:extLst>
          </p:cNvPr>
          <p:cNvPicPr>
            <a:picLocks noChangeAspect="1"/>
          </p:cNvPicPr>
          <p:nvPr/>
        </p:nvPicPr>
        <p:blipFill>
          <a:blip r:embed="rId3"/>
          <a:stretch>
            <a:fillRect/>
          </a:stretch>
        </p:blipFill>
        <p:spPr>
          <a:xfrm>
            <a:off x="180000" y="6300000"/>
            <a:ext cx="2414466" cy="432000"/>
          </a:xfrm>
          <a:prstGeom prst="rect">
            <a:avLst/>
          </a:prstGeom>
        </p:spPr>
      </p:pic>
      <p:sp>
        <p:nvSpPr>
          <p:cNvPr id="317" name="Inhaltsplatzhalter 4"/>
          <p:cNvSpPr txBox="1">
            <a:spLocks/>
          </p:cNvSpPr>
          <p:nvPr/>
        </p:nvSpPr>
        <p:spPr>
          <a:xfrm>
            <a:off x="650461" y="2788149"/>
            <a:ext cx="1741360" cy="1329595"/>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l-GR" sz="1600" b="1" dirty="0">
                <a:solidFill>
                  <a:srgbClr val="021559"/>
                </a:solidFill>
                <a:latin typeface="Roboto" charset="0"/>
                <a:ea typeface="Roboto" charset="0"/>
                <a:cs typeface="Roboto" charset="0"/>
              </a:rPr>
              <a:t>Σχεδιάζει ολοκληρωμένα, μακροπρόθεσμα και στρατηγικά για την ανώτατη εκπαίδευση</a:t>
            </a:r>
          </a:p>
        </p:txBody>
      </p:sp>
      <p:sp>
        <p:nvSpPr>
          <p:cNvPr id="318" name="Inhaltsplatzhalter 4"/>
          <p:cNvSpPr txBox="1">
            <a:spLocks/>
          </p:cNvSpPr>
          <p:nvPr/>
        </p:nvSpPr>
        <p:spPr>
          <a:xfrm>
            <a:off x="2601765" y="2765937"/>
            <a:ext cx="1741361" cy="1128851"/>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l-GR" sz="1600" b="1" dirty="0">
                <a:solidFill>
                  <a:srgbClr val="021559"/>
                </a:solidFill>
                <a:latin typeface="Roboto" charset="0"/>
                <a:ea typeface="Roboto" charset="0"/>
                <a:cs typeface="Roboto" charset="0"/>
              </a:rPr>
              <a:t>Αξιολογεί τα πανεπιστήμια και τις ερευνητικές μονάδες εντός αυτών</a:t>
            </a:r>
          </a:p>
        </p:txBody>
      </p:sp>
      <p:sp>
        <p:nvSpPr>
          <p:cNvPr id="319" name="Inhaltsplatzhalter 4"/>
          <p:cNvSpPr txBox="1">
            <a:spLocks/>
          </p:cNvSpPr>
          <p:nvPr/>
        </p:nvSpPr>
        <p:spPr>
          <a:xfrm>
            <a:off x="4604310" y="2792175"/>
            <a:ext cx="1951305" cy="886397"/>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l-GR" sz="1600" b="1" dirty="0">
                <a:solidFill>
                  <a:srgbClr val="021559"/>
                </a:solidFill>
                <a:latin typeface="Roboto" charset="0"/>
                <a:ea typeface="Roboto" charset="0"/>
                <a:cs typeface="Roboto" charset="0"/>
              </a:rPr>
              <a:t>Διαθέτει πιο διευρυμένες αρμοδιότητες πιστοποίησης</a:t>
            </a:r>
          </a:p>
        </p:txBody>
      </p:sp>
      <p:pic>
        <p:nvPicPr>
          <p:cNvPr id="326" name="Picture 325" descr="A person looking at a microscope&#10;&#10;Description automatically generated with low confidence">
            <a:extLst>
              <a:ext uri="{FF2B5EF4-FFF2-40B4-BE49-F238E27FC236}">
                <a16:creationId xmlns:a16="http://schemas.microsoft.com/office/drawing/2014/main" id="{C20FDD14-38B4-6EF9-2147-8B162B701CFC}"/>
              </a:ext>
            </a:extLst>
          </p:cNvPr>
          <p:cNvPicPr>
            <a:picLocks noChangeAspect="1"/>
          </p:cNvPicPr>
          <p:nvPr/>
        </p:nvPicPr>
        <p:blipFill rotWithShape="1">
          <a:blip r:embed="rId4"/>
          <a:srcRect l="28782" t="147" r="14896" b="147"/>
          <a:stretch/>
        </p:blipFill>
        <p:spPr>
          <a:xfrm>
            <a:off x="6421707" y="1"/>
            <a:ext cx="5770293" cy="6862480"/>
          </a:xfrm>
          <a:prstGeom prst="rect">
            <a:avLst/>
          </a:prstGeom>
        </p:spPr>
      </p:pic>
      <p:pic>
        <p:nvPicPr>
          <p:cNvPr id="4" name="Picture 3">
            <a:extLst>
              <a:ext uri="{FF2B5EF4-FFF2-40B4-BE49-F238E27FC236}">
                <a16:creationId xmlns:a16="http://schemas.microsoft.com/office/drawing/2014/main" id="{BE18F6AD-DEF1-3064-DD3F-7315825BE53A}"/>
              </a:ext>
            </a:extLst>
          </p:cNvPr>
          <p:cNvPicPr>
            <a:picLocks noChangeAspect="1"/>
          </p:cNvPicPr>
          <p:nvPr/>
        </p:nvPicPr>
        <p:blipFill>
          <a:blip r:embed="rId5">
            <a:alphaModFix amt="20000"/>
          </a:blip>
          <a:stretch>
            <a:fillRect/>
          </a:stretch>
        </p:blipFill>
        <p:spPr>
          <a:xfrm>
            <a:off x="458758" y="2202746"/>
            <a:ext cx="765547" cy="725637"/>
          </a:xfrm>
          <a:prstGeom prst="rect">
            <a:avLst/>
          </a:prstGeom>
        </p:spPr>
      </p:pic>
      <p:pic>
        <p:nvPicPr>
          <p:cNvPr id="5" name="Picture 4">
            <a:extLst>
              <a:ext uri="{FF2B5EF4-FFF2-40B4-BE49-F238E27FC236}">
                <a16:creationId xmlns:a16="http://schemas.microsoft.com/office/drawing/2014/main" id="{FD1F54AE-457D-A19C-D406-A9E984CAAA88}"/>
              </a:ext>
            </a:extLst>
          </p:cNvPr>
          <p:cNvPicPr>
            <a:picLocks noChangeAspect="1"/>
          </p:cNvPicPr>
          <p:nvPr/>
        </p:nvPicPr>
        <p:blipFill>
          <a:blip r:embed="rId6">
            <a:alphaModFix amt="20000"/>
          </a:blip>
          <a:stretch>
            <a:fillRect/>
          </a:stretch>
        </p:blipFill>
        <p:spPr>
          <a:xfrm>
            <a:off x="2360393" y="2195468"/>
            <a:ext cx="692568" cy="718324"/>
          </a:xfrm>
          <a:prstGeom prst="rect">
            <a:avLst/>
          </a:prstGeom>
        </p:spPr>
      </p:pic>
      <p:pic>
        <p:nvPicPr>
          <p:cNvPr id="6" name="Picture 5">
            <a:extLst>
              <a:ext uri="{FF2B5EF4-FFF2-40B4-BE49-F238E27FC236}">
                <a16:creationId xmlns:a16="http://schemas.microsoft.com/office/drawing/2014/main" id="{4EFB17D6-46E1-1CC2-690B-15C600D7243B}"/>
              </a:ext>
            </a:extLst>
          </p:cNvPr>
          <p:cNvPicPr>
            <a:picLocks noChangeAspect="1"/>
          </p:cNvPicPr>
          <p:nvPr/>
        </p:nvPicPr>
        <p:blipFill>
          <a:blip r:embed="rId7">
            <a:alphaModFix amt="20000"/>
          </a:blip>
          <a:stretch>
            <a:fillRect/>
          </a:stretch>
        </p:blipFill>
        <p:spPr>
          <a:xfrm>
            <a:off x="4434962" y="2206402"/>
            <a:ext cx="748676" cy="718324"/>
          </a:xfrm>
          <a:prstGeom prst="rect">
            <a:avLst/>
          </a:prstGeom>
        </p:spPr>
      </p:pic>
      <p:sp>
        <p:nvSpPr>
          <p:cNvPr id="327" name="Rectangle 326">
            <a:extLst>
              <a:ext uri="{FF2B5EF4-FFF2-40B4-BE49-F238E27FC236}">
                <a16:creationId xmlns:a16="http://schemas.microsoft.com/office/drawing/2014/main" id="{8000D26F-FAB9-7E8B-B8B4-1C46B33B59B4}"/>
              </a:ext>
            </a:extLst>
          </p:cNvPr>
          <p:cNvSpPr/>
          <p:nvPr/>
        </p:nvSpPr>
        <p:spPr>
          <a:xfrm>
            <a:off x="375137" y="155291"/>
            <a:ext cx="2207656" cy="261610"/>
          </a:xfrm>
          <a:prstGeom prst="rect">
            <a:avLst/>
          </a:prstGeom>
        </p:spPr>
        <p:txBody>
          <a:bodyPr wrap="none">
            <a:spAutoFit/>
          </a:bodyPr>
          <a:lstStyle/>
          <a:p>
            <a:pPr lvl="0" defTabSz="914377">
              <a:spcBef>
                <a:spcPts val="1000"/>
              </a:spcBef>
              <a:spcAft>
                <a:spcPts val="1000"/>
              </a:spcAft>
              <a:buClr>
                <a:schemeClr val="bg1"/>
              </a:buClr>
            </a:pPr>
            <a:r>
              <a:rPr lang="el-GR" sz="1100" b="1" dirty="0">
                <a:solidFill>
                  <a:schemeClr val="bg1"/>
                </a:solidFill>
                <a:latin typeface="Roboto" panose="02000000000000000000" pitchFamily="2" charset="0"/>
                <a:ea typeface="Roboto" panose="02000000000000000000" pitchFamily="2" charset="0"/>
                <a:cs typeface="Roboto" panose="02000000000000000000" pitchFamily="2" charset="0"/>
              </a:rPr>
              <a:t>ΕΝΙΣΧΥΣΗ ΛΕΙΤΟΥΡΓΙΚΟΤΗΤΑΣ</a:t>
            </a:r>
          </a:p>
        </p:txBody>
      </p:sp>
    </p:spTree>
    <p:extLst>
      <p:ext uri="{BB962C8B-B14F-4D97-AF65-F5344CB8AC3E}">
        <p14:creationId xmlns:p14="http://schemas.microsoft.com/office/powerpoint/2010/main" val="29159197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15" name="Rectangle 14">
            <a:extLst>
              <a:ext uri="{FF2B5EF4-FFF2-40B4-BE49-F238E27FC236}">
                <a16:creationId xmlns:a16="http://schemas.microsoft.com/office/drawing/2014/main" id="{98A75866-633F-D164-BEDF-35041D4918E7}"/>
              </a:ext>
            </a:extLst>
          </p:cNvPr>
          <p:cNvSpPr/>
          <p:nvPr/>
        </p:nvSpPr>
        <p:spPr>
          <a:xfrm>
            <a:off x="-1" y="-2570"/>
            <a:ext cx="12192001" cy="570335"/>
          </a:xfrm>
          <a:prstGeom prst="rect">
            <a:avLst/>
          </a:prstGeom>
          <a:solidFill>
            <a:srgbClr val="021559"/>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CCA62">
                    <a:lumMod val="60000"/>
                    <a:lumOff val="40000"/>
                  </a:srgbClr>
                </a:solidFill>
              </a:ln>
              <a:noFill/>
              <a:highlight>
                <a:srgbClr val="EAF5F5"/>
              </a:highlight>
            </a:endParaRPr>
          </a:p>
        </p:txBody>
      </p:sp>
      <p:sp>
        <p:nvSpPr>
          <p:cNvPr id="18" name="Rectangle 17">
            <a:extLst>
              <a:ext uri="{FF2B5EF4-FFF2-40B4-BE49-F238E27FC236}">
                <a16:creationId xmlns:a16="http://schemas.microsoft.com/office/drawing/2014/main" id="{9C502C17-43A5-204F-98B4-263C5610E47C}"/>
              </a:ext>
            </a:extLst>
          </p:cNvPr>
          <p:cNvSpPr/>
          <p:nvPr/>
        </p:nvSpPr>
        <p:spPr>
          <a:xfrm>
            <a:off x="375137" y="155291"/>
            <a:ext cx="2207656" cy="261610"/>
          </a:xfrm>
          <a:prstGeom prst="rect">
            <a:avLst/>
          </a:prstGeom>
        </p:spPr>
        <p:txBody>
          <a:bodyPr wrap="none">
            <a:spAutoFit/>
          </a:bodyPr>
          <a:lstStyle/>
          <a:p>
            <a:pPr lvl="0" defTabSz="914377">
              <a:spcBef>
                <a:spcPts val="1000"/>
              </a:spcBef>
              <a:spcAft>
                <a:spcPts val="1000"/>
              </a:spcAft>
              <a:buClr>
                <a:schemeClr val="bg1"/>
              </a:buClr>
            </a:pPr>
            <a:r>
              <a:rPr lang="el-GR" sz="1100" b="1" dirty="0">
                <a:solidFill>
                  <a:schemeClr val="bg1"/>
                </a:solidFill>
                <a:latin typeface="Roboto" panose="02000000000000000000" pitchFamily="2" charset="0"/>
                <a:ea typeface="Roboto" panose="02000000000000000000" pitchFamily="2" charset="0"/>
                <a:cs typeface="Roboto" panose="02000000000000000000" pitchFamily="2" charset="0"/>
              </a:rPr>
              <a:t>ΕΝΙΣΧΥΣΗ ΛΕΙΤΟΥΡΓΙΚΟΤΗΤΑΣ</a:t>
            </a:r>
          </a:p>
        </p:txBody>
      </p:sp>
      <p:sp>
        <p:nvSpPr>
          <p:cNvPr id="20" name="TextBox 19">
            <a:extLst>
              <a:ext uri="{FF2B5EF4-FFF2-40B4-BE49-F238E27FC236}">
                <a16:creationId xmlns:a16="http://schemas.microsoft.com/office/drawing/2014/main" id="{6F8171AD-499F-A945-98B0-DC9E3B3682A0}"/>
              </a:ext>
            </a:extLst>
          </p:cNvPr>
          <p:cNvSpPr txBox="1"/>
          <p:nvPr/>
        </p:nvSpPr>
        <p:spPr>
          <a:xfrm>
            <a:off x="340704" y="829175"/>
            <a:ext cx="6304957" cy="830997"/>
          </a:xfrm>
          <a:prstGeom prst="rect">
            <a:avLst/>
          </a:prstGeom>
          <a:noFill/>
        </p:spPr>
        <p:txBody>
          <a:bodyPr wrap="square" rtlCol="0">
            <a:spAutoFit/>
          </a:bodyPr>
          <a:lstStyle/>
          <a:p>
            <a:r>
              <a:rPr lang="el-GR" sz="2400" b="1" dirty="0">
                <a:solidFill>
                  <a:srgbClr val="021559"/>
                </a:solidFill>
                <a:latin typeface="Roboto" panose="02000000000000000000" pitchFamily="2" charset="0"/>
                <a:ea typeface="Roboto" panose="02000000000000000000" pitchFamily="2" charset="0"/>
              </a:rPr>
              <a:t>Πολιτικές νομοσχεδίου για την ενίσχυση της λειτουργικότητας:</a:t>
            </a:r>
          </a:p>
        </p:txBody>
      </p:sp>
      <p:pic>
        <p:nvPicPr>
          <p:cNvPr id="24" name="Picture 23">
            <a:extLst>
              <a:ext uri="{FF2B5EF4-FFF2-40B4-BE49-F238E27FC236}">
                <a16:creationId xmlns:a16="http://schemas.microsoft.com/office/drawing/2014/main" id="{219FE7D9-B196-F94E-8AD5-36AB8EE826FF}"/>
              </a:ext>
            </a:extLst>
          </p:cNvPr>
          <p:cNvPicPr>
            <a:picLocks noChangeAspect="1"/>
          </p:cNvPicPr>
          <p:nvPr/>
        </p:nvPicPr>
        <p:blipFill>
          <a:blip r:embed="rId3"/>
          <a:stretch>
            <a:fillRect/>
          </a:stretch>
        </p:blipFill>
        <p:spPr>
          <a:xfrm>
            <a:off x="180000" y="6300000"/>
            <a:ext cx="2414466" cy="432000"/>
          </a:xfrm>
          <a:prstGeom prst="rect">
            <a:avLst/>
          </a:prstGeom>
        </p:spPr>
      </p:pic>
      <p:sp>
        <p:nvSpPr>
          <p:cNvPr id="45" name="Oval 44">
            <a:extLst>
              <a:ext uri="{FF2B5EF4-FFF2-40B4-BE49-F238E27FC236}">
                <a16:creationId xmlns:a16="http://schemas.microsoft.com/office/drawing/2014/main" id="{A07FC559-7C2E-86F3-2D1D-510DEA7D3D69}"/>
              </a:ext>
            </a:extLst>
          </p:cNvPr>
          <p:cNvSpPr/>
          <p:nvPr/>
        </p:nvSpPr>
        <p:spPr>
          <a:xfrm>
            <a:off x="6716206" y="3068185"/>
            <a:ext cx="2035435" cy="2035435"/>
          </a:xfrm>
          <a:prstGeom prst="ellipse">
            <a:avLst/>
          </a:prstGeom>
          <a:solidFill>
            <a:srgbClr val="0A3A8D"/>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Roboto"/>
              <a:ea typeface="+mn-ea"/>
              <a:cs typeface="+mn-cs"/>
            </a:endParaRPr>
          </a:p>
        </p:txBody>
      </p:sp>
      <p:sp>
        <p:nvSpPr>
          <p:cNvPr id="46" name="Oval 45">
            <a:extLst>
              <a:ext uri="{FF2B5EF4-FFF2-40B4-BE49-F238E27FC236}">
                <a16:creationId xmlns:a16="http://schemas.microsoft.com/office/drawing/2014/main" id="{BCBEA75A-5417-FB1B-526F-79791588EAB5}"/>
              </a:ext>
            </a:extLst>
          </p:cNvPr>
          <p:cNvSpPr/>
          <p:nvPr/>
        </p:nvSpPr>
        <p:spPr>
          <a:xfrm>
            <a:off x="3500590" y="3068185"/>
            <a:ext cx="2035435" cy="2035435"/>
          </a:xfrm>
          <a:prstGeom prst="ellipse">
            <a:avLst/>
          </a:prstGeom>
          <a:solidFill>
            <a:srgbClr val="326B80"/>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Roboto"/>
              <a:ea typeface="+mn-ea"/>
              <a:cs typeface="+mn-cs"/>
            </a:endParaRPr>
          </a:p>
        </p:txBody>
      </p:sp>
      <p:sp>
        <p:nvSpPr>
          <p:cNvPr id="47" name="Oval 46">
            <a:extLst>
              <a:ext uri="{FF2B5EF4-FFF2-40B4-BE49-F238E27FC236}">
                <a16:creationId xmlns:a16="http://schemas.microsoft.com/office/drawing/2014/main" id="{C7C3ADEC-63B9-6639-925E-2202F9DD0EAC}"/>
              </a:ext>
            </a:extLst>
          </p:cNvPr>
          <p:cNvSpPr/>
          <p:nvPr/>
        </p:nvSpPr>
        <p:spPr>
          <a:xfrm>
            <a:off x="1892782" y="3068185"/>
            <a:ext cx="2035435" cy="2035435"/>
          </a:xfrm>
          <a:prstGeom prst="ellipse">
            <a:avLst/>
          </a:prstGeom>
          <a:solidFill>
            <a:srgbClr val="71A1AE">
              <a:alpha val="80000"/>
            </a:srgbClr>
          </a:solidFill>
          <a:ln w="25400" cap="flat" cmpd="sng" algn="ctr">
            <a:noFill/>
            <a:prstDash val="solid"/>
          </a:ln>
          <a:effectLst>
            <a:outerShdw blurRad="63500" sx="102000" sy="102000" algn="ctr" rotWithShape="0">
              <a:prstClr val="black">
                <a:alpha val="40000"/>
              </a:prstClr>
            </a:outerShdw>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Roboto"/>
              <a:ea typeface="+mn-ea"/>
              <a:cs typeface="+mn-cs"/>
            </a:endParaRPr>
          </a:p>
        </p:txBody>
      </p:sp>
      <p:sp>
        <p:nvSpPr>
          <p:cNvPr id="48" name="Oval 47">
            <a:extLst>
              <a:ext uri="{FF2B5EF4-FFF2-40B4-BE49-F238E27FC236}">
                <a16:creationId xmlns:a16="http://schemas.microsoft.com/office/drawing/2014/main" id="{C72AE189-7A17-A47A-F8C5-F37B553AD49F}"/>
              </a:ext>
            </a:extLst>
          </p:cNvPr>
          <p:cNvSpPr/>
          <p:nvPr/>
        </p:nvSpPr>
        <p:spPr>
          <a:xfrm>
            <a:off x="5108398" y="3068185"/>
            <a:ext cx="2035435" cy="2035435"/>
          </a:xfrm>
          <a:prstGeom prst="ellipse">
            <a:avLst/>
          </a:prstGeom>
          <a:solidFill>
            <a:srgbClr val="021559">
              <a:alpha val="80000"/>
            </a:srgbClr>
          </a:solidFill>
          <a:ln w="25400" cap="flat" cmpd="sng" algn="ctr">
            <a:noFill/>
            <a:prstDash val="solid"/>
          </a:ln>
          <a:effectLst>
            <a:outerShdw blurRad="63500" sx="102000" sy="102000" algn="ctr" rotWithShape="0">
              <a:prstClr val="black">
                <a:alpha val="40000"/>
              </a:prstClr>
            </a:outerShdw>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Roboto"/>
              <a:ea typeface="+mn-ea"/>
              <a:cs typeface="+mn-cs"/>
            </a:endParaRPr>
          </a:p>
        </p:txBody>
      </p:sp>
      <p:sp>
        <p:nvSpPr>
          <p:cNvPr id="49" name="Oval 48">
            <a:extLst>
              <a:ext uri="{FF2B5EF4-FFF2-40B4-BE49-F238E27FC236}">
                <a16:creationId xmlns:a16="http://schemas.microsoft.com/office/drawing/2014/main" id="{2B9A69C0-F209-E72D-3366-31C182494C18}"/>
              </a:ext>
            </a:extLst>
          </p:cNvPr>
          <p:cNvSpPr/>
          <p:nvPr/>
        </p:nvSpPr>
        <p:spPr>
          <a:xfrm>
            <a:off x="8324014" y="3068185"/>
            <a:ext cx="2035435" cy="2035435"/>
          </a:xfrm>
          <a:prstGeom prst="ellipse">
            <a:avLst/>
          </a:prstGeom>
          <a:solidFill>
            <a:srgbClr val="0A3A8D">
              <a:alpha val="80000"/>
            </a:srgbClr>
          </a:solidFill>
          <a:ln w="25400" cap="flat" cmpd="sng" algn="ctr">
            <a:noFill/>
            <a:prstDash val="solid"/>
          </a:ln>
          <a:effectLst>
            <a:outerShdw blurRad="63500" sx="102000" sy="102000" algn="ctr" rotWithShape="0">
              <a:prstClr val="black">
                <a:alpha val="40000"/>
              </a:prstClr>
            </a:outerShdw>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Roboto"/>
              <a:ea typeface="+mn-ea"/>
              <a:cs typeface="+mn-cs"/>
            </a:endParaRPr>
          </a:p>
        </p:txBody>
      </p:sp>
      <p:cxnSp>
        <p:nvCxnSpPr>
          <p:cNvPr id="50" name="Straight Connector 49">
            <a:extLst>
              <a:ext uri="{FF2B5EF4-FFF2-40B4-BE49-F238E27FC236}">
                <a16:creationId xmlns:a16="http://schemas.microsoft.com/office/drawing/2014/main" id="{C540FB2D-38B8-33E7-ACE2-7DE1FEEF737F}"/>
              </a:ext>
            </a:extLst>
          </p:cNvPr>
          <p:cNvCxnSpPr/>
          <p:nvPr/>
        </p:nvCxnSpPr>
        <p:spPr>
          <a:xfrm>
            <a:off x="545635" y="4085903"/>
            <a:ext cx="1211680" cy="0"/>
          </a:xfrm>
          <a:prstGeom prst="line">
            <a:avLst/>
          </a:prstGeom>
          <a:noFill/>
          <a:ln w="19050" cap="flat" cmpd="sng" algn="ctr">
            <a:solidFill>
              <a:srgbClr val="262626">
                <a:lumMod val="50000"/>
                <a:lumOff val="50000"/>
              </a:srgbClr>
            </a:solidFill>
            <a:prstDash val="solid"/>
            <a:headEnd w="lg" len="lg"/>
            <a:tailEnd type="oval" w="lg" len="lg"/>
          </a:ln>
          <a:effectLst/>
        </p:spPr>
      </p:cxnSp>
      <p:cxnSp>
        <p:nvCxnSpPr>
          <p:cNvPr id="51" name="Straight Connector 50">
            <a:extLst>
              <a:ext uri="{FF2B5EF4-FFF2-40B4-BE49-F238E27FC236}">
                <a16:creationId xmlns:a16="http://schemas.microsoft.com/office/drawing/2014/main" id="{AF5D32CF-B63D-BB98-A4A7-D638A0CD9AB7}"/>
              </a:ext>
            </a:extLst>
          </p:cNvPr>
          <p:cNvCxnSpPr/>
          <p:nvPr/>
        </p:nvCxnSpPr>
        <p:spPr>
          <a:xfrm flipH="1">
            <a:off x="10501187" y="4085903"/>
            <a:ext cx="1211680" cy="0"/>
          </a:xfrm>
          <a:prstGeom prst="line">
            <a:avLst/>
          </a:prstGeom>
          <a:noFill/>
          <a:ln w="19050" cap="flat" cmpd="sng" algn="ctr">
            <a:solidFill>
              <a:srgbClr val="262626">
                <a:lumMod val="50000"/>
                <a:lumOff val="50000"/>
              </a:srgbClr>
            </a:solidFill>
            <a:prstDash val="solid"/>
            <a:headEnd w="lg" len="lg"/>
            <a:tailEnd type="oval" w="lg" len="lg"/>
          </a:ln>
          <a:effectLst/>
        </p:spPr>
      </p:cxnSp>
      <p:grpSp>
        <p:nvGrpSpPr>
          <p:cNvPr id="57" name="Group 56">
            <a:extLst>
              <a:ext uri="{FF2B5EF4-FFF2-40B4-BE49-F238E27FC236}">
                <a16:creationId xmlns:a16="http://schemas.microsoft.com/office/drawing/2014/main" id="{0543343D-58DA-6E1D-A4E0-B92BC9EA5441}"/>
              </a:ext>
            </a:extLst>
          </p:cNvPr>
          <p:cNvGrpSpPr/>
          <p:nvPr/>
        </p:nvGrpSpPr>
        <p:grpSpPr>
          <a:xfrm>
            <a:off x="7289958" y="3629182"/>
            <a:ext cx="887931" cy="913445"/>
            <a:chOff x="6292850" y="1909763"/>
            <a:chExt cx="552450" cy="568325"/>
          </a:xfrm>
          <a:solidFill>
            <a:srgbClr val="FFFFFF"/>
          </a:solidFill>
        </p:grpSpPr>
        <p:sp>
          <p:nvSpPr>
            <p:cNvPr id="58" name="Freeform 13">
              <a:extLst>
                <a:ext uri="{FF2B5EF4-FFF2-40B4-BE49-F238E27FC236}">
                  <a16:creationId xmlns:a16="http://schemas.microsoft.com/office/drawing/2014/main" id="{DC7FD29F-7515-925F-F449-160790DE4126}"/>
                </a:ext>
              </a:extLst>
            </p:cNvPr>
            <p:cNvSpPr>
              <a:spLocks/>
            </p:cNvSpPr>
            <p:nvPr/>
          </p:nvSpPr>
          <p:spPr bwMode="auto">
            <a:xfrm>
              <a:off x="6292850" y="2151063"/>
              <a:ext cx="500063" cy="327025"/>
            </a:xfrm>
            <a:custGeom>
              <a:avLst/>
              <a:gdLst>
                <a:gd name="T0" fmla="*/ 420 w 3155"/>
                <a:gd name="T1" fmla="*/ 2 h 2060"/>
                <a:gd name="T2" fmla="*/ 478 w 3155"/>
                <a:gd name="T3" fmla="*/ 39 h 2060"/>
                <a:gd name="T4" fmla="*/ 502 w 3155"/>
                <a:gd name="T5" fmla="*/ 105 h 2060"/>
                <a:gd name="T6" fmla="*/ 478 w 3155"/>
                <a:gd name="T7" fmla="*/ 171 h 2060"/>
                <a:gd name="T8" fmla="*/ 420 w 3155"/>
                <a:gd name="T9" fmla="*/ 208 h 2060"/>
                <a:gd name="T10" fmla="*/ 212 w 3155"/>
                <a:gd name="T11" fmla="*/ 435 h 2060"/>
                <a:gd name="T12" fmla="*/ 444 w 3155"/>
                <a:gd name="T13" fmla="*/ 447 h 2060"/>
                <a:gd name="T14" fmla="*/ 493 w 3155"/>
                <a:gd name="T15" fmla="*/ 499 h 2060"/>
                <a:gd name="T16" fmla="*/ 538 w 3155"/>
                <a:gd name="T17" fmla="*/ 685 h 2060"/>
                <a:gd name="T18" fmla="*/ 633 w 3155"/>
                <a:gd name="T19" fmla="*/ 915 h 2060"/>
                <a:gd name="T20" fmla="*/ 732 w 3155"/>
                <a:gd name="T21" fmla="*/ 1075 h 2060"/>
                <a:gd name="T22" fmla="*/ 740 w 3155"/>
                <a:gd name="T23" fmla="*/ 1137 h 2060"/>
                <a:gd name="T24" fmla="*/ 710 w 3155"/>
                <a:gd name="T25" fmla="*/ 1193 h 2060"/>
                <a:gd name="T26" fmla="*/ 869 w 3155"/>
                <a:gd name="T27" fmla="*/ 1351 h 2060"/>
                <a:gd name="T28" fmla="*/ 925 w 3155"/>
                <a:gd name="T29" fmla="*/ 1322 h 2060"/>
                <a:gd name="T30" fmla="*/ 986 w 3155"/>
                <a:gd name="T31" fmla="*/ 1329 h 2060"/>
                <a:gd name="T32" fmla="*/ 1147 w 3155"/>
                <a:gd name="T33" fmla="*/ 1429 h 2060"/>
                <a:gd name="T34" fmla="*/ 1378 w 3155"/>
                <a:gd name="T35" fmla="*/ 1523 h 2060"/>
                <a:gd name="T36" fmla="*/ 1563 w 3155"/>
                <a:gd name="T37" fmla="*/ 1567 h 2060"/>
                <a:gd name="T38" fmla="*/ 1617 w 3155"/>
                <a:gd name="T39" fmla="*/ 1617 h 2060"/>
                <a:gd name="T40" fmla="*/ 1627 w 3155"/>
                <a:gd name="T41" fmla="*/ 1848 h 2060"/>
                <a:gd name="T42" fmla="*/ 1856 w 3155"/>
                <a:gd name="T43" fmla="*/ 1640 h 2060"/>
                <a:gd name="T44" fmla="*/ 1896 w 3155"/>
                <a:gd name="T45" fmla="*/ 1580 h 2060"/>
                <a:gd name="T46" fmla="*/ 2023 w 3155"/>
                <a:gd name="T47" fmla="*/ 1545 h 2060"/>
                <a:gd name="T48" fmla="*/ 2259 w 3155"/>
                <a:gd name="T49" fmla="*/ 1466 h 2060"/>
                <a:gd name="T50" fmla="*/ 2475 w 3155"/>
                <a:gd name="T51" fmla="*/ 1340 h 2060"/>
                <a:gd name="T52" fmla="*/ 2535 w 3155"/>
                <a:gd name="T53" fmla="*/ 1320 h 2060"/>
                <a:gd name="T54" fmla="*/ 2594 w 3155"/>
                <a:gd name="T55" fmla="*/ 1337 h 2060"/>
                <a:gd name="T56" fmla="*/ 2900 w 3155"/>
                <a:gd name="T57" fmla="*/ 1322 h 2060"/>
                <a:gd name="T58" fmla="*/ 2744 w 3155"/>
                <a:gd name="T59" fmla="*/ 1152 h 2060"/>
                <a:gd name="T60" fmla="*/ 2744 w 3155"/>
                <a:gd name="T61" fmla="*/ 1084 h 2060"/>
                <a:gd name="T62" fmla="*/ 2789 w 3155"/>
                <a:gd name="T63" fmla="*/ 1028 h 2060"/>
                <a:gd name="T64" fmla="*/ 2856 w 3155"/>
                <a:gd name="T65" fmla="*/ 1013 h 2060"/>
                <a:gd name="T66" fmla="*/ 2919 w 3155"/>
                <a:gd name="T67" fmla="*/ 1043 h 2060"/>
                <a:gd name="T68" fmla="*/ 3150 w 3155"/>
                <a:gd name="T69" fmla="*/ 1289 h 2060"/>
                <a:gd name="T70" fmla="*/ 3150 w 3155"/>
                <a:gd name="T71" fmla="*/ 1357 h 2060"/>
                <a:gd name="T72" fmla="*/ 2816 w 3155"/>
                <a:gd name="T73" fmla="*/ 1705 h 2060"/>
                <a:gd name="T74" fmla="*/ 2762 w 3155"/>
                <a:gd name="T75" fmla="*/ 1733 h 2060"/>
                <a:gd name="T76" fmla="*/ 2701 w 3155"/>
                <a:gd name="T77" fmla="*/ 1728 h 2060"/>
                <a:gd name="T78" fmla="*/ 2524 w 3155"/>
                <a:gd name="T79" fmla="*/ 1562 h 2060"/>
                <a:gd name="T80" fmla="*/ 2301 w 3155"/>
                <a:gd name="T81" fmla="*/ 1677 h 2060"/>
                <a:gd name="T82" fmla="*/ 2064 w 3155"/>
                <a:gd name="T83" fmla="*/ 1752 h 2060"/>
                <a:gd name="T84" fmla="*/ 2053 w 3155"/>
                <a:gd name="T85" fmla="*/ 2000 h 2060"/>
                <a:gd name="T86" fmla="*/ 2004 w 3155"/>
                <a:gd name="T87" fmla="*/ 2049 h 2060"/>
                <a:gd name="T88" fmla="*/ 1522 w 3155"/>
                <a:gd name="T89" fmla="*/ 2060 h 2060"/>
                <a:gd name="T90" fmla="*/ 1456 w 3155"/>
                <a:gd name="T91" fmla="*/ 2037 h 2060"/>
                <a:gd name="T92" fmla="*/ 1419 w 3155"/>
                <a:gd name="T93" fmla="*/ 1979 h 2060"/>
                <a:gd name="T94" fmla="*/ 1336 w 3155"/>
                <a:gd name="T95" fmla="*/ 1731 h 2060"/>
                <a:gd name="T96" fmla="*/ 1103 w 3155"/>
                <a:gd name="T97" fmla="*/ 1642 h 2060"/>
                <a:gd name="T98" fmla="*/ 814 w 3155"/>
                <a:gd name="T99" fmla="*/ 1705 h 2060"/>
                <a:gd name="T100" fmla="*/ 759 w 3155"/>
                <a:gd name="T101" fmla="*/ 1733 h 2060"/>
                <a:gd name="T102" fmla="*/ 699 w 3155"/>
                <a:gd name="T103" fmla="*/ 1728 h 2060"/>
                <a:gd name="T104" fmla="*/ 356 w 3155"/>
                <a:gd name="T105" fmla="*/ 1397 h 2060"/>
                <a:gd name="T106" fmla="*/ 326 w 3155"/>
                <a:gd name="T107" fmla="*/ 1334 h 2060"/>
                <a:gd name="T108" fmla="*/ 341 w 3155"/>
                <a:gd name="T109" fmla="*/ 1267 h 2060"/>
                <a:gd name="T110" fmla="*/ 456 w 3155"/>
                <a:gd name="T111" fmla="*/ 1034 h 2060"/>
                <a:gd name="T112" fmla="*/ 354 w 3155"/>
                <a:gd name="T113" fmla="*/ 806 h 2060"/>
                <a:gd name="T114" fmla="*/ 106 w 3155"/>
                <a:gd name="T115" fmla="*/ 646 h 2060"/>
                <a:gd name="T116" fmla="*/ 40 w 3155"/>
                <a:gd name="T117" fmla="*/ 623 h 2060"/>
                <a:gd name="T118" fmla="*/ 3 w 3155"/>
                <a:gd name="T119" fmla="*/ 565 h 2060"/>
                <a:gd name="T120" fmla="*/ 3 w 3155"/>
                <a:gd name="T121" fmla="*/ 81 h 2060"/>
                <a:gd name="T122" fmla="*/ 40 w 3155"/>
                <a:gd name="T123" fmla="*/ 23 h 2060"/>
                <a:gd name="T124" fmla="*/ 106 w 3155"/>
                <a:gd name="T125" fmla="*/ 0 h 2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55" h="2060">
                  <a:moveTo>
                    <a:pt x="106" y="0"/>
                  </a:moveTo>
                  <a:lnTo>
                    <a:pt x="395" y="0"/>
                  </a:lnTo>
                  <a:lnTo>
                    <a:pt x="420" y="2"/>
                  </a:lnTo>
                  <a:lnTo>
                    <a:pt x="442" y="11"/>
                  </a:lnTo>
                  <a:lnTo>
                    <a:pt x="462" y="23"/>
                  </a:lnTo>
                  <a:lnTo>
                    <a:pt x="478" y="39"/>
                  </a:lnTo>
                  <a:lnTo>
                    <a:pt x="491" y="58"/>
                  </a:lnTo>
                  <a:lnTo>
                    <a:pt x="499" y="81"/>
                  </a:lnTo>
                  <a:lnTo>
                    <a:pt x="502" y="105"/>
                  </a:lnTo>
                  <a:lnTo>
                    <a:pt x="499" y="130"/>
                  </a:lnTo>
                  <a:lnTo>
                    <a:pt x="491" y="152"/>
                  </a:lnTo>
                  <a:lnTo>
                    <a:pt x="478" y="171"/>
                  </a:lnTo>
                  <a:lnTo>
                    <a:pt x="462" y="188"/>
                  </a:lnTo>
                  <a:lnTo>
                    <a:pt x="442" y="201"/>
                  </a:lnTo>
                  <a:lnTo>
                    <a:pt x="420" y="208"/>
                  </a:lnTo>
                  <a:lnTo>
                    <a:pt x="395" y="211"/>
                  </a:lnTo>
                  <a:lnTo>
                    <a:pt x="212" y="211"/>
                  </a:lnTo>
                  <a:lnTo>
                    <a:pt x="212" y="435"/>
                  </a:lnTo>
                  <a:lnTo>
                    <a:pt x="395" y="435"/>
                  </a:lnTo>
                  <a:lnTo>
                    <a:pt x="421" y="438"/>
                  </a:lnTo>
                  <a:lnTo>
                    <a:pt x="444" y="447"/>
                  </a:lnTo>
                  <a:lnTo>
                    <a:pt x="465" y="460"/>
                  </a:lnTo>
                  <a:lnTo>
                    <a:pt x="481" y="478"/>
                  </a:lnTo>
                  <a:lnTo>
                    <a:pt x="493" y="499"/>
                  </a:lnTo>
                  <a:lnTo>
                    <a:pt x="500" y="524"/>
                  </a:lnTo>
                  <a:lnTo>
                    <a:pt x="516" y="605"/>
                  </a:lnTo>
                  <a:lnTo>
                    <a:pt x="538" y="685"/>
                  </a:lnTo>
                  <a:lnTo>
                    <a:pt x="564" y="764"/>
                  </a:lnTo>
                  <a:lnTo>
                    <a:pt x="596" y="841"/>
                  </a:lnTo>
                  <a:lnTo>
                    <a:pt x="633" y="915"/>
                  </a:lnTo>
                  <a:lnTo>
                    <a:pt x="675" y="987"/>
                  </a:lnTo>
                  <a:lnTo>
                    <a:pt x="721" y="1057"/>
                  </a:lnTo>
                  <a:lnTo>
                    <a:pt x="732" y="1075"/>
                  </a:lnTo>
                  <a:lnTo>
                    <a:pt x="739" y="1096"/>
                  </a:lnTo>
                  <a:lnTo>
                    <a:pt x="741" y="1116"/>
                  </a:lnTo>
                  <a:lnTo>
                    <a:pt x="740" y="1137"/>
                  </a:lnTo>
                  <a:lnTo>
                    <a:pt x="734" y="1157"/>
                  </a:lnTo>
                  <a:lnTo>
                    <a:pt x="725" y="1176"/>
                  </a:lnTo>
                  <a:lnTo>
                    <a:pt x="710" y="1193"/>
                  </a:lnTo>
                  <a:lnTo>
                    <a:pt x="580" y="1322"/>
                  </a:lnTo>
                  <a:lnTo>
                    <a:pt x="739" y="1481"/>
                  </a:lnTo>
                  <a:lnTo>
                    <a:pt x="869" y="1351"/>
                  </a:lnTo>
                  <a:lnTo>
                    <a:pt x="885" y="1337"/>
                  </a:lnTo>
                  <a:lnTo>
                    <a:pt x="905" y="1328"/>
                  </a:lnTo>
                  <a:lnTo>
                    <a:pt x="925" y="1322"/>
                  </a:lnTo>
                  <a:lnTo>
                    <a:pt x="945" y="1320"/>
                  </a:lnTo>
                  <a:lnTo>
                    <a:pt x="967" y="1322"/>
                  </a:lnTo>
                  <a:lnTo>
                    <a:pt x="986" y="1329"/>
                  </a:lnTo>
                  <a:lnTo>
                    <a:pt x="1006" y="1340"/>
                  </a:lnTo>
                  <a:lnTo>
                    <a:pt x="1074" y="1386"/>
                  </a:lnTo>
                  <a:lnTo>
                    <a:pt x="1147" y="1429"/>
                  </a:lnTo>
                  <a:lnTo>
                    <a:pt x="1221" y="1466"/>
                  </a:lnTo>
                  <a:lnTo>
                    <a:pt x="1298" y="1497"/>
                  </a:lnTo>
                  <a:lnTo>
                    <a:pt x="1378" y="1523"/>
                  </a:lnTo>
                  <a:lnTo>
                    <a:pt x="1458" y="1545"/>
                  </a:lnTo>
                  <a:lnTo>
                    <a:pt x="1539" y="1561"/>
                  </a:lnTo>
                  <a:lnTo>
                    <a:pt x="1563" y="1567"/>
                  </a:lnTo>
                  <a:lnTo>
                    <a:pt x="1585" y="1580"/>
                  </a:lnTo>
                  <a:lnTo>
                    <a:pt x="1602" y="1597"/>
                  </a:lnTo>
                  <a:lnTo>
                    <a:pt x="1617" y="1617"/>
                  </a:lnTo>
                  <a:lnTo>
                    <a:pt x="1625" y="1640"/>
                  </a:lnTo>
                  <a:lnTo>
                    <a:pt x="1627" y="1665"/>
                  </a:lnTo>
                  <a:lnTo>
                    <a:pt x="1627" y="1848"/>
                  </a:lnTo>
                  <a:lnTo>
                    <a:pt x="1852" y="1848"/>
                  </a:lnTo>
                  <a:lnTo>
                    <a:pt x="1852" y="1665"/>
                  </a:lnTo>
                  <a:lnTo>
                    <a:pt x="1856" y="1640"/>
                  </a:lnTo>
                  <a:lnTo>
                    <a:pt x="1864" y="1616"/>
                  </a:lnTo>
                  <a:lnTo>
                    <a:pt x="1877" y="1597"/>
                  </a:lnTo>
                  <a:lnTo>
                    <a:pt x="1896" y="1580"/>
                  </a:lnTo>
                  <a:lnTo>
                    <a:pt x="1916" y="1567"/>
                  </a:lnTo>
                  <a:lnTo>
                    <a:pt x="1941" y="1561"/>
                  </a:lnTo>
                  <a:lnTo>
                    <a:pt x="2023" y="1545"/>
                  </a:lnTo>
                  <a:lnTo>
                    <a:pt x="2103" y="1523"/>
                  </a:lnTo>
                  <a:lnTo>
                    <a:pt x="2182" y="1497"/>
                  </a:lnTo>
                  <a:lnTo>
                    <a:pt x="2259" y="1466"/>
                  </a:lnTo>
                  <a:lnTo>
                    <a:pt x="2334" y="1429"/>
                  </a:lnTo>
                  <a:lnTo>
                    <a:pt x="2405" y="1386"/>
                  </a:lnTo>
                  <a:lnTo>
                    <a:pt x="2475" y="1340"/>
                  </a:lnTo>
                  <a:lnTo>
                    <a:pt x="2493" y="1329"/>
                  </a:lnTo>
                  <a:lnTo>
                    <a:pt x="2514" y="1322"/>
                  </a:lnTo>
                  <a:lnTo>
                    <a:pt x="2535" y="1320"/>
                  </a:lnTo>
                  <a:lnTo>
                    <a:pt x="2555" y="1322"/>
                  </a:lnTo>
                  <a:lnTo>
                    <a:pt x="2576" y="1328"/>
                  </a:lnTo>
                  <a:lnTo>
                    <a:pt x="2594" y="1337"/>
                  </a:lnTo>
                  <a:lnTo>
                    <a:pt x="2611" y="1351"/>
                  </a:lnTo>
                  <a:lnTo>
                    <a:pt x="2741" y="1481"/>
                  </a:lnTo>
                  <a:lnTo>
                    <a:pt x="2900" y="1322"/>
                  </a:lnTo>
                  <a:lnTo>
                    <a:pt x="2769" y="1193"/>
                  </a:lnTo>
                  <a:lnTo>
                    <a:pt x="2754" y="1174"/>
                  </a:lnTo>
                  <a:lnTo>
                    <a:pt x="2744" y="1152"/>
                  </a:lnTo>
                  <a:lnTo>
                    <a:pt x="2739" y="1129"/>
                  </a:lnTo>
                  <a:lnTo>
                    <a:pt x="2739" y="1106"/>
                  </a:lnTo>
                  <a:lnTo>
                    <a:pt x="2744" y="1084"/>
                  </a:lnTo>
                  <a:lnTo>
                    <a:pt x="2754" y="1062"/>
                  </a:lnTo>
                  <a:lnTo>
                    <a:pt x="2769" y="1043"/>
                  </a:lnTo>
                  <a:lnTo>
                    <a:pt x="2789" y="1028"/>
                  </a:lnTo>
                  <a:lnTo>
                    <a:pt x="2811" y="1019"/>
                  </a:lnTo>
                  <a:lnTo>
                    <a:pt x="2833" y="1013"/>
                  </a:lnTo>
                  <a:lnTo>
                    <a:pt x="2856" y="1013"/>
                  </a:lnTo>
                  <a:lnTo>
                    <a:pt x="2879" y="1019"/>
                  </a:lnTo>
                  <a:lnTo>
                    <a:pt x="2900" y="1028"/>
                  </a:lnTo>
                  <a:lnTo>
                    <a:pt x="2919" y="1043"/>
                  </a:lnTo>
                  <a:lnTo>
                    <a:pt x="3125" y="1249"/>
                  </a:lnTo>
                  <a:lnTo>
                    <a:pt x="3140" y="1267"/>
                  </a:lnTo>
                  <a:lnTo>
                    <a:pt x="3150" y="1289"/>
                  </a:lnTo>
                  <a:lnTo>
                    <a:pt x="3155" y="1311"/>
                  </a:lnTo>
                  <a:lnTo>
                    <a:pt x="3155" y="1334"/>
                  </a:lnTo>
                  <a:lnTo>
                    <a:pt x="3150" y="1357"/>
                  </a:lnTo>
                  <a:lnTo>
                    <a:pt x="3140" y="1379"/>
                  </a:lnTo>
                  <a:lnTo>
                    <a:pt x="3125" y="1397"/>
                  </a:lnTo>
                  <a:lnTo>
                    <a:pt x="2816" y="1705"/>
                  </a:lnTo>
                  <a:lnTo>
                    <a:pt x="2800" y="1718"/>
                  </a:lnTo>
                  <a:lnTo>
                    <a:pt x="2782" y="1728"/>
                  </a:lnTo>
                  <a:lnTo>
                    <a:pt x="2762" y="1733"/>
                  </a:lnTo>
                  <a:lnTo>
                    <a:pt x="2741" y="1736"/>
                  </a:lnTo>
                  <a:lnTo>
                    <a:pt x="2720" y="1733"/>
                  </a:lnTo>
                  <a:lnTo>
                    <a:pt x="2701" y="1728"/>
                  </a:lnTo>
                  <a:lnTo>
                    <a:pt x="2682" y="1718"/>
                  </a:lnTo>
                  <a:lnTo>
                    <a:pt x="2666" y="1705"/>
                  </a:lnTo>
                  <a:lnTo>
                    <a:pt x="2524" y="1562"/>
                  </a:lnTo>
                  <a:lnTo>
                    <a:pt x="2452" y="1604"/>
                  </a:lnTo>
                  <a:lnTo>
                    <a:pt x="2377" y="1642"/>
                  </a:lnTo>
                  <a:lnTo>
                    <a:pt x="2301" y="1677"/>
                  </a:lnTo>
                  <a:lnTo>
                    <a:pt x="2224" y="1706"/>
                  </a:lnTo>
                  <a:lnTo>
                    <a:pt x="2145" y="1731"/>
                  </a:lnTo>
                  <a:lnTo>
                    <a:pt x="2064" y="1752"/>
                  </a:lnTo>
                  <a:lnTo>
                    <a:pt x="2064" y="1955"/>
                  </a:lnTo>
                  <a:lnTo>
                    <a:pt x="2061" y="1979"/>
                  </a:lnTo>
                  <a:lnTo>
                    <a:pt x="2053" y="2000"/>
                  </a:lnTo>
                  <a:lnTo>
                    <a:pt x="2040" y="2021"/>
                  </a:lnTo>
                  <a:lnTo>
                    <a:pt x="2024" y="2037"/>
                  </a:lnTo>
                  <a:lnTo>
                    <a:pt x="2004" y="2049"/>
                  </a:lnTo>
                  <a:lnTo>
                    <a:pt x="1982" y="2057"/>
                  </a:lnTo>
                  <a:lnTo>
                    <a:pt x="1958" y="2060"/>
                  </a:lnTo>
                  <a:lnTo>
                    <a:pt x="1522" y="2060"/>
                  </a:lnTo>
                  <a:lnTo>
                    <a:pt x="1498" y="2057"/>
                  </a:lnTo>
                  <a:lnTo>
                    <a:pt x="1475" y="2049"/>
                  </a:lnTo>
                  <a:lnTo>
                    <a:pt x="1456" y="2037"/>
                  </a:lnTo>
                  <a:lnTo>
                    <a:pt x="1440" y="2021"/>
                  </a:lnTo>
                  <a:lnTo>
                    <a:pt x="1428" y="2000"/>
                  </a:lnTo>
                  <a:lnTo>
                    <a:pt x="1419" y="1979"/>
                  </a:lnTo>
                  <a:lnTo>
                    <a:pt x="1417" y="1955"/>
                  </a:lnTo>
                  <a:lnTo>
                    <a:pt x="1417" y="1752"/>
                  </a:lnTo>
                  <a:lnTo>
                    <a:pt x="1336" y="1731"/>
                  </a:lnTo>
                  <a:lnTo>
                    <a:pt x="1257" y="1706"/>
                  </a:lnTo>
                  <a:lnTo>
                    <a:pt x="1179" y="1677"/>
                  </a:lnTo>
                  <a:lnTo>
                    <a:pt x="1103" y="1642"/>
                  </a:lnTo>
                  <a:lnTo>
                    <a:pt x="1029" y="1604"/>
                  </a:lnTo>
                  <a:lnTo>
                    <a:pt x="957" y="1562"/>
                  </a:lnTo>
                  <a:lnTo>
                    <a:pt x="814" y="1705"/>
                  </a:lnTo>
                  <a:lnTo>
                    <a:pt x="797" y="1718"/>
                  </a:lnTo>
                  <a:lnTo>
                    <a:pt x="779" y="1728"/>
                  </a:lnTo>
                  <a:lnTo>
                    <a:pt x="759" y="1733"/>
                  </a:lnTo>
                  <a:lnTo>
                    <a:pt x="739" y="1736"/>
                  </a:lnTo>
                  <a:lnTo>
                    <a:pt x="718" y="1733"/>
                  </a:lnTo>
                  <a:lnTo>
                    <a:pt x="699" y="1728"/>
                  </a:lnTo>
                  <a:lnTo>
                    <a:pt x="680" y="1718"/>
                  </a:lnTo>
                  <a:lnTo>
                    <a:pt x="664" y="1705"/>
                  </a:lnTo>
                  <a:lnTo>
                    <a:pt x="356" y="1397"/>
                  </a:lnTo>
                  <a:lnTo>
                    <a:pt x="341" y="1379"/>
                  </a:lnTo>
                  <a:lnTo>
                    <a:pt x="330" y="1357"/>
                  </a:lnTo>
                  <a:lnTo>
                    <a:pt x="326" y="1334"/>
                  </a:lnTo>
                  <a:lnTo>
                    <a:pt x="326" y="1311"/>
                  </a:lnTo>
                  <a:lnTo>
                    <a:pt x="330" y="1289"/>
                  </a:lnTo>
                  <a:lnTo>
                    <a:pt x="341" y="1267"/>
                  </a:lnTo>
                  <a:lnTo>
                    <a:pt x="356" y="1249"/>
                  </a:lnTo>
                  <a:lnTo>
                    <a:pt x="499" y="1105"/>
                  </a:lnTo>
                  <a:lnTo>
                    <a:pt x="456" y="1034"/>
                  </a:lnTo>
                  <a:lnTo>
                    <a:pt x="418" y="959"/>
                  </a:lnTo>
                  <a:lnTo>
                    <a:pt x="385" y="883"/>
                  </a:lnTo>
                  <a:lnTo>
                    <a:pt x="354" y="806"/>
                  </a:lnTo>
                  <a:lnTo>
                    <a:pt x="329" y="727"/>
                  </a:lnTo>
                  <a:lnTo>
                    <a:pt x="308" y="646"/>
                  </a:lnTo>
                  <a:lnTo>
                    <a:pt x="106" y="646"/>
                  </a:lnTo>
                  <a:lnTo>
                    <a:pt x="81" y="643"/>
                  </a:lnTo>
                  <a:lnTo>
                    <a:pt x="60" y="636"/>
                  </a:lnTo>
                  <a:lnTo>
                    <a:pt x="40" y="623"/>
                  </a:lnTo>
                  <a:lnTo>
                    <a:pt x="24" y="606"/>
                  </a:lnTo>
                  <a:lnTo>
                    <a:pt x="11" y="587"/>
                  </a:lnTo>
                  <a:lnTo>
                    <a:pt x="3" y="565"/>
                  </a:lnTo>
                  <a:lnTo>
                    <a:pt x="0" y="540"/>
                  </a:lnTo>
                  <a:lnTo>
                    <a:pt x="0" y="105"/>
                  </a:lnTo>
                  <a:lnTo>
                    <a:pt x="3" y="81"/>
                  </a:lnTo>
                  <a:lnTo>
                    <a:pt x="11" y="58"/>
                  </a:lnTo>
                  <a:lnTo>
                    <a:pt x="24" y="39"/>
                  </a:lnTo>
                  <a:lnTo>
                    <a:pt x="40" y="23"/>
                  </a:lnTo>
                  <a:lnTo>
                    <a:pt x="60" y="11"/>
                  </a:lnTo>
                  <a:lnTo>
                    <a:pt x="81" y="2"/>
                  </a:lnTo>
                  <a:lnTo>
                    <a:pt x="106"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62626"/>
                </a:solidFill>
                <a:effectLst/>
                <a:uLnTx/>
                <a:uFillTx/>
                <a:latin typeface="Roboto"/>
              </a:endParaRPr>
            </a:p>
          </p:txBody>
        </p:sp>
        <p:sp>
          <p:nvSpPr>
            <p:cNvPr id="59" name="Freeform 15">
              <a:extLst>
                <a:ext uri="{FF2B5EF4-FFF2-40B4-BE49-F238E27FC236}">
                  <a16:creationId xmlns:a16="http://schemas.microsoft.com/office/drawing/2014/main" id="{9C05729D-64E6-65EF-F67F-1528FC199C01}"/>
                </a:ext>
              </a:extLst>
            </p:cNvPr>
            <p:cNvSpPr>
              <a:spLocks noEditPoints="1"/>
            </p:cNvSpPr>
            <p:nvPr/>
          </p:nvSpPr>
          <p:spPr bwMode="auto">
            <a:xfrm>
              <a:off x="6408738" y="2043113"/>
              <a:ext cx="320675" cy="319088"/>
            </a:xfrm>
            <a:custGeom>
              <a:avLst/>
              <a:gdLst>
                <a:gd name="T0" fmla="*/ 866 w 2018"/>
                <a:gd name="T1" fmla="*/ 225 h 2015"/>
                <a:gd name="T2" fmla="*/ 667 w 2018"/>
                <a:gd name="T3" fmla="*/ 289 h 2015"/>
                <a:gd name="T4" fmla="*/ 496 w 2018"/>
                <a:gd name="T5" fmla="*/ 400 h 2015"/>
                <a:gd name="T6" fmla="*/ 358 w 2018"/>
                <a:gd name="T7" fmla="*/ 549 h 2015"/>
                <a:gd name="T8" fmla="*/ 262 w 2018"/>
                <a:gd name="T9" fmla="*/ 730 h 2015"/>
                <a:gd name="T10" fmla="*/ 215 w 2018"/>
                <a:gd name="T11" fmla="*/ 935 h 2015"/>
                <a:gd name="T12" fmla="*/ 225 w 2018"/>
                <a:gd name="T13" fmla="*/ 1150 h 2015"/>
                <a:gd name="T14" fmla="*/ 288 w 2018"/>
                <a:gd name="T15" fmla="*/ 1349 h 2015"/>
                <a:gd name="T16" fmla="*/ 400 w 2018"/>
                <a:gd name="T17" fmla="*/ 1520 h 2015"/>
                <a:gd name="T18" fmla="*/ 550 w 2018"/>
                <a:gd name="T19" fmla="*/ 1658 h 2015"/>
                <a:gd name="T20" fmla="*/ 731 w 2018"/>
                <a:gd name="T21" fmla="*/ 1755 h 2015"/>
                <a:gd name="T22" fmla="*/ 937 w 2018"/>
                <a:gd name="T23" fmla="*/ 1801 h 2015"/>
                <a:gd name="T24" fmla="*/ 1152 w 2018"/>
                <a:gd name="T25" fmla="*/ 1791 h 2015"/>
                <a:gd name="T26" fmla="*/ 1351 w 2018"/>
                <a:gd name="T27" fmla="*/ 1727 h 2015"/>
                <a:gd name="T28" fmla="*/ 1522 w 2018"/>
                <a:gd name="T29" fmla="*/ 1617 h 2015"/>
                <a:gd name="T30" fmla="*/ 1660 w 2018"/>
                <a:gd name="T31" fmla="*/ 1467 h 2015"/>
                <a:gd name="T32" fmla="*/ 1757 w 2018"/>
                <a:gd name="T33" fmla="*/ 1286 h 2015"/>
                <a:gd name="T34" fmla="*/ 1804 w 2018"/>
                <a:gd name="T35" fmla="*/ 1080 h 2015"/>
                <a:gd name="T36" fmla="*/ 1794 w 2018"/>
                <a:gd name="T37" fmla="*/ 865 h 2015"/>
                <a:gd name="T38" fmla="*/ 1730 w 2018"/>
                <a:gd name="T39" fmla="*/ 666 h 2015"/>
                <a:gd name="T40" fmla="*/ 1619 w 2018"/>
                <a:gd name="T41" fmla="*/ 495 h 2015"/>
                <a:gd name="T42" fmla="*/ 1469 w 2018"/>
                <a:gd name="T43" fmla="*/ 357 h 2015"/>
                <a:gd name="T44" fmla="*/ 1287 w 2018"/>
                <a:gd name="T45" fmla="*/ 262 h 2015"/>
                <a:gd name="T46" fmla="*/ 1081 w 2018"/>
                <a:gd name="T47" fmla="*/ 215 h 2015"/>
                <a:gd name="T48" fmla="*/ 1092 w 2018"/>
                <a:gd name="T49" fmla="*/ 4 h 2015"/>
                <a:gd name="T50" fmla="*/ 1328 w 2018"/>
                <a:gd name="T51" fmla="*/ 51 h 2015"/>
                <a:gd name="T52" fmla="*/ 1540 w 2018"/>
                <a:gd name="T53" fmla="*/ 151 h 2015"/>
                <a:gd name="T54" fmla="*/ 1722 w 2018"/>
                <a:gd name="T55" fmla="*/ 295 h 2015"/>
                <a:gd name="T56" fmla="*/ 1867 w 2018"/>
                <a:gd name="T57" fmla="*/ 478 h 2015"/>
                <a:gd name="T58" fmla="*/ 1967 w 2018"/>
                <a:gd name="T59" fmla="*/ 689 h 2015"/>
                <a:gd name="T60" fmla="*/ 2014 w 2018"/>
                <a:gd name="T61" fmla="*/ 926 h 2015"/>
                <a:gd name="T62" fmla="*/ 2005 w 2018"/>
                <a:gd name="T63" fmla="*/ 1171 h 2015"/>
                <a:gd name="T64" fmla="*/ 1938 w 2018"/>
                <a:gd name="T65" fmla="*/ 1400 h 2015"/>
                <a:gd name="T66" fmla="*/ 1823 w 2018"/>
                <a:gd name="T67" fmla="*/ 1603 h 2015"/>
                <a:gd name="T68" fmla="*/ 1666 w 2018"/>
                <a:gd name="T69" fmla="*/ 1773 h 2015"/>
                <a:gd name="T70" fmla="*/ 1472 w 2018"/>
                <a:gd name="T71" fmla="*/ 1903 h 2015"/>
                <a:gd name="T72" fmla="*/ 1252 w 2018"/>
                <a:gd name="T73" fmla="*/ 1986 h 2015"/>
                <a:gd name="T74" fmla="*/ 1008 w 2018"/>
                <a:gd name="T75" fmla="*/ 2015 h 2015"/>
                <a:gd name="T76" fmla="*/ 767 w 2018"/>
                <a:gd name="T77" fmla="*/ 1986 h 2015"/>
                <a:gd name="T78" fmla="*/ 546 w 2018"/>
                <a:gd name="T79" fmla="*/ 1903 h 2015"/>
                <a:gd name="T80" fmla="*/ 353 w 2018"/>
                <a:gd name="T81" fmla="*/ 1773 h 2015"/>
                <a:gd name="T82" fmla="*/ 195 w 2018"/>
                <a:gd name="T83" fmla="*/ 1603 h 2015"/>
                <a:gd name="T84" fmla="*/ 79 w 2018"/>
                <a:gd name="T85" fmla="*/ 1400 h 2015"/>
                <a:gd name="T86" fmla="*/ 13 w 2018"/>
                <a:gd name="T87" fmla="*/ 1171 h 2015"/>
                <a:gd name="T88" fmla="*/ 3 w 2018"/>
                <a:gd name="T89" fmla="*/ 926 h 2015"/>
                <a:gd name="T90" fmla="*/ 51 w 2018"/>
                <a:gd name="T91" fmla="*/ 689 h 2015"/>
                <a:gd name="T92" fmla="*/ 151 w 2018"/>
                <a:gd name="T93" fmla="*/ 478 h 2015"/>
                <a:gd name="T94" fmla="*/ 296 w 2018"/>
                <a:gd name="T95" fmla="*/ 295 h 2015"/>
                <a:gd name="T96" fmla="*/ 478 w 2018"/>
                <a:gd name="T97" fmla="*/ 151 h 2015"/>
                <a:gd name="T98" fmla="*/ 690 w 2018"/>
                <a:gd name="T99" fmla="*/ 51 h 2015"/>
                <a:gd name="T100" fmla="*/ 927 w 2018"/>
                <a:gd name="T101" fmla="*/ 4 h 2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18" h="2015">
                  <a:moveTo>
                    <a:pt x="1008" y="212"/>
                  </a:moveTo>
                  <a:lnTo>
                    <a:pt x="937" y="215"/>
                  </a:lnTo>
                  <a:lnTo>
                    <a:pt x="866" y="225"/>
                  </a:lnTo>
                  <a:lnTo>
                    <a:pt x="798" y="240"/>
                  </a:lnTo>
                  <a:lnTo>
                    <a:pt x="731" y="262"/>
                  </a:lnTo>
                  <a:lnTo>
                    <a:pt x="667" y="289"/>
                  </a:lnTo>
                  <a:lnTo>
                    <a:pt x="606" y="320"/>
                  </a:lnTo>
                  <a:lnTo>
                    <a:pt x="550" y="357"/>
                  </a:lnTo>
                  <a:lnTo>
                    <a:pt x="496" y="400"/>
                  </a:lnTo>
                  <a:lnTo>
                    <a:pt x="446" y="445"/>
                  </a:lnTo>
                  <a:lnTo>
                    <a:pt x="400" y="495"/>
                  </a:lnTo>
                  <a:lnTo>
                    <a:pt x="358" y="549"/>
                  </a:lnTo>
                  <a:lnTo>
                    <a:pt x="321" y="607"/>
                  </a:lnTo>
                  <a:lnTo>
                    <a:pt x="288" y="666"/>
                  </a:lnTo>
                  <a:lnTo>
                    <a:pt x="262" y="730"/>
                  </a:lnTo>
                  <a:lnTo>
                    <a:pt x="240" y="797"/>
                  </a:lnTo>
                  <a:lnTo>
                    <a:pt x="225" y="865"/>
                  </a:lnTo>
                  <a:lnTo>
                    <a:pt x="215" y="935"/>
                  </a:lnTo>
                  <a:lnTo>
                    <a:pt x="212" y="1008"/>
                  </a:lnTo>
                  <a:lnTo>
                    <a:pt x="215" y="1080"/>
                  </a:lnTo>
                  <a:lnTo>
                    <a:pt x="225" y="1150"/>
                  </a:lnTo>
                  <a:lnTo>
                    <a:pt x="240" y="1220"/>
                  </a:lnTo>
                  <a:lnTo>
                    <a:pt x="262" y="1286"/>
                  </a:lnTo>
                  <a:lnTo>
                    <a:pt x="288" y="1349"/>
                  </a:lnTo>
                  <a:lnTo>
                    <a:pt x="321" y="1410"/>
                  </a:lnTo>
                  <a:lnTo>
                    <a:pt x="358" y="1467"/>
                  </a:lnTo>
                  <a:lnTo>
                    <a:pt x="400" y="1520"/>
                  </a:lnTo>
                  <a:lnTo>
                    <a:pt x="446" y="1570"/>
                  </a:lnTo>
                  <a:lnTo>
                    <a:pt x="496" y="1617"/>
                  </a:lnTo>
                  <a:lnTo>
                    <a:pt x="550" y="1658"/>
                  </a:lnTo>
                  <a:lnTo>
                    <a:pt x="606" y="1695"/>
                  </a:lnTo>
                  <a:lnTo>
                    <a:pt x="667" y="1727"/>
                  </a:lnTo>
                  <a:lnTo>
                    <a:pt x="731" y="1755"/>
                  </a:lnTo>
                  <a:lnTo>
                    <a:pt x="798" y="1775"/>
                  </a:lnTo>
                  <a:lnTo>
                    <a:pt x="866" y="1791"/>
                  </a:lnTo>
                  <a:lnTo>
                    <a:pt x="937" y="1801"/>
                  </a:lnTo>
                  <a:lnTo>
                    <a:pt x="1008" y="1804"/>
                  </a:lnTo>
                  <a:lnTo>
                    <a:pt x="1081" y="1801"/>
                  </a:lnTo>
                  <a:lnTo>
                    <a:pt x="1152" y="1791"/>
                  </a:lnTo>
                  <a:lnTo>
                    <a:pt x="1221" y="1775"/>
                  </a:lnTo>
                  <a:lnTo>
                    <a:pt x="1287" y="1755"/>
                  </a:lnTo>
                  <a:lnTo>
                    <a:pt x="1351" y="1727"/>
                  </a:lnTo>
                  <a:lnTo>
                    <a:pt x="1411" y="1695"/>
                  </a:lnTo>
                  <a:lnTo>
                    <a:pt x="1469" y="1658"/>
                  </a:lnTo>
                  <a:lnTo>
                    <a:pt x="1522" y="1617"/>
                  </a:lnTo>
                  <a:lnTo>
                    <a:pt x="1572" y="1570"/>
                  </a:lnTo>
                  <a:lnTo>
                    <a:pt x="1619" y="1520"/>
                  </a:lnTo>
                  <a:lnTo>
                    <a:pt x="1660" y="1467"/>
                  </a:lnTo>
                  <a:lnTo>
                    <a:pt x="1697" y="1410"/>
                  </a:lnTo>
                  <a:lnTo>
                    <a:pt x="1730" y="1349"/>
                  </a:lnTo>
                  <a:lnTo>
                    <a:pt x="1757" y="1286"/>
                  </a:lnTo>
                  <a:lnTo>
                    <a:pt x="1778" y="1220"/>
                  </a:lnTo>
                  <a:lnTo>
                    <a:pt x="1794" y="1150"/>
                  </a:lnTo>
                  <a:lnTo>
                    <a:pt x="1804" y="1080"/>
                  </a:lnTo>
                  <a:lnTo>
                    <a:pt x="1807" y="1008"/>
                  </a:lnTo>
                  <a:lnTo>
                    <a:pt x="1804" y="935"/>
                  </a:lnTo>
                  <a:lnTo>
                    <a:pt x="1794" y="865"/>
                  </a:lnTo>
                  <a:lnTo>
                    <a:pt x="1778" y="797"/>
                  </a:lnTo>
                  <a:lnTo>
                    <a:pt x="1757" y="730"/>
                  </a:lnTo>
                  <a:lnTo>
                    <a:pt x="1730" y="666"/>
                  </a:lnTo>
                  <a:lnTo>
                    <a:pt x="1697" y="607"/>
                  </a:lnTo>
                  <a:lnTo>
                    <a:pt x="1660" y="549"/>
                  </a:lnTo>
                  <a:lnTo>
                    <a:pt x="1619" y="495"/>
                  </a:lnTo>
                  <a:lnTo>
                    <a:pt x="1572" y="445"/>
                  </a:lnTo>
                  <a:lnTo>
                    <a:pt x="1522" y="400"/>
                  </a:lnTo>
                  <a:lnTo>
                    <a:pt x="1469" y="357"/>
                  </a:lnTo>
                  <a:lnTo>
                    <a:pt x="1411" y="320"/>
                  </a:lnTo>
                  <a:lnTo>
                    <a:pt x="1351" y="289"/>
                  </a:lnTo>
                  <a:lnTo>
                    <a:pt x="1287" y="262"/>
                  </a:lnTo>
                  <a:lnTo>
                    <a:pt x="1221" y="240"/>
                  </a:lnTo>
                  <a:lnTo>
                    <a:pt x="1152" y="225"/>
                  </a:lnTo>
                  <a:lnTo>
                    <a:pt x="1081" y="215"/>
                  </a:lnTo>
                  <a:lnTo>
                    <a:pt x="1008" y="212"/>
                  </a:lnTo>
                  <a:close/>
                  <a:moveTo>
                    <a:pt x="1008" y="0"/>
                  </a:moveTo>
                  <a:lnTo>
                    <a:pt x="1092" y="4"/>
                  </a:lnTo>
                  <a:lnTo>
                    <a:pt x="1172" y="13"/>
                  </a:lnTo>
                  <a:lnTo>
                    <a:pt x="1252" y="30"/>
                  </a:lnTo>
                  <a:lnTo>
                    <a:pt x="1328" y="51"/>
                  </a:lnTo>
                  <a:lnTo>
                    <a:pt x="1402" y="80"/>
                  </a:lnTo>
                  <a:lnTo>
                    <a:pt x="1472" y="113"/>
                  </a:lnTo>
                  <a:lnTo>
                    <a:pt x="1540" y="151"/>
                  </a:lnTo>
                  <a:lnTo>
                    <a:pt x="1605" y="195"/>
                  </a:lnTo>
                  <a:lnTo>
                    <a:pt x="1666" y="243"/>
                  </a:lnTo>
                  <a:lnTo>
                    <a:pt x="1722" y="295"/>
                  </a:lnTo>
                  <a:lnTo>
                    <a:pt x="1774" y="353"/>
                  </a:lnTo>
                  <a:lnTo>
                    <a:pt x="1823" y="414"/>
                  </a:lnTo>
                  <a:lnTo>
                    <a:pt x="1867" y="478"/>
                  </a:lnTo>
                  <a:lnTo>
                    <a:pt x="1905" y="545"/>
                  </a:lnTo>
                  <a:lnTo>
                    <a:pt x="1938" y="617"/>
                  </a:lnTo>
                  <a:lnTo>
                    <a:pt x="1967" y="689"/>
                  </a:lnTo>
                  <a:lnTo>
                    <a:pt x="1988" y="766"/>
                  </a:lnTo>
                  <a:lnTo>
                    <a:pt x="2005" y="844"/>
                  </a:lnTo>
                  <a:lnTo>
                    <a:pt x="2014" y="926"/>
                  </a:lnTo>
                  <a:lnTo>
                    <a:pt x="2018" y="1008"/>
                  </a:lnTo>
                  <a:lnTo>
                    <a:pt x="2014" y="1091"/>
                  </a:lnTo>
                  <a:lnTo>
                    <a:pt x="2005" y="1171"/>
                  </a:lnTo>
                  <a:lnTo>
                    <a:pt x="1988" y="1250"/>
                  </a:lnTo>
                  <a:lnTo>
                    <a:pt x="1967" y="1326"/>
                  </a:lnTo>
                  <a:lnTo>
                    <a:pt x="1938" y="1400"/>
                  </a:lnTo>
                  <a:lnTo>
                    <a:pt x="1905" y="1470"/>
                  </a:lnTo>
                  <a:lnTo>
                    <a:pt x="1867" y="1539"/>
                  </a:lnTo>
                  <a:lnTo>
                    <a:pt x="1823" y="1603"/>
                  </a:lnTo>
                  <a:lnTo>
                    <a:pt x="1774" y="1663"/>
                  </a:lnTo>
                  <a:lnTo>
                    <a:pt x="1722" y="1720"/>
                  </a:lnTo>
                  <a:lnTo>
                    <a:pt x="1666" y="1773"/>
                  </a:lnTo>
                  <a:lnTo>
                    <a:pt x="1605" y="1821"/>
                  </a:lnTo>
                  <a:lnTo>
                    <a:pt x="1540" y="1864"/>
                  </a:lnTo>
                  <a:lnTo>
                    <a:pt x="1472" y="1903"/>
                  </a:lnTo>
                  <a:lnTo>
                    <a:pt x="1402" y="1936"/>
                  </a:lnTo>
                  <a:lnTo>
                    <a:pt x="1328" y="1964"/>
                  </a:lnTo>
                  <a:lnTo>
                    <a:pt x="1252" y="1986"/>
                  </a:lnTo>
                  <a:lnTo>
                    <a:pt x="1172" y="2002"/>
                  </a:lnTo>
                  <a:lnTo>
                    <a:pt x="1092" y="2012"/>
                  </a:lnTo>
                  <a:lnTo>
                    <a:pt x="1008" y="2015"/>
                  </a:lnTo>
                  <a:lnTo>
                    <a:pt x="927" y="2012"/>
                  </a:lnTo>
                  <a:lnTo>
                    <a:pt x="845" y="2002"/>
                  </a:lnTo>
                  <a:lnTo>
                    <a:pt x="767" y="1986"/>
                  </a:lnTo>
                  <a:lnTo>
                    <a:pt x="690" y="1964"/>
                  </a:lnTo>
                  <a:lnTo>
                    <a:pt x="617" y="1936"/>
                  </a:lnTo>
                  <a:lnTo>
                    <a:pt x="546" y="1903"/>
                  </a:lnTo>
                  <a:lnTo>
                    <a:pt x="478" y="1864"/>
                  </a:lnTo>
                  <a:lnTo>
                    <a:pt x="414" y="1821"/>
                  </a:lnTo>
                  <a:lnTo>
                    <a:pt x="353" y="1773"/>
                  </a:lnTo>
                  <a:lnTo>
                    <a:pt x="296" y="1720"/>
                  </a:lnTo>
                  <a:lnTo>
                    <a:pt x="243" y="1663"/>
                  </a:lnTo>
                  <a:lnTo>
                    <a:pt x="195" y="1603"/>
                  </a:lnTo>
                  <a:lnTo>
                    <a:pt x="151" y="1539"/>
                  </a:lnTo>
                  <a:lnTo>
                    <a:pt x="113" y="1470"/>
                  </a:lnTo>
                  <a:lnTo>
                    <a:pt x="79" y="1400"/>
                  </a:lnTo>
                  <a:lnTo>
                    <a:pt x="51" y="1326"/>
                  </a:lnTo>
                  <a:lnTo>
                    <a:pt x="29" y="1250"/>
                  </a:lnTo>
                  <a:lnTo>
                    <a:pt x="13" y="1171"/>
                  </a:lnTo>
                  <a:lnTo>
                    <a:pt x="3" y="1091"/>
                  </a:lnTo>
                  <a:lnTo>
                    <a:pt x="0" y="1008"/>
                  </a:lnTo>
                  <a:lnTo>
                    <a:pt x="3" y="926"/>
                  </a:lnTo>
                  <a:lnTo>
                    <a:pt x="13" y="844"/>
                  </a:lnTo>
                  <a:lnTo>
                    <a:pt x="29" y="766"/>
                  </a:lnTo>
                  <a:lnTo>
                    <a:pt x="51" y="689"/>
                  </a:lnTo>
                  <a:lnTo>
                    <a:pt x="79" y="617"/>
                  </a:lnTo>
                  <a:lnTo>
                    <a:pt x="113" y="545"/>
                  </a:lnTo>
                  <a:lnTo>
                    <a:pt x="151" y="478"/>
                  </a:lnTo>
                  <a:lnTo>
                    <a:pt x="195" y="414"/>
                  </a:lnTo>
                  <a:lnTo>
                    <a:pt x="243" y="353"/>
                  </a:lnTo>
                  <a:lnTo>
                    <a:pt x="296" y="295"/>
                  </a:lnTo>
                  <a:lnTo>
                    <a:pt x="353" y="243"/>
                  </a:lnTo>
                  <a:lnTo>
                    <a:pt x="414" y="195"/>
                  </a:lnTo>
                  <a:lnTo>
                    <a:pt x="478" y="151"/>
                  </a:lnTo>
                  <a:lnTo>
                    <a:pt x="546" y="113"/>
                  </a:lnTo>
                  <a:lnTo>
                    <a:pt x="617" y="80"/>
                  </a:lnTo>
                  <a:lnTo>
                    <a:pt x="690" y="51"/>
                  </a:lnTo>
                  <a:lnTo>
                    <a:pt x="767" y="30"/>
                  </a:lnTo>
                  <a:lnTo>
                    <a:pt x="845" y="13"/>
                  </a:lnTo>
                  <a:lnTo>
                    <a:pt x="927" y="4"/>
                  </a:lnTo>
                  <a:lnTo>
                    <a:pt x="1008"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62626"/>
                </a:solidFill>
                <a:effectLst/>
                <a:uLnTx/>
                <a:uFillTx/>
                <a:latin typeface="Roboto"/>
              </a:endParaRPr>
            </a:p>
          </p:txBody>
        </p:sp>
        <p:sp>
          <p:nvSpPr>
            <p:cNvPr id="60" name="Freeform 16">
              <a:extLst>
                <a:ext uri="{FF2B5EF4-FFF2-40B4-BE49-F238E27FC236}">
                  <a16:creationId xmlns:a16="http://schemas.microsoft.com/office/drawing/2014/main" id="{6366F04A-37C1-2966-1742-F2D6539FBA35}"/>
                </a:ext>
              </a:extLst>
            </p:cNvPr>
            <p:cNvSpPr>
              <a:spLocks/>
            </p:cNvSpPr>
            <p:nvPr/>
          </p:nvSpPr>
          <p:spPr bwMode="auto">
            <a:xfrm>
              <a:off x="6343650" y="1909763"/>
              <a:ext cx="501650" cy="344488"/>
            </a:xfrm>
            <a:custGeom>
              <a:avLst/>
              <a:gdLst>
                <a:gd name="T0" fmla="*/ 1947 w 3155"/>
                <a:gd name="T1" fmla="*/ 11 h 2166"/>
                <a:gd name="T2" fmla="*/ 2003 w 3155"/>
                <a:gd name="T3" fmla="*/ 81 h 2166"/>
                <a:gd name="T4" fmla="*/ 1983 w 3155"/>
                <a:gd name="T5" fmla="*/ 171 h 2166"/>
                <a:gd name="T6" fmla="*/ 1900 w 3155"/>
                <a:gd name="T7" fmla="*/ 212 h 2166"/>
                <a:gd name="T8" fmla="*/ 1899 w 3155"/>
                <a:gd name="T9" fmla="*/ 459 h 2166"/>
                <a:gd name="T10" fmla="*/ 2199 w 3155"/>
                <a:gd name="T11" fmla="*/ 604 h 2166"/>
                <a:gd name="T12" fmla="*/ 2395 w 3155"/>
                <a:gd name="T13" fmla="*/ 432 h 2166"/>
                <a:gd name="T14" fmla="*/ 2475 w 3155"/>
                <a:gd name="T15" fmla="*/ 447 h 2166"/>
                <a:gd name="T16" fmla="*/ 2822 w 3155"/>
                <a:gd name="T17" fmla="*/ 803 h 2166"/>
                <a:gd name="T18" fmla="*/ 2822 w 3155"/>
                <a:gd name="T19" fmla="*/ 883 h 2166"/>
                <a:gd name="T20" fmla="*/ 2699 w 3155"/>
                <a:gd name="T21" fmla="*/ 1133 h 2166"/>
                <a:gd name="T22" fmla="*/ 2826 w 3155"/>
                <a:gd name="T23" fmla="*/ 1440 h 2166"/>
                <a:gd name="T24" fmla="*/ 3095 w 3155"/>
                <a:gd name="T25" fmla="*/ 1531 h 2166"/>
                <a:gd name="T26" fmla="*/ 3152 w 3155"/>
                <a:gd name="T27" fmla="*/ 1601 h 2166"/>
                <a:gd name="T28" fmla="*/ 3144 w 3155"/>
                <a:gd name="T29" fmla="*/ 2107 h 2166"/>
                <a:gd name="T30" fmla="*/ 3073 w 3155"/>
                <a:gd name="T31" fmla="*/ 2163 h 2166"/>
                <a:gd name="T32" fmla="*/ 2713 w 3155"/>
                <a:gd name="T33" fmla="*/ 2156 h 2166"/>
                <a:gd name="T34" fmla="*/ 2656 w 3155"/>
                <a:gd name="T35" fmla="*/ 2085 h 2166"/>
                <a:gd name="T36" fmla="*/ 2677 w 3155"/>
                <a:gd name="T37" fmla="*/ 1994 h 2166"/>
                <a:gd name="T38" fmla="*/ 2759 w 3155"/>
                <a:gd name="T39" fmla="*/ 1955 h 2166"/>
                <a:gd name="T40" fmla="*/ 2734 w 3155"/>
                <a:gd name="T41" fmla="*/ 1728 h 2166"/>
                <a:gd name="T42" fmla="*/ 2662 w 3155"/>
                <a:gd name="T43" fmla="*/ 1666 h 2166"/>
                <a:gd name="T44" fmla="*/ 2591 w 3155"/>
                <a:gd name="T45" fmla="*/ 1402 h 2166"/>
                <a:gd name="T46" fmla="*/ 2433 w 3155"/>
                <a:gd name="T47" fmla="*/ 1110 h 2166"/>
                <a:gd name="T48" fmla="*/ 2415 w 3155"/>
                <a:gd name="T49" fmla="*/ 1028 h 2166"/>
                <a:gd name="T50" fmla="*/ 2575 w 3155"/>
                <a:gd name="T51" fmla="*/ 843 h 2166"/>
                <a:gd name="T52" fmla="*/ 2251 w 3155"/>
                <a:gd name="T53" fmla="*/ 839 h 2166"/>
                <a:gd name="T54" fmla="*/ 2168 w 3155"/>
                <a:gd name="T55" fmla="*/ 836 h 2166"/>
                <a:gd name="T56" fmla="*/ 1934 w 3155"/>
                <a:gd name="T57" fmla="*/ 701 h 2166"/>
                <a:gd name="T58" fmla="*/ 1616 w 3155"/>
                <a:gd name="T59" fmla="*/ 605 h 2166"/>
                <a:gd name="T60" fmla="*/ 1539 w 3155"/>
                <a:gd name="T61" fmla="*/ 549 h 2166"/>
                <a:gd name="T62" fmla="*/ 1302 w 3155"/>
                <a:gd name="T63" fmla="*/ 212 h 2166"/>
                <a:gd name="T64" fmla="*/ 1277 w 3155"/>
                <a:gd name="T65" fmla="*/ 570 h 2166"/>
                <a:gd name="T66" fmla="*/ 1133 w 3155"/>
                <a:gd name="T67" fmla="*/ 621 h 2166"/>
                <a:gd name="T68" fmla="*/ 822 w 3155"/>
                <a:gd name="T69" fmla="*/ 738 h 2166"/>
                <a:gd name="T70" fmla="*/ 642 w 3155"/>
                <a:gd name="T71" fmla="*/ 843 h 2166"/>
                <a:gd name="T72" fmla="*/ 560 w 3155"/>
                <a:gd name="T73" fmla="*/ 829 h 2166"/>
                <a:gd name="T74" fmla="*/ 385 w 3155"/>
                <a:gd name="T75" fmla="*/ 973 h 2166"/>
                <a:gd name="T76" fmla="*/ 416 w 3155"/>
                <a:gd name="T77" fmla="*/ 1059 h 2166"/>
                <a:gd name="T78" fmla="*/ 366 w 3155"/>
                <a:gd name="T79" fmla="*/ 1137 h 2166"/>
                <a:gd name="T80" fmla="*/ 276 w 3155"/>
                <a:gd name="T81" fmla="*/ 1148 h 2166"/>
                <a:gd name="T82" fmla="*/ 17 w 3155"/>
                <a:gd name="T83" fmla="*/ 902 h 2166"/>
                <a:gd name="T84" fmla="*/ 2 w 3155"/>
                <a:gd name="T85" fmla="*/ 822 h 2166"/>
                <a:gd name="T86" fmla="*/ 339 w 3155"/>
                <a:gd name="T87" fmla="*/ 461 h 2166"/>
                <a:gd name="T88" fmla="*/ 414 w 3155"/>
                <a:gd name="T89" fmla="*/ 430 h 2166"/>
                <a:gd name="T90" fmla="*/ 489 w 3155"/>
                <a:gd name="T91" fmla="*/ 461 h 2166"/>
                <a:gd name="T92" fmla="*/ 854 w 3155"/>
                <a:gd name="T93" fmla="*/ 489 h 2166"/>
                <a:gd name="T94" fmla="*/ 1092 w 3155"/>
                <a:gd name="T95" fmla="*/ 212 h 2166"/>
                <a:gd name="T96" fmla="*/ 865 w 3155"/>
                <a:gd name="T97" fmla="*/ 188 h 2166"/>
                <a:gd name="T98" fmla="*/ 824 w 3155"/>
                <a:gd name="T99" fmla="*/ 105 h 2166"/>
                <a:gd name="T100" fmla="*/ 865 w 3155"/>
                <a:gd name="T101" fmla="*/ 23 h 2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155" h="2166">
                  <a:moveTo>
                    <a:pt x="930" y="0"/>
                  </a:moveTo>
                  <a:lnTo>
                    <a:pt x="1900" y="0"/>
                  </a:lnTo>
                  <a:lnTo>
                    <a:pt x="1924" y="3"/>
                  </a:lnTo>
                  <a:lnTo>
                    <a:pt x="1947" y="11"/>
                  </a:lnTo>
                  <a:lnTo>
                    <a:pt x="1966" y="23"/>
                  </a:lnTo>
                  <a:lnTo>
                    <a:pt x="1983" y="39"/>
                  </a:lnTo>
                  <a:lnTo>
                    <a:pt x="1995" y="60"/>
                  </a:lnTo>
                  <a:lnTo>
                    <a:pt x="2003" y="81"/>
                  </a:lnTo>
                  <a:lnTo>
                    <a:pt x="2005" y="105"/>
                  </a:lnTo>
                  <a:lnTo>
                    <a:pt x="2003" y="130"/>
                  </a:lnTo>
                  <a:lnTo>
                    <a:pt x="1995" y="152"/>
                  </a:lnTo>
                  <a:lnTo>
                    <a:pt x="1983" y="171"/>
                  </a:lnTo>
                  <a:lnTo>
                    <a:pt x="1966" y="188"/>
                  </a:lnTo>
                  <a:lnTo>
                    <a:pt x="1947" y="201"/>
                  </a:lnTo>
                  <a:lnTo>
                    <a:pt x="1924" y="208"/>
                  </a:lnTo>
                  <a:lnTo>
                    <a:pt x="1900" y="212"/>
                  </a:lnTo>
                  <a:lnTo>
                    <a:pt x="1739" y="212"/>
                  </a:lnTo>
                  <a:lnTo>
                    <a:pt x="1739" y="413"/>
                  </a:lnTo>
                  <a:lnTo>
                    <a:pt x="1820" y="434"/>
                  </a:lnTo>
                  <a:lnTo>
                    <a:pt x="1899" y="459"/>
                  </a:lnTo>
                  <a:lnTo>
                    <a:pt x="1976" y="489"/>
                  </a:lnTo>
                  <a:lnTo>
                    <a:pt x="2052" y="523"/>
                  </a:lnTo>
                  <a:lnTo>
                    <a:pt x="2127" y="561"/>
                  </a:lnTo>
                  <a:lnTo>
                    <a:pt x="2199" y="604"/>
                  </a:lnTo>
                  <a:lnTo>
                    <a:pt x="2341" y="461"/>
                  </a:lnTo>
                  <a:lnTo>
                    <a:pt x="2357" y="447"/>
                  </a:lnTo>
                  <a:lnTo>
                    <a:pt x="2376" y="438"/>
                  </a:lnTo>
                  <a:lnTo>
                    <a:pt x="2395" y="432"/>
                  </a:lnTo>
                  <a:lnTo>
                    <a:pt x="2416" y="430"/>
                  </a:lnTo>
                  <a:lnTo>
                    <a:pt x="2437" y="432"/>
                  </a:lnTo>
                  <a:lnTo>
                    <a:pt x="2457" y="438"/>
                  </a:lnTo>
                  <a:lnTo>
                    <a:pt x="2475" y="447"/>
                  </a:lnTo>
                  <a:lnTo>
                    <a:pt x="2491" y="461"/>
                  </a:lnTo>
                  <a:lnTo>
                    <a:pt x="2800" y="768"/>
                  </a:lnTo>
                  <a:lnTo>
                    <a:pt x="2813" y="784"/>
                  </a:lnTo>
                  <a:lnTo>
                    <a:pt x="2822" y="803"/>
                  </a:lnTo>
                  <a:lnTo>
                    <a:pt x="2828" y="822"/>
                  </a:lnTo>
                  <a:lnTo>
                    <a:pt x="2830" y="843"/>
                  </a:lnTo>
                  <a:lnTo>
                    <a:pt x="2828" y="864"/>
                  </a:lnTo>
                  <a:lnTo>
                    <a:pt x="2822" y="883"/>
                  </a:lnTo>
                  <a:lnTo>
                    <a:pt x="2813" y="902"/>
                  </a:lnTo>
                  <a:lnTo>
                    <a:pt x="2800" y="918"/>
                  </a:lnTo>
                  <a:lnTo>
                    <a:pt x="2656" y="1061"/>
                  </a:lnTo>
                  <a:lnTo>
                    <a:pt x="2699" y="1133"/>
                  </a:lnTo>
                  <a:lnTo>
                    <a:pt x="2737" y="1206"/>
                  </a:lnTo>
                  <a:lnTo>
                    <a:pt x="2771" y="1282"/>
                  </a:lnTo>
                  <a:lnTo>
                    <a:pt x="2801" y="1360"/>
                  </a:lnTo>
                  <a:lnTo>
                    <a:pt x="2826" y="1440"/>
                  </a:lnTo>
                  <a:lnTo>
                    <a:pt x="2846" y="1520"/>
                  </a:lnTo>
                  <a:lnTo>
                    <a:pt x="3050" y="1520"/>
                  </a:lnTo>
                  <a:lnTo>
                    <a:pt x="3073" y="1522"/>
                  </a:lnTo>
                  <a:lnTo>
                    <a:pt x="3095" y="1531"/>
                  </a:lnTo>
                  <a:lnTo>
                    <a:pt x="3115" y="1543"/>
                  </a:lnTo>
                  <a:lnTo>
                    <a:pt x="3132" y="1559"/>
                  </a:lnTo>
                  <a:lnTo>
                    <a:pt x="3144" y="1578"/>
                  </a:lnTo>
                  <a:lnTo>
                    <a:pt x="3152" y="1601"/>
                  </a:lnTo>
                  <a:lnTo>
                    <a:pt x="3155" y="1625"/>
                  </a:lnTo>
                  <a:lnTo>
                    <a:pt x="3155" y="2060"/>
                  </a:lnTo>
                  <a:lnTo>
                    <a:pt x="3152" y="2085"/>
                  </a:lnTo>
                  <a:lnTo>
                    <a:pt x="3144" y="2107"/>
                  </a:lnTo>
                  <a:lnTo>
                    <a:pt x="3132" y="2126"/>
                  </a:lnTo>
                  <a:lnTo>
                    <a:pt x="3115" y="2143"/>
                  </a:lnTo>
                  <a:lnTo>
                    <a:pt x="3095" y="2156"/>
                  </a:lnTo>
                  <a:lnTo>
                    <a:pt x="3073" y="2163"/>
                  </a:lnTo>
                  <a:lnTo>
                    <a:pt x="3050" y="2166"/>
                  </a:lnTo>
                  <a:lnTo>
                    <a:pt x="2759" y="2166"/>
                  </a:lnTo>
                  <a:lnTo>
                    <a:pt x="2736" y="2163"/>
                  </a:lnTo>
                  <a:lnTo>
                    <a:pt x="2713" y="2156"/>
                  </a:lnTo>
                  <a:lnTo>
                    <a:pt x="2693" y="2143"/>
                  </a:lnTo>
                  <a:lnTo>
                    <a:pt x="2677" y="2126"/>
                  </a:lnTo>
                  <a:lnTo>
                    <a:pt x="2664" y="2107"/>
                  </a:lnTo>
                  <a:lnTo>
                    <a:pt x="2656" y="2085"/>
                  </a:lnTo>
                  <a:lnTo>
                    <a:pt x="2654" y="2060"/>
                  </a:lnTo>
                  <a:lnTo>
                    <a:pt x="2656" y="2036"/>
                  </a:lnTo>
                  <a:lnTo>
                    <a:pt x="2664" y="2013"/>
                  </a:lnTo>
                  <a:lnTo>
                    <a:pt x="2677" y="1994"/>
                  </a:lnTo>
                  <a:lnTo>
                    <a:pt x="2693" y="1978"/>
                  </a:lnTo>
                  <a:lnTo>
                    <a:pt x="2713" y="1966"/>
                  </a:lnTo>
                  <a:lnTo>
                    <a:pt x="2736" y="1957"/>
                  </a:lnTo>
                  <a:lnTo>
                    <a:pt x="2759" y="1955"/>
                  </a:lnTo>
                  <a:lnTo>
                    <a:pt x="2943" y="1955"/>
                  </a:lnTo>
                  <a:lnTo>
                    <a:pt x="2943" y="1731"/>
                  </a:lnTo>
                  <a:lnTo>
                    <a:pt x="2759" y="1731"/>
                  </a:lnTo>
                  <a:lnTo>
                    <a:pt x="2734" y="1728"/>
                  </a:lnTo>
                  <a:lnTo>
                    <a:pt x="2711" y="1719"/>
                  </a:lnTo>
                  <a:lnTo>
                    <a:pt x="2691" y="1705"/>
                  </a:lnTo>
                  <a:lnTo>
                    <a:pt x="2674" y="1688"/>
                  </a:lnTo>
                  <a:lnTo>
                    <a:pt x="2662" y="1666"/>
                  </a:lnTo>
                  <a:lnTo>
                    <a:pt x="2655" y="1642"/>
                  </a:lnTo>
                  <a:lnTo>
                    <a:pt x="2639" y="1561"/>
                  </a:lnTo>
                  <a:lnTo>
                    <a:pt x="2617" y="1481"/>
                  </a:lnTo>
                  <a:lnTo>
                    <a:pt x="2591" y="1402"/>
                  </a:lnTo>
                  <a:lnTo>
                    <a:pt x="2558" y="1325"/>
                  </a:lnTo>
                  <a:lnTo>
                    <a:pt x="2523" y="1251"/>
                  </a:lnTo>
                  <a:lnTo>
                    <a:pt x="2480" y="1178"/>
                  </a:lnTo>
                  <a:lnTo>
                    <a:pt x="2433" y="1110"/>
                  </a:lnTo>
                  <a:lnTo>
                    <a:pt x="2423" y="1090"/>
                  </a:lnTo>
                  <a:lnTo>
                    <a:pt x="2416" y="1071"/>
                  </a:lnTo>
                  <a:lnTo>
                    <a:pt x="2414" y="1050"/>
                  </a:lnTo>
                  <a:lnTo>
                    <a:pt x="2415" y="1028"/>
                  </a:lnTo>
                  <a:lnTo>
                    <a:pt x="2422" y="1009"/>
                  </a:lnTo>
                  <a:lnTo>
                    <a:pt x="2431" y="989"/>
                  </a:lnTo>
                  <a:lnTo>
                    <a:pt x="2444" y="973"/>
                  </a:lnTo>
                  <a:lnTo>
                    <a:pt x="2575" y="843"/>
                  </a:lnTo>
                  <a:lnTo>
                    <a:pt x="2416" y="685"/>
                  </a:lnTo>
                  <a:lnTo>
                    <a:pt x="2286" y="815"/>
                  </a:lnTo>
                  <a:lnTo>
                    <a:pt x="2269" y="829"/>
                  </a:lnTo>
                  <a:lnTo>
                    <a:pt x="2251" y="839"/>
                  </a:lnTo>
                  <a:lnTo>
                    <a:pt x="2230" y="844"/>
                  </a:lnTo>
                  <a:lnTo>
                    <a:pt x="2210" y="845"/>
                  </a:lnTo>
                  <a:lnTo>
                    <a:pt x="2189" y="843"/>
                  </a:lnTo>
                  <a:lnTo>
                    <a:pt x="2168" y="836"/>
                  </a:lnTo>
                  <a:lnTo>
                    <a:pt x="2150" y="826"/>
                  </a:lnTo>
                  <a:lnTo>
                    <a:pt x="2080" y="779"/>
                  </a:lnTo>
                  <a:lnTo>
                    <a:pt x="2009" y="738"/>
                  </a:lnTo>
                  <a:lnTo>
                    <a:pt x="1934" y="701"/>
                  </a:lnTo>
                  <a:lnTo>
                    <a:pt x="1857" y="669"/>
                  </a:lnTo>
                  <a:lnTo>
                    <a:pt x="1778" y="642"/>
                  </a:lnTo>
                  <a:lnTo>
                    <a:pt x="1698" y="621"/>
                  </a:lnTo>
                  <a:lnTo>
                    <a:pt x="1616" y="605"/>
                  </a:lnTo>
                  <a:lnTo>
                    <a:pt x="1591" y="598"/>
                  </a:lnTo>
                  <a:lnTo>
                    <a:pt x="1571" y="586"/>
                  </a:lnTo>
                  <a:lnTo>
                    <a:pt x="1552" y="570"/>
                  </a:lnTo>
                  <a:lnTo>
                    <a:pt x="1539" y="549"/>
                  </a:lnTo>
                  <a:lnTo>
                    <a:pt x="1531" y="526"/>
                  </a:lnTo>
                  <a:lnTo>
                    <a:pt x="1527" y="500"/>
                  </a:lnTo>
                  <a:lnTo>
                    <a:pt x="1527" y="212"/>
                  </a:lnTo>
                  <a:lnTo>
                    <a:pt x="1302" y="212"/>
                  </a:lnTo>
                  <a:lnTo>
                    <a:pt x="1302" y="500"/>
                  </a:lnTo>
                  <a:lnTo>
                    <a:pt x="1300" y="526"/>
                  </a:lnTo>
                  <a:lnTo>
                    <a:pt x="1292" y="549"/>
                  </a:lnTo>
                  <a:lnTo>
                    <a:pt x="1277" y="570"/>
                  </a:lnTo>
                  <a:lnTo>
                    <a:pt x="1260" y="586"/>
                  </a:lnTo>
                  <a:lnTo>
                    <a:pt x="1238" y="598"/>
                  </a:lnTo>
                  <a:lnTo>
                    <a:pt x="1214" y="605"/>
                  </a:lnTo>
                  <a:lnTo>
                    <a:pt x="1133" y="621"/>
                  </a:lnTo>
                  <a:lnTo>
                    <a:pt x="1053" y="642"/>
                  </a:lnTo>
                  <a:lnTo>
                    <a:pt x="973" y="669"/>
                  </a:lnTo>
                  <a:lnTo>
                    <a:pt x="896" y="701"/>
                  </a:lnTo>
                  <a:lnTo>
                    <a:pt x="822" y="738"/>
                  </a:lnTo>
                  <a:lnTo>
                    <a:pt x="749" y="779"/>
                  </a:lnTo>
                  <a:lnTo>
                    <a:pt x="681" y="826"/>
                  </a:lnTo>
                  <a:lnTo>
                    <a:pt x="661" y="836"/>
                  </a:lnTo>
                  <a:lnTo>
                    <a:pt x="642" y="843"/>
                  </a:lnTo>
                  <a:lnTo>
                    <a:pt x="620" y="845"/>
                  </a:lnTo>
                  <a:lnTo>
                    <a:pt x="600" y="844"/>
                  </a:lnTo>
                  <a:lnTo>
                    <a:pt x="580" y="839"/>
                  </a:lnTo>
                  <a:lnTo>
                    <a:pt x="560" y="829"/>
                  </a:lnTo>
                  <a:lnTo>
                    <a:pt x="544" y="815"/>
                  </a:lnTo>
                  <a:lnTo>
                    <a:pt x="414" y="685"/>
                  </a:lnTo>
                  <a:lnTo>
                    <a:pt x="255" y="843"/>
                  </a:lnTo>
                  <a:lnTo>
                    <a:pt x="385" y="973"/>
                  </a:lnTo>
                  <a:lnTo>
                    <a:pt x="401" y="992"/>
                  </a:lnTo>
                  <a:lnTo>
                    <a:pt x="410" y="1013"/>
                  </a:lnTo>
                  <a:lnTo>
                    <a:pt x="416" y="1036"/>
                  </a:lnTo>
                  <a:lnTo>
                    <a:pt x="416" y="1059"/>
                  </a:lnTo>
                  <a:lnTo>
                    <a:pt x="410" y="1082"/>
                  </a:lnTo>
                  <a:lnTo>
                    <a:pt x="401" y="1103"/>
                  </a:lnTo>
                  <a:lnTo>
                    <a:pt x="385" y="1123"/>
                  </a:lnTo>
                  <a:lnTo>
                    <a:pt x="366" y="1137"/>
                  </a:lnTo>
                  <a:lnTo>
                    <a:pt x="345" y="1148"/>
                  </a:lnTo>
                  <a:lnTo>
                    <a:pt x="322" y="1152"/>
                  </a:lnTo>
                  <a:lnTo>
                    <a:pt x="299" y="1152"/>
                  </a:lnTo>
                  <a:lnTo>
                    <a:pt x="276" y="1148"/>
                  </a:lnTo>
                  <a:lnTo>
                    <a:pt x="255" y="1137"/>
                  </a:lnTo>
                  <a:lnTo>
                    <a:pt x="236" y="1123"/>
                  </a:lnTo>
                  <a:lnTo>
                    <a:pt x="31" y="918"/>
                  </a:lnTo>
                  <a:lnTo>
                    <a:pt x="17" y="902"/>
                  </a:lnTo>
                  <a:lnTo>
                    <a:pt x="7" y="883"/>
                  </a:lnTo>
                  <a:lnTo>
                    <a:pt x="2" y="864"/>
                  </a:lnTo>
                  <a:lnTo>
                    <a:pt x="0" y="843"/>
                  </a:lnTo>
                  <a:lnTo>
                    <a:pt x="2" y="822"/>
                  </a:lnTo>
                  <a:lnTo>
                    <a:pt x="7" y="803"/>
                  </a:lnTo>
                  <a:lnTo>
                    <a:pt x="17" y="784"/>
                  </a:lnTo>
                  <a:lnTo>
                    <a:pt x="31" y="768"/>
                  </a:lnTo>
                  <a:lnTo>
                    <a:pt x="339" y="461"/>
                  </a:lnTo>
                  <a:lnTo>
                    <a:pt x="355" y="447"/>
                  </a:lnTo>
                  <a:lnTo>
                    <a:pt x="374" y="438"/>
                  </a:lnTo>
                  <a:lnTo>
                    <a:pt x="393" y="432"/>
                  </a:lnTo>
                  <a:lnTo>
                    <a:pt x="414" y="430"/>
                  </a:lnTo>
                  <a:lnTo>
                    <a:pt x="434" y="432"/>
                  </a:lnTo>
                  <a:lnTo>
                    <a:pt x="454" y="438"/>
                  </a:lnTo>
                  <a:lnTo>
                    <a:pt x="472" y="447"/>
                  </a:lnTo>
                  <a:lnTo>
                    <a:pt x="489" y="461"/>
                  </a:lnTo>
                  <a:lnTo>
                    <a:pt x="632" y="604"/>
                  </a:lnTo>
                  <a:lnTo>
                    <a:pt x="704" y="561"/>
                  </a:lnTo>
                  <a:lnTo>
                    <a:pt x="778" y="523"/>
                  </a:lnTo>
                  <a:lnTo>
                    <a:pt x="854" y="489"/>
                  </a:lnTo>
                  <a:lnTo>
                    <a:pt x="932" y="459"/>
                  </a:lnTo>
                  <a:lnTo>
                    <a:pt x="1011" y="434"/>
                  </a:lnTo>
                  <a:lnTo>
                    <a:pt x="1092" y="413"/>
                  </a:lnTo>
                  <a:lnTo>
                    <a:pt x="1092" y="212"/>
                  </a:lnTo>
                  <a:lnTo>
                    <a:pt x="930" y="212"/>
                  </a:lnTo>
                  <a:lnTo>
                    <a:pt x="906" y="208"/>
                  </a:lnTo>
                  <a:lnTo>
                    <a:pt x="884" y="201"/>
                  </a:lnTo>
                  <a:lnTo>
                    <a:pt x="865" y="188"/>
                  </a:lnTo>
                  <a:lnTo>
                    <a:pt x="847" y="171"/>
                  </a:lnTo>
                  <a:lnTo>
                    <a:pt x="835" y="152"/>
                  </a:lnTo>
                  <a:lnTo>
                    <a:pt x="828" y="130"/>
                  </a:lnTo>
                  <a:lnTo>
                    <a:pt x="824" y="105"/>
                  </a:lnTo>
                  <a:lnTo>
                    <a:pt x="828" y="81"/>
                  </a:lnTo>
                  <a:lnTo>
                    <a:pt x="835" y="60"/>
                  </a:lnTo>
                  <a:lnTo>
                    <a:pt x="847" y="39"/>
                  </a:lnTo>
                  <a:lnTo>
                    <a:pt x="865" y="23"/>
                  </a:lnTo>
                  <a:lnTo>
                    <a:pt x="884" y="11"/>
                  </a:lnTo>
                  <a:lnTo>
                    <a:pt x="906" y="3"/>
                  </a:lnTo>
                  <a:lnTo>
                    <a:pt x="930"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62626"/>
                </a:solidFill>
                <a:effectLst/>
                <a:uLnTx/>
                <a:uFillTx/>
                <a:latin typeface="Roboto"/>
              </a:endParaRPr>
            </a:p>
          </p:txBody>
        </p:sp>
        <p:sp>
          <p:nvSpPr>
            <p:cNvPr id="61" name="Freeform 17">
              <a:extLst>
                <a:ext uri="{FF2B5EF4-FFF2-40B4-BE49-F238E27FC236}">
                  <a16:creationId xmlns:a16="http://schemas.microsoft.com/office/drawing/2014/main" id="{BDA8FDF3-61F6-5086-7D53-4683698D8198}"/>
                </a:ext>
              </a:extLst>
            </p:cNvPr>
            <p:cNvSpPr>
              <a:spLocks/>
            </p:cNvSpPr>
            <p:nvPr/>
          </p:nvSpPr>
          <p:spPr bwMode="auto">
            <a:xfrm>
              <a:off x="6553200" y="2127251"/>
              <a:ext cx="87313" cy="92075"/>
            </a:xfrm>
            <a:custGeom>
              <a:avLst/>
              <a:gdLst>
                <a:gd name="T0" fmla="*/ 106 w 550"/>
                <a:gd name="T1" fmla="*/ 0 h 580"/>
                <a:gd name="T2" fmla="*/ 130 w 550"/>
                <a:gd name="T3" fmla="*/ 2 h 580"/>
                <a:gd name="T4" fmla="*/ 152 w 550"/>
                <a:gd name="T5" fmla="*/ 11 h 580"/>
                <a:gd name="T6" fmla="*/ 172 w 550"/>
                <a:gd name="T7" fmla="*/ 23 h 580"/>
                <a:gd name="T8" fmla="*/ 188 w 550"/>
                <a:gd name="T9" fmla="*/ 39 h 580"/>
                <a:gd name="T10" fmla="*/ 200 w 550"/>
                <a:gd name="T11" fmla="*/ 59 h 580"/>
                <a:gd name="T12" fmla="*/ 209 w 550"/>
                <a:gd name="T13" fmla="*/ 81 h 580"/>
                <a:gd name="T14" fmla="*/ 211 w 550"/>
                <a:gd name="T15" fmla="*/ 105 h 580"/>
                <a:gd name="T16" fmla="*/ 211 w 550"/>
                <a:gd name="T17" fmla="*/ 369 h 580"/>
                <a:gd name="T18" fmla="*/ 444 w 550"/>
                <a:gd name="T19" fmla="*/ 369 h 580"/>
                <a:gd name="T20" fmla="*/ 469 w 550"/>
                <a:gd name="T21" fmla="*/ 372 h 580"/>
                <a:gd name="T22" fmla="*/ 490 w 550"/>
                <a:gd name="T23" fmla="*/ 380 h 580"/>
                <a:gd name="T24" fmla="*/ 510 w 550"/>
                <a:gd name="T25" fmla="*/ 393 h 580"/>
                <a:gd name="T26" fmla="*/ 526 w 550"/>
                <a:gd name="T27" fmla="*/ 409 h 580"/>
                <a:gd name="T28" fmla="*/ 539 w 550"/>
                <a:gd name="T29" fmla="*/ 429 h 580"/>
                <a:gd name="T30" fmla="*/ 547 w 550"/>
                <a:gd name="T31" fmla="*/ 450 h 580"/>
                <a:gd name="T32" fmla="*/ 550 w 550"/>
                <a:gd name="T33" fmla="*/ 475 h 580"/>
                <a:gd name="T34" fmla="*/ 547 w 550"/>
                <a:gd name="T35" fmla="*/ 499 h 580"/>
                <a:gd name="T36" fmla="*/ 539 w 550"/>
                <a:gd name="T37" fmla="*/ 522 h 580"/>
                <a:gd name="T38" fmla="*/ 526 w 550"/>
                <a:gd name="T39" fmla="*/ 541 h 580"/>
                <a:gd name="T40" fmla="*/ 510 w 550"/>
                <a:gd name="T41" fmla="*/ 558 h 580"/>
                <a:gd name="T42" fmla="*/ 490 w 550"/>
                <a:gd name="T43" fmla="*/ 570 h 580"/>
                <a:gd name="T44" fmla="*/ 469 w 550"/>
                <a:gd name="T45" fmla="*/ 577 h 580"/>
                <a:gd name="T46" fmla="*/ 444 w 550"/>
                <a:gd name="T47" fmla="*/ 580 h 580"/>
                <a:gd name="T48" fmla="*/ 106 w 550"/>
                <a:gd name="T49" fmla="*/ 580 h 580"/>
                <a:gd name="T50" fmla="*/ 82 w 550"/>
                <a:gd name="T51" fmla="*/ 577 h 580"/>
                <a:gd name="T52" fmla="*/ 59 w 550"/>
                <a:gd name="T53" fmla="*/ 570 h 580"/>
                <a:gd name="T54" fmla="*/ 39 w 550"/>
                <a:gd name="T55" fmla="*/ 558 h 580"/>
                <a:gd name="T56" fmla="*/ 23 w 550"/>
                <a:gd name="T57" fmla="*/ 541 h 580"/>
                <a:gd name="T58" fmla="*/ 10 w 550"/>
                <a:gd name="T59" fmla="*/ 522 h 580"/>
                <a:gd name="T60" fmla="*/ 3 w 550"/>
                <a:gd name="T61" fmla="*/ 499 h 580"/>
                <a:gd name="T62" fmla="*/ 0 w 550"/>
                <a:gd name="T63" fmla="*/ 475 h 580"/>
                <a:gd name="T64" fmla="*/ 0 w 550"/>
                <a:gd name="T65" fmla="*/ 105 h 580"/>
                <a:gd name="T66" fmla="*/ 3 w 550"/>
                <a:gd name="T67" fmla="*/ 81 h 580"/>
                <a:gd name="T68" fmla="*/ 10 w 550"/>
                <a:gd name="T69" fmla="*/ 59 h 580"/>
                <a:gd name="T70" fmla="*/ 23 w 550"/>
                <a:gd name="T71" fmla="*/ 39 h 580"/>
                <a:gd name="T72" fmla="*/ 39 w 550"/>
                <a:gd name="T73" fmla="*/ 23 h 580"/>
                <a:gd name="T74" fmla="*/ 59 w 550"/>
                <a:gd name="T75" fmla="*/ 11 h 580"/>
                <a:gd name="T76" fmla="*/ 82 w 550"/>
                <a:gd name="T77" fmla="*/ 2 h 580"/>
                <a:gd name="T78" fmla="*/ 106 w 550"/>
                <a:gd name="T79" fmla="*/ 0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50" h="580">
                  <a:moveTo>
                    <a:pt x="106" y="0"/>
                  </a:moveTo>
                  <a:lnTo>
                    <a:pt x="130" y="2"/>
                  </a:lnTo>
                  <a:lnTo>
                    <a:pt x="152" y="11"/>
                  </a:lnTo>
                  <a:lnTo>
                    <a:pt x="172" y="23"/>
                  </a:lnTo>
                  <a:lnTo>
                    <a:pt x="188" y="39"/>
                  </a:lnTo>
                  <a:lnTo>
                    <a:pt x="200" y="59"/>
                  </a:lnTo>
                  <a:lnTo>
                    <a:pt x="209" y="81"/>
                  </a:lnTo>
                  <a:lnTo>
                    <a:pt x="211" y="105"/>
                  </a:lnTo>
                  <a:lnTo>
                    <a:pt x="211" y="369"/>
                  </a:lnTo>
                  <a:lnTo>
                    <a:pt x="444" y="369"/>
                  </a:lnTo>
                  <a:lnTo>
                    <a:pt x="469" y="372"/>
                  </a:lnTo>
                  <a:lnTo>
                    <a:pt x="490" y="380"/>
                  </a:lnTo>
                  <a:lnTo>
                    <a:pt x="510" y="393"/>
                  </a:lnTo>
                  <a:lnTo>
                    <a:pt x="526" y="409"/>
                  </a:lnTo>
                  <a:lnTo>
                    <a:pt x="539" y="429"/>
                  </a:lnTo>
                  <a:lnTo>
                    <a:pt x="547" y="450"/>
                  </a:lnTo>
                  <a:lnTo>
                    <a:pt x="550" y="475"/>
                  </a:lnTo>
                  <a:lnTo>
                    <a:pt x="547" y="499"/>
                  </a:lnTo>
                  <a:lnTo>
                    <a:pt x="539" y="522"/>
                  </a:lnTo>
                  <a:lnTo>
                    <a:pt x="526" y="541"/>
                  </a:lnTo>
                  <a:lnTo>
                    <a:pt x="510" y="558"/>
                  </a:lnTo>
                  <a:lnTo>
                    <a:pt x="490" y="570"/>
                  </a:lnTo>
                  <a:lnTo>
                    <a:pt x="469" y="577"/>
                  </a:lnTo>
                  <a:lnTo>
                    <a:pt x="444" y="580"/>
                  </a:lnTo>
                  <a:lnTo>
                    <a:pt x="106" y="580"/>
                  </a:lnTo>
                  <a:lnTo>
                    <a:pt x="82" y="577"/>
                  </a:lnTo>
                  <a:lnTo>
                    <a:pt x="59" y="570"/>
                  </a:lnTo>
                  <a:lnTo>
                    <a:pt x="39" y="558"/>
                  </a:lnTo>
                  <a:lnTo>
                    <a:pt x="23" y="541"/>
                  </a:lnTo>
                  <a:lnTo>
                    <a:pt x="10" y="522"/>
                  </a:lnTo>
                  <a:lnTo>
                    <a:pt x="3" y="499"/>
                  </a:lnTo>
                  <a:lnTo>
                    <a:pt x="0" y="475"/>
                  </a:lnTo>
                  <a:lnTo>
                    <a:pt x="0" y="105"/>
                  </a:lnTo>
                  <a:lnTo>
                    <a:pt x="3" y="81"/>
                  </a:lnTo>
                  <a:lnTo>
                    <a:pt x="10" y="59"/>
                  </a:lnTo>
                  <a:lnTo>
                    <a:pt x="23" y="39"/>
                  </a:lnTo>
                  <a:lnTo>
                    <a:pt x="39" y="23"/>
                  </a:lnTo>
                  <a:lnTo>
                    <a:pt x="59" y="11"/>
                  </a:lnTo>
                  <a:lnTo>
                    <a:pt x="82" y="2"/>
                  </a:lnTo>
                  <a:lnTo>
                    <a:pt x="106"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62626"/>
                </a:solidFill>
                <a:effectLst/>
                <a:uLnTx/>
                <a:uFillTx/>
                <a:latin typeface="Roboto"/>
              </a:endParaRPr>
            </a:p>
          </p:txBody>
        </p:sp>
      </p:grpSp>
      <p:grpSp>
        <p:nvGrpSpPr>
          <p:cNvPr id="62" name="Group 61">
            <a:extLst>
              <a:ext uri="{FF2B5EF4-FFF2-40B4-BE49-F238E27FC236}">
                <a16:creationId xmlns:a16="http://schemas.microsoft.com/office/drawing/2014/main" id="{C410AB34-AF5F-54AB-355F-F7E812804067}"/>
              </a:ext>
            </a:extLst>
          </p:cNvPr>
          <p:cNvGrpSpPr/>
          <p:nvPr/>
        </p:nvGrpSpPr>
        <p:grpSpPr>
          <a:xfrm>
            <a:off x="9018963" y="3629182"/>
            <a:ext cx="645536" cy="913445"/>
            <a:chOff x="3544888" y="1909763"/>
            <a:chExt cx="401638" cy="568325"/>
          </a:xfrm>
          <a:solidFill>
            <a:srgbClr val="FFFFFF"/>
          </a:solidFill>
        </p:grpSpPr>
        <p:sp>
          <p:nvSpPr>
            <p:cNvPr id="63" name="Freeform 87">
              <a:extLst>
                <a:ext uri="{FF2B5EF4-FFF2-40B4-BE49-F238E27FC236}">
                  <a16:creationId xmlns:a16="http://schemas.microsoft.com/office/drawing/2014/main" id="{3715B043-1D45-CB98-96B0-B55B528E4461}"/>
                </a:ext>
              </a:extLst>
            </p:cNvPr>
            <p:cNvSpPr>
              <a:spLocks/>
            </p:cNvSpPr>
            <p:nvPr/>
          </p:nvSpPr>
          <p:spPr bwMode="auto">
            <a:xfrm>
              <a:off x="3914776" y="1973263"/>
              <a:ext cx="31750" cy="98425"/>
            </a:xfrm>
            <a:custGeom>
              <a:avLst/>
              <a:gdLst>
                <a:gd name="T0" fmla="*/ 101 w 202"/>
                <a:gd name="T1" fmla="*/ 0 h 620"/>
                <a:gd name="T2" fmla="*/ 123 w 202"/>
                <a:gd name="T3" fmla="*/ 4 h 620"/>
                <a:gd name="T4" fmla="*/ 144 w 202"/>
                <a:gd name="T5" fmla="*/ 11 h 620"/>
                <a:gd name="T6" fmla="*/ 164 w 202"/>
                <a:gd name="T7" fmla="*/ 23 h 620"/>
                <a:gd name="T8" fmla="*/ 179 w 202"/>
                <a:gd name="T9" fmla="*/ 38 h 620"/>
                <a:gd name="T10" fmla="*/ 191 w 202"/>
                <a:gd name="T11" fmla="*/ 58 h 620"/>
                <a:gd name="T12" fmla="*/ 198 w 202"/>
                <a:gd name="T13" fmla="*/ 79 h 620"/>
                <a:gd name="T14" fmla="*/ 202 w 202"/>
                <a:gd name="T15" fmla="*/ 101 h 620"/>
                <a:gd name="T16" fmla="*/ 202 w 202"/>
                <a:gd name="T17" fmla="*/ 519 h 620"/>
                <a:gd name="T18" fmla="*/ 198 w 202"/>
                <a:gd name="T19" fmla="*/ 542 h 620"/>
                <a:gd name="T20" fmla="*/ 191 w 202"/>
                <a:gd name="T21" fmla="*/ 563 h 620"/>
                <a:gd name="T22" fmla="*/ 179 w 202"/>
                <a:gd name="T23" fmla="*/ 582 h 620"/>
                <a:gd name="T24" fmla="*/ 164 w 202"/>
                <a:gd name="T25" fmla="*/ 597 h 620"/>
                <a:gd name="T26" fmla="*/ 144 w 202"/>
                <a:gd name="T27" fmla="*/ 609 h 620"/>
                <a:gd name="T28" fmla="*/ 123 w 202"/>
                <a:gd name="T29" fmla="*/ 617 h 620"/>
                <a:gd name="T30" fmla="*/ 101 w 202"/>
                <a:gd name="T31" fmla="*/ 620 h 620"/>
                <a:gd name="T32" fmla="*/ 77 w 202"/>
                <a:gd name="T33" fmla="*/ 617 h 620"/>
                <a:gd name="T34" fmla="*/ 56 w 202"/>
                <a:gd name="T35" fmla="*/ 609 h 620"/>
                <a:gd name="T36" fmla="*/ 37 w 202"/>
                <a:gd name="T37" fmla="*/ 597 h 620"/>
                <a:gd name="T38" fmla="*/ 21 w 202"/>
                <a:gd name="T39" fmla="*/ 582 h 620"/>
                <a:gd name="T40" fmla="*/ 9 w 202"/>
                <a:gd name="T41" fmla="*/ 563 h 620"/>
                <a:gd name="T42" fmla="*/ 2 w 202"/>
                <a:gd name="T43" fmla="*/ 542 h 620"/>
                <a:gd name="T44" fmla="*/ 0 w 202"/>
                <a:gd name="T45" fmla="*/ 519 h 620"/>
                <a:gd name="T46" fmla="*/ 0 w 202"/>
                <a:gd name="T47" fmla="*/ 101 h 620"/>
                <a:gd name="T48" fmla="*/ 2 w 202"/>
                <a:gd name="T49" fmla="*/ 79 h 620"/>
                <a:gd name="T50" fmla="*/ 9 w 202"/>
                <a:gd name="T51" fmla="*/ 58 h 620"/>
                <a:gd name="T52" fmla="*/ 21 w 202"/>
                <a:gd name="T53" fmla="*/ 38 h 620"/>
                <a:gd name="T54" fmla="*/ 37 w 202"/>
                <a:gd name="T55" fmla="*/ 23 h 620"/>
                <a:gd name="T56" fmla="*/ 56 w 202"/>
                <a:gd name="T57" fmla="*/ 11 h 620"/>
                <a:gd name="T58" fmla="*/ 77 w 202"/>
                <a:gd name="T59" fmla="*/ 4 h 620"/>
                <a:gd name="T60" fmla="*/ 101 w 202"/>
                <a:gd name="T61" fmla="*/ 0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2" h="620">
                  <a:moveTo>
                    <a:pt x="101" y="0"/>
                  </a:moveTo>
                  <a:lnTo>
                    <a:pt x="123" y="4"/>
                  </a:lnTo>
                  <a:lnTo>
                    <a:pt x="144" y="11"/>
                  </a:lnTo>
                  <a:lnTo>
                    <a:pt x="164" y="23"/>
                  </a:lnTo>
                  <a:lnTo>
                    <a:pt x="179" y="38"/>
                  </a:lnTo>
                  <a:lnTo>
                    <a:pt x="191" y="58"/>
                  </a:lnTo>
                  <a:lnTo>
                    <a:pt x="198" y="79"/>
                  </a:lnTo>
                  <a:lnTo>
                    <a:pt x="202" y="101"/>
                  </a:lnTo>
                  <a:lnTo>
                    <a:pt x="202" y="519"/>
                  </a:lnTo>
                  <a:lnTo>
                    <a:pt x="198" y="542"/>
                  </a:lnTo>
                  <a:lnTo>
                    <a:pt x="191" y="563"/>
                  </a:lnTo>
                  <a:lnTo>
                    <a:pt x="179" y="582"/>
                  </a:lnTo>
                  <a:lnTo>
                    <a:pt x="164" y="597"/>
                  </a:lnTo>
                  <a:lnTo>
                    <a:pt x="144" y="609"/>
                  </a:lnTo>
                  <a:lnTo>
                    <a:pt x="123" y="617"/>
                  </a:lnTo>
                  <a:lnTo>
                    <a:pt x="101" y="620"/>
                  </a:lnTo>
                  <a:lnTo>
                    <a:pt x="77" y="617"/>
                  </a:lnTo>
                  <a:lnTo>
                    <a:pt x="56" y="609"/>
                  </a:lnTo>
                  <a:lnTo>
                    <a:pt x="37" y="597"/>
                  </a:lnTo>
                  <a:lnTo>
                    <a:pt x="21" y="582"/>
                  </a:lnTo>
                  <a:lnTo>
                    <a:pt x="9" y="563"/>
                  </a:lnTo>
                  <a:lnTo>
                    <a:pt x="2" y="542"/>
                  </a:lnTo>
                  <a:lnTo>
                    <a:pt x="0" y="519"/>
                  </a:lnTo>
                  <a:lnTo>
                    <a:pt x="0" y="101"/>
                  </a:lnTo>
                  <a:lnTo>
                    <a:pt x="2" y="79"/>
                  </a:lnTo>
                  <a:lnTo>
                    <a:pt x="9" y="58"/>
                  </a:lnTo>
                  <a:lnTo>
                    <a:pt x="21" y="38"/>
                  </a:lnTo>
                  <a:lnTo>
                    <a:pt x="37" y="23"/>
                  </a:lnTo>
                  <a:lnTo>
                    <a:pt x="56" y="11"/>
                  </a:lnTo>
                  <a:lnTo>
                    <a:pt x="77" y="4"/>
                  </a:lnTo>
                  <a:lnTo>
                    <a:pt x="101"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62626"/>
                </a:solidFill>
                <a:effectLst/>
                <a:uLnTx/>
                <a:uFillTx/>
                <a:latin typeface="Roboto"/>
              </a:endParaRPr>
            </a:p>
          </p:txBody>
        </p:sp>
        <p:sp>
          <p:nvSpPr>
            <p:cNvPr id="64" name="Freeform 88">
              <a:extLst>
                <a:ext uri="{FF2B5EF4-FFF2-40B4-BE49-F238E27FC236}">
                  <a16:creationId xmlns:a16="http://schemas.microsoft.com/office/drawing/2014/main" id="{D7FE9582-E371-8103-9F3A-141B0FB34B26}"/>
                </a:ext>
              </a:extLst>
            </p:cNvPr>
            <p:cNvSpPr>
              <a:spLocks/>
            </p:cNvSpPr>
            <p:nvPr/>
          </p:nvSpPr>
          <p:spPr bwMode="auto">
            <a:xfrm>
              <a:off x="3544888" y="1973263"/>
              <a:ext cx="31750" cy="98425"/>
            </a:xfrm>
            <a:custGeom>
              <a:avLst/>
              <a:gdLst>
                <a:gd name="T0" fmla="*/ 101 w 202"/>
                <a:gd name="T1" fmla="*/ 0 h 620"/>
                <a:gd name="T2" fmla="*/ 125 w 202"/>
                <a:gd name="T3" fmla="*/ 4 h 620"/>
                <a:gd name="T4" fmla="*/ 145 w 202"/>
                <a:gd name="T5" fmla="*/ 11 h 620"/>
                <a:gd name="T6" fmla="*/ 164 w 202"/>
                <a:gd name="T7" fmla="*/ 23 h 620"/>
                <a:gd name="T8" fmla="*/ 180 w 202"/>
                <a:gd name="T9" fmla="*/ 38 h 620"/>
                <a:gd name="T10" fmla="*/ 192 w 202"/>
                <a:gd name="T11" fmla="*/ 58 h 620"/>
                <a:gd name="T12" fmla="*/ 200 w 202"/>
                <a:gd name="T13" fmla="*/ 79 h 620"/>
                <a:gd name="T14" fmla="*/ 202 w 202"/>
                <a:gd name="T15" fmla="*/ 101 h 620"/>
                <a:gd name="T16" fmla="*/ 202 w 202"/>
                <a:gd name="T17" fmla="*/ 519 h 620"/>
                <a:gd name="T18" fmla="*/ 200 w 202"/>
                <a:gd name="T19" fmla="*/ 542 h 620"/>
                <a:gd name="T20" fmla="*/ 192 w 202"/>
                <a:gd name="T21" fmla="*/ 563 h 620"/>
                <a:gd name="T22" fmla="*/ 180 w 202"/>
                <a:gd name="T23" fmla="*/ 582 h 620"/>
                <a:gd name="T24" fmla="*/ 164 w 202"/>
                <a:gd name="T25" fmla="*/ 597 h 620"/>
                <a:gd name="T26" fmla="*/ 145 w 202"/>
                <a:gd name="T27" fmla="*/ 609 h 620"/>
                <a:gd name="T28" fmla="*/ 125 w 202"/>
                <a:gd name="T29" fmla="*/ 617 h 620"/>
                <a:gd name="T30" fmla="*/ 101 w 202"/>
                <a:gd name="T31" fmla="*/ 620 h 620"/>
                <a:gd name="T32" fmla="*/ 78 w 202"/>
                <a:gd name="T33" fmla="*/ 617 h 620"/>
                <a:gd name="T34" fmla="*/ 56 w 202"/>
                <a:gd name="T35" fmla="*/ 609 h 620"/>
                <a:gd name="T36" fmla="*/ 38 w 202"/>
                <a:gd name="T37" fmla="*/ 597 h 620"/>
                <a:gd name="T38" fmla="*/ 23 w 202"/>
                <a:gd name="T39" fmla="*/ 582 h 620"/>
                <a:gd name="T40" fmla="*/ 11 w 202"/>
                <a:gd name="T41" fmla="*/ 563 h 620"/>
                <a:gd name="T42" fmla="*/ 3 w 202"/>
                <a:gd name="T43" fmla="*/ 542 h 620"/>
                <a:gd name="T44" fmla="*/ 0 w 202"/>
                <a:gd name="T45" fmla="*/ 519 h 620"/>
                <a:gd name="T46" fmla="*/ 0 w 202"/>
                <a:gd name="T47" fmla="*/ 101 h 620"/>
                <a:gd name="T48" fmla="*/ 3 w 202"/>
                <a:gd name="T49" fmla="*/ 79 h 620"/>
                <a:gd name="T50" fmla="*/ 11 w 202"/>
                <a:gd name="T51" fmla="*/ 58 h 620"/>
                <a:gd name="T52" fmla="*/ 23 w 202"/>
                <a:gd name="T53" fmla="*/ 38 h 620"/>
                <a:gd name="T54" fmla="*/ 38 w 202"/>
                <a:gd name="T55" fmla="*/ 23 h 620"/>
                <a:gd name="T56" fmla="*/ 56 w 202"/>
                <a:gd name="T57" fmla="*/ 11 h 620"/>
                <a:gd name="T58" fmla="*/ 78 w 202"/>
                <a:gd name="T59" fmla="*/ 4 h 620"/>
                <a:gd name="T60" fmla="*/ 101 w 202"/>
                <a:gd name="T61" fmla="*/ 0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2" h="620">
                  <a:moveTo>
                    <a:pt x="101" y="0"/>
                  </a:moveTo>
                  <a:lnTo>
                    <a:pt x="125" y="4"/>
                  </a:lnTo>
                  <a:lnTo>
                    <a:pt x="145" y="11"/>
                  </a:lnTo>
                  <a:lnTo>
                    <a:pt x="164" y="23"/>
                  </a:lnTo>
                  <a:lnTo>
                    <a:pt x="180" y="38"/>
                  </a:lnTo>
                  <a:lnTo>
                    <a:pt x="192" y="58"/>
                  </a:lnTo>
                  <a:lnTo>
                    <a:pt x="200" y="79"/>
                  </a:lnTo>
                  <a:lnTo>
                    <a:pt x="202" y="101"/>
                  </a:lnTo>
                  <a:lnTo>
                    <a:pt x="202" y="519"/>
                  </a:lnTo>
                  <a:lnTo>
                    <a:pt x="200" y="542"/>
                  </a:lnTo>
                  <a:lnTo>
                    <a:pt x="192" y="563"/>
                  </a:lnTo>
                  <a:lnTo>
                    <a:pt x="180" y="582"/>
                  </a:lnTo>
                  <a:lnTo>
                    <a:pt x="164" y="597"/>
                  </a:lnTo>
                  <a:lnTo>
                    <a:pt x="145" y="609"/>
                  </a:lnTo>
                  <a:lnTo>
                    <a:pt x="125" y="617"/>
                  </a:lnTo>
                  <a:lnTo>
                    <a:pt x="101" y="620"/>
                  </a:lnTo>
                  <a:lnTo>
                    <a:pt x="78" y="617"/>
                  </a:lnTo>
                  <a:lnTo>
                    <a:pt x="56" y="609"/>
                  </a:lnTo>
                  <a:lnTo>
                    <a:pt x="38" y="597"/>
                  </a:lnTo>
                  <a:lnTo>
                    <a:pt x="23" y="582"/>
                  </a:lnTo>
                  <a:lnTo>
                    <a:pt x="11" y="563"/>
                  </a:lnTo>
                  <a:lnTo>
                    <a:pt x="3" y="542"/>
                  </a:lnTo>
                  <a:lnTo>
                    <a:pt x="0" y="519"/>
                  </a:lnTo>
                  <a:lnTo>
                    <a:pt x="0" y="101"/>
                  </a:lnTo>
                  <a:lnTo>
                    <a:pt x="3" y="79"/>
                  </a:lnTo>
                  <a:lnTo>
                    <a:pt x="11" y="58"/>
                  </a:lnTo>
                  <a:lnTo>
                    <a:pt x="23" y="38"/>
                  </a:lnTo>
                  <a:lnTo>
                    <a:pt x="38" y="23"/>
                  </a:lnTo>
                  <a:lnTo>
                    <a:pt x="56" y="11"/>
                  </a:lnTo>
                  <a:lnTo>
                    <a:pt x="78" y="4"/>
                  </a:lnTo>
                  <a:lnTo>
                    <a:pt x="101"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62626"/>
                </a:solidFill>
                <a:effectLst/>
                <a:uLnTx/>
                <a:uFillTx/>
                <a:latin typeface="Roboto"/>
              </a:endParaRPr>
            </a:p>
          </p:txBody>
        </p:sp>
        <p:sp>
          <p:nvSpPr>
            <p:cNvPr id="65" name="Freeform 89">
              <a:extLst>
                <a:ext uri="{FF2B5EF4-FFF2-40B4-BE49-F238E27FC236}">
                  <a16:creationId xmlns:a16="http://schemas.microsoft.com/office/drawing/2014/main" id="{2D262006-285F-A342-EBA8-FDAF485FF1B3}"/>
                </a:ext>
              </a:extLst>
            </p:cNvPr>
            <p:cNvSpPr>
              <a:spLocks noEditPoints="1"/>
            </p:cNvSpPr>
            <p:nvPr/>
          </p:nvSpPr>
          <p:spPr bwMode="auto">
            <a:xfrm>
              <a:off x="3571876" y="1909763"/>
              <a:ext cx="347663" cy="568325"/>
            </a:xfrm>
            <a:custGeom>
              <a:avLst/>
              <a:gdLst>
                <a:gd name="T0" fmla="*/ 369 w 2190"/>
                <a:gd name="T1" fmla="*/ 1218 h 3580"/>
                <a:gd name="T2" fmla="*/ 406 w 2190"/>
                <a:gd name="T3" fmla="*/ 1328 h 3580"/>
                <a:gd name="T4" fmla="*/ 482 w 2190"/>
                <a:gd name="T5" fmla="*/ 1415 h 3580"/>
                <a:gd name="T6" fmla="*/ 1094 w 2190"/>
                <a:gd name="T7" fmla="*/ 1685 h 3580"/>
                <a:gd name="T8" fmla="*/ 1708 w 2190"/>
                <a:gd name="T9" fmla="*/ 1415 h 3580"/>
                <a:gd name="T10" fmla="*/ 1783 w 2190"/>
                <a:gd name="T11" fmla="*/ 1328 h 3580"/>
                <a:gd name="T12" fmla="*/ 1820 w 2190"/>
                <a:gd name="T13" fmla="*/ 1218 h 3580"/>
                <a:gd name="T14" fmla="*/ 367 w 2190"/>
                <a:gd name="T15" fmla="*/ 202 h 3580"/>
                <a:gd name="T16" fmla="*/ 1947 w 2190"/>
                <a:gd name="T17" fmla="*/ 2 h 3580"/>
                <a:gd name="T18" fmla="*/ 2002 w 2190"/>
                <a:gd name="T19" fmla="*/ 38 h 3580"/>
                <a:gd name="T20" fmla="*/ 2025 w 2190"/>
                <a:gd name="T21" fmla="*/ 101 h 3580"/>
                <a:gd name="T22" fmla="*/ 2013 w 2190"/>
                <a:gd name="T23" fmla="*/ 1286 h 3580"/>
                <a:gd name="T24" fmla="*/ 1955 w 2190"/>
                <a:gd name="T25" fmla="*/ 1433 h 3580"/>
                <a:gd name="T26" fmla="*/ 1854 w 2190"/>
                <a:gd name="T27" fmla="*/ 1555 h 3580"/>
                <a:gd name="T28" fmla="*/ 1719 w 2190"/>
                <a:gd name="T29" fmla="*/ 1640 h 3580"/>
                <a:gd name="T30" fmla="*/ 1094 w 2190"/>
                <a:gd name="T31" fmla="*/ 1895 h 3580"/>
                <a:gd name="T32" fmla="*/ 964 w 2190"/>
                <a:gd name="T33" fmla="*/ 1849 h 3580"/>
                <a:gd name="T34" fmla="*/ 1226 w 2190"/>
                <a:gd name="T35" fmla="*/ 2076 h 3580"/>
                <a:gd name="T36" fmla="*/ 1248 w 2190"/>
                <a:gd name="T37" fmla="*/ 2013 h 3580"/>
                <a:gd name="T38" fmla="*/ 1304 w 2190"/>
                <a:gd name="T39" fmla="*/ 1979 h 3580"/>
                <a:gd name="T40" fmla="*/ 1371 w 2190"/>
                <a:gd name="T41" fmla="*/ 1986 h 3580"/>
                <a:gd name="T42" fmla="*/ 1418 w 2190"/>
                <a:gd name="T43" fmla="*/ 2032 h 3580"/>
                <a:gd name="T44" fmla="*/ 1428 w 2190"/>
                <a:gd name="T45" fmla="*/ 2418 h 3580"/>
                <a:gd name="T46" fmla="*/ 1784 w 2190"/>
                <a:gd name="T47" fmla="*/ 2429 h 3580"/>
                <a:gd name="T48" fmla="*/ 1829 w 2190"/>
                <a:gd name="T49" fmla="*/ 2475 h 3580"/>
                <a:gd name="T50" fmla="*/ 1837 w 2190"/>
                <a:gd name="T51" fmla="*/ 2542 h 3580"/>
                <a:gd name="T52" fmla="*/ 1802 w 2190"/>
                <a:gd name="T53" fmla="*/ 2598 h 3580"/>
                <a:gd name="T54" fmla="*/ 1739 w 2190"/>
                <a:gd name="T55" fmla="*/ 2620 h 3580"/>
                <a:gd name="T56" fmla="*/ 1125 w 2190"/>
                <a:gd name="T57" fmla="*/ 2897 h 3580"/>
                <a:gd name="T58" fmla="*/ 1189 w 2190"/>
                <a:gd name="T59" fmla="*/ 2919 h 3580"/>
                <a:gd name="T60" fmla="*/ 1223 w 2190"/>
                <a:gd name="T61" fmla="*/ 2975 h 3580"/>
                <a:gd name="T62" fmla="*/ 1216 w 2190"/>
                <a:gd name="T63" fmla="*/ 3042 h 3580"/>
                <a:gd name="T64" fmla="*/ 1169 w 2190"/>
                <a:gd name="T65" fmla="*/ 3089 h 3580"/>
                <a:gd name="T66" fmla="*/ 202 w 2190"/>
                <a:gd name="T67" fmla="*/ 3098 h 3580"/>
                <a:gd name="T68" fmla="*/ 1988 w 2190"/>
                <a:gd name="T69" fmla="*/ 3098 h 3580"/>
                <a:gd name="T70" fmla="*/ 1556 w 2190"/>
                <a:gd name="T71" fmla="*/ 3089 h 3580"/>
                <a:gd name="T72" fmla="*/ 1509 w 2190"/>
                <a:gd name="T73" fmla="*/ 3042 h 3580"/>
                <a:gd name="T74" fmla="*/ 1501 w 2190"/>
                <a:gd name="T75" fmla="*/ 2975 h 3580"/>
                <a:gd name="T76" fmla="*/ 1536 w 2190"/>
                <a:gd name="T77" fmla="*/ 2919 h 3580"/>
                <a:gd name="T78" fmla="*/ 1599 w 2190"/>
                <a:gd name="T79" fmla="*/ 2897 h 3580"/>
                <a:gd name="T80" fmla="*/ 2133 w 2190"/>
                <a:gd name="T81" fmla="*/ 2907 h 3580"/>
                <a:gd name="T82" fmla="*/ 2180 w 2190"/>
                <a:gd name="T83" fmla="*/ 2953 h 3580"/>
                <a:gd name="T84" fmla="*/ 2190 w 2190"/>
                <a:gd name="T85" fmla="*/ 3479 h 3580"/>
                <a:gd name="T86" fmla="*/ 2168 w 2190"/>
                <a:gd name="T87" fmla="*/ 3542 h 3580"/>
                <a:gd name="T88" fmla="*/ 2112 w 2190"/>
                <a:gd name="T89" fmla="*/ 3578 h 3580"/>
                <a:gd name="T90" fmla="*/ 77 w 2190"/>
                <a:gd name="T91" fmla="*/ 3578 h 3580"/>
                <a:gd name="T92" fmla="*/ 21 w 2190"/>
                <a:gd name="T93" fmla="*/ 3542 h 3580"/>
                <a:gd name="T94" fmla="*/ 0 w 2190"/>
                <a:gd name="T95" fmla="*/ 3479 h 3580"/>
                <a:gd name="T96" fmla="*/ 9 w 2190"/>
                <a:gd name="T97" fmla="*/ 2953 h 3580"/>
                <a:gd name="T98" fmla="*/ 56 w 2190"/>
                <a:gd name="T99" fmla="*/ 2907 h 3580"/>
                <a:gd name="T100" fmla="*/ 349 w 2190"/>
                <a:gd name="T101" fmla="*/ 2897 h 3580"/>
                <a:gd name="T102" fmla="*/ 360 w 2190"/>
                <a:gd name="T103" fmla="*/ 2475 h 3580"/>
                <a:gd name="T104" fmla="*/ 406 w 2190"/>
                <a:gd name="T105" fmla="*/ 2429 h 3580"/>
                <a:gd name="T106" fmla="*/ 762 w 2190"/>
                <a:gd name="T107" fmla="*/ 2418 h 3580"/>
                <a:gd name="T108" fmla="*/ 422 w 2190"/>
                <a:gd name="T109" fmla="*/ 1616 h 3580"/>
                <a:gd name="T110" fmla="*/ 296 w 2190"/>
                <a:gd name="T111" fmla="*/ 1518 h 3580"/>
                <a:gd name="T112" fmla="*/ 209 w 2190"/>
                <a:gd name="T113" fmla="*/ 1386 h 3580"/>
                <a:gd name="T114" fmla="*/ 168 w 2190"/>
                <a:gd name="T115" fmla="*/ 1232 h 3580"/>
                <a:gd name="T116" fmla="*/ 167 w 2190"/>
                <a:gd name="T117" fmla="*/ 78 h 3580"/>
                <a:gd name="T118" fmla="*/ 203 w 2190"/>
                <a:gd name="T119" fmla="*/ 22 h 3580"/>
                <a:gd name="T120" fmla="*/ 266 w 2190"/>
                <a:gd name="T121" fmla="*/ 0 h 3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90" h="3580">
                  <a:moveTo>
                    <a:pt x="367" y="202"/>
                  </a:moveTo>
                  <a:lnTo>
                    <a:pt x="367" y="1178"/>
                  </a:lnTo>
                  <a:lnTo>
                    <a:pt x="369" y="1218"/>
                  </a:lnTo>
                  <a:lnTo>
                    <a:pt x="376" y="1256"/>
                  </a:lnTo>
                  <a:lnTo>
                    <a:pt x="389" y="1293"/>
                  </a:lnTo>
                  <a:lnTo>
                    <a:pt x="406" y="1328"/>
                  </a:lnTo>
                  <a:lnTo>
                    <a:pt x="427" y="1359"/>
                  </a:lnTo>
                  <a:lnTo>
                    <a:pt x="452" y="1389"/>
                  </a:lnTo>
                  <a:lnTo>
                    <a:pt x="482" y="1415"/>
                  </a:lnTo>
                  <a:lnTo>
                    <a:pt x="514" y="1436"/>
                  </a:lnTo>
                  <a:lnTo>
                    <a:pt x="549" y="1454"/>
                  </a:lnTo>
                  <a:lnTo>
                    <a:pt x="1094" y="1685"/>
                  </a:lnTo>
                  <a:lnTo>
                    <a:pt x="1639" y="1454"/>
                  </a:lnTo>
                  <a:lnTo>
                    <a:pt x="1675" y="1436"/>
                  </a:lnTo>
                  <a:lnTo>
                    <a:pt x="1708" y="1415"/>
                  </a:lnTo>
                  <a:lnTo>
                    <a:pt x="1737" y="1389"/>
                  </a:lnTo>
                  <a:lnTo>
                    <a:pt x="1762" y="1359"/>
                  </a:lnTo>
                  <a:lnTo>
                    <a:pt x="1783" y="1328"/>
                  </a:lnTo>
                  <a:lnTo>
                    <a:pt x="1800" y="1293"/>
                  </a:lnTo>
                  <a:lnTo>
                    <a:pt x="1812" y="1256"/>
                  </a:lnTo>
                  <a:lnTo>
                    <a:pt x="1820" y="1218"/>
                  </a:lnTo>
                  <a:lnTo>
                    <a:pt x="1823" y="1178"/>
                  </a:lnTo>
                  <a:lnTo>
                    <a:pt x="1823" y="202"/>
                  </a:lnTo>
                  <a:lnTo>
                    <a:pt x="367" y="202"/>
                  </a:lnTo>
                  <a:close/>
                  <a:moveTo>
                    <a:pt x="266" y="0"/>
                  </a:moveTo>
                  <a:lnTo>
                    <a:pt x="1924" y="0"/>
                  </a:lnTo>
                  <a:lnTo>
                    <a:pt x="1947" y="2"/>
                  </a:lnTo>
                  <a:lnTo>
                    <a:pt x="1968" y="10"/>
                  </a:lnTo>
                  <a:lnTo>
                    <a:pt x="1987" y="22"/>
                  </a:lnTo>
                  <a:lnTo>
                    <a:pt x="2002" y="38"/>
                  </a:lnTo>
                  <a:lnTo>
                    <a:pt x="2014" y="56"/>
                  </a:lnTo>
                  <a:lnTo>
                    <a:pt x="2022" y="78"/>
                  </a:lnTo>
                  <a:lnTo>
                    <a:pt x="2025" y="101"/>
                  </a:lnTo>
                  <a:lnTo>
                    <a:pt x="2025" y="1178"/>
                  </a:lnTo>
                  <a:lnTo>
                    <a:pt x="2022" y="1232"/>
                  </a:lnTo>
                  <a:lnTo>
                    <a:pt x="2013" y="1286"/>
                  </a:lnTo>
                  <a:lnTo>
                    <a:pt x="1999" y="1337"/>
                  </a:lnTo>
                  <a:lnTo>
                    <a:pt x="1979" y="1386"/>
                  </a:lnTo>
                  <a:lnTo>
                    <a:pt x="1955" y="1433"/>
                  </a:lnTo>
                  <a:lnTo>
                    <a:pt x="1926" y="1476"/>
                  </a:lnTo>
                  <a:lnTo>
                    <a:pt x="1892" y="1518"/>
                  </a:lnTo>
                  <a:lnTo>
                    <a:pt x="1854" y="1555"/>
                  </a:lnTo>
                  <a:lnTo>
                    <a:pt x="1813" y="1587"/>
                  </a:lnTo>
                  <a:lnTo>
                    <a:pt x="1767" y="1616"/>
                  </a:lnTo>
                  <a:lnTo>
                    <a:pt x="1719" y="1640"/>
                  </a:lnTo>
                  <a:lnTo>
                    <a:pt x="1134" y="1887"/>
                  </a:lnTo>
                  <a:lnTo>
                    <a:pt x="1115" y="1893"/>
                  </a:lnTo>
                  <a:lnTo>
                    <a:pt x="1094" y="1895"/>
                  </a:lnTo>
                  <a:lnTo>
                    <a:pt x="1075" y="1893"/>
                  </a:lnTo>
                  <a:lnTo>
                    <a:pt x="1055" y="1887"/>
                  </a:lnTo>
                  <a:lnTo>
                    <a:pt x="964" y="1849"/>
                  </a:lnTo>
                  <a:lnTo>
                    <a:pt x="964" y="2418"/>
                  </a:lnTo>
                  <a:lnTo>
                    <a:pt x="1226" y="2418"/>
                  </a:lnTo>
                  <a:lnTo>
                    <a:pt x="1226" y="2076"/>
                  </a:lnTo>
                  <a:lnTo>
                    <a:pt x="1229" y="2054"/>
                  </a:lnTo>
                  <a:lnTo>
                    <a:pt x="1236" y="2032"/>
                  </a:lnTo>
                  <a:lnTo>
                    <a:pt x="1248" y="2013"/>
                  </a:lnTo>
                  <a:lnTo>
                    <a:pt x="1264" y="1998"/>
                  </a:lnTo>
                  <a:lnTo>
                    <a:pt x="1282" y="1986"/>
                  </a:lnTo>
                  <a:lnTo>
                    <a:pt x="1304" y="1979"/>
                  </a:lnTo>
                  <a:lnTo>
                    <a:pt x="1327" y="1976"/>
                  </a:lnTo>
                  <a:lnTo>
                    <a:pt x="1349" y="1979"/>
                  </a:lnTo>
                  <a:lnTo>
                    <a:pt x="1371" y="1986"/>
                  </a:lnTo>
                  <a:lnTo>
                    <a:pt x="1390" y="1998"/>
                  </a:lnTo>
                  <a:lnTo>
                    <a:pt x="1406" y="2013"/>
                  </a:lnTo>
                  <a:lnTo>
                    <a:pt x="1418" y="2032"/>
                  </a:lnTo>
                  <a:lnTo>
                    <a:pt x="1425" y="2054"/>
                  </a:lnTo>
                  <a:lnTo>
                    <a:pt x="1428" y="2076"/>
                  </a:lnTo>
                  <a:lnTo>
                    <a:pt x="1428" y="2418"/>
                  </a:lnTo>
                  <a:lnTo>
                    <a:pt x="1739" y="2418"/>
                  </a:lnTo>
                  <a:lnTo>
                    <a:pt x="1762" y="2421"/>
                  </a:lnTo>
                  <a:lnTo>
                    <a:pt x="1784" y="2429"/>
                  </a:lnTo>
                  <a:lnTo>
                    <a:pt x="1802" y="2441"/>
                  </a:lnTo>
                  <a:lnTo>
                    <a:pt x="1817" y="2456"/>
                  </a:lnTo>
                  <a:lnTo>
                    <a:pt x="1829" y="2475"/>
                  </a:lnTo>
                  <a:lnTo>
                    <a:pt x="1837" y="2496"/>
                  </a:lnTo>
                  <a:lnTo>
                    <a:pt x="1840" y="2519"/>
                  </a:lnTo>
                  <a:lnTo>
                    <a:pt x="1837" y="2542"/>
                  </a:lnTo>
                  <a:lnTo>
                    <a:pt x="1829" y="2563"/>
                  </a:lnTo>
                  <a:lnTo>
                    <a:pt x="1817" y="2582"/>
                  </a:lnTo>
                  <a:lnTo>
                    <a:pt x="1802" y="2598"/>
                  </a:lnTo>
                  <a:lnTo>
                    <a:pt x="1784" y="2610"/>
                  </a:lnTo>
                  <a:lnTo>
                    <a:pt x="1762" y="2618"/>
                  </a:lnTo>
                  <a:lnTo>
                    <a:pt x="1739" y="2620"/>
                  </a:lnTo>
                  <a:lnTo>
                    <a:pt x="551" y="2620"/>
                  </a:lnTo>
                  <a:lnTo>
                    <a:pt x="551" y="2897"/>
                  </a:lnTo>
                  <a:lnTo>
                    <a:pt x="1125" y="2897"/>
                  </a:lnTo>
                  <a:lnTo>
                    <a:pt x="1148" y="2900"/>
                  </a:lnTo>
                  <a:lnTo>
                    <a:pt x="1169" y="2907"/>
                  </a:lnTo>
                  <a:lnTo>
                    <a:pt x="1189" y="2919"/>
                  </a:lnTo>
                  <a:lnTo>
                    <a:pt x="1204" y="2935"/>
                  </a:lnTo>
                  <a:lnTo>
                    <a:pt x="1216" y="2953"/>
                  </a:lnTo>
                  <a:lnTo>
                    <a:pt x="1223" y="2975"/>
                  </a:lnTo>
                  <a:lnTo>
                    <a:pt x="1226" y="2997"/>
                  </a:lnTo>
                  <a:lnTo>
                    <a:pt x="1223" y="3021"/>
                  </a:lnTo>
                  <a:lnTo>
                    <a:pt x="1216" y="3042"/>
                  </a:lnTo>
                  <a:lnTo>
                    <a:pt x="1204" y="3060"/>
                  </a:lnTo>
                  <a:lnTo>
                    <a:pt x="1189" y="3077"/>
                  </a:lnTo>
                  <a:lnTo>
                    <a:pt x="1169" y="3089"/>
                  </a:lnTo>
                  <a:lnTo>
                    <a:pt x="1148" y="3096"/>
                  </a:lnTo>
                  <a:lnTo>
                    <a:pt x="1125" y="3098"/>
                  </a:lnTo>
                  <a:lnTo>
                    <a:pt x="202" y="3098"/>
                  </a:lnTo>
                  <a:lnTo>
                    <a:pt x="202" y="3378"/>
                  </a:lnTo>
                  <a:lnTo>
                    <a:pt x="1988" y="3378"/>
                  </a:lnTo>
                  <a:lnTo>
                    <a:pt x="1988" y="3098"/>
                  </a:lnTo>
                  <a:lnTo>
                    <a:pt x="1599" y="3098"/>
                  </a:lnTo>
                  <a:lnTo>
                    <a:pt x="1576" y="3096"/>
                  </a:lnTo>
                  <a:lnTo>
                    <a:pt x="1556" y="3089"/>
                  </a:lnTo>
                  <a:lnTo>
                    <a:pt x="1536" y="3077"/>
                  </a:lnTo>
                  <a:lnTo>
                    <a:pt x="1521" y="3060"/>
                  </a:lnTo>
                  <a:lnTo>
                    <a:pt x="1509" y="3042"/>
                  </a:lnTo>
                  <a:lnTo>
                    <a:pt x="1501" y="3021"/>
                  </a:lnTo>
                  <a:lnTo>
                    <a:pt x="1498" y="2997"/>
                  </a:lnTo>
                  <a:lnTo>
                    <a:pt x="1501" y="2975"/>
                  </a:lnTo>
                  <a:lnTo>
                    <a:pt x="1509" y="2953"/>
                  </a:lnTo>
                  <a:lnTo>
                    <a:pt x="1521" y="2935"/>
                  </a:lnTo>
                  <a:lnTo>
                    <a:pt x="1536" y="2919"/>
                  </a:lnTo>
                  <a:lnTo>
                    <a:pt x="1556" y="2907"/>
                  </a:lnTo>
                  <a:lnTo>
                    <a:pt x="1576" y="2900"/>
                  </a:lnTo>
                  <a:lnTo>
                    <a:pt x="1599" y="2897"/>
                  </a:lnTo>
                  <a:lnTo>
                    <a:pt x="2089" y="2897"/>
                  </a:lnTo>
                  <a:lnTo>
                    <a:pt x="2112" y="2900"/>
                  </a:lnTo>
                  <a:lnTo>
                    <a:pt x="2133" y="2907"/>
                  </a:lnTo>
                  <a:lnTo>
                    <a:pt x="2152" y="2919"/>
                  </a:lnTo>
                  <a:lnTo>
                    <a:pt x="2168" y="2935"/>
                  </a:lnTo>
                  <a:lnTo>
                    <a:pt x="2180" y="2953"/>
                  </a:lnTo>
                  <a:lnTo>
                    <a:pt x="2188" y="2975"/>
                  </a:lnTo>
                  <a:lnTo>
                    <a:pt x="2190" y="2997"/>
                  </a:lnTo>
                  <a:lnTo>
                    <a:pt x="2190" y="3479"/>
                  </a:lnTo>
                  <a:lnTo>
                    <a:pt x="2188" y="3502"/>
                  </a:lnTo>
                  <a:lnTo>
                    <a:pt x="2180" y="3524"/>
                  </a:lnTo>
                  <a:lnTo>
                    <a:pt x="2168" y="3542"/>
                  </a:lnTo>
                  <a:lnTo>
                    <a:pt x="2152" y="3558"/>
                  </a:lnTo>
                  <a:lnTo>
                    <a:pt x="2133" y="3570"/>
                  </a:lnTo>
                  <a:lnTo>
                    <a:pt x="2112" y="3578"/>
                  </a:lnTo>
                  <a:lnTo>
                    <a:pt x="2089" y="3580"/>
                  </a:lnTo>
                  <a:lnTo>
                    <a:pt x="101" y="3580"/>
                  </a:lnTo>
                  <a:lnTo>
                    <a:pt x="77" y="3578"/>
                  </a:lnTo>
                  <a:lnTo>
                    <a:pt x="56" y="3570"/>
                  </a:lnTo>
                  <a:lnTo>
                    <a:pt x="36" y="3558"/>
                  </a:lnTo>
                  <a:lnTo>
                    <a:pt x="21" y="3542"/>
                  </a:lnTo>
                  <a:lnTo>
                    <a:pt x="9" y="3524"/>
                  </a:lnTo>
                  <a:lnTo>
                    <a:pt x="2" y="3502"/>
                  </a:lnTo>
                  <a:lnTo>
                    <a:pt x="0" y="3479"/>
                  </a:lnTo>
                  <a:lnTo>
                    <a:pt x="0" y="2997"/>
                  </a:lnTo>
                  <a:lnTo>
                    <a:pt x="2" y="2975"/>
                  </a:lnTo>
                  <a:lnTo>
                    <a:pt x="9" y="2953"/>
                  </a:lnTo>
                  <a:lnTo>
                    <a:pt x="21" y="2935"/>
                  </a:lnTo>
                  <a:lnTo>
                    <a:pt x="36" y="2919"/>
                  </a:lnTo>
                  <a:lnTo>
                    <a:pt x="56" y="2907"/>
                  </a:lnTo>
                  <a:lnTo>
                    <a:pt x="77" y="2900"/>
                  </a:lnTo>
                  <a:lnTo>
                    <a:pt x="101" y="2897"/>
                  </a:lnTo>
                  <a:lnTo>
                    <a:pt x="349" y="2897"/>
                  </a:lnTo>
                  <a:lnTo>
                    <a:pt x="349" y="2519"/>
                  </a:lnTo>
                  <a:lnTo>
                    <a:pt x="353" y="2496"/>
                  </a:lnTo>
                  <a:lnTo>
                    <a:pt x="360" y="2475"/>
                  </a:lnTo>
                  <a:lnTo>
                    <a:pt x="371" y="2456"/>
                  </a:lnTo>
                  <a:lnTo>
                    <a:pt x="387" y="2441"/>
                  </a:lnTo>
                  <a:lnTo>
                    <a:pt x="406" y="2429"/>
                  </a:lnTo>
                  <a:lnTo>
                    <a:pt x="427" y="2421"/>
                  </a:lnTo>
                  <a:lnTo>
                    <a:pt x="450" y="2418"/>
                  </a:lnTo>
                  <a:lnTo>
                    <a:pt x="762" y="2418"/>
                  </a:lnTo>
                  <a:lnTo>
                    <a:pt x="762" y="1763"/>
                  </a:lnTo>
                  <a:lnTo>
                    <a:pt x="471" y="1640"/>
                  </a:lnTo>
                  <a:lnTo>
                    <a:pt x="422" y="1616"/>
                  </a:lnTo>
                  <a:lnTo>
                    <a:pt x="376" y="1587"/>
                  </a:lnTo>
                  <a:lnTo>
                    <a:pt x="334" y="1555"/>
                  </a:lnTo>
                  <a:lnTo>
                    <a:pt x="296" y="1518"/>
                  </a:lnTo>
                  <a:lnTo>
                    <a:pt x="263" y="1476"/>
                  </a:lnTo>
                  <a:lnTo>
                    <a:pt x="234" y="1433"/>
                  </a:lnTo>
                  <a:lnTo>
                    <a:pt x="209" y="1386"/>
                  </a:lnTo>
                  <a:lnTo>
                    <a:pt x="190" y="1337"/>
                  </a:lnTo>
                  <a:lnTo>
                    <a:pt x="175" y="1286"/>
                  </a:lnTo>
                  <a:lnTo>
                    <a:pt x="168" y="1232"/>
                  </a:lnTo>
                  <a:lnTo>
                    <a:pt x="165" y="1178"/>
                  </a:lnTo>
                  <a:lnTo>
                    <a:pt x="165" y="101"/>
                  </a:lnTo>
                  <a:lnTo>
                    <a:pt x="167" y="78"/>
                  </a:lnTo>
                  <a:lnTo>
                    <a:pt x="174" y="56"/>
                  </a:lnTo>
                  <a:lnTo>
                    <a:pt x="186" y="38"/>
                  </a:lnTo>
                  <a:lnTo>
                    <a:pt x="203" y="22"/>
                  </a:lnTo>
                  <a:lnTo>
                    <a:pt x="221" y="10"/>
                  </a:lnTo>
                  <a:lnTo>
                    <a:pt x="242" y="2"/>
                  </a:lnTo>
                  <a:lnTo>
                    <a:pt x="266"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62626"/>
                </a:solidFill>
                <a:effectLst/>
                <a:uLnTx/>
                <a:uFillTx/>
                <a:latin typeface="Roboto"/>
              </a:endParaRPr>
            </a:p>
          </p:txBody>
        </p:sp>
      </p:grpSp>
      <p:sp>
        <p:nvSpPr>
          <p:cNvPr id="66" name="Freeform 8">
            <a:extLst>
              <a:ext uri="{FF2B5EF4-FFF2-40B4-BE49-F238E27FC236}">
                <a16:creationId xmlns:a16="http://schemas.microsoft.com/office/drawing/2014/main" id="{8911AC27-7EDA-17DD-D2E6-56E314B80A93}"/>
              </a:ext>
            </a:extLst>
          </p:cNvPr>
          <p:cNvSpPr>
            <a:spLocks noEditPoints="1"/>
          </p:cNvSpPr>
          <p:nvPr/>
        </p:nvSpPr>
        <p:spPr bwMode="auto">
          <a:xfrm>
            <a:off x="4008607" y="3698645"/>
            <a:ext cx="1019400" cy="774515"/>
          </a:xfrm>
          <a:custGeom>
            <a:avLst/>
            <a:gdLst>
              <a:gd name="T0" fmla="*/ 3372 w 3583"/>
              <a:gd name="T1" fmla="*/ 994 h 2725"/>
              <a:gd name="T2" fmla="*/ 660 w 3583"/>
              <a:gd name="T3" fmla="*/ 1442 h 2725"/>
              <a:gd name="T4" fmla="*/ 2597 w 3583"/>
              <a:gd name="T5" fmla="*/ 0 h 2725"/>
              <a:gd name="T6" fmla="*/ 3557 w 3583"/>
              <a:gd name="T7" fmla="*/ 932 h 2725"/>
              <a:gd name="T8" fmla="*/ 3580 w 3583"/>
              <a:gd name="T9" fmla="*/ 1015 h 2725"/>
              <a:gd name="T10" fmla="*/ 2971 w 3583"/>
              <a:gd name="T11" fmla="*/ 1638 h 2725"/>
              <a:gd name="T12" fmla="*/ 2906 w 3583"/>
              <a:gd name="T13" fmla="*/ 1650 h 2725"/>
              <a:gd name="T14" fmla="*/ 1978 w 3583"/>
              <a:gd name="T15" fmla="*/ 745 h 2725"/>
              <a:gd name="T16" fmla="*/ 1852 w 3583"/>
              <a:gd name="T17" fmla="*/ 619 h 2725"/>
              <a:gd name="T18" fmla="*/ 1746 w 3583"/>
              <a:gd name="T19" fmla="*/ 857 h 2725"/>
              <a:gd name="T20" fmla="*/ 1820 w 3583"/>
              <a:gd name="T21" fmla="*/ 848 h 2725"/>
              <a:gd name="T22" fmla="*/ 2834 w 3583"/>
              <a:gd name="T23" fmla="*/ 1850 h 2725"/>
              <a:gd name="T24" fmla="*/ 2842 w 3583"/>
              <a:gd name="T25" fmla="*/ 1924 h 2725"/>
              <a:gd name="T26" fmla="*/ 2748 w 3583"/>
              <a:gd name="T27" fmla="*/ 2191 h 2725"/>
              <a:gd name="T28" fmla="*/ 2773 w 3583"/>
              <a:gd name="T29" fmla="*/ 2261 h 2725"/>
              <a:gd name="T30" fmla="*/ 2534 w 3583"/>
              <a:gd name="T31" fmla="*/ 2527 h 2725"/>
              <a:gd name="T32" fmla="*/ 2472 w 3583"/>
              <a:gd name="T33" fmla="*/ 2553 h 2725"/>
              <a:gd name="T34" fmla="*/ 2411 w 3583"/>
              <a:gd name="T35" fmla="*/ 2527 h 2725"/>
              <a:gd name="T36" fmla="*/ 2149 w 3583"/>
              <a:gd name="T37" fmla="*/ 2620 h 2725"/>
              <a:gd name="T38" fmla="*/ 2082 w 3583"/>
              <a:gd name="T39" fmla="*/ 2620 h 2725"/>
              <a:gd name="T40" fmla="*/ 1847 w 3583"/>
              <a:gd name="T41" fmla="*/ 2699 h 2725"/>
              <a:gd name="T42" fmla="*/ 1785 w 3583"/>
              <a:gd name="T43" fmla="*/ 2725 h 2725"/>
              <a:gd name="T44" fmla="*/ 1724 w 3583"/>
              <a:gd name="T45" fmla="*/ 2699 h 2725"/>
              <a:gd name="T46" fmla="*/ 832 w 3583"/>
              <a:gd name="T47" fmla="*/ 1783 h 2725"/>
              <a:gd name="T48" fmla="*/ 857 w 3583"/>
              <a:gd name="T49" fmla="*/ 1712 h 2725"/>
              <a:gd name="T50" fmla="*/ 929 w 3583"/>
              <a:gd name="T51" fmla="*/ 1687 h 2725"/>
              <a:gd name="T52" fmla="*/ 1785 w 3583"/>
              <a:gd name="T53" fmla="*/ 2514 h 2725"/>
              <a:gd name="T54" fmla="*/ 1255 w 3583"/>
              <a:gd name="T55" fmla="*/ 1800 h 2725"/>
              <a:gd name="T56" fmla="*/ 1243 w 3583"/>
              <a:gd name="T57" fmla="*/ 1737 h 2725"/>
              <a:gd name="T58" fmla="*/ 1267 w 3583"/>
              <a:gd name="T59" fmla="*/ 1693 h 2725"/>
              <a:gd name="T60" fmla="*/ 1329 w 3583"/>
              <a:gd name="T61" fmla="*/ 1668 h 2725"/>
              <a:gd name="T62" fmla="*/ 1391 w 3583"/>
              <a:gd name="T63" fmla="*/ 1693 h 2725"/>
              <a:gd name="T64" fmla="*/ 2206 w 3583"/>
              <a:gd name="T65" fmla="*/ 2324 h 2725"/>
              <a:gd name="T66" fmla="*/ 1458 w 3583"/>
              <a:gd name="T67" fmla="*/ 1549 h 2725"/>
              <a:gd name="T68" fmla="*/ 1483 w 3583"/>
              <a:gd name="T69" fmla="*/ 1479 h 2725"/>
              <a:gd name="T70" fmla="*/ 1553 w 3583"/>
              <a:gd name="T71" fmla="*/ 1454 h 2725"/>
              <a:gd name="T72" fmla="*/ 2472 w 3583"/>
              <a:gd name="T73" fmla="*/ 2343 h 2725"/>
              <a:gd name="T74" fmla="*/ 1675 w 3583"/>
              <a:gd name="T75" fmla="*/ 1351 h 2725"/>
              <a:gd name="T76" fmla="*/ 1691 w 3583"/>
              <a:gd name="T77" fmla="*/ 1272 h 2725"/>
              <a:gd name="T78" fmla="*/ 1749 w 3583"/>
              <a:gd name="T79" fmla="*/ 1240 h 2725"/>
              <a:gd name="T80" fmla="*/ 1820 w 3583"/>
              <a:gd name="T81" fmla="*/ 1265 h 2725"/>
              <a:gd name="T82" fmla="*/ 1396 w 3583"/>
              <a:gd name="T83" fmla="*/ 1448 h 2725"/>
              <a:gd name="T84" fmla="*/ 1317 w 3583"/>
              <a:gd name="T85" fmla="*/ 1472 h 2725"/>
              <a:gd name="T86" fmla="*/ 1087 w 3583"/>
              <a:gd name="T87" fmla="*/ 1263 h 2725"/>
              <a:gd name="T88" fmla="*/ 678 w 3583"/>
              <a:gd name="T89" fmla="*/ 1650 h 2725"/>
              <a:gd name="T90" fmla="*/ 612 w 3583"/>
              <a:gd name="T91" fmla="*/ 1638 h 2725"/>
              <a:gd name="T92" fmla="*/ 3 w 3583"/>
              <a:gd name="T93" fmla="*/ 1015 h 2725"/>
              <a:gd name="T94" fmla="*/ 25 w 3583"/>
              <a:gd name="T95" fmla="*/ 932 h 2725"/>
              <a:gd name="T96" fmla="*/ 987 w 3583"/>
              <a:gd name="T97" fmla="*/ 0 h 2725"/>
              <a:gd name="T98" fmla="*/ 1057 w 3583"/>
              <a:gd name="T99" fmla="*/ 25 h 2725"/>
              <a:gd name="T100" fmla="*/ 1829 w 3583"/>
              <a:gd name="T101" fmla="*/ 413 h 2725"/>
              <a:gd name="T102" fmla="*/ 1914 w 3583"/>
              <a:gd name="T103" fmla="*/ 435 h 2725"/>
              <a:gd name="T104" fmla="*/ 2559 w 3583"/>
              <a:gd name="T105" fmla="*/ 4 h 2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583" h="2725">
                <a:moveTo>
                  <a:pt x="2587" y="210"/>
                </a:moveTo>
                <a:lnTo>
                  <a:pt x="2137" y="658"/>
                </a:lnTo>
                <a:lnTo>
                  <a:pt x="2922" y="1442"/>
                </a:lnTo>
                <a:lnTo>
                  <a:pt x="3372" y="994"/>
                </a:lnTo>
                <a:lnTo>
                  <a:pt x="2587" y="210"/>
                </a:lnTo>
                <a:close/>
                <a:moveTo>
                  <a:pt x="995" y="210"/>
                </a:moveTo>
                <a:lnTo>
                  <a:pt x="211" y="994"/>
                </a:lnTo>
                <a:lnTo>
                  <a:pt x="660" y="1442"/>
                </a:lnTo>
                <a:lnTo>
                  <a:pt x="1446" y="658"/>
                </a:lnTo>
                <a:lnTo>
                  <a:pt x="995" y="210"/>
                </a:lnTo>
                <a:close/>
                <a:moveTo>
                  <a:pt x="2577" y="0"/>
                </a:moveTo>
                <a:lnTo>
                  <a:pt x="2597" y="0"/>
                </a:lnTo>
                <a:lnTo>
                  <a:pt x="2615" y="4"/>
                </a:lnTo>
                <a:lnTo>
                  <a:pt x="2633" y="12"/>
                </a:lnTo>
                <a:lnTo>
                  <a:pt x="2649" y="25"/>
                </a:lnTo>
                <a:lnTo>
                  <a:pt x="3557" y="932"/>
                </a:lnTo>
                <a:lnTo>
                  <a:pt x="3572" y="950"/>
                </a:lnTo>
                <a:lnTo>
                  <a:pt x="3580" y="971"/>
                </a:lnTo>
                <a:lnTo>
                  <a:pt x="3583" y="994"/>
                </a:lnTo>
                <a:lnTo>
                  <a:pt x="3580" y="1015"/>
                </a:lnTo>
                <a:lnTo>
                  <a:pt x="3572" y="1037"/>
                </a:lnTo>
                <a:lnTo>
                  <a:pt x="3557" y="1054"/>
                </a:lnTo>
                <a:lnTo>
                  <a:pt x="2984" y="1626"/>
                </a:lnTo>
                <a:lnTo>
                  <a:pt x="2971" y="1638"/>
                </a:lnTo>
                <a:lnTo>
                  <a:pt x="2956" y="1646"/>
                </a:lnTo>
                <a:lnTo>
                  <a:pt x="2939" y="1650"/>
                </a:lnTo>
                <a:lnTo>
                  <a:pt x="2922" y="1653"/>
                </a:lnTo>
                <a:lnTo>
                  <a:pt x="2906" y="1650"/>
                </a:lnTo>
                <a:lnTo>
                  <a:pt x="2889" y="1646"/>
                </a:lnTo>
                <a:lnTo>
                  <a:pt x="2874" y="1638"/>
                </a:lnTo>
                <a:lnTo>
                  <a:pt x="2861" y="1626"/>
                </a:lnTo>
                <a:lnTo>
                  <a:pt x="1978" y="745"/>
                </a:lnTo>
                <a:lnTo>
                  <a:pt x="1975" y="742"/>
                </a:lnTo>
                <a:lnTo>
                  <a:pt x="1952" y="720"/>
                </a:lnTo>
                <a:lnTo>
                  <a:pt x="1952" y="720"/>
                </a:lnTo>
                <a:lnTo>
                  <a:pt x="1852" y="619"/>
                </a:lnTo>
                <a:lnTo>
                  <a:pt x="1270" y="1200"/>
                </a:lnTo>
                <a:lnTo>
                  <a:pt x="1334" y="1264"/>
                </a:lnTo>
                <a:lnTo>
                  <a:pt x="1730" y="869"/>
                </a:lnTo>
                <a:lnTo>
                  <a:pt x="1746" y="857"/>
                </a:lnTo>
                <a:lnTo>
                  <a:pt x="1763" y="848"/>
                </a:lnTo>
                <a:lnTo>
                  <a:pt x="1782" y="844"/>
                </a:lnTo>
                <a:lnTo>
                  <a:pt x="1802" y="844"/>
                </a:lnTo>
                <a:lnTo>
                  <a:pt x="1820" y="848"/>
                </a:lnTo>
                <a:lnTo>
                  <a:pt x="1837" y="857"/>
                </a:lnTo>
                <a:lnTo>
                  <a:pt x="1853" y="869"/>
                </a:lnTo>
                <a:lnTo>
                  <a:pt x="2821" y="1835"/>
                </a:lnTo>
                <a:lnTo>
                  <a:pt x="2834" y="1850"/>
                </a:lnTo>
                <a:lnTo>
                  <a:pt x="2842" y="1867"/>
                </a:lnTo>
                <a:lnTo>
                  <a:pt x="2846" y="1887"/>
                </a:lnTo>
                <a:lnTo>
                  <a:pt x="2846" y="1905"/>
                </a:lnTo>
                <a:lnTo>
                  <a:pt x="2842" y="1924"/>
                </a:lnTo>
                <a:lnTo>
                  <a:pt x="2834" y="1942"/>
                </a:lnTo>
                <a:lnTo>
                  <a:pt x="2821" y="1958"/>
                </a:lnTo>
                <a:lnTo>
                  <a:pt x="2667" y="2111"/>
                </a:lnTo>
                <a:lnTo>
                  <a:pt x="2748" y="2191"/>
                </a:lnTo>
                <a:lnTo>
                  <a:pt x="2761" y="2206"/>
                </a:lnTo>
                <a:lnTo>
                  <a:pt x="2770" y="2224"/>
                </a:lnTo>
                <a:lnTo>
                  <a:pt x="2773" y="2243"/>
                </a:lnTo>
                <a:lnTo>
                  <a:pt x="2773" y="2261"/>
                </a:lnTo>
                <a:lnTo>
                  <a:pt x="2770" y="2280"/>
                </a:lnTo>
                <a:lnTo>
                  <a:pt x="2761" y="2298"/>
                </a:lnTo>
                <a:lnTo>
                  <a:pt x="2748" y="2314"/>
                </a:lnTo>
                <a:lnTo>
                  <a:pt x="2534" y="2527"/>
                </a:lnTo>
                <a:lnTo>
                  <a:pt x="2521" y="2539"/>
                </a:lnTo>
                <a:lnTo>
                  <a:pt x="2505" y="2547"/>
                </a:lnTo>
                <a:lnTo>
                  <a:pt x="2489" y="2551"/>
                </a:lnTo>
                <a:lnTo>
                  <a:pt x="2472" y="2553"/>
                </a:lnTo>
                <a:lnTo>
                  <a:pt x="2455" y="2551"/>
                </a:lnTo>
                <a:lnTo>
                  <a:pt x="2439" y="2547"/>
                </a:lnTo>
                <a:lnTo>
                  <a:pt x="2424" y="2539"/>
                </a:lnTo>
                <a:lnTo>
                  <a:pt x="2411" y="2527"/>
                </a:lnTo>
                <a:lnTo>
                  <a:pt x="2330" y="2447"/>
                </a:lnTo>
                <a:lnTo>
                  <a:pt x="2177" y="2600"/>
                </a:lnTo>
                <a:lnTo>
                  <a:pt x="2164" y="2611"/>
                </a:lnTo>
                <a:lnTo>
                  <a:pt x="2149" y="2620"/>
                </a:lnTo>
                <a:lnTo>
                  <a:pt x="2132" y="2624"/>
                </a:lnTo>
                <a:lnTo>
                  <a:pt x="2116" y="2625"/>
                </a:lnTo>
                <a:lnTo>
                  <a:pt x="2099" y="2624"/>
                </a:lnTo>
                <a:lnTo>
                  <a:pt x="2082" y="2620"/>
                </a:lnTo>
                <a:lnTo>
                  <a:pt x="2067" y="2611"/>
                </a:lnTo>
                <a:lnTo>
                  <a:pt x="2054" y="2600"/>
                </a:lnTo>
                <a:lnTo>
                  <a:pt x="2000" y="2547"/>
                </a:lnTo>
                <a:lnTo>
                  <a:pt x="1847" y="2699"/>
                </a:lnTo>
                <a:lnTo>
                  <a:pt x="1833" y="2710"/>
                </a:lnTo>
                <a:lnTo>
                  <a:pt x="1818" y="2718"/>
                </a:lnTo>
                <a:lnTo>
                  <a:pt x="1803" y="2723"/>
                </a:lnTo>
                <a:lnTo>
                  <a:pt x="1785" y="2725"/>
                </a:lnTo>
                <a:lnTo>
                  <a:pt x="1769" y="2723"/>
                </a:lnTo>
                <a:lnTo>
                  <a:pt x="1753" y="2718"/>
                </a:lnTo>
                <a:lnTo>
                  <a:pt x="1737" y="2710"/>
                </a:lnTo>
                <a:lnTo>
                  <a:pt x="1724" y="2699"/>
                </a:lnTo>
                <a:lnTo>
                  <a:pt x="857" y="1835"/>
                </a:lnTo>
                <a:lnTo>
                  <a:pt x="845" y="1819"/>
                </a:lnTo>
                <a:lnTo>
                  <a:pt x="837" y="1801"/>
                </a:lnTo>
                <a:lnTo>
                  <a:pt x="832" y="1783"/>
                </a:lnTo>
                <a:lnTo>
                  <a:pt x="832" y="1763"/>
                </a:lnTo>
                <a:lnTo>
                  <a:pt x="837" y="1745"/>
                </a:lnTo>
                <a:lnTo>
                  <a:pt x="845" y="1727"/>
                </a:lnTo>
                <a:lnTo>
                  <a:pt x="857" y="1712"/>
                </a:lnTo>
                <a:lnTo>
                  <a:pt x="874" y="1699"/>
                </a:lnTo>
                <a:lnTo>
                  <a:pt x="891" y="1691"/>
                </a:lnTo>
                <a:lnTo>
                  <a:pt x="909" y="1687"/>
                </a:lnTo>
                <a:lnTo>
                  <a:pt x="929" y="1687"/>
                </a:lnTo>
                <a:lnTo>
                  <a:pt x="948" y="1691"/>
                </a:lnTo>
                <a:lnTo>
                  <a:pt x="965" y="1699"/>
                </a:lnTo>
                <a:lnTo>
                  <a:pt x="981" y="1712"/>
                </a:lnTo>
                <a:lnTo>
                  <a:pt x="1785" y="2514"/>
                </a:lnTo>
                <a:lnTo>
                  <a:pt x="1877" y="2423"/>
                </a:lnTo>
                <a:lnTo>
                  <a:pt x="1572" y="2119"/>
                </a:lnTo>
                <a:lnTo>
                  <a:pt x="1267" y="1815"/>
                </a:lnTo>
                <a:lnTo>
                  <a:pt x="1255" y="1800"/>
                </a:lnTo>
                <a:lnTo>
                  <a:pt x="1247" y="1783"/>
                </a:lnTo>
                <a:lnTo>
                  <a:pt x="1243" y="1764"/>
                </a:lnTo>
                <a:lnTo>
                  <a:pt x="1242" y="1746"/>
                </a:lnTo>
                <a:lnTo>
                  <a:pt x="1243" y="1737"/>
                </a:lnTo>
                <a:lnTo>
                  <a:pt x="1246" y="1730"/>
                </a:lnTo>
                <a:lnTo>
                  <a:pt x="1249" y="1722"/>
                </a:lnTo>
                <a:lnTo>
                  <a:pt x="1257" y="1707"/>
                </a:lnTo>
                <a:lnTo>
                  <a:pt x="1267" y="1693"/>
                </a:lnTo>
                <a:lnTo>
                  <a:pt x="1275" y="1687"/>
                </a:lnTo>
                <a:lnTo>
                  <a:pt x="1291" y="1676"/>
                </a:lnTo>
                <a:lnTo>
                  <a:pt x="1310" y="1670"/>
                </a:lnTo>
                <a:lnTo>
                  <a:pt x="1329" y="1668"/>
                </a:lnTo>
                <a:lnTo>
                  <a:pt x="1346" y="1669"/>
                </a:lnTo>
                <a:lnTo>
                  <a:pt x="1362" y="1673"/>
                </a:lnTo>
                <a:lnTo>
                  <a:pt x="1377" y="1682"/>
                </a:lnTo>
                <a:lnTo>
                  <a:pt x="1391" y="1693"/>
                </a:lnTo>
                <a:lnTo>
                  <a:pt x="2062" y="2361"/>
                </a:lnTo>
                <a:lnTo>
                  <a:pt x="2062" y="2362"/>
                </a:lnTo>
                <a:lnTo>
                  <a:pt x="2116" y="2416"/>
                </a:lnTo>
                <a:lnTo>
                  <a:pt x="2206" y="2324"/>
                </a:lnTo>
                <a:lnTo>
                  <a:pt x="1483" y="1602"/>
                </a:lnTo>
                <a:lnTo>
                  <a:pt x="1470" y="1586"/>
                </a:lnTo>
                <a:lnTo>
                  <a:pt x="1462" y="1569"/>
                </a:lnTo>
                <a:lnTo>
                  <a:pt x="1458" y="1549"/>
                </a:lnTo>
                <a:lnTo>
                  <a:pt x="1458" y="1531"/>
                </a:lnTo>
                <a:lnTo>
                  <a:pt x="1462" y="1513"/>
                </a:lnTo>
                <a:lnTo>
                  <a:pt x="1470" y="1494"/>
                </a:lnTo>
                <a:lnTo>
                  <a:pt x="1483" y="1479"/>
                </a:lnTo>
                <a:lnTo>
                  <a:pt x="1498" y="1466"/>
                </a:lnTo>
                <a:lnTo>
                  <a:pt x="1515" y="1458"/>
                </a:lnTo>
                <a:lnTo>
                  <a:pt x="1535" y="1454"/>
                </a:lnTo>
                <a:lnTo>
                  <a:pt x="1553" y="1454"/>
                </a:lnTo>
                <a:lnTo>
                  <a:pt x="1572" y="1458"/>
                </a:lnTo>
                <a:lnTo>
                  <a:pt x="1590" y="1466"/>
                </a:lnTo>
                <a:lnTo>
                  <a:pt x="1606" y="1479"/>
                </a:lnTo>
                <a:lnTo>
                  <a:pt x="2472" y="2343"/>
                </a:lnTo>
                <a:lnTo>
                  <a:pt x="2563" y="2252"/>
                </a:lnTo>
                <a:lnTo>
                  <a:pt x="1697" y="1388"/>
                </a:lnTo>
                <a:lnTo>
                  <a:pt x="1684" y="1370"/>
                </a:lnTo>
                <a:lnTo>
                  <a:pt x="1675" y="1351"/>
                </a:lnTo>
                <a:lnTo>
                  <a:pt x="1672" y="1330"/>
                </a:lnTo>
                <a:lnTo>
                  <a:pt x="1673" y="1310"/>
                </a:lnTo>
                <a:lnTo>
                  <a:pt x="1680" y="1289"/>
                </a:lnTo>
                <a:lnTo>
                  <a:pt x="1691" y="1272"/>
                </a:lnTo>
                <a:lnTo>
                  <a:pt x="1697" y="1265"/>
                </a:lnTo>
                <a:lnTo>
                  <a:pt x="1712" y="1252"/>
                </a:lnTo>
                <a:lnTo>
                  <a:pt x="1731" y="1243"/>
                </a:lnTo>
                <a:lnTo>
                  <a:pt x="1749" y="1240"/>
                </a:lnTo>
                <a:lnTo>
                  <a:pt x="1768" y="1240"/>
                </a:lnTo>
                <a:lnTo>
                  <a:pt x="1787" y="1243"/>
                </a:lnTo>
                <a:lnTo>
                  <a:pt x="1805" y="1252"/>
                </a:lnTo>
                <a:lnTo>
                  <a:pt x="1820" y="1265"/>
                </a:lnTo>
                <a:lnTo>
                  <a:pt x="2545" y="1987"/>
                </a:lnTo>
                <a:lnTo>
                  <a:pt x="2636" y="1896"/>
                </a:lnTo>
                <a:lnTo>
                  <a:pt x="1792" y="1053"/>
                </a:lnTo>
                <a:lnTo>
                  <a:pt x="1396" y="1448"/>
                </a:lnTo>
                <a:lnTo>
                  <a:pt x="1378" y="1463"/>
                </a:lnTo>
                <a:lnTo>
                  <a:pt x="1359" y="1470"/>
                </a:lnTo>
                <a:lnTo>
                  <a:pt x="1338" y="1475"/>
                </a:lnTo>
                <a:lnTo>
                  <a:pt x="1317" y="1472"/>
                </a:lnTo>
                <a:lnTo>
                  <a:pt x="1297" y="1466"/>
                </a:lnTo>
                <a:lnTo>
                  <a:pt x="1279" y="1455"/>
                </a:lnTo>
                <a:lnTo>
                  <a:pt x="1272" y="1448"/>
                </a:lnTo>
                <a:lnTo>
                  <a:pt x="1087" y="1263"/>
                </a:lnTo>
                <a:lnTo>
                  <a:pt x="722" y="1626"/>
                </a:lnTo>
                <a:lnTo>
                  <a:pt x="708" y="1638"/>
                </a:lnTo>
                <a:lnTo>
                  <a:pt x="693" y="1646"/>
                </a:lnTo>
                <a:lnTo>
                  <a:pt x="678" y="1650"/>
                </a:lnTo>
                <a:lnTo>
                  <a:pt x="660" y="1653"/>
                </a:lnTo>
                <a:lnTo>
                  <a:pt x="644" y="1650"/>
                </a:lnTo>
                <a:lnTo>
                  <a:pt x="628" y="1646"/>
                </a:lnTo>
                <a:lnTo>
                  <a:pt x="612" y="1638"/>
                </a:lnTo>
                <a:lnTo>
                  <a:pt x="599" y="1626"/>
                </a:lnTo>
                <a:lnTo>
                  <a:pt x="25" y="1054"/>
                </a:lnTo>
                <a:lnTo>
                  <a:pt x="12" y="1037"/>
                </a:lnTo>
                <a:lnTo>
                  <a:pt x="3" y="1015"/>
                </a:lnTo>
                <a:lnTo>
                  <a:pt x="0" y="994"/>
                </a:lnTo>
                <a:lnTo>
                  <a:pt x="3" y="971"/>
                </a:lnTo>
                <a:lnTo>
                  <a:pt x="12" y="950"/>
                </a:lnTo>
                <a:lnTo>
                  <a:pt x="25" y="932"/>
                </a:lnTo>
                <a:lnTo>
                  <a:pt x="934" y="25"/>
                </a:lnTo>
                <a:lnTo>
                  <a:pt x="950" y="12"/>
                </a:lnTo>
                <a:lnTo>
                  <a:pt x="967" y="4"/>
                </a:lnTo>
                <a:lnTo>
                  <a:pt x="987" y="0"/>
                </a:lnTo>
                <a:lnTo>
                  <a:pt x="1005" y="0"/>
                </a:lnTo>
                <a:lnTo>
                  <a:pt x="1024" y="4"/>
                </a:lnTo>
                <a:lnTo>
                  <a:pt x="1042" y="12"/>
                </a:lnTo>
                <a:lnTo>
                  <a:pt x="1057" y="25"/>
                </a:lnTo>
                <a:lnTo>
                  <a:pt x="1630" y="595"/>
                </a:lnTo>
                <a:lnTo>
                  <a:pt x="1790" y="435"/>
                </a:lnTo>
                <a:lnTo>
                  <a:pt x="1808" y="422"/>
                </a:lnTo>
                <a:lnTo>
                  <a:pt x="1829" y="413"/>
                </a:lnTo>
                <a:lnTo>
                  <a:pt x="1852" y="410"/>
                </a:lnTo>
                <a:lnTo>
                  <a:pt x="1874" y="413"/>
                </a:lnTo>
                <a:lnTo>
                  <a:pt x="1895" y="422"/>
                </a:lnTo>
                <a:lnTo>
                  <a:pt x="1914" y="435"/>
                </a:lnTo>
                <a:lnTo>
                  <a:pt x="2014" y="536"/>
                </a:lnTo>
                <a:lnTo>
                  <a:pt x="2525" y="25"/>
                </a:lnTo>
                <a:lnTo>
                  <a:pt x="2541" y="12"/>
                </a:lnTo>
                <a:lnTo>
                  <a:pt x="2559" y="4"/>
                </a:lnTo>
                <a:lnTo>
                  <a:pt x="2577" y="0"/>
                </a:lnTo>
                <a:close/>
              </a:path>
            </a:pathLst>
          </a:custGeom>
          <a:solidFill>
            <a:srgbClr val="FFFFFF"/>
          </a:solid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62626"/>
              </a:solidFill>
              <a:effectLst/>
              <a:uLnTx/>
              <a:uFillTx/>
              <a:latin typeface="Roboto"/>
            </a:endParaRPr>
          </a:p>
        </p:txBody>
      </p:sp>
      <p:grpSp>
        <p:nvGrpSpPr>
          <p:cNvPr id="67" name="Group 66">
            <a:extLst>
              <a:ext uri="{FF2B5EF4-FFF2-40B4-BE49-F238E27FC236}">
                <a16:creationId xmlns:a16="http://schemas.microsoft.com/office/drawing/2014/main" id="{5622F935-5874-5D9C-E54F-6FA0227031DD}"/>
              </a:ext>
            </a:extLst>
          </p:cNvPr>
          <p:cNvGrpSpPr/>
          <p:nvPr/>
        </p:nvGrpSpPr>
        <p:grpSpPr>
          <a:xfrm>
            <a:off x="5731905" y="3627906"/>
            <a:ext cx="788421" cy="915997"/>
            <a:chOff x="7280275" y="4225925"/>
            <a:chExt cx="490538" cy="569913"/>
          </a:xfrm>
          <a:solidFill>
            <a:srgbClr val="FFFFFF"/>
          </a:solidFill>
        </p:grpSpPr>
        <p:sp>
          <p:nvSpPr>
            <p:cNvPr id="68" name="Freeform 44">
              <a:extLst>
                <a:ext uri="{FF2B5EF4-FFF2-40B4-BE49-F238E27FC236}">
                  <a16:creationId xmlns:a16="http://schemas.microsoft.com/office/drawing/2014/main" id="{9832F6B1-2CF4-735C-6BDE-5410DC825367}"/>
                </a:ext>
              </a:extLst>
            </p:cNvPr>
            <p:cNvSpPr>
              <a:spLocks noEditPoints="1"/>
            </p:cNvSpPr>
            <p:nvPr/>
          </p:nvSpPr>
          <p:spPr bwMode="auto">
            <a:xfrm>
              <a:off x="7280275" y="4225925"/>
              <a:ext cx="490538" cy="569913"/>
            </a:xfrm>
            <a:custGeom>
              <a:avLst/>
              <a:gdLst>
                <a:gd name="T0" fmla="*/ 522 w 3087"/>
                <a:gd name="T1" fmla="*/ 1779 h 3590"/>
                <a:gd name="T2" fmla="*/ 280 w 3087"/>
                <a:gd name="T3" fmla="*/ 2021 h 3590"/>
                <a:gd name="T4" fmla="*/ 207 w 3087"/>
                <a:gd name="T5" fmla="*/ 3382 h 3590"/>
                <a:gd name="T6" fmla="*/ 1597 w 3087"/>
                <a:gd name="T7" fmla="*/ 3179 h 3590"/>
                <a:gd name="T8" fmla="*/ 1509 w 3087"/>
                <a:gd name="T9" fmla="*/ 2919 h 3590"/>
                <a:gd name="T10" fmla="*/ 1556 w 3087"/>
                <a:gd name="T11" fmla="*/ 1916 h 3590"/>
                <a:gd name="T12" fmla="*/ 1702 w 3087"/>
                <a:gd name="T13" fmla="*/ 1923 h 3590"/>
                <a:gd name="T14" fmla="*/ 1860 w 3087"/>
                <a:gd name="T15" fmla="*/ 1933 h 3590"/>
                <a:gd name="T16" fmla="*/ 1961 w 3087"/>
                <a:gd name="T17" fmla="*/ 1841 h 3590"/>
                <a:gd name="T18" fmla="*/ 1642 w 3087"/>
                <a:gd name="T19" fmla="*/ 1709 h 3590"/>
                <a:gd name="T20" fmla="*/ 1297 w 3087"/>
                <a:gd name="T21" fmla="*/ 2740 h 3590"/>
                <a:gd name="T22" fmla="*/ 1196 w 3087"/>
                <a:gd name="T23" fmla="*/ 2821 h 3590"/>
                <a:gd name="T24" fmla="*/ 1095 w 3087"/>
                <a:gd name="T25" fmla="*/ 2740 h 3590"/>
                <a:gd name="T26" fmla="*/ 984 w 3087"/>
                <a:gd name="T27" fmla="*/ 0 h 3590"/>
                <a:gd name="T28" fmla="*/ 1501 w 3087"/>
                <a:gd name="T29" fmla="*/ 59 h 3590"/>
                <a:gd name="T30" fmla="*/ 1472 w 3087"/>
                <a:gd name="T31" fmla="*/ 185 h 3590"/>
                <a:gd name="T32" fmla="*/ 884 w 3087"/>
                <a:gd name="T33" fmla="*/ 221 h 3590"/>
                <a:gd name="T34" fmla="*/ 652 w 3087"/>
                <a:gd name="T35" fmla="*/ 382 h 3590"/>
                <a:gd name="T36" fmla="*/ 579 w 3087"/>
                <a:gd name="T37" fmla="*/ 1092 h 3590"/>
                <a:gd name="T38" fmla="*/ 680 w 3087"/>
                <a:gd name="T39" fmla="*/ 1360 h 3590"/>
                <a:gd name="T40" fmla="*/ 929 w 3087"/>
                <a:gd name="T41" fmla="*/ 1494 h 3590"/>
                <a:gd name="T42" fmla="*/ 1600 w 3087"/>
                <a:gd name="T43" fmla="*/ 1448 h 3590"/>
                <a:gd name="T44" fmla="*/ 1785 w 3087"/>
                <a:gd name="T45" fmla="*/ 1238 h 3590"/>
                <a:gd name="T46" fmla="*/ 1822 w 3087"/>
                <a:gd name="T47" fmla="*/ 568 h 3590"/>
                <a:gd name="T48" fmla="*/ 1939 w 3087"/>
                <a:gd name="T49" fmla="*/ 512 h 3590"/>
                <a:gd name="T50" fmla="*/ 2019 w 3087"/>
                <a:gd name="T51" fmla="*/ 614 h 3590"/>
                <a:gd name="T52" fmla="*/ 1940 w 3087"/>
                <a:gd name="T53" fmla="*/ 1392 h 3590"/>
                <a:gd name="T54" fmla="*/ 1997 w 3087"/>
                <a:gd name="T55" fmla="*/ 1613 h 3590"/>
                <a:gd name="T56" fmla="*/ 2185 w 3087"/>
                <a:gd name="T57" fmla="*/ 1669 h 3590"/>
                <a:gd name="T58" fmla="*/ 2391 w 3087"/>
                <a:gd name="T59" fmla="*/ 1656 h 3590"/>
                <a:gd name="T60" fmla="*/ 2523 w 3087"/>
                <a:gd name="T61" fmla="*/ 1825 h 3590"/>
                <a:gd name="T62" fmla="*/ 2650 w 3087"/>
                <a:gd name="T63" fmla="*/ 1959 h 3590"/>
                <a:gd name="T64" fmla="*/ 2583 w 3087"/>
                <a:gd name="T65" fmla="*/ 2071 h 3590"/>
                <a:gd name="T66" fmla="*/ 2405 w 3087"/>
                <a:gd name="T67" fmla="*/ 2001 h 3590"/>
                <a:gd name="T68" fmla="*/ 2227 w 3087"/>
                <a:gd name="T69" fmla="*/ 1966 h 3590"/>
                <a:gd name="T70" fmla="*/ 2170 w 3087"/>
                <a:gd name="T71" fmla="*/ 2017 h 3590"/>
                <a:gd name="T72" fmla="*/ 1882 w 3087"/>
                <a:gd name="T73" fmla="*/ 2140 h 3590"/>
                <a:gd name="T74" fmla="*/ 1760 w 3087"/>
                <a:gd name="T75" fmla="*/ 2143 h 3590"/>
                <a:gd name="T76" fmla="*/ 1758 w 3087"/>
                <a:gd name="T77" fmla="*/ 3046 h 3590"/>
                <a:gd name="T78" fmla="*/ 2793 w 3087"/>
                <a:gd name="T79" fmla="*/ 3094 h 3590"/>
                <a:gd name="T80" fmla="*/ 2878 w 3087"/>
                <a:gd name="T81" fmla="*/ 2919 h 3590"/>
                <a:gd name="T82" fmla="*/ 2937 w 3087"/>
                <a:gd name="T83" fmla="*/ 1909 h 3590"/>
                <a:gd name="T84" fmla="*/ 3064 w 3087"/>
                <a:gd name="T85" fmla="*/ 1938 h 3590"/>
                <a:gd name="T86" fmla="*/ 3076 w 3087"/>
                <a:gd name="T87" fmla="*/ 3011 h 3590"/>
                <a:gd name="T88" fmla="*/ 2939 w 3087"/>
                <a:gd name="T89" fmla="*/ 3243 h 3590"/>
                <a:gd name="T90" fmla="*/ 2298 w 3087"/>
                <a:gd name="T91" fmla="*/ 3590 h 3590"/>
                <a:gd name="T92" fmla="*/ 38 w 3087"/>
                <a:gd name="T93" fmla="*/ 3567 h 3590"/>
                <a:gd name="T94" fmla="*/ 2 w 3087"/>
                <a:gd name="T95" fmla="*/ 2238 h 3590"/>
                <a:gd name="T96" fmla="*/ 139 w 3087"/>
                <a:gd name="T97" fmla="*/ 1854 h 3590"/>
                <a:gd name="T98" fmla="*/ 437 w 3087"/>
                <a:gd name="T99" fmla="*/ 1588 h 3590"/>
                <a:gd name="T100" fmla="*/ 423 w 3087"/>
                <a:gd name="T101" fmla="*/ 1338 h 3590"/>
                <a:gd name="T102" fmla="*/ 375 w 3087"/>
                <a:gd name="T103" fmla="*/ 550 h 3590"/>
                <a:gd name="T104" fmla="*/ 512 w 3087"/>
                <a:gd name="T105" fmla="*/ 223 h 3590"/>
                <a:gd name="T106" fmla="*/ 802 w 3087"/>
                <a:gd name="T107" fmla="*/ 27 h 3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087" h="3590">
                  <a:moveTo>
                    <a:pt x="808" y="1706"/>
                  </a:moveTo>
                  <a:lnTo>
                    <a:pt x="748" y="1709"/>
                  </a:lnTo>
                  <a:lnTo>
                    <a:pt x="688" y="1718"/>
                  </a:lnTo>
                  <a:lnTo>
                    <a:pt x="630" y="1733"/>
                  </a:lnTo>
                  <a:lnTo>
                    <a:pt x="575" y="1754"/>
                  </a:lnTo>
                  <a:lnTo>
                    <a:pt x="522" y="1779"/>
                  </a:lnTo>
                  <a:lnTo>
                    <a:pt x="473" y="1809"/>
                  </a:lnTo>
                  <a:lnTo>
                    <a:pt x="426" y="1844"/>
                  </a:lnTo>
                  <a:lnTo>
                    <a:pt x="384" y="1883"/>
                  </a:lnTo>
                  <a:lnTo>
                    <a:pt x="345" y="1926"/>
                  </a:lnTo>
                  <a:lnTo>
                    <a:pt x="310" y="1972"/>
                  </a:lnTo>
                  <a:lnTo>
                    <a:pt x="280" y="2021"/>
                  </a:lnTo>
                  <a:lnTo>
                    <a:pt x="255" y="2075"/>
                  </a:lnTo>
                  <a:lnTo>
                    <a:pt x="234" y="2130"/>
                  </a:lnTo>
                  <a:lnTo>
                    <a:pt x="219" y="2188"/>
                  </a:lnTo>
                  <a:lnTo>
                    <a:pt x="210" y="2248"/>
                  </a:lnTo>
                  <a:lnTo>
                    <a:pt x="207" y="2308"/>
                  </a:lnTo>
                  <a:lnTo>
                    <a:pt x="207" y="3382"/>
                  </a:lnTo>
                  <a:lnTo>
                    <a:pt x="1891" y="3382"/>
                  </a:lnTo>
                  <a:lnTo>
                    <a:pt x="1733" y="3295"/>
                  </a:lnTo>
                  <a:lnTo>
                    <a:pt x="1694" y="3271"/>
                  </a:lnTo>
                  <a:lnTo>
                    <a:pt x="1658" y="3244"/>
                  </a:lnTo>
                  <a:lnTo>
                    <a:pt x="1625" y="3213"/>
                  </a:lnTo>
                  <a:lnTo>
                    <a:pt x="1597" y="3179"/>
                  </a:lnTo>
                  <a:lnTo>
                    <a:pt x="1572" y="3142"/>
                  </a:lnTo>
                  <a:lnTo>
                    <a:pt x="1550" y="3103"/>
                  </a:lnTo>
                  <a:lnTo>
                    <a:pt x="1534" y="3061"/>
                  </a:lnTo>
                  <a:lnTo>
                    <a:pt x="1520" y="3016"/>
                  </a:lnTo>
                  <a:lnTo>
                    <a:pt x="1512" y="2968"/>
                  </a:lnTo>
                  <a:lnTo>
                    <a:pt x="1509" y="2919"/>
                  </a:lnTo>
                  <a:lnTo>
                    <a:pt x="1509" y="2003"/>
                  </a:lnTo>
                  <a:lnTo>
                    <a:pt x="1511" y="1982"/>
                  </a:lnTo>
                  <a:lnTo>
                    <a:pt x="1518" y="1963"/>
                  </a:lnTo>
                  <a:lnTo>
                    <a:pt x="1528" y="1945"/>
                  </a:lnTo>
                  <a:lnTo>
                    <a:pt x="1541" y="1929"/>
                  </a:lnTo>
                  <a:lnTo>
                    <a:pt x="1556" y="1916"/>
                  </a:lnTo>
                  <a:lnTo>
                    <a:pt x="1574" y="1906"/>
                  </a:lnTo>
                  <a:lnTo>
                    <a:pt x="1594" y="1901"/>
                  </a:lnTo>
                  <a:lnTo>
                    <a:pt x="1614" y="1898"/>
                  </a:lnTo>
                  <a:lnTo>
                    <a:pt x="1634" y="1901"/>
                  </a:lnTo>
                  <a:lnTo>
                    <a:pt x="1653" y="1907"/>
                  </a:lnTo>
                  <a:lnTo>
                    <a:pt x="1702" y="1923"/>
                  </a:lnTo>
                  <a:lnTo>
                    <a:pt x="1752" y="1933"/>
                  </a:lnTo>
                  <a:lnTo>
                    <a:pt x="1803" y="1938"/>
                  </a:lnTo>
                  <a:lnTo>
                    <a:pt x="1805" y="1936"/>
                  </a:lnTo>
                  <a:lnTo>
                    <a:pt x="1831" y="1936"/>
                  </a:lnTo>
                  <a:lnTo>
                    <a:pt x="1836" y="1935"/>
                  </a:lnTo>
                  <a:lnTo>
                    <a:pt x="1860" y="1933"/>
                  </a:lnTo>
                  <a:lnTo>
                    <a:pt x="1861" y="1933"/>
                  </a:lnTo>
                  <a:lnTo>
                    <a:pt x="1899" y="1924"/>
                  </a:lnTo>
                  <a:lnTo>
                    <a:pt x="1936" y="1914"/>
                  </a:lnTo>
                  <a:lnTo>
                    <a:pt x="1971" y="1898"/>
                  </a:lnTo>
                  <a:lnTo>
                    <a:pt x="2005" y="1880"/>
                  </a:lnTo>
                  <a:lnTo>
                    <a:pt x="1961" y="1841"/>
                  </a:lnTo>
                  <a:lnTo>
                    <a:pt x="1914" y="1806"/>
                  </a:lnTo>
                  <a:lnTo>
                    <a:pt x="1864" y="1777"/>
                  </a:lnTo>
                  <a:lnTo>
                    <a:pt x="1811" y="1751"/>
                  </a:lnTo>
                  <a:lnTo>
                    <a:pt x="1757" y="1732"/>
                  </a:lnTo>
                  <a:lnTo>
                    <a:pt x="1699" y="1718"/>
                  </a:lnTo>
                  <a:lnTo>
                    <a:pt x="1642" y="1709"/>
                  </a:lnTo>
                  <a:lnTo>
                    <a:pt x="1582" y="1706"/>
                  </a:lnTo>
                  <a:lnTo>
                    <a:pt x="1413" y="1706"/>
                  </a:lnTo>
                  <a:lnTo>
                    <a:pt x="1407" y="1706"/>
                  </a:lnTo>
                  <a:lnTo>
                    <a:pt x="1300" y="1706"/>
                  </a:lnTo>
                  <a:lnTo>
                    <a:pt x="1300" y="2716"/>
                  </a:lnTo>
                  <a:lnTo>
                    <a:pt x="1297" y="2740"/>
                  </a:lnTo>
                  <a:lnTo>
                    <a:pt x="1289" y="2762"/>
                  </a:lnTo>
                  <a:lnTo>
                    <a:pt x="1277" y="2782"/>
                  </a:lnTo>
                  <a:lnTo>
                    <a:pt x="1261" y="2798"/>
                  </a:lnTo>
                  <a:lnTo>
                    <a:pt x="1241" y="2810"/>
                  </a:lnTo>
                  <a:lnTo>
                    <a:pt x="1220" y="2818"/>
                  </a:lnTo>
                  <a:lnTo>
                    <a:pt x="1196" y="2821"/>
                  </a:lnTo>
                  <a:lnTo>
                    <a:pt x="1172" y="2818"/>
                  </a:lnTo>
                  <a:lnTo>
                    <a:pt x="1150" y="2810"/>
                  </a:lnTo>
                  <a:lnTo>
                    <a:pt x="1131" y="2798"/>
                  </a:lnTo>
                  <a:lnTo>
                    <a:pt x="1114" y="2782"/>
                  </a:lnTo>
                  <a:lnTo>
                    <a:pt x="1102" y="2762"/>
                  </a:lnTo>
                  <a:lnTo>
                    <a:pt x="1095" y="2740"/>
                  </a:lnTo>
                  <a:lnTo>
                    <a:pt x="1091" y="2716"/>
                  </a:lnTo>
                  <a:lnTo>
                    <a:pt x="1091" y="1706"/>
                  </a:lnTo>
                  <a:lnTo>
                    <a:pt x="984" y="1706"/>
                  </a:lnTo>
                  <a:lnTo>
                    <a:pt x="979" y="1706"/>
                  </a:lnTo>
                  <a:lnTo>
                    <a:pt x="808" y="1706"/>
                  </a:lnTo>
                  <a:close/>
                  <a:moveTo>
                    <a:pt x="984" y="0"/>
                  </a:moveTo>
                  <a:lnTo>
                    <a:pt x="1407" y="0"/>
                  </a:lnTo>
                  <a:lnTo>
                    <a:pt x="1431" y="3"/>
                  </a:lnTo>
                  <a:lnTo>
                    <a:pt x="1453" y="11"/>
                  </a:lnTo>
                  <a:lnTo>
                    <a:pt x="1472" y="23"/>
                  </a:lnTo>
                  <a:lnTo>
                    <a:pt x="1487" y="39"/>
                  </a:lnTo>
                  <a:lnTo>
                    <a:pt x="1501" y="59"/>
                  </a:lnTo>
                  <a:lnTo>
                    <a:pt x="1508" y="81"/>
                  </a:lnTo>
                  <a:lnTo>
                    <a:pt x="1510" y="104"/>
                  </a:lnTo>
                  <a:lnTo>
                    <a:pt x="1508" y="128"/>
                  </a:lnTo>
                  <a:lnTo>
                    <a:pt x="1501" y="150"/>
                  </a:lnTo>
                  <a:lnTo>
                    <a:pt x="1487" y="170"/>
                  </a:lnTo>
                  <a:lnTo>
                    <a:pt x="1472" y="185"/>
                  </a:lnTo>
                  <a:lnTo>
                    <a:pt x="1453" y="198"/>
                  </a:lnTo>
                  <a:lnTo>
                    <a:pt x="1431" y="206"/>
                  </a:lnTo>
                  <a:lnTo>
                    <a:pt x="1407" y="208"/>
                  </a:lnTo>
                  <a:lnTo>
                    <a:pt x="984" y="208"/>
                  </a:lnTo>
                  <a:lnTo>
                    <a:pt x="933" y="211"/>
                  </a:lnTo>
                  <a:lnTo>
                    <a:pt x="884" y="221"/>
                  </a:lnTo>
                  <a:lnTo>
                    <a:pt x="838" y="235"/>
                  </a:lnTo>
                  <a:lnTo>
                    <a:pt x="794" y="256"/>
                  </a:lnTo>
                  <a:lnTo>
                    <a:pt x="753" y="281"/>
                  </a:lnTo>
                  <a:lnTo>
                    <a:pt x="716" y="310"/>
                  </a:lnTo>
                  <a:lnTo>
                    <a:pt x="681" y="345"/>
                  </a:lnTo>
                  <a:lnTo>
                    <a:pt x="652" y="382"/>
                  </a:lnTo>
                  <a:lnTo>
                    <a:pt x="627" y="423"/>
                  </a:lnTo>
                  <a:lnTo>
                    <a:pt x="606" y="467"/>
                  </a:lnTo>
                  <a:lnTo>
                    <a:pt x="592" y="513"/>
                  </a:lnTo>
                  <a:lnTo>
                    <a:pt x="583" y="562"/>
                  </a:lnTo>
                  <a:lnTo>
                    <a:pt x="579" y="614"/>
                  </a:lnTo>
                  <a:lnTo>
                    <a:pt x="579" y="1092"/>
                  </a:lnTo>
                  <a:lnTo>
                    <a:pt x="583" y="1142"/>
                  </a:lnTo>
                  <a:lnTo>
                    <a:pt x="592" y="1191"/>
                  </a:lnTo>
                  <a:lnTo>
                    <a:pt x="606" y="1238"/>
                  </a:lnTo>
                  <a:lnTo>
                    <a:pt x="626" y="1282"/>
                  </a:lnTo>
                  <a:lnTo>
                    <a:pt x="651" y="1322"/>
                  </a:lnTo>
                  <a:lnTo>
                    <a:pt x="680" y="1360"/>
                  </a:lnTo>
                  <a:lnTo>
                    <a:pt x="714" y="1394"/>
                  </a:lnTo>
                  <a:lnTo>
                    <a:pt x="751" y="1423"/>
                  </a:lnTo>
                  <a:lnTo>
                    <a:pt x="791" y="1448"/>
                  </a:lnTo>
                  <a:lnTo>
                    <a:pt x="834" y="1469"/>
                  </a:lnTo>
                  <a:lnTo>
                    <a:pt x="881" y="1484"/>
                  </a:lnTo>
                  <a:lnTo>
                    <a:pt x="929" y="1494"/>
                  </a:lnTo>
                  <a:lnTo>
                    <a:pt x="979" y="1498"/>
                  </a:lnTo>
                  <a:lnTo>
                    <a:pt x="1413" y="1498"/>
                  </a:lnTo>
                  <a:lnTo>
                    <a:pt x="1463" y="1494"/>
                  </a:lnTo>
                  <a:lnTo>
                    <a:pt x="1510" y="1484"/>
                  </a:lnTo>
                  <a:lnTo>
                    <a:pt x="1557" y="1469"/>
                  </a:lnTo>
                  <a:lnTo>
                    <a:pt x="1600" y="1448"/>
                  </a:lnTo>
                  <a:lnTo>
                    <a:pt x="1640" y="1423"/>
                  </a:lnTo>
                  <a:lnTo>
                    <a:pt x="1677" y="1394"/>
                  </a:lnTo>
                  <a:lnTo>
                    <a:pt x="1711" y="1360"/>
                  </a:lnTo>
                  <a:lnTo>
                    <a:pt x="1740" y="1322"/>
                  </a:lnTo>
                  <a:lnTo>
                    <a:pt x="1764" y="1282"/>
                  </a:lnTo>
                  <a:lnTo>
                    <a:pt x="1785" y="1238"/>
                  </a:lnTo>
                  <a:lnTo>
                    <a:pt x="1799" y="1191"/>
                  </a:lnTo>
                  <a:lnTo>
                    <a:pt x="1809" y="1142"/>
                  </a:lnTo>
                  <a:lnTo>
                    <a:pt x="1811" y="1092"/>
                  </a:lnTo>
                  <a:lnTo>
                    <a:pt x="1811" y="614"/>
                  </a:lnTo>
                  <a:lnTo>
                    <a:pt x="1814" y="590"/>
                  </a:lnTo>
                  <a:lnTo>
                    <a:pt x="1822" y="568"/>
                  </a:lnTo>
                  <a:lnTo>
                    <a:pt x="1834" y="548"/>
                  </a:lnTo>
                  <a:lnTo>
                    <a:pt x="1850" y="532"/>
                  </a:lnTo>
                  <a:lnTo>
                    <a:pt x="1869" y="520"/>
                  </a:lnTo>
                  <a:lnTo>
                    <a:pt x="1891" y="512"/>
                  </a:lnTo>
                  <a:lnTo>
                    <a:pt x="1915" y="509"/>
                  </a:lnTo>
                  <a:lnTo>
                    <a:pt x="1939" y="512"/>
                  </a:lnTo>
                  <a:lnTo>
                    <a:pt x="1961" y="520"/>
                  </a:lnTo>
                  <a:lnTo>
                    <a:pt x="1980" y="532"/>
                  </a:lnTo>
                  <a:lnTo>
                    <a:pt x="1996" y="548"/>
                  </a:lnTo>
                  <a:lnTo>
                    <a:pt x="2008" y="568"/>
                  </a:lnTo>
                  <a:lnTo>
                    <a:pt x="2016" y="590"/>
                  </a:lnTo>
                  <a:lnTo>
                    <a:pt x="2019" y="614"/>
                  </a:lnTo>
                  <a:lnTo>
                    <a:pt x="2019" y="1092"/>
                  </a:lnTo>
                  <a:lnTo>
                    <a:pt x="2016" y="1158"/>
                  </a:lnTo>
                  <a:lnTo>
                    <a:pt x="2005" y="1220"/>
                  </a:lnTo>
                  <a:lnTo>
                    <a:pt x="1990" y="1280"/>
                  </a:lnTo>
                  <a:lnTo>
                    <a:pt x="1967" y="1338"/>
                  </a:lnTo>
                  <a:lnTo>
                    <a:pt x="1940" y="1392"/>
                  </a:lnTo>
                  <a:lnTo>
                    <a:pt x="1907" y="1445"/>
                  </a:lnTo>
                  <a:lnTo>
                    <a:pt x="1870" y="1493"/>
                  </a:lnTo>
                  <a:lnTo>
                    <a:pt x="1828" y="1536"/>
                  </a:lnTo>
                  <a:lnTo>
                    <a:pt x="1887" y="1558"/>
                  </a:lnTo>
                  <a:lnTo>
                    <a:pt x="1943" y="1584"/>
                  </a:lnTo>
                  <a:lnTo>
                    <a:pt x="1997" y="1613"/>
                  </a:lnTo>
                  <a:lnTo>
                    <a:pt x="2050" y="1647"/>
                  </a:lnTo>
                  <a:lnTo>
                    <a:pt x="2099" y="1685"/>
                  </a:lnTo>
                  <a:lnTo>
                    <a:pt x="2146" y="1728"/>
                  </a:lnTo>
                  <a:lnTo>
                    <a:pt x="2156" y="1707"/>
                  </a:lnTo>
                  <a:lnTo>
                    <a:pt x="2168" y="1685"/>
                  </a:lnTo>
                  <a:lnTo>
                    <a:pt x="2185" y="1669"/>
                  </a:lnTo>
                  <a:lnTo>
                    <a:pt x="2205" y="1656"/>
                  </a:lnTo>
                  <a:lnTo>
                    <a:pt x="2226" y="1647"/>
                  </a:lnTo>
                  <a:lnTo>
                    <a:pt x="2251" y="1645"/>
                  </a:lnTo>
                  <a:lnTo>
                    <a:pt x="2345" y="1645"/>
                  </a:lnTo>
                  <a:lnTo>
                    <a:pt x="2370" y="1647"/>
                  </a:lnTo>
                  <a:lnTo>
                    <a:pt x="2391" y="1656"/>
                  </a:lnTo>
                  <a:lnTo>
                    <a:pt x="2412" y="1669"/>
                  </a:lnTo>
                  <a:lnTo>
                    <a:pt x="2428" y="1685"/>
                  </a:lnTo>
                  <a:lnTo>
                    <a:pt x="2440" y="1707"/>
                  </a:lnTo>
                  <a:lnTo>
                    <a:pt x="2463" y="1749"/>
                  </a:lnTo>
                  <a:lnTo>
                    <a:pt x="2490" y="1790"/>
                  </a:lnTo>
                  <a:lnTo>
                    <a:pt x="2523" y="1825"/>
                  </a:lnTo>
                  <a:lnTo>
                    <a:pt x="2558" y="1857"/>
                  </a:lnTo>
                  <a:lnTo>
                    <a:pt x="2599" y="1884"/>
                  </a:lnTo>
                  <a:lnTo>
                    <a:pt x="2618" y="1899"/>
                  </a:lnTo>
                  <a:lnTo>
                    <a:pt x="2633" y="1917"/>
                  </a:lnTo>
                  <a:lnTo>
                    <a:pt x="2643" y="1938"/>
                  </a:lnTo>
                  <a:lnTo>
                    <a:pt x="2650" y="1959"/>
                  </a:lnTo>
                  <a:lnTo>
                    <a:pt x="2650" y="1982"/>
                  </a:lnTo>
                  <a:lnTo>
                    <a:pt x="2645" y="2005"/>
                  </a:lnTo>
                  <a:lnTo>
                    <a:pt x="2636" y="2027"/>
                  </a:lnTo>
                  <a:lnTo>
                    <a:pt x="2621" y="2046"/>
                  </a:lnTo>
                  <a:lnTo>
                    <a:pt x="2604" y="2062"/>
                  </a:lnTo>
                  <a:lnTo>
                    <a:pt x="2583" y="2071"/>
                  </a:lnTo>
                  <a:lnTo>
                    <a:pt x="2562" y="2078"/>
                  </a:lnTo>
                  <a:lnTo>
                    <a:pt x="2539" y="2078"/>
                  </a:lnTo>
                  <a:lnTo>
                    <a:pt x="2516" y="2073"/>
                  </a:lnTo>
                  <a:lnTo>
                    <a:pt x="2494" y="2065"/>
                  </a:lnTo>
                  <a:lnTo>
                    <a:pt x="2449" y="2034"/>
                  </a:lnTo>
                  <a:lnTo>
                    <a:pt x="2405" y="2001"/>
                  </a:lnTo>
                  <a:lnTo>
                    <a:pt x="2366" y="1964"/>
                  </a:lnTo>
                  <a:lnTo>
                    <a:pt x="2331" y="1922"/>
                  </a:lnTo>
                  <a:lnTo>
                    <a:pt x="2298" y="1878"/>
                  </a:lnTo>
                  <a:lnTo>
                    <a:pt x="2264" y="1924"/>
                  </a:lnTo>
                  <a:lnTo>
                    <a:pt x="2227" y="1966"/>
                  </a:lnTo>
                  <a:lnTo>
                    <a:pt x="2227" y="1966"/>
                  </a:lnTo>
                  <a:lnTo>
                    <a:pt x="2227" y="1967"/>
                  </a:lnTo>
                  <a:lnTo>
                    <a:pt x="2208" y="1985"/>
                  </a:lnTo>
                  <a:lnTo>
                    <a:pt x="2205" y="1989"/>
                  </a:lnTo>
                  <a:lnTo>
                    <a:pt x="2187" y="2004"/>
                  </a:lnTo>
                  <a:lnTo>
                    <a:pt x="2178" y="2011"/>
                  </a:lnTo>
                  <a:lnTo>
                    <a:pt x="2170" y="2017"/>
                  </a:lnTo>
                  <a:lnTo>
                    <a:pt x="2128" y="2048"/>
                  </a:lnTo>
                  <a:lnTo>
                    <a:pt x="2082" y="2076"/>
                  </a:lnTo>
                  <a:lnTo>
                    <a:pt x="2035" y="2099"/>
                  </a:lnTo>
                  <a:lnTo>
                    <a:pt x="1985" y="2117"/>
                  </a:lnTo>
                  <a:lnTo>
                    <a:pt x="1935" y="2130"/>
                  </a:lnTo>
                  <a:lnTo>
                    <a:pt x="1882" y="2140"/>
                  </a:lnTo>
                  <a:lnTo>
                    <a:pt x="1872" y="2141"/>
                  </a:lnTo>
                  <a:lnTo>
                    <a:pt x="1860" y="2142"/>
                  </a:lnTo>
                  <a:lnTo>
                    <a:pt x="1837" y="2144"/>
                  </a:lnTo>
                  <a:lnTo>
                    <a:pt x="1829" y="2144"/>
                  </a:lnTo>
                  <a:lnTo>
                    <a:pt x="1803" y="2145"/>
                  </a:lnTo>
                  <a:lnTo>
                    <a:pt x="1760" y="2143"/>
                  </a:lnTo>
                  <a:lnTo>
                    <a:pt x="1718" y="2139"/>
                  </a:lnTo>
                  <a:lnTo>
                    <a:pt x="1718" y="2919"/>
                  </a:lnTo>
                  <a:lnTo>
                    <a:pt x="1720" y="2954"/>
                  </a:lnTo>
                  <a:lnTo>
                    <a:pt x="1727" y="2986"/>
                  </a:lnTo>
                  <a:lnTo>
                    <a:pt x="1740" y="3017"/>
                  </a:lnTo>
                  <a:lnTo>
                    <a:pt x="1758" y="3046"/>
                  </a:lnTo>
                  <a:lnTo>
                    <a:pt x="1778" y="3071"/>
                  </a:lnTo>
                  <a:lnTo>
                    <a:pt x="1803" y="3094"/>
                  </a:lnTo>
                  <a:lnTo>
                    <a:pt x="1831" y="3112"/>
                  </a:lnTo>
                  <a:lnTo>
                    <a:pt x="2298" y="3367"/>
                  </a:lnTo>
                  <a:lnTo>
                    <a:pt x="2765" y="3112"/>
                  </a:lnTo>
                  <a:lnTo>
                    <a:pt x="2793" y="3094"/>
                  </a:lnTo>
                  <a:lnTo>
                    <a:pt x="2818" y="3071"/>
                  </a:lnTo>
                  <a:lnTo>
                    <a:pt x="2839" y="3046"/>
                  </a:lnTo>
                  <a:lnTo>
                    <a:pt x="2856" y="3017"/>
                  </a:lnTo>
                  <a:lnTo>
                    <a:pt x="2869" y="2986"/>
                  </a:lnTo>
                  <a:lnTo>
                    <a:pt x="2876" y="2954"/>
                  </a:lnTo>
                  <a:lnTo>
                    <a:pt x="2878" y="2919"/>
                  </a:lnTo>
                  <a:lnTo>
                    <a:pt x="2878" y="2003"/>
                  </a:lnTo>
                  <a:lnTo>
                    <a:pt x="2882" y="1979"/>
                  </a:lnTo>
                  <a:lnTo>
                    <a:pt x="2889" y="1957"/>
                  </a:lnTo>
                  <a:lnTo>
                    <a:pt x="2901" y="1938"/>
                  </a:lnTo>
                  <a:lnTo>
                    <a:pt x="2917" y="1921"/>
                  </a:lnTo>
                  <a:lnTo>
                    <a:pt x="2937" y="1909"/>
                  </a:lnTo>
                  <a:lnTo>
                    <a:pt x="2959" y="1902"/>
                  </a:lnTo>
                  <a:lnTo>
                    <a:pt x="2983" y="1898"/>
                  </a:lnTo>
                  <a:lnTo>
                    <a:pt x="3006" y="1902"/>
                  </a:lnTo>
                  <a:lnTo>
                    <a:pt x="3028" y="1909"/>
                  </a:lnTo>
                  <a:lnTo>
                    <a:pt x="3048" y="1921"/>
                  </a:lnTo>
                  <a:lnTo>
                    <a:pt x="3064" y="1938"/>
                  </a:lnTo>
                  <a:lnTo>
                    <a:pt x="3076" y="1957"/>
                  </a:lnTo>
                  <a:lnTo>
                    <a:pt x="3083" y="1979"/>
                  </a:lnTo>
                  <a:lnTo>
                    <a:pt x="3087" y="2003"/>
                  </a:lnTo>
                  <a:lnTo>
                    <a:pt x="3087" y="2919"/>
                  </a:lnTo>
                  <a:lnTo>
                    <a:pt x="3083" y="2966"/>
                  </a:lnTo>
                  <a:lnTo>
                    <a:pt x="3076" y="3011"/>
                  </a:lnTo>
                  <a:lnTo>
                    <a:pt x="3064" y="3056"/>
                  </a:lnTo>
                  <a:lnTo>
                    <a:pt x="3048" y="3098"/>
                  </a:lnTo>
                  <a:lnTo>
                    <a:pt x="3026" y="3139"/>
                  </a:lnTo>
                  <a:lnTo>
                    <a:pt x="3001" y="3176"/>
                  </a:lnTo>
                  <a:lnTo>
                    <a:pt x="2972" y="3210"/>
                  </a:lnTo>
                  <a:lnTo>
                    <a:pt x="2939" y="3243"/>
                  </a:lnTo>
                  <a:lnTo>
                    <a:pt x="2903" y="3271"/>
                  </a:lnTo>
                  <a:lnTo>
                    <a:pt x="2863" y="3295"/>
                  </a:lnTo>
                  <a:lnTo>
                    <a:pt x="2348" y="3577"/>
                  </a:lnTo>
                  <a:lnTo>
                    <a:pt x="2332" y="3585"/>
                  </a:lnTo>
                  <a:lnTo>
                    <a:pt x="2315" y="3589"/>
                  </a:lnTo>
                  <a:lnTo>
                    <a:pt x="2298" y="3590"/>
                  </a:lnTo>
                  <a:lnTo>
                    <a:pt x="2294" y="3590"/>
                  </a:lnTo>
                  <a:lnTo>
                    <a:pt x="2287" y="3590"/>
                  </a:lnTo>
                  <a:lnTo>
                    <a:pt x="103" y="3590"/>
                  </a:lnTo>
                  <a:lnTo>
                    <a:pt x="79" y="3587"/>
                  </a:lnTo>
                  <a:lnTo>
                    <a:pt x="58" y="3579"/>
                  </a:lnTo>
                  <a:lnTo>
                    <a:pt x="38" y="3567"/>
                  </a:lnTo>
                  <a:lnTo>
                    <a:pt x="23" y="3551"/>
                  </a:lnTo>
                  <a:lnTo>
                    <a:pt x="10" y="3531"/>
                  </a:lnTo>
                  <a:lnTo>
                    <a:pt x="2" y="3509"/>
                  </a:lnTo>
                  <a:lnTo>
                    <a:pt x="0" y="3486"/>
                  </a:lnTo>
                  <a:lnTo>
                    <a:pt x="0" y="2308"/>
                  </a:lnTo>
                  <a:lnTo>
                    <a:pt x="2" y="2238"/>
                  </a:lnTo>
                  <a:lnTo>
                    <a:pt x="12" y="2168"/>
                  </a:lnTo>
                  <a:lnTo>
                    <a:pt x="27" y="2100"/>
                  </a:lnTo>
                  <a:lnTo>
                    <a:pt x="48" y="2034"/>
                  </a:lnTo>
                  <a:lnTo>
                    <a:pt x="73" y="1971"/>
                  </a:lnTo>
                  <a:lnTo>
                    <a:pt x="104" y="1911"/>
                  </a:lnTo>
                  <a:lnTo>
                    <a:pt x="139" y="1854"/>
                  </a:lnTo>
                  <a:lnTo>
                    <a:pt x="179" y="1800"/>
                  </a:lnTo>
                  <a:lnTo>
                    <a:pt x="224" y="1749"/>
                  </a:lnTo>
                  <a:lnTo>
                    <a:pt x="271" y="1703"/>
                  </a:lnTo>
                  <a:lnTo>
                    <a:pt x="323" y="1660"/>
                  </a:lnTo>
                  <a:lnTo>
                    <a:pt x="379" y="1622"/>
                  </a:lnTo>
                  <a:lnTo>
                    <a:pt x="437" y="1588"/>
                  </a:lnTo>
                  <a:lnTo>
                    <a:pt x="498" y="1560"/>
                  </a:lnTo>
                  <a:lnTo>
                    <a:pt x="562" y="1536"/>
                  </a:lnTo>
                  <a:lnTo>
                    <a:pt x="521" y="1493"/>
                  </a:lnTo>
                  <a:lnTo>
                    <a:pt x="483" y="1445"/>
                  </a:lnTo>
                  <a:lnTo>
                    <a:pt x="450" y="1392"/>
                  </a:lnTo>
                  <a:lnTo>
                    <a:pt x="423" y="1338"/>
                  </a:lnTo>
                  <a:lnTo>
                    <a:pt x="401" y="1280"/>
                  </a:lnTo>
                  <a:lnTo>
                    <a:pt x="385" y="1220"/>
                  </a:lnTo>
                  <a:lnTo>
                    <a:pt x="375" y="1156"/>
                  </a:lnTo>
                  <a:lnTo>
                    <a:pt x="372" y="1092"/>
                  </a:lnTo>
                  <a:lnTo>
                    <a:pt x="372" y="614"/>
                  </a:lnTo>
                  <a:lnTo>
                    <a:pt x="375" y="550"/>
                  </a:lnTo>
                  <a:lnTo>
                    <a:pt x="384" y="490"/>
                  </a:lnTo>
                  <a:lnTo>
                    <a:pt x="399" y="431"/>
                  </a:lnTo>
                  <a:lnTo>
                    <a:pt x="420" y="375"/>
                  </a:lnTo>
                  <a:lnTo>
                    <a:pt x="446" y="321"/>
                  </a:lnTo>
                  <a:lnTo>
                    <a:pt x="476" y="271"/>
                  </a:lnTo>
                  <a:lnTo>
                    <a:pt x="512" y="223"/>
                  </a:lnTo>
                  <a:lnTo>
                    <a:pt x="551" y="180"/>
                  </a:lnTo>
                  <a:lnTo>
                    <a:pt x="595" y="140"/>
                  </a:lnTo>
                  <a:lnTo>
                    <a:pt x="642" y="104"/>
                  </a:lnTo>
                  <a:lnTo>
                    <a:pt x="692" y="74"/>
                  </a:lnTo>
                  <a:lnTo>
                    <a:pt x="746" y="48"/>
                  </a:lnTo>
                  <a:lnTo>
                    <a:pt x="802" y="27"/>
                  </a:lnTo>
                  <a:lnTo>
                    <a:pt x="860" y="12"/>
                  </a:lnTo>
                  <a:lnTo>
                    <a:pt x="921" y="3"/>
                  </a:lnTo>
                  <a:lnTo>
                    <a:pt x="984"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62626"/>
                </a:solidFill>
                <a:effectLst/>
                <a:uLnTx/>
                <a:uFillTx/>
                <a:latin typeface="Roboto"/>
              </a:endParaRPr>
            </a:p>
          </p:txBody>
        </p:sp>
        <p:sp>
          <p:nvSpPr>
            <p:cNvPr id="69" name="Freeform 45">
              <a:extLst>
                <a:ext uri="{FF2B5EF4-FFF2-40B4-BE49-F238E27FC236}">
                  <a16:creationId xmlns:a16="http://schemas.microsoft.com/office/drawing/2014/main" id="{B6706A15-3B97-A5E4-945E-B39AE1789583}"/>
                </a:ext>
              </a:extLst>
            </p:cNvPr>
            <p:cNvSpPr>
              <a:spLocks/>
            </p:cNvSpPr>
            <p:nvPr/>
          </p:nvSpPr>
          <p:spPr bwMode="auto">
            <a:xfrm>
              <a:off x="7615238" y="4619625"/>
              <a:ext cx="74613" cy="41275"/>
            </a:xfrm>
            <a:custGeom>
              <a:avLst/>
              <a:gdLst>
                <a:gd name="T0" fmla="*/ 467 w 467"/>
                <a:gd name="T1" fmla="*/ 0 h 262"/>
                <a:gd name="T2" fmla="*/ 173 w 467"/>
                <a:gd name="T3" fmla="*/ 262 h 262"/>
                <a:gd name="T4" fmla="*/ 0 w 467"/>
                <a:gd name="T5" fmla="*/ 164 h 262"/>
                <a:gd name="T6" fmla="*/ 467 w 467"/>
                <a:gd name="T7" fmla="*/ 0 h 262"/>
              </a:gdLst>
              <a:ahLst/>
              <a:cxnLst>
                <a:cxn ang="0">
                  <a:pos x="T0" y="T1"/>
                </a:cxn>
                <a:cxn ang="0">
                  <a:pos x="T2" y="T3"/>
                </a:cxn>
                <a:cxn ang="0">
                  <a:pos x="T4" y="T5"/>
                </a:cxn>
                <a:cxn ang="0">
                  <a:pos x="T6" y="T7"/>
                </a:cxn>
              </a:cxnLst>
              <a:rect l="0" t="0" r="r" b="b"/>
              <a:pathLst>
                <a:path w="467" h="262">
                  <a:moveTo>
                    <a:pt x="467" y="0"/>
                  </a:moveTo>
                  <a:lnTo>
                    <a:pt x="173" y="262"/>
                  </a:lnTo>
                  <a:lnTo>
                    <a:pt x="0" y="164"/>
                  </a:lnTo>
                  <a:lnTo>
                    <a:pt x="467"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62626"/>
                </a:solidFill>
                <a:effectLst/>
                <a:uLnTx/>
                <a:uFillTx/>
                <a:latin typeface="Roboto"/>
              </a:endParaRPr>
            </a:p>
          </p:txBody>
        </p:sp>
        <p:sp>
          <p:nvSpPr>
            <p:cNvPr id="70" name="Freeform 46">
              <a:extLst>
                <a:ext uri="{FF2B5EF4-FFF2-40B4-BE49-F238E27FC236}">
                  <a16:creationId xmlns:a16="http://schemas.microsoft.com/office/drawing/2014/main" id="{9A53885D-CD45-7940-B080-DDC229ECAF36}"/>
                </a:ext>
              </a:extLst>
            </p:cNvPr>
            <p:cNvSpPr>
              <a:spLocks/>
            </p:cNvSpPr>
            <p:nvPr/>
          </p:nvSpPr>
          <p:spPr bwMode="auto">
            <a:xfrm>
              <a:off x="7599363" y="4603750"/>
              <a:ext cx="106363" cy="74613"/>
            </a:xfrm>
            <a:custGeom>
              <a:avLst/>
              <a:gdLst>
                <a:gd name="T0" fmla="*/ 566 w 674"/>
                <a:gd name="T1" fmla="*/ 0 h 468"/>
                <a:gd name="T2" fmla="*/ 589 w 674"/>
                <a:gd name="T3" fmla="*/ 1 h 468"/>
                <a:gd name="T4" fmla="*/ 610 w 674"/>
                <a:gd name="T5" fmla="*/ 8 h 468"/>
                <a:gd name="T6" fmla="*/ 631 w 674"/>
                <a:gd name="T7" fmla="*/ 19 h 468"/>
                <a:gd name="T8" fmla="*/ 648 w 674"/>
                <a:gd name="T9" fmla="*/ 35 h 468"/>
                <a:gd name="T10" fmla="*/ 662 w 674"/>
                <a:gd name="T11" fmla="*/ 54 h 468"/>
                <a:gd name="T12" fmla="*/ 671 w 674"/>
                <a:gd name="T13" fmla="*/ 76 h 468"/>
                <a:gd name="T14" fmla="*/ 674 w 674"/>
                <a:gd name="T15" fmla="*/ 99 h 468"/>
                <a:gd name="T16" fmla="*/ 673 w 674"/>
                <a:gd name="T17" fmla="*/ 122 h 468"/>
                <a:gd name="T18" fmla="*/ 667 w 674"/>
                <a:gd name="T19" fmla="*/ 144 h 468"/>
                <a:gd name="T20" fmla="*/ 656 w 674"/>
                <a:gd name="T21" fmla="*/ 164 h 468"/>
                <a:gd name="T22" fmla="*/ 640 w 674"/>
                <a:gd name="T23" fmla="*/ 182 h 468"/>
                <a:gd name="T24" fmla="*/ 347 w 674"/>
                <a:gd name="T25" fmla="*/ 442 h 468"/>
                <a:gd name="T26" fmla="*/ 331 w 674"/>
                <a:gd name="T27" fmla="*/ 454 h 468"/>
                <a:gd name="T28" fmla="*/ 314 w 674"/>
                <a:gd name="T29" fmla="*/ 461 h 468"/>
                <a:gd name="T30" fmla="*/ 296 w 674"/>
                <a:gd name="T31" fmla="*/ 467 h 468"/>
                <a:gd name="T32" fmla="*/ 277 w 674"/>
                <a:gd name="T33" fmla="*/ 468 h 468"/>
                <a:gd name="T34" fmla="*/ 261 w 674"/>
                <a:gd name="T35" fmla="*/ 467 h 468"/>
                <a:gd name="T36" fmla="*/ 243 w 674"/>
                <a:gd name="T37" fmla="*/ 462 h 468"/>
                <a:gd name="T38" fmla="*/ 227 w 674"/>
                <a:gd name="T39" fmla="*/ 455 h 468"/>
                <a:gd name="T40" fmla="*/ 54 w 674"/>
                <a:gd name="T41" fmla="*/ 358 h 468"/>
                <a:gd name="T42" fmla="*/ 34 w 674"/>
                <a:gd name="T43" fmla="*/ 344 h 468"/>
                <a:gd name="T44" fmla="*/ 19 w 674"/>
                <a:gd name="T45" fmla="*/ 326 h 468"/>
                <a:gd name="T46" fmla="*/ 8 w 674"/>
                <a:gd name="T47" fmla="*/ 306 h 468"/>
                <a:gd name="T48" fmla="*/ 2 w 674"/>
                <a:gd name="T49" fmla="*/ 284 h 468"/>
                <a:gd name="T50" fmla="*/ 0 w 674"/>
                <a:gd name="T51" fmla="*/ 261 h 468"/>
                <a:gd name="T52" fmla="*/ 4 w 674"/>
                <a:gd name="T53" fmla="*/ 238 h 468"/>
                <a:gd name="T54" fmla="*/ 13 w 674"/>
                <a:gd name="T55" fmla="*/ 217 h 468"/>
                <a:gd name="T56" fmla="*/ 28 w 674"/>
                <a:gd name="T57" fmla="*/ 197 h 468"/>
                <a:gd name="T58" fmla="*/ 45 w 674"/>
                <a:gd name="T59" fmla="*/ 182 h 468"/>
                <a:gd name="T60" fmla="*/ 64 w 674"/>
                <a:gd name="T61" fmla="*/ 171 h 468"/>
                <a:gd name="T62" fmla="*/ 86 w 674"/>
                <a:gd name="T63" fmla="*/ 164 h 468"/>
                <a:gd name="T64" fmla="*/ 109 w 674"/>
                <a:gd name="T65" fmla="*/ 163 h 468"/>
                <a:gd name="T66" fmla="*/ 132 w 674"/>
                <a:gd name="T67" fmla="*/ 167 h 468"/>
                <a:gd name="T68" fmla="*/ 155 w 674"/>
                <a:gd name="T69" fmla="*/ 176 h 468"/>
                <a:gd name="T70" fmla="*/ 264 w 674"/>
                <a:gd name="T71" fmla="*/ 237 h 468"/>
                <a:gd name="T72" fmla="*/ 502 w 674"/>
                <a:gd name="T73" fmla="*/ 26 h 468"/>
                <a:gd name="T74" fmla="*/ 522 w 674"/>
                <a:gd name="T75" fmla="*/ 12 h 468"/>
                <a:gd name="T76" fmla="*/ 543 w 674"/>
                <a:gd name="T77" fmla="*/ 3 h 468"/>
                <a:gd name="T78" fmla="*/ 566 w 674"/>
                <a:gd name="T79" fmla="*/ 0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74" h="468">
                  <a:moveTo>
                    <a:pt x="566" y="0"/>
                  </a:moveTo>
                  <a:lnTo>
                    <a:pt x="589" y="1"/>
                  </a:lnTo>
                  <a:lnTo>
                    <a:pt x="610" y="8"/>
                  </a:lnTo>
                  <a:lnTo>
                    <a:pt x="631" y="19"/>
                  </a:lnTo>
                  <a:lnTo>
                    <a:pt x="648" y="35"/>
                  </a:lnTo>
                  <a:lnTo>
                    <a:pt x="662" y="54"/>
                  </a:lnTo>
                  <a:lnTo>
                    <a:pt x="671" y="76"/>
                  </a:lnTo>
                  <a:lnTo>
                    <a:pt x="674" y="99"/>
                  </a:lnTo>
                  <a:lnTo>
                    <a:pt x="673" y="122"/>
                  </a:lnTo>
                  <a:lnTo>
                    <a:pt x="667" y="144"/>
                  </a:lnTo>
                  <a:lnTo>
                    <a:pt x="656" y="164"/>
                  </a:lnTo>
                  <a:lnTo>
                    <a:pt x="640" y="182"/>
                  </a:lnTo>
                  <a:lnTo>
                    <a:pt x="347" y="442"/>
                  </a:lnTo>
                  <a:lnTo>
                    <a:pt x="331" y="454"/>
                  </a:lnTo>
                  <a:lnTo>
                    <a:pt x="314" y="461"/>
                  </a:lnTo>
                  <a:lnTo>
                    <a:pt x="296" y="467"/>
                  </a:lnTo>
                  <a:lnTo>
                    <a:pt x="277" y="468"/>
                  </a:lnTo>
                  <a:lnTo>
                    <a:pt x="261" y="467"/>
                  </a:lnTo>
                  <a:lnTo>
                    <a:pt x="243" y="462"/>
                  </a:lnTo>
                  <a:lnTo>
                    <a:pt x="227" y="455"/>
                  </a:lnTo>
                  <a:lnTo>
                    <a:pt x="54" y="358"/>
                  </a:lnTo>
                  <a:lnTo>
                    <a:pt x="34" y="344"/>
                  </a:lnTo>
                  <a:lnTo>
                    <a:pt x="19" y="326"/>
                  </a:lnTo>
                  <a:lnTo>
                    <a:pt x="8" y="306"/>
                  </a:lnTo>
                  <a:lnTo>
                    <a:pt x="2" y="284"/>
                  </a:lnTo>
                  <a:lnTo>
                    <a:pt x="0" y="261"/>
                  </a:lnTo>
                  <a:lnTo>
                    <a:pt x="4" y="238"/>
                  </a:lnTo>
                  <a:lnTo>
                    <a:pt x="13" y="217"/>
                  </a:lnTo>
                  <a:lnTo>
                    <a:pt x="28" y="197"/>
                  </a:lnTo>
                  <a:lnTo>
                    <a:pt x="45" y="182"/>
                  </a:lnTo>
                  <a:lnTo>
                    <a:pt x="64" y="171"/>
                  </a:lnTo>
                  <a:lnTo>
                    <a:pt x="86" y="164"/>
                  </a:lnTo>
                  <a:lnTo>
                    <a:pt x="109" y="163"/>
                  </a:lnTo>
                  <a:lnTo>
                    <a:pt x="132" y="167"/>
                  </a:lnTo>
                  <a:lnTo>
                    <a:pt x="155" y="176"/>
                  </a:lnTo>
                  <a:lnTo>
                    <a:pt x="264" y="237"/>
                  </a:lnTo>
                  <a:lnTo>
                    <a:pt x="502" y="26"/>
                  </a:lnTo>
                  <a:lnTo>
                    <a:pt x="522" y="12"/>
                  </a:lnTo>
                  <a:lnTo>
                    <a:pt x="543" y="3"/>
                  </a:lnTo>
                  <a:lnTo>
                    <a:pt x="566"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62626"/>
                </a:solidFill>
                <a:effectLst/>
                <a:uLnTx/>
                <a:uFillTx/>
                <a:latin typeface="Roboto"/>
              </a:endParaRPr>
            </a:p>
          </p:txBody>
        </p:sp>
      </p:grpSp>
      <p:grpSp>
        <p:nvGrpSpPr>
          <p:cNvPr id="71" name="Group 70">
            <a:extLst>
              <a:ext uri="{FF2B5EF4-FFF2-40B4-BE49-F238E27FC236}">
                <a16:creationId xmlns:a16="http://schemas.microsoft.com/office/drawing/2014/main" id="{8516CB3F-0733-EA09-6BC7-68A5A70DA6B9}"/>
              </a:ext>
            </a:extLst>
          </p:cNvPr>
          <p:cNvGrpSpPr/>
          <p:nvPr/>
        </p:nvGrpSpPr>
        <p:grpSpPr>
          <a:xfrm>
            <a:off x="2566043" y="3627906"/>
            <a:ext cx="688915" cy="915997"/>
            <a:chOff x="4497388" y="4225925"/>
            <a:chExt cx="428625" cy="569913"/>
          </a:xfrm>
          <a:solidFill>
            <a:srgbClr val="FFFFFF"/>
          </a:solidFill>
        </p:grpSpPr>
        <p:sp>
          <p:nvSpPr>
            <p:cNvPr id="72" name="Freeform 69">
              <a:extLst>
                <a:ext uri="{FF2B5EF4-FFF2-40B4-BE49-F238E27FC236}">
                  <a16:creationId xmlns:a16="http://schemas.microsoft.com/office/drawing/2014/main" id="{388EC931-41F3-0130-8898-70A6CC8C2FE7}"/>
                </a:ext>
              </a:extLst>
            </p:cNvPr>
            <p:cNvSpPr>
              <a:spLocks noEditPoints="1"/>
            </p:cNvSpPr>
            <p:nvPr/>
          </p:nvSpPr>
          <p:spPr bwMode="auto">
            <a:xfrm>
              <a:off x="4497388" y="4225925"/>
              <a:ext cx="428625" cy="569913"/>
            </a:xfrm>
            <a:custGeom>
              <a:avLst/>
              <a:gdLst>
                <a:gd name="T0" fmla="*/ 1149 w 2697"/>
                <a:gd name="T1" fmla="*/ 3077 h 3590"/>
                <a:gd name="T2" fmla="*/ 1217 w 2697"/>
                <a:gd name="T3" fmla="*/ 3131 h 3590"/>
                <a:gd name="T4" fmla="*/ 1469 w 2697"/>
                <a:gd name="T5" fmla="*/ 3385 h 3590"/>
                <a:gd name="T6" fmla="*/ 1492 w 2697"/>
                <a:gd name="T7" fmla="*/ 3112 h 3590"/>
                <a:gd name="T8" fmla="*/ 1572 w 2697"/>
                <a:gd name="T9" fmla="*/ 3074 h 3590"/>
                <a:gd name="T10" fmla="*/ 1348 w 2697"/>
                <a:gd name="T11" fmla="*/ 0 h 3590"/>
                <a:gd name="T12" fmla="*/ 1721 w 2697"/>
                <a:gd name="T13" fmla="*/ 52 h 3590"/>
                <a:gd name="T14" fmla="*/ 2054 w 2697"/>
                <a:gd name="T15" fmla="*/ 200 h 3590"/>
                <a:gd name="T16" fmla="*/ 2332 w 2697"/>
                <a:gd name="T17" fmla="*/ 429 h 3590"/>
                <a:gd name="T18" fmla="*/ 2541 w 2697"/>
                <a:gd name="T19" fmla="*/ 722 h 3590"/>
                <a:gd name="T20" fmla="*/ 2666 w 2697"/>
                <a:gd name="T21" fmla="*/ 1067 h 3590"/>
                <a:gd name="T22" fmla="*/ 2693 w 2697"/>
                <a:gd name="T23" fmla="*/ 1440 h 3590"/>
                <a:gd name="T24" fmla="*/ 2624 w 2697"/>
                <a:gd name="T25" fmla="*/ 1787 h 3590"/>
                <a:gd name="T26" fmla="*/ 2469 w 2697"/>
                <a:gd name="T27" fmla="*/ 2103 h 3590"/>
                <a:gd name="T28" fmla="*/ 2233 w 2697"/>
                <a:gd name="T29" fmla="*/ 2369 h 3590"/>
                <a:gd name="T30" fmla="*/ 2148 w 2697"/>
                <a:gd name="T31" fmla="*/ 2393 h 3590"/>
                <a:gd name="T32" fmla="*/ 2076 w 2697"/>
                <a:gd name="T33" fmla="*/ 2340 h 3590"/>
                <a:gd name="T34" fmla="*/ 2072 w 2697"/>
                <a:gd name="T35" fmla="*/ 2253 h 3590"/>
                <a:gd name="T36" fmla="*/ 2215 w 2697"/>
                <a:gd name="T37" fmla="*/ 2099 h 3590"/>
                <a:gd name="T38" fmla="*/ 2389 w 2697"/>
                <a:gd name="T39" fmla="*/ 1825 h 3590"/>
                <a:gd name="T40" fmla="*/ 2480 w 2697"/>
                <a:gd name="T41" fmla="*/ 1514 h 3590"/>
                <a:gd name="T42" fmla="*/ 2478 w 2697"/>
                <a:gd name="T43" fmla="*/ 1174 h 3590"/>
                <a:gd name="T44" fmla="*/ 2375 w 2697"/>
                <a:gd name="T45" fmla="*/ 847 h 3590"/>
                <a:gd name="T46" fmla="*/ 2185 w 2697"/>
                <a:gd name="T47" fmla="*/ 571 h 3590"/>
                <a:gd name="T48" fmla="*/ 1925 w 2697"/>
                <a:gd name="T49" fmla="*/ 361 h 3590"/>
                <a:gd name="T50" fmla="*/ 1610 w 2697"/>
                <a:gd name="T51" fmla="*/ 235 h 3590"/>
                <a:gd name="T52" fmla="*/ 1259 w 2697"/>
                <a:gd name="T53" fmla="*/ 209 h 3590"/>
                <a:gd name="T54" fmla="*/ 923 w 2697"/>
                <a:gd name="T55" fmla="*/ 287 h 3590"/>
                <a:gd name="T56" fmla="*/ 633 w 2697"/>
                <a:gd name="T57" fmla="*/ 457 h 3590"/>
                <a:gd name="T58" fmla="*/ 406 w 2697"/>
                <a:gd name="T59" fmla="*/ 702 h 3590"/>
                <a:gd name="T60" fmla="*/ 257 w 2697"/>
                <a:gd name="T61" fmla="*/ 1005 h 3590"/>
                <a:gd name="T62" fmla="*/ 204 w 2697"/>
                <a:gd name="T63" fmla="*/ 1351 h 3590"/>
                <a:gd name="T64" fmla="*/ 250 w 2697"/>
                <a:gd name="T65" fmla="*/ 1670 h 3590"/>
                <a:gd name="T66" fmla="*/ 378 w 2697"/>
                <a:gd name="T67" fmla="*/ 1957 h 3590"/>
                <a:gd name="T68" fmla="*/ 577 w 2697"/>
                <a:gd name="T69" fmla="*/ 2199 h 3590"/>
                <a:gd name="T70" fmla="*/ 838 w 2697"/>
                <a:gd name="T71" fmla="*/ 2377 h 3590"/>
                <a:gd name="T72" fmla="*/ 1026 w 2697"/>
                <a:gd name="T73" fmla="*/ 2461 h 3590"/>
                <a:gd name="T74" fmla="*/ 1060 w 2697"/>
                <a:gd name="T75" fmla="*/ 2537 h 3590"/>
                <a:gd name="T76" fmla="*/ 1640 w 2697"/>
                <a:gd name="T77" fmla="*/ 2513 h 3590"/>
                <a:gd name="T78" fmla="*/ 1695 w 2697"/>
                <a:gd name="T79" fmla="*/ 2444 h 3590"/>
                <a:gd name="T80" fmla="*/ 1785 w 2697"/>
                <a:gd name="T81" fmla="*/ 2444 h 3590"/>
                <a:gd name="T82" fmla="*/ 1839 w 2697"/>
                <a:gd name="T83" fmla="*/ 2513 h 3590"/>
                <a:gd name="T84" fmla="*/ 1831 w 2697"/>
                <a:gd name="T85" fmla="*/ 3221 h 3590"/>
                <a:gd name="T86" fmla="*/ 1763 w 2697"/>
                <a:gd name="T87" fmla="*/ 3277 h 3590"/>
                <a:gd name="T88" fmla="*/ 1671 w 2697"/>
                <a:gd name="T89" fmla="*/ 3511 h 3590"/>
                <a:gd name="T90" fmla="*/ 1616 w 2697"/>
                <a:gd name="T91" fmla="*/ 3579 h 3590"/>
                <a:gd name="T92" fmla="*/ 1102 w 2697"/>
                <a:gd name="T93" fmla="*/ 3588 h 3590"/>
                <a:gd name="T94" fmla="*/ 1033 w 2697"/>
                <a:gd name="T95" fmla="*/ 3532 h 3590"/>
                <a:gd name="T96" fmla="*/ 956 w 2697"/>
                <a:gd name="T97" fmla="*/ 3279 h 3590"/>
                <a:gd name="T98" fmla="*/ 877 w 2697"/>
                <a:gd name="T99" fmla="*/ 3241 h 3590"/>
                <a:gd name="T100" fmla="*/ 854 w 2697"/>
                <a:gd name="T101" fmla="*/ 2609 h 3590"/>
                <a:gd name="T102" fmla="*/ 539 w 2697"/>
                <a:gd name="T103" fmla="*/ 2432 h 3590"/>
                <a:gd name="T104" fmla="*/ 287 w 2697"/>
                <a:gd name="T105" fmla="*/ 2184 h 3590"/>
                <a:gd name="T106" fmla="*/ 107 w 2697"/>
                <a:gd name="T107" fmla="*/ 1881 h 3590"/>
                <a:gd name="T108" fmla="*/ 12 w 2697"/>
                <a:gd name="T109" fmla="*/ 1535 h 3590"/>
                <a:gd name="T110" fmla="*/ 13 w 2697"/>
                <a:gd name="T111" fmla="*/ 1160 h 3590"/>
                <a:gd name="T112" fmla="*/ 115 w 2697"/>
                <a:gd name="T113" fmla="*/ 805 h 3590"/>
                <a:gd name="T114" fmla="*/ 305 w 2697"/>
                <a:gd name="T115" fmla="*/ 496 h 3590"/>
                <a:gd name="T116" fmla="*/ 567 w 2697"/>
                <a:gd name="T117" fmla="*/ 250 h 3590"/>
                <a:gd name="T118" fmla="*/ 888 w 2697"/>
                <a:gd name="T119" fmla="*/ 82 h 3590"/>
                <a:gd name="T120" fmla="*/ 1252 w 2697"/>
                <a:gd name="T121" fmla="*/ 3 h 3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97" h="3590">
                  <a:moveTo>
                    <a:pt x="1060" y="2894"/>
                  </a:moveTo>
                  <a:lnTo>
                    <a:pt x="1060" y="3074"/>
                  </a:lnTo>
                  <a:lnTo>
                    <a:pt x="1125" y="3074"/>
                  </a:lnTo>
                  <a:lnTo>
                    <a:pt x="1149" y="3077"/>
                  </a:lnTo>
                  <a:lnTo>
                    <a:pt x="1170" y="3084"/>
                  </a:lnTo>
                  <a:lnTo>
                    <a:pt x="1189" y="3096"/>
                  </a:lnTo>
                  <a:lnTo>
                    <a:pt x="1205" y="3112"/>
                  </a:lnTo>
                  <a:lnTo>
                    <a:pt x="1217" y="3131"/>
                  </a:lnTo>
                  <a:lnTo>
                    <a:pt x="1225" y="3153"/>
                  </a:lnTo>
                  <a:lnTo>
                    <a:pt x="1227" y="3177"/>
                  </a:lnTo>
                  <a:lnTo>
                    <a:pt x="1227" y="3385"/>
                  </a:lnTo>
                  <a:lnTo>
                    <a:pt x="1469" y="3385"/>
                  </a:lnTo>
                  <a:lnTo>
                    <a:pt x="1469" y="3177"/>
                  </a:lnTo>
                  <a:lnTo>
                    <a:pt x="1472" y="3153"/>
                  </a:lnTo>
                  <a:lnTo>
                    <a:pt x="1480" y="3131"/>
                  </a:lnTo>
                  <a:lnTo>
                    <a:pt x="1492" y="3112"/>
                  </a:lnTo>
                  <a:lnTo>
                    <a:pt x="1508" y="3096"/>
                  </a:lnTo>
                  <a:lnTo>
                    <a:pt x="1526" y="3084"/>
                  </a:lnTo>
                  <a:lnTo>
                    <a:pt x="1548" y="3077"/>
                  </a:lnTo>
                  <a:lnTo>
                    <a:pt x="1572" y="3074"/>
                  </a:lnTo>
                  <a:lnTo>
                    <a:pt x="1637" y="3074"/>
                  </a:lnTo>
                  <a:lnTo>
                    <a:pt x="1637" y="2894"/>
                  </a:lnTo>
                  <a:lnTo>
                    <a:pt x="1060" y="2894"/>
                  </a:lnTo>
                  <a:close/>
                  <a:moveTo>
                    <a:pt x="1348" y="0"/>
                  </a:moveTo>
                  <a:lnTo>
                    <a:pt x="1444" y="3"/>
                  </a:lnTo>
                  <a:lnTo>
                    <a:pt x="1538" y="13"/>
                  </a:lnTo>
                  <a:lnTo>
                    <a:pt x="1631" y="29"/>
                  </a:lnTo>
                  <a:lnTo>
                    <a:pt x="1721" y="52"/>
                  </a:lnTo>
                  <a:lnTo>
                    <a:pt x="1809" y="82"/>
                  </a:lnTo>
                  <a:lnTo>
                    <a:pt x="1893" y="115"/>
                  </a:lnTo>
                  <a:lnTo>
                    <a:pt x="1975" y="156"/>
                  </a:lnTo>
                  <a:lnTo>
                    <a:pt x="2054" y="200"/>
                  </a:lnTo>
                  <a:lnTo>
                    <a:pt x="2129" y="250"/>
                  </a:lnTo>
                  <a:lnTo>
                    <a:pt x="2201" y="306"/>
                  </a:lnTo>
                  <a:lnTo>
                    <a:pt x="2269" y="364"/>
                  </a:lnTo>
                  <a:lnTo>
                    <a:pt x="2332" y="429"/>
                  </a:lnTo>
                  <a:lnTo>
                    <a:pt x="2392" y="496"/>
                  </a:lnTo>
                  <a:lnTo>
                    <a:pt x="2447" y="568"/>
                  </a:lnTo>
                  <a:lnTo>
                    <a:pt x="2497" y="644"/>
                  </a:lnTo>
                  <a:lnTo>
                    <a:pt x="2541" y="722"/>
                  </a:lnTo>
                  <a:lnTo>
                    <a:pt x="2582" y="805"/>
                  </a:lnTo>
                  <a:lnTo>
                    <a:pt x="2615" y="890"/>
                  </a:lnTo>
                  <a:lnTo>
                    <a:pt x="2643" y="977"/>
                  </a:lnTo>
                  <a:lnTo>
                    <a:pt x="2666" y="1067"/>
                  </a:lnTo>
                  <a:lnTo>
                    <a:pt x="2683" y="1160"/>
                  </a:lnTo>
                  <a:lnTo>
                    <a:pt x="2693" y="1254"/>
                  </a:lnTo>
                  <a:lnTo>
                    <a:pt x="2697" y="1351"/>
                  </a:lnTo>
                  <a:lnTo>
                    <a:pt x="2693" y="1440"/>
                  </a:lnTo>
                  <a:lnTo>
                    <a:pt x="2685" y="1530"/>
                  </a:lnTo>
                  <a:lnTo>
                    <a:pt x="2670" y="1617"/>
                  </a:lnTo>
                  <a:lnTo>
                    <a:pt x="2650" y="1704"/>
                  </a:lnTo>
                  <a:lnTo>
                    <a:pt x="2624" y="1787"/>
                  </a:lnTo>
                  <a:lnTo>
                    <a:pt x="2592" y="1870"/>
                  </a:lnTo>
                  <a:lnTo>
                    <a:pt x="2557" y="1951"/>
                  </a:lnTo>
                  <a:lnTo>
                    <a:pt x="2514" y="2028"/>
                  </a:lnTo>
                  <a:lnTo>
                    <a:pt x="2469" y="2103"/>
                  </a:lnTo>
                  <a:lnTo>
                    <a:pt x="2417" y="2175"/>
                  </a:lnTo>
                  <a:lnTo>
                    <a:pt x="2360" y="2243"/>
                  </a:lnTo>
                  <a:lnTo>
                    <a:pt x="2299" y="2308"/>
                  </a:lnTo>
                  <a:lnTo>
                    <a:pt x="2233" y="2369"/>
                  </a:lnTo>
                  <a:lnTo>
                    <a:pt x="2215" y="2384"/>
                  </a:lnTo>
                  <a:lnTo>
                    <a:pt x="2193" y="2391"/>
                  </a:lnTo>
                  <a:lnTo>
                    <a:pt x="2170" y="2394"/>
                  </a:lnTo>
                  <a:lnTo>
                    <a:pt x="2148" y="2393"/>
                  </a:lnTo>
                  <a:lnTo>
                    <a:pt x="2127" y="2387"/>
                  </a:lnTo>
                  <a:lnTo>
                    <a:pt x="2107" y="2376"/>
                  </a:lnTo>
                  <a:lnTo>
                    <a:pt x="2090" y="2360"/>
                  </a:lnTo>
                  <a:lnTo>
                    <a:pt x="2076" y="2340"/>
                  </a:lnTo>
                  <a:lnTo>
                    <a:pt x="2068" y="2319"/>
                  </a:lnTo>
                  <a:lnTo>
                    <a:pt x="2064" y="2297"/>
                  </a:lnTo>
                  <a:lnTo>
                    <a:pt x="2066" y="2274"/>
                  </a:lnTo>
                  <a:lnTo>
                    <a:pt x="2072" y="2253"/>
                  </a:lnTo>
                  <a:lnTo>
                    <a:pt x="2083" y="2232"/>
                  </a:lnTo>
                  <a:lnTo>
                    <a:pt x="2100" y="2215"/>
                  </a:lnTo>
                  <a:lnTo>
                    <a:pt x="2159" y="2158"/>
                  </a:lnTo>
                  <a:lnTo>
                    <a:pt x="2215" y="2099"/>
                  </a:lnTo>
                  <a:lnTo>
                    <a:pt x="2266" y="2034"/>
                  </a:lnTo>
                  <a:lnTo>
                    <a:pt x="2312" y="1968"/>
                  </a:lnTo>
                  <a:lnTo>
                    <a:pt x="2353" y="1898"/>
                  </a:lnTo>
                  <a:lnTo>
                    <a:pt x="2389" y="1825"/>
                  </a:lnTo>
                  <a:lnTo>
                    <a:pt x="2420" y="1750"/>
                  </a:lnTo>
                  <a:lnTo>
                    <a:pt x="2446" y="1674"/>
                  </a:lnTo>
                  <a:lnTo>
                    <a:pt x="2465" y="1595"/>
                  </a:lnTo>
                  <a:lnTo>
                    <a:pt x="2480" y="1514"/>
                  </a:lnTo>
                  <a:lnTo>
                    <a:pt x="2489" y="1434"/>
                  </a:lnTo>
                  <a:lnTo>
                    <a:pt x="2491" y="1351"/>
                  </a:lnTo>
                  <a:lnTo>
                    <a:pt x="2488" y="1262"/>
                  </a:lnTo>
                  <a:lnTo>
                    <a:pt x="2478" y="1174"/>
                  </a:lnTo>
                  <a:lnTo>
                    <a:pt x="2461" y="1089"/>
                  </a:lnTo>
                  <a:lnTo>
                    <a:pt x="2438" y="1005"/>
                  </a:lnTo>
                  <a:lnTo>
                    <a:pt x="2410" y="925"/>
                  </a:lnTo>
                  <a:lnTo>
                    <a:pt x="2375" y="847"/>
                  </a:lnTo>
                  <a:lnTo>
                    <a:pt x="2335" y="773"/>
                  </a:lnTo>
                  <a:lnTo>
                    <a:pt x="2291" y="702"/>
                  </a:lnTo>
                  <a:lnTo>
                    <a:pt x="2241" y="634"/>
                  </a:lnTo>
                  <a:lnTo>
                    <a:pt x="2185" y="571"/>
                  </a:lnTo>
                  <a:lnTo>
                    <a:pt x="2127" y="512"/>
                  </a:lnTo>
                  <a:lnTo>
                    <a:pt x="2063" y="457"/>
                  </a:lnTo>
                  <a:lnTo>
                    <a:pt x="1995" y="407"/>
                  </a:lnTo>
                  <a:lnTo>
                    <a:pt x="1925" y="361"/>
                  </a:lnTo>
                  <a:lnTo>
                    <a:pt x="1851" y="322"/>
                  </a:lnTo>
                  <a:lnTo>
                    <a:pt x="1773" y="287"/>
                  </a:lnTo>
                  <a:lnTo>
                    <a:pt x="1692" y="258"/>
                  </a:lnTo>
                  <a:lnTo>
                    <a:pt x="1610" y="235"/>
                  </a:lnTo>
                  <a:lnTo>
                    <a:pt x="1525" y="219"/>
                  </a:lnTo>
                  <a:lnTo>
                    <a:pt x="1437" y="209"/>
                  </a:lnTo>
                  <a:lnTo>
                    <a:pt x="1348" y="205"/>
                  </a:lnTo>
                  <a:lnTo>
                    <a:pt x="1259" y="209"/>
                  </a:lnTo>
                  <a:lnTo>
                    <a:pt x="1171" y="219"/>
                  </a:lnTo>
                  <a:lnTo>
                    <a:pt x="1087" y="235"/>
                  </a:lnTo>
                  <a:lnTo>
                    <a:pt x="1003" y="258"/>
                  </a:lnTo>
                  <a:lnTo>
                    <a:pt x="923" y="287"/>
                  </a:lnTo>
                  <a:lnTo>
                    <a:pt x="846" y="322"/>
                  </a:lnTo>
                  <a:lnTo>
                    <a:pt x="772" y="361"/>
                  </a:lnTo>
                  <a:lnTo>
                    <a:pt x="700" y="407"/>
                  </a:lnTo>
                  <a:lnTo>
                    <a:pt x="633" y="457"/>
                  </a:lnTo>
                  <a:lnTo>
                    <a:pt x="570" y="512"/>
                  </a:lnTo>
                  <a:lnTo>
                    <a:pt x="511" y="571"/>
                  </a:lnTo>
                  <a:lnTo>
                    <a:pt x="456" y="634"/>
                  </a:lnTo>
                  <a:lnTo>
                    <a:pt x="406" y="702"/>
                  </a:lnTo>
                  <a:lnTo>
                    <a:pt x="360" y="773"/>
                  </a:lnTo>
                  <a:lnTo>
                    <a:pt x="321" y="847"/>
                  </a:lnTo>
                  <a:lnTo>
                    <a:pt x="287" y="925"/>
                  </a:lnTo>
                  <a:lnTo>
                    <a:pt x="257" y="1005"/>
                  </a:lnTo>
                  <a:lnTo>
                    <a:pt x="234" y="1089"/>
                  </a:lnTo>
                  <a:lnTo>
                    <a:pt x="218" y="1174"/>
                  </a:lnTo>
                  <a:lnTo>
                    <a:pt x="208" y="1262"/>
                  </a:lnTo>
                  <a:lnTo>
                    <a:pt x="204" y="1351"/>
                  </a:lnTo>
                  <a:lnTo>
                    <a:pt x="207" y="1433"/>
                  </a:lnTo>
                  <a:lnTo>
                    <a:pt x="216" y="1513"/>
                  </a:lnTo>
                  <a:lnTo>
                    <a:pt x="230" y="1593"/>
                  </a:lnTo>
                  <a:lnTo>
                    <a:pt x="250" y="1670"/>
                  </a:lnTo>
                  <a:lnTo>
                    <a:pt x="275" y="1746"/>
                  </a:lnTo>
                  <a:lnTo>
                    <a:pt x="304" y="1819"/>
                  </a:lnTo>
                  <a:lnTo>
                    <a:pt x="338" y="1890"/>
                  </a:lnTo>
                  <a:lnTo>
                    <a:pt x="378" y="1957"/>
                  </a:lnTo>
                  <a:lnTo>
                    <a:pt x="421" y="2022"/>
                  </a:lnTo>
                  <a:lnTo>
                    <a:pt x="469" y="2084"/>
                  </a:lnTo>
                  <a:lnTo>
                    <a:pt x="521" y="2143"/>
                  </a:lnTo>
                  <a:lnTo>
                    <a:pt x="577" y="2199"/>
                  </a:lnTo>
                  <a:lnTo>
                    <a:pt x="637" y="2250"/>
                  </a:lnTo>
                  <a:lnTo>
                    <a:pt x="701" y="2297"/>
                  </a:lnTo>
                  <a:lnTo>
                    <a:pt x="767" y="2339"/>
                  </a:lnTo>
                  <a:lnTo>
                    <a:pt x="838" y="2377"/>
                  </a:lnTo>
                  <a:lnTo>
                    <a:pt x="912" y="2411"/>
                  </a:lnTo>
                  <a:lnTo>
                    <a:pt x="989" y="2439"/>
                  </a:lnTo>
                  <a:lnTo>
                    <a:pt x="1008" y="2448"/>
                  </a:lnTo>
                  <a:lnTo>
                    <a:pt x="1026" y="2461"/>
                  </a:lnTo>
                  <a:lnTo>
                    <a:pt x="1040" y="2476"/>
                  </a:lnTo>
                  <a:lnTo>
                    <a:pt x="1050" y="2495"/>
                  </a:lnTo>
                  <a:lnTo>
                    <a:pt x="1056" y="2515"/>
                  </a:lnTo>
                  <a:lnTo>
                    <a:pt x="1060" y="2537"/>
                  </a:lnTo>
                  <a:lnTo>
                    <a:pt x="1060" y="2688"/>
                  </a:lnTo>
                  <a:lnTo>
                    <a:pt x="1637" y="2688"/>
                  </a:lnTo>
                  <a:lnTo>
                    <a:pt x="1637" y="2537"/>
                  </a:lnTo>
                  <a:lnTo>
                    <a:pt x="1640" y="2513"/>
                  </a:lnTo>
                  <a:lnTo>
                    <a:pt x="1648" y="2491"/>
                  </a:lnTo>
                  <a:lnTo>
                    <a:pt x="1660" y="2473"/>
                  </a:lnTo>
                  <a:lnTo>
                    <a:pt x="1675" y="2456"/>
                  </a:lnTo>
                  <a:lnTo>
                    <a:pt x="1695" y="2444"/>
                  </a:lnTo>
                  <a:lnTo>
                    <a:pt x="1716" y="2437"/>
                  </a:lnTo>
                  <a:lnTo>
                    <a:pt x="1739" y="2434"/>
                  </a:lnTo>
                  <a:lnTo>
                    <a:pt x="1763" y="2437"/>
                  </a:lnTo>
                  <a:lnTo>
                    <a:pt x="1785" y="2444"/>
                  </a:lnTo>
                  <a:lnTo>
                    <a:pt x="1803" y="2456"/>
                  </a:lnTo>
                  <a:lnTo>
                    <a:pt x="1819" y="2473"/>
                  </a:lnTo>
                  <a:lnTo>
                    <a:pt x="1831" y="2491"/>
                  </a:lnTo>
                  <a:lnTo>
                    <a:pt x="1839" y="2513"/>
                  </a:lnTo>
                  <a:lnTo>
                    <a:pt x="1842" y="2537"/>
                  </a:lnTo>
                  <a:lnTo>
                    <a:pt x="1842" y="3177"/>
                  </a:lnTo>
                  <a:lnTo>
                    <a:pt x="1839" y="3199"/>
                  </a:lnTo>
                  <a:lnTo>
                    <a:pt x="1831" y="3221"/>
                  </a:lnTo>
                  <a:lnTo>
                    <a:pt x="1819" y="3241"/>
                  </a:lnTo>
                  <a:lnTo>
                    <a:pt x="1803" y="3256"/>
                  </a:lnTo>
                  <a:lnTo>
                    <a:pt x="1785" y="3268"/>
                  </a:lnTo>
                  <a:lnTo>
                    <a:pt x="1763" y="3277"/>
                  </a:lnTo>
                  <a:lnTo>
                    <a:pt x="1739" y="3279"/>
                  </a:lnTo>
                  <a:lnTo>
                    <a:pt x="1674" y="3279"/>
                  </a:lnTo>
                  <a:lnTo>
                    <a:pt x="1674" y="3488"/>
                  </a:lnTo>
                  <a:lnTo>
                    <a:pt x="1671" y="3511"/>
                  </a:lnTo>
                  <a:lnTo>
                    <a:pt x="1663" y="3532"/>
                  </a:lnTo>
                  <a:lnTo>
                    <a:pt x="1651" y="3552"/>
                  </a:lnTo>
                  <a:lnTo>
                    <a:pt x="1635" y="3567"/>
                  </a:lnTo>
                  <a:lnTo>
                    <a:pt x="1616" y="3579"/>
                  </a:lnTo>
                  <a:lnTo>
                    <a:pt x="1595" y="3588"/>
                  </a:lnTo>
                  <a:lnTo>
                    <a:pt x="1572" y="3590"/>
                  </a:lnTo>
                  <a:lnTo>
                    <a:pt x="1125" y="3590"/>
                  </a:lnTo>
                  <a:lnTo>
                    <a:pt x="1102" y="3588"/>
                  </a:lnTo>
                  <a:lnTo>
                    <a:pt x="1080" y="3579"/>
                  </a:lnTo>
                  <a:lnTo>
                    <a:pt x="1061" y="3567"/>
                  </a:lnTo>
                  <a:lnTo>
                    <a:pt x="1045" y="3552"/>
                  </a:lnTo>
                  <a:lnTo>
                    <a:pt x="1033" y="3532"/>
                  </a:lnTo>
                  <a:lnTo>
                    <a:pt x="1025" y="3511"/>
                  </a:lnTo>
                  <a:lnTo>
                    <a:pt x="1023" y="3488"/>
                  </a:lnTo>
                  <a:lnTo>
                    <a:pt x="1023" y="3279"/>
                  </a:lnTo>
                  <a:lnTo>
                    <a:pt x="956" y="3279"/>
                  </a:lnTo>
                  <a:lnTo>
                    <a:pt x="934" y="3276"/>
                  </a:lnTo>
                  <a:lnTo>
                    <a:pt x="912" y="3268"/>
                  </a:lnTo>
                  <a:lnTo>
                    <a:pt x="892" y="3256"/>
                  </a:lnTo>
                  <a:lnTo>
                    <a:pt x="877" y="3241"/>
                  </a:lnTo>
                  <a:lnTo>
                    <a:pt x="865" y="3221"/>
                  </a:lnTo>
                  <a:lnTo>
                    <a:pt x="858" y="3199"/>
                  </a:lnTo>
                  <a:lnTo>
                    <a:pt x="854" y="3177"/>
                  </a:lnTo>
                  <a:lnTo>
                    <a:pt x="854" y="2609"/>
                  </a:lnTo>
                  <a:lnTo>
                    <a:pt x="771" y="2572"/>
                  </a:lnTo>
                  <a:lnTo>
                    <a:pt x="689" y="2530"/>
                  </a:lnTo>
                  <a:lnTo>
                    <a:pt x="612" y="2484"/>
                  </a:lnTo>
                  <a:lnTo>
                    <a:pt x="539" y="2432"/>
                  </a:lnTo>
                  <a:lnTo>
                    <a:pt x="470" y="2377"/>
                  </a:lnTo>
                  <a:lnTo>
                    <a:pt x="405" y="2317"/>
                  </a:lnTo>
                  <a:lnTo>
                    <a:pt x="343" y="2253"/>
                  </a:lnTo>
                  <a:lnTo>
                    <a:pt x="287" y="2184"/>
                  </a:lnTo>
                  <a:lnTo>
                    <a:pt x="234" y="2114"/>
                  </a:lnTo>
                  <a:lnTo>
                    <a:pt x="187" y="2039"/>
                  </a:lnTo>
                  <a:lnTo>
                    <a:pt x="144" y="1961"/>
                  </a:lnTo>
                  <a:lnTo>
                    <a:pt x="107" y="1881"/>
                  </a:lnTo>
                  <a:lnTo>
                    <a:pt x="75" y="1797"/>
                  </a:lnTo>
                  <a:lnTo>
                    <a:pt x="49" y="1712"/>
                  </a:lnTo>
                  <a:lnTo>
                    <a:pt x="27" y="1624"/>
                  </a:lnTo>
                  <a:lnTo>
                    <a:pt x="12" y="1535"/>
                  </a:lnTo>
                  <a:lnTo>
                    <a:pt x="3" y="1444"/>
                  </a:lnTo>
                  <a:lnTo>
                    <a:pt x="0" y="1351"/>
                  </a:lnTo>
                  <a:lnTo>
                    <a:pt x="3" y="1254"/>
                  </a:lnTo>
                  <a:lnTo>
                    <a:pt x="13" y="1160"/>
                  </a:lnTo>
                  <a:lnTo>
                    <a:pt x="30" y="1067"/>
                  </a:lnTo>
                  <a:lnTo>
                    <a:pt x="52" y="977"/>
                  </a:lnTo>
                  <a:lnTo>
                    <a:pt x="81" y="890"/>
                  </a:lnTo>
                  <a:lnTo>
                    <a:pt x="115" y="805"/>
                  </a:lnTo>
                  <a:lnTo>
                    <a:pt x="155" y="722"/>
                  </a:lnTo>
                  <a:lnTo>
                    <a:pt x="200" y="644"/>
                  </a:lnTo>
                  <a:lnTo>
                    <a:pt x="250" y="568"/>
                  </a:lnTo>
                  <a:lnTo>
                    <a:pt x="305" y="496"/>
                  </a:lnTo>
                  <a:lnTo>
                    <a:pt x="364" y="429"/>
                  </a:lnTo>
                  <a:lnTo>
                    <a:pt x="428" y="364"/>
                  </a:lnTo>
                  <a:lnTo>
                    <a:pt x="495" y="306"/>
                  </a:lnTo>
                  <a:lnTo>
                    <a:pt x="567" y="250"/>
                  </a:lnTo>
                  <a:lnTo>
                    <a:pt x="643" y="200"/>
                  </a:lnTo>
                  <a:lnTo>
                    <a:pt x="721" y="156"/>
                  </a:lnTo>
                  <a:lnTo>
                    <a:pt x="803" y="115"/>
                  </a:lnTo>
                  <a:lnTo>
                    <a:pt x="888" y="82"/>
                  </a:lnTo>
                  <a:lnTo>
                    <a:pt x="975" y="52"/>
                  </a:lnTo>
                  <a:lnTo>
                    <a:pt x="1065" y="29"/>
                  </a:lnTo>
                  <a:lnTo>
                    <a:pt x="1157" y="13"/>
                  </a:lnTo>
                  <a:lnTo>
                    <a:pt x="1252" y="3"/>
                  </a:lnTo>
                  <a:lnTo>
                    <a:pt x="1348"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62626"/>
                </a:solidFill>
                <a:effectLst/>
                <a:uLnTx/>
                <a:uFillTx/>
                <a:latin typeface="Roboto"/>
              </a:endParaRPr>
            </a:p>
          </p:txBody>
        </p:sp>
        <p:sp>
          <p:nvSpPr>
            <p:cNvPr id="73" name="Freeform 70">
              <a:extLst>
                <a:ext uri="{FF2B5EF4-FFF2-40B4-BE49-F238E27FC236}">
                  <a16:creationId xmlns:a16="http://schemas.microsoft.com/office/drawing/2014/main" id="{0FB2B4A5-60EE-BCBA-6145-6C1B7D581CE2}"/>
                </a:ext>
              </a:extLst>
            </p:cNvPr>
            <p:cNvSpPr>
              <a:spLocks/>
            </p:cNvSpPr>
            <p:nvPr/>
          </p:nvSpPr>
          <p:spPr bwMode="auto">
            <a:xfrm>
              <a:off x="4559301" y="4294188"/>
              <a:ext cx="168275" cy="304800"/>
            </a:xfrm>
            <a:custGeom>
              <a:avLst/>
              <a:gdLst>
                <a:gd name="T0" fmla="*/ 980 w 1059"/>
                <a:gd name="T1" fmla="*/ 2 h 1919"/>
                <a:gd name="T2" fmla="*/ 1021 w 1059"/>
                <a:gd name="T3" fmla="*/ 21 h 1919"/>
                <a:gd name="T4" fmla="*/ 1050 w 1059"/>
                <a:gd name="T5" fmla="*/ 56 h 1919"/>
                <a:gd name="T6" fmla="*/ 1059 w 1059"/>
                <a:gd name="T7" fmla="*/ 102 h 1919"/>
                <a:gd name="T8" fmla="*/ 1050 w 1059"/>
                <a:gd name="T9" fmla="*/ 146 h 1919"/>
                <a:gd name="T10" fmla="*/ 1021 w 1059"/>
                <a:gd name="T11" fmla="*/ 181 h 1919"/>
                <a:gd name="T12" fmla="*/ 980 w 1059"/>
                <a:gd name="T13" fmla="*/ 201 h 1919"/>
                <a:gd name="T14" fmla="*/ 885 w 1059"/>
                <a:gd name="T15" fmla="*/ 207 h 1919"/>
                <a:gd name="T16" fmla="*/ 746 w 1059"/>
                <a:gd name="T17" fmla="*/ 235 h 1919"/>
                <a:gd name="T18" fmla="*/ 617 w 1059"/>
                <a:gd name="T19" fmla="*/ 286 h 1919"/>
                <a:gd name="T20" fmla="*/ 501 w 1059"/>
                <a:gd name="T21" fmla="*/ 359 h 1919"/>
                <a:gd name="T22" fmla="*/ 401 w 1059"/>
                <a:gd name="T23" fmla="*/ 450 h 1919"/>
                <a:gd name="T24" fmla="*/ 319 w 1059"/>
                <a:gd name="T25" fmla="*/ 559 h 1919"/>
                <a:gd name="T26" fmla="*/ 257 w 1059"/>
                <a:gd name="T27" fmla="*/ 682 h 1919"/>
                <a:gd name="T28" fmla="*/ 218 w 1059"/>
                <a:gd name="T29" fmla="*/ 815 h 1919"/>
                <a:gd name="T30" fmla="*/ 204 w 1059"/>
                <a:gd name="T31" fmla="*/ 959 h 1919"/>
                <a:gd name="T32" fmla="*/ 218 w 1059"/>
                <a:gd name="T33" fmla="*/ 1102 h 1919"/>
                <a:gd name="T34" fmla="*/ 257 w 1059"/>
                <a:gd name="T35" fmla="*/ 1236 h 1919"/>
                <a:gd name="T36" fmla="*/ 319 w 1059"/>
                <a:gd name="T37" fmla="*/ 1359 h 1919"/>
                <a:gd name="T38" fmla="*/ 401 w 1059"/>
                <a:gd name="T39" fmla="*/ 1468 h 1919"/>
                <a:gd name="T40" fmla="*/ 501 w 1059"/>
                <a:gd name="T41" fmla="*/ 1560 h 1919"/>
                <a:gd name="T42" fmla="*/ 617 w 1059"/>
                <a:gd name="T43" fmla="*/ 1632 h 1919"/>
                <a:gd name="T44" fmla="*/ 746 w 1059"/>
                <a:gd name="T45" fmla="*/ 1684 h 1919"/>
                <a:gd name="T46" fmla="*/ 885 w 1059"/>
                <a:gd name="T47" fmla="*/ 1710 h 1919"/>
                <a:gd name="T48" fmla="*/ 980 w 1059"/>
                <a:gd name="T49" fmla="*/ 1716 h 1919"/>
                <a:gd name="T50" fmla="*/ 1021 w 1059"/>
                <a:gd name="T51" fmla="*/ 1736 h 1919"/>
                <a:gd name="T52" fmla="*/ 1050 w 1059"/>
                <a:gd name="T53" fmla="*/ 1771 h 1919"/>
                <a:gd name="T54" fmla="*/ 1059 w 1059"/>
                <a:gd name="T55" fmla="*/ 1816 h 1919"/>
                <a:gd name="T56" fmla="*/ 1050 w 1059"/>
                <a:gd name="T57" fmla="*/ 1861 h 1919"/>
                <a:gd name="T58" fmla="*/ 1021 w 1059"/>
                <a:gd name="T59" fmla="*/ 1896 h 1919"/>
                <a:gd name="T60" fmla="*/ 980 w 1059"/>
                <a:gd name="T61" fmla="*/ 1916 h 1919"/>
                <a:gd name="T62" fmla="*/ 879 w 1059"/>
                <a:gd name="T63" fmla="*/ 1915 h 1919"/>
                <a:gd name="T64" fmla="*/ 727 w 1059"/>
                <a:gd name="T65" fmla="*/ 1890 h 1919"/>
                <a:gd name="T66" fmla="*/ 585 w 1059"/>
                <a:gd name="T67" fmla="*/ 1843 h 1919"/>
                <a:gd name="T68" fmla="*/ 452 w 1059"/>
                <a:gd name="T69" fmla="*/ 1775 h 1919"/>
                <a:gd name="T70" fmla="*/ 334 w 1059"/>
                <a:gd name="T71" fmla="*/ 1687 h 1919"/>
                <a:gd name="T72" fmla="*/ 230 w 1059"/>
                <a:gd name="T73" fmla="*/ 1583 h 1919"/>
                <a:gd name="T74" fmla="*/ 143 w 1059"/>
                <a:gd name="T75" fmla="*/ 1464 h 1919"/>
                <a:gd name="T76" fmla="*/ 75 w 1059"/>
                <a:gd name="T77" fmla="*/ 1332 h 1919"/>
                <a:gd name="T78" fmla="*/ 27 w 1059"/>
                <a:gd name="T79" fmla="*/ 1190 h 1919"/>
                <a:gd name="T80" fmla="*/ 3 w 1059"/>
                <a:gd name="T81" fmla="*/ 1037 h 1919"/>
                <a:gd name="T82" fmla="*/ 3 w 1059"/>
                <a:gd name="T83" fmla="*/ 881 h 1919"/>
                <a:gd name="T84" fmla="*/ 27 w 1059"/>
                <a:gd name="T85" fmla="*/ 728 h 1919"/>
                <a:gd name="T86" fmla="*/ 75 w 1059"/>
                <a:gd name="T87" fmla="*/ 586 h 1919"/>
                <a:gd name="T88" fmla="*/ 143 w 1059"/>
                <a:gd name="T89" fmla="*/ 453 h 1919"/>
                <a:gd name="T90" fmla="*/ 230 w 1059"/>
                <a:gd name="T91" fmla="*/ 335 h 1919"/>
                <a:gd name="T92" fmla="*/ 334 w 1059"/>
                <a:gd name="T93" fmla="*/ 230 h 1919"/>
                <a:gd name="T94" fmla="*/ 454 w 1059"/>
                <a:gd name="T95" fmla="*/ 143 h 1919"/>
                <a:gd name="T96" fmla="*/ 585 w 1059"/>
                <a:gd name="T97" fmla="*/ 75 h 1919"/>
                <a:gd name="T98" fmla="*/ 727 w 1059"/>
                <a:gd name="T99" fmla="*/ 27 h 1919"/>
                <a:gd name="T100" fmla="*/ 879 w 1059"/>
                <a:gd name="T101" fmla="*/ 3 h 1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59" h="1919">
                  <a:moveTo>
                    <a:pt x="957" y="0"/>
                  </a:moveTo>
                  <a:lnTo>
                    <a:pt x="980" y="2"/>
                  </a:lnTo>
                  <a:lnTo>
                    <a:pt x="1002" y="9"/>
                  </a:lnTo>
                  <a:lnTo>
                    <a:pt x="1021" y="21"/>
                  </a:lnTo>
                  <a:lnTo>
                    <a:pt x="1037" y="38"/>
                  </a:lnTo>
                  <a:lnTo>
                    <a:pt x="1050" y="56"/>
                  </a:lnTo>
                  <a:lnTo>
                    <a:pt x="1057" y="78"/>
                  </a:lnTo>
                  <a:lnTo>
                    <a:pt x="1059" y="102"/>
                  </a:lnTo>
                  <a:lnTo>
                    <a:pt x="1057" y="125"/>
                  </a:lnTo>
                  <a:lnTo>
                    <a:pt x="1050" y="146"/>
                  </a:lnTo>
                  <a:lnTo>
                    <a:pt x="1037" y="166"/>
                  </a:lnTo>
                  <a:lnTo>
                    <a:pt x="1021" y="181"/>
                  </a:lnTo>
                  <a:lnTo>
                    <a:pt x="1002" y="193"/>
                  </a:lnTo>
                  <a:lnTo>
                    <a:pt x="980" y="201"/>
                  </a:lnTo>
                  <a:lnTo>
                    <a:pt x="957" y="204"/>
                  </a:lnTo>
                  <a:lnTo>
                    <a:pt x="885" y="207"/>
                  </a:lnTo>
                  <a:lnTo>
                    <a:pt x="814" y="218"/>
                  </a:lnTo>
                  <a:lnTo>
                    <a:pt x="746" y="235"/>
                  </a:lnTo>
                  <a:lnTo>
                    <a:pt x="680" y="257"/>
                  </a:lnTo>
                  <a:lnTo>
                    <a:pt x="617" y="286"/>
                  </a:lnTo>
                  <a:lnTo>
                    <a:pt x="558" y="319"/>
                  </a:lnTo>
                  <a:lnTo>
                    <a:pt x="501" y="359"/>
                  </a:lnTo>
                  <a:lnTo>
                    <a:pt x="449" y="402"/>
                  </a:lnTo>
                  <a:lnTo>
                    <a:pt x="401" y="450"/>
                  </a:lnTo>
                  <a:lnTo>
                    <a:pt x="358" y="502"/>
                  </a:lnTo>
                  <a:lnTo>
                    <a:pt x="319" y="559"/>
                  </a:lnTo>
                  <a:lnTo>
                    <a:pt x="285" y="619"/>
                  </a:lnTo>
                  <a:lnTo>
                    <a:pt x="257" y="682"/>
                  </a:lnTo>
                  <a:lnTo>
                    <a:pt x="234" y="747"/>
                  </a:lnTo>
                  <a:lnTo>
                    <a:pt x="218" y="815"/>
                  </a:lnTo>
                  <a:lnTo>
                    <a:pt x="207" y="886"/>
                  </a:lnTo>
                  <a:lnTo>
                    <a:pt x="204" y="959"/>
                  </a:lnTo>
                  <a:lnTo>
                    <a:pt x="207" y="1032"/>
                  </a:lnTo>
                  <a:lnTo>
                    <a:pt x="218" y="1102"/>
                  </a:lnTo>
                  <a:lnTo>
                    <a:pt x="234" y="1170"/>
                  </a:lnTo>
                  <a:lnTo>
                    <a:pt x="257" y="1236"/>
                  </a:lnTo>
                  <a:lnTo>
                    <a:pt x="285" y="1300"/>
                  </a:lnTo>
                  <a:lnTo>
                    <a:pt x="319" y="1359"/>
                  </a:lnTo>
                  <a:lnTo>
                    <a:pt x="358" y="1415"/>
                  </a:lnTo>
                  <a:lnTo>
                    <a:pt x="401" y="1468"/>
                  </a:lnTo>
                  <a:lnTo>
                    <a:pt x="449" y="1516"/>
                  </a:lnTo>
                  <a:lnTo>
                    <a:pt x="501" y="1560"/>
                  </a:lnTo>
                  <a:lnTo>
                    <a:pt x="558" y="1599"/>
                  </a:lnTo>
                  <a:lnTo>
                    <a:pt x="617" y="1632"/>
                  </a:lnTo>
                  <a:lnTo>
                    <a:pt x="680" y="1661"/>
                  </a:lnTo>
                  <a:lnTo>
                    <a:pt x="746" y="1684"/>
                  </a:lnTo>
                  <a:lnTo>
                    <a:pt x="814" y="1700"/>
                  </a:lnTo>
                  <a:lnTo>
                    <a:pt x="885" y="1710"/>
                  </a:lnTo>
                  <a:lnTo>
                    <a:pt x="957" y="1714"/>
                  </a:lnTo>
                  <a:lnTo>
                    <a:pt x="980" y="1716"/>
                  </a:lnTo>
                  <a:lnTo>
                    <a:pt x="1002" y="1724"/>
                  </a:lnTo>
                  <a:lnTo>
                    <a:pt x="1021" y="1736"/>
                  </a:lnTo>
                  <a:lnTo>
                    <a:pt x="1037" y="1752"/>
                  </a:lnTo>
                  <a:lnTo>
                    <a:pt x="1050" y="1771"/>
                  </a:lnTo>
                  <a:lnTo>
                    <a:pt x="1057" y="1792"/>
                  </a:lnTo>
                  <a:lnTo>
                    <a:pt x="1059" y="1816"/>
                  </a:lnTo>
                  <a:lnTo>
                    <a:pt x="1057" y="1839"/>
                  </a:lnTo>
                  <a:lnTo>
                    <a:pt x="1050" y="1861"/>
                  </a:lnTo>
                  <a:lnTo>
                    <a:pt x="1037" y="1880"/>
                  </a:lnTo>
                  <a:lnTo>
                    <a:pt x="1021" y="1896"/>
                  </a:lnTo>
                  <a:lnTo>
                    <a:pt x="1002" y="1908"/>
                  </a:lnTo>
                  <a:lnTo>
                    <a:pt x="980" y="1916"/>
                  </a:lnTo>
                  <a:lnTo>
                    <a:pt x="957" y="1919"/>
                  </a:lnTo>
                  <a:lnTo>
                    <a:pt x="879" y="1915"/>
                  </a:lnTo>
                  <a:lnTo>
                    <a:pt x="802" y="1906"/>
                  </a:lnTo>
                  <a:lnTo>
                    <a:pt x="727" y="1890"/>
                  </a:lnTo>
                  <a:lnTo>
                    <a:pt x="654" y="1870"/>
                  </a:lnTo>
                  <a:lnTo>
                    <a:pt x="585" y="1843"/>
                  </a:lnTo>
                  <a:lnTo>
                    <a:pt x="518" y="1811"/>
                  </a:lnTo>
                  <a:lnTo>
                    <a:pt x="452" y="1775"/>
                  </a:lnTo>
                  <a:lnTo>
                    <a:pt x="392" y="1734"/>
                  </a:lnTo>
                  <a:lnTo>
                    <a:pt x="334" y="1687"/>
                  </a:lnTo>
                  <a:lnTo>
                    <a:pt x="280" y="1637"/>
                  </a:lnTo>
                  <a:lnTo>
                    <a:pt x="230" y="1583"/>
                  </a:lnTo>
                  <a:lnTo>
                    <a:pt x="184" y="1525"/>
                  </a:lnTo>
                  <a:lnTo>
                    <a:pt x="143" y="1464"/>
                  </a:lnTo>
                  <a:lnTo>
                    <a:pt x="106" y="1400"/>
                  </a:lnTo>
                  <a:lnTo>
                    <a:pt x="75" y="1332"/>
                  </a:lnTo>
                  <a:lnTo>
                    <a:pt x="49" y="1261"/>
                  </a:lnTo>
                  <a:lnTo>
                    <a:pt x="27" y="1190"/>
                  </a:lnTo>
                  <a:lnTo>
                    <a:pt x="12" y="1115"/>
                  </a:lnTo>
                  <a:lnTo>
                    <a:pt x="3" y="1037"/>
                  </a:lnTo>
                  <a:lnTo>
                    <a:pt x="0" y="959"/>
                  </a:lnTo>
                  <a:lnTo>
                    <a:pt x="3" y="881"/>
                  </a:lnTo>
                  <a:lnTo>
                    <a:pt x="12" y="803"/>
                  </a:lnTo>
                  <a:lnTo>
                    <a:pt x="27" y="728"/>
                  </a:lnTo>
                  <a:lnTo>
                    <a:pt x="49" y="656"/>
                  </a:lnTo>
                  <a:lnTo>
                    <a:pt x="75" y="586"/>
                  </a:lnTo>
                  <a:lnTo>
                    <a:pt x="106" y="518"/>
                  </a:lnTo>
                  <a:lnTo>
                    <a:pt x="143" y="453"/>
                  </a:lnTo>
                  <a:lnTo>
                    <a:pt x="184" y="392"/>
                  </a:lnTo>
                  <a:lnTo>
                    <a:pt x="230" y="335"/>
                  </a:lnTo>
                  <a:lnTo>
                    <a:pt x="280" y="280"/>
                  </a:lnTo>
                  <a:lnTo>
                    <a:pt x="334" y="230"/>
                  </a:lnTo>
                  <a:lnTo>
                    <a:pt x="392" y="184"/>
                  </a:lnTo>
                  <a:lnTo>
                    <a:pt x="454" y="143"/>
                  </a:lnTo>
                  <a:lnTo>
                    <a:pt x="518" y="106"/>
                  </a:lnTo>
                  <a:lnTo>
                    <a:pt x="585" y="75"/>
                  </a:lnTo>
                  <a:lnTo>
                    <a:pt x="654" y="48"/>
                  </a:lnTo>
                  <a:lnTo>
                    <a:pt x="727" y="27"/>
                  </a:lnTo>
                  <a:lnTo>
                    <a:pt x="802" y="12"/>
                  </a:lnTo>
                  <a:lnTo>
                    <a:pt x="879" y="3"/>
                  </a:lnTo>
                  <a:lnTo>
                    <a:pt x="957"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62626"/>
                </a:solidFill>
                <a:effectLst/>
                <a:uLnTx/>
                <a:uFillTx/>
                <a:latin typeface="Roboto"/>
              </a:endParaRPr>
            </a:p>
          </p:txBody>
        </p:sp>
        <p:sp>
          <p:nvSpPr>
            <p:cNvPr id="74" name="Freeform 71">
              <a:extLst>
                <a:ext uri="{FF2B5EF4-FFF2-40B4-BE49-F238E27FC236}">
                  <a16:creationId xmlns:a16="http://schemas.microsoft.com/office/drawing/2014/main" id="{2274EE7E-DE85-1C65-115B-BFC66952FAEC}"/>
                </a:ext>
              </a:extLst>
            </p:cNvPr>
            <p:cNvSpPr>
              <a:spLocks/>
            </p:cNvSpPr>
            <p:nvPr/>
          </p:nvSpPr>
          <p:spPr bwMode="auto">
            <a:xfrm>
              <a:off x="4695826" y="4508500"/>
              <a:ext cx="31750" cy="90488"/>
            </a:xfrm>
            <a:custGeom>
              <a:avLst/>
              <a:gdLst>
                <a:gd name="T0" fmla="*/ 102 w 204"/>
                <a:gd name="T1" fmla="*/ 0 h 569"/>
                <a:gd name="T2" fmla="*/ 125 w 204"/>
                <a:gd name="T3" fmla="*/ 3 h 569"/>
                <a:gd name="T4" fmla="*/ 147 w 204"/>
                <a:gd name="T5" fmla="*/ 10 h 569"/>
                <a:gd name="T6" fmla="*/ 166 w 204"/>
                <a:gd name="T7" fmla="*/ 22 h 569"/>
                <a:gd name="T8" fmla="*/ 182 w 204"/>
                <a:gd name="T9" fmla="*/ 39 h 569"/>
                <a:gd name="T10" fmla="*/ 195 w 204"/>
                <a:gd name="T11" fmla="*/ 57 h 569"/>
                <a:gd name="T12" fmla="*/ 202 w 204"/>
                <a:gd name="T13" fmla="*/ 79 h 569"/>
                <a:gd name="T14" fmla="*/ 204 w 204"/>
                <a:gd name="T15" fmla="*/ 103 h 569"/>
                <a:gd name="T16" fmla="*/ 204 w 204"/>
                <a:gd name="T17" fmla="*/ 466 h 569"/>
                <a:gd name="T18" fmla="*/ 202 w 204"/>
                <a:gd name="T19" fmla="*/ 489 h 569"/>
                <a:gd name="T20" fmla="*/ 195 w 204"/>
                <a:gd name="T21" fmla="*/ 511 h 569"/>
                <a:gd name="T22" fmla="*/ 182 w 204"/>
                <a:gd name="T23" fmla="*/ 530 h 569"/>
                <a:gd name="T24" fmla="*/ 166 w 204"/>
                <a:gd name="T25" fmla="*/ 546 h 569"/>
                <a:gd name="T26" fmla="*/ 147 w 204"/>
                <a:gd name="T27" fmla="*/ 558 h 569"/>
                <a:gd name="T28" fmla="*/ 125 w 204"/>
                <a:gd name="T29" fmla="*/ 566 h 569"/>
                <a:gd name="T30" fmla="*/ 102 w 204"/>
                <a:gd name="T31" fmla="*/ 569 h 569"/>
                <a:gd name="T32" fmla="*/ 78 w 204"/>
                <a:gd name="T33" fmla="*/ 566 h 569"/>
                <a:gd name="T34" fmla="*/ 57 w 204"/>
                <a:gd name="T35" fmla="*/ 558 h 569"/>
                <a:gd name="T36" fmla="*/ 38 w 204"/>
                <a:gd name="T37" fmla="*/ 546 h 569"/>
                <a:gd name="T38" fmla="*/ 22 w 204"/>
                <a:gd name="T39" fmla="*/ 530 h 569"/>
                <a:gd name="T40" fmla="*/ 10 w 204"/>
                <a:gd name="T41" fmla="*/ 511 h 569"/>
                <a:gd name="T42" fmla="*/ 2 w 204"/>
                <a:gd name="T43" fmla="*/ 489 h 569"/>
                <a:gd name="T44" fmla="*/ 0 w 204"/>
                <a:gd name="T45" fmla="*/ 466 h 569"/>
                <a:gd name="T46" fmla="*/ 0 w 204"/>
                <a:gd name="T47" fmla="*/ 103 h 569"/>
                <a:gd name="T48" fmla="*/ 2 w 204"/>
                <a:gd name="T49" fmla="*/ 79 h 569"/>
                <a:gd name="T50" fmla="*/ 10 w 204"/>
                <a:gd name="T51" fmla="*/ 57 h 569"/>
                <a:gd name="T52" fmla="*/ 22 w 204"/>
                <a:gd name="T53" fmla="*/ 39 h 569"/>
                <a:gd name="T54" fmla="*/ 38 w 204"/>
                <a:gd name="T55" fmla="*/ 22 h 569"/>
                <a:gd name="T56" fmla="*/ 57 w 204"/>
                <a:gd name="T57" fmla="*/ 10 h 569"/>
                <a:gd name="T58" fmla="*/ 78 w 204"/>
                <a:gd name="T59" fmla="*/ 3 h 569"/>
                <a:gd name="T60" fmla="*/ 102 w 204"/>
                <a:gd name="T61" fmla="*/ 0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4" h="569">
                  <a:moveTo>
                    <a:pt x="102" y="0"/>
                  </a:moveTo>
                  <a:lnTo>
                    <a:pt x="125" y="3"/>
                  </a:lnTo>
                  <a:lnTo>
                    <a:pt x="147" y="10"/>
                  </a:lnTo>
                  <a:lnTo>
                    <a:pt x="166" y="22"/>
                  </a:lnTo>
                  <a:lnTo>
                    <a:pt x="182" y="39"/>
                  </a:lnTo>
                  <a:lnTo>
                    <a:pt x="195" y="57"/>
                  </a:lnTo>
                  <a:lnTo>
                    <a:pt x="202" y="79"/>
                  </a:lnTo>
                  <a:lnTo>
                    <a:pt x="204" y="103"/>
                  </a:lnTo>
                  <a:lnTo>
                    <a:pt x="204" y="466"/>
                  </a:lnTo>
                  <a:lnTo>
                    <a:pt x="202" y="489"/>
                  </a:lnTo>
                  <a:lnTo>
                    <a:pt x="195" y="511"/>
                  </a:lnTo>
                  <a:lnTo>
                    <a:pt x="182" y="530"/>
                  </a:lnTo>
                  <a:lnTo>
                    <a:pt x="166" y="546"/>
                  </a:lnTo>
                  <a:lnTo>
                    <a:pt x="147" y="558"/>
                  </a:lnTo>
                  <a:lnTo>
                    <a:pt x="125" y="566"/>
                  </a:lnTo>
                  <a:lnTo>
                    <a:pt x="102" y="569"/>
                  </a:lnTo>
                  <a:lnTo>
                    <a:pt x="78" y="566"/>
                  </a:lnTo>
                  <a:lnTo>
                    <a:pt x="57" y="558"/>
                  </a:lnTo>
                  <a:lnTo>
                    <a:pt x="38" y="546"/>
                  </a:lnTo>
                  <a:lnTo>
                    <a:pt x="22" y="530"/>
                  </a:lnTo>
                  <a:lnTo>
                    <a:pt x="10" y="511"/>
                  </a:lnTo>
                  <a:lnTo>
                    <a:pt x="2" y="489"/>
                  </a:lnTo>
                  <a:lnTo>
                    <a:pt x="0" y="466"/>
                  </a:lnTo>
                  <a:lnTo>
                    <a:pt x="0" y="103"/>
                  </a:lnTo>
                  <a:lnTo>
                    <a:pt x="2" y="79"/>
                  </a:lnTo>
                  <a:lnTo>
                    <a:pt x="10" y="57"/>
                  </a:lnTo>
                  <a:lnTo>
                    <a:pt x="22" y="39"/>
                  </a:lnTo>
                  <a:lnTo>
                    <a:pt x="38" y="22"/>
                  </a:lnTo>
                  <a:lnTo>
                    <a:pt x="57" y="10"/>
                  </a:lnTo>
                  <a:lnTo>
                    <a:pt x="78" y="3"/>
                  </a:lnTo>
                  <a:lnTo>
                    <a:pt x="102"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62626"/>
                </a:solidFill>
                <a:effectLst/>
                <a:uLnTx/>
                <a:uFillTx/>
                <a:latin typeface="Roboto"/>
              </a:endParaRPr>
            </a:p>
          </p:txBody>
        </p:sp>
      </p:grpSp>
      <p:sp>
        <p:nvSpPr>
          <p:cNvPr id="75" name="Rectangle 74">
            <a:extLst>
              <a:ext uri="{FF2B5EF4-FFF2-40B4-BE49-F238E27FC236}">
                <a16:creationId xmlns:a16="http://schemas.microsoft.com/office/drawing/2014/main" id="{857880D2-1784-9A7E-AA40-3C459B6E7895}"/>
              </a:ext>
            </a:extLst>
          </p:cNvPr>
          <p:cNvSpPr/>
          <p:nvPr/>
        </p:nvSpPr>
        <p:spPr>
          <a:xfrm>
            <a:off x="8029034" y="1775663"/>
            <a:ext cx="2625394" cy="1200329"/>
          </a:xfrm>
          <a:prstGeom prst="rect">
            <a:avLst/>
          </a:prstGeom>
        </p:spPr>
        <p:txBody>
          <a:bodyPr wrap="square">
            <a:spAutoFit/>
          </a:bodyPr>
          <a:lstStyle/>
          <a:p>
            <a:pPr algn="ctr"/>
            <a:r>
              <a:rPr lang="el-GR" b="1" dirty="0">
                <a:solidFill>
                  <a:srgbClr val="021559"/>
                </a:solidFill>
                <a:latin typeface="Roboto" panose="02000000000000000000" pitchFamily="2" charset="0"/>
                <a:ea typeface="Roboto" panose="02000000000000000000" pitchFamily="2" charset="0"/>
                <a:cs typeface="Calibri" panose="020F0502020204030204" pitchFamily="34" charset="0"/>
              </a:rPr>
              <a:t>05 </a:t>
            </a:r>
            <a:endParaRPr lang="en-US" b="1" dirty="0">
              <a:solidFill>
                <a:srgbClr val="021559"/>
              </a:solidFill>
              <a:latin typeface="Roboto" panose="02000000000000000000" pitchFamily="2" charset="0"/>
              <a:ea typeface="Roboto" panose="02000000000000000000" pitchFamily="2" charset="0"/>
              <a:cs typeface="Calibri" panose="020F0502020204030204" pitchFamily="34" charset="0"/>
            </a:endParaRPr>
          </a:p>
          <a:p>
            <a:pPr algn="ctr"/>
            <a:r>
              <a:rPr lang="el-GR" b="1" dirty="0">
                <a:solidFill>
                  <a:srgbClr val="021559"/>
                </a:solidFill>
                <a:latin typeface="Roboto" panose="02000000000000000000" pitchFamily="2" charset="0"/>
                <a:ea typeface="Roboto" panose="02000000000000000000" pitchFamily="2" charset="0"/>
                <a:cs typeface="Calibri" panose="020F0502020204030204" pitchFamily="34" charset="0"/>
              </a:rPr>
              <a:t>Κέντρα υποστήριξης πανεπιστημιακής κοινότητας</a:t>
            </a:r>
          </a:p>
        </p:txBody>
      </p:sp>
      <p:sp>
        <p:nvSpPr>
          <p:cNvPr id="76" name="Rectangle 75">
            <a:extLst>
              <a:ext uri="{FF2B5EF4-FFF2-40B4-BE49-F238E27FC236}">
                <a16:creationId xmlns:a16="http://schemas.microsoft.com/office/drawing/2014/main" id="{C731E556-A08F-AC1B-A891-5496DB0C9334}"/>
              </a:ext>
            </a:extLst>
          </p:cNvPr>
          <p:cNvSpPr/>
          <p:nvPr/>
        </p:nvSpPr>
        <p:spPr>
          <a:xfrm>
            <a:off x="2260835" y="1837653"/>
            <a:ext cx="1350364" cy="923330"/>
          </a:xfrm>
          <a:prstGeom prst="rect">
            <a:avLst/>
          </a:prstGeom>
        </p:spPr>
        <p:txBody>
          <a:bodyPr wrap="square">
            <a:spAutoFit/>
          </a:bodyPr>
          <a:lstStyle/>
          <a:p>
            <a:pPr algn="ctr"/>
            <a:r>
              <a:rPr lang="el-GR" b="1" dirty="0">
                <a:solidFill>
                  <a:srgbClr val="021559"/>
                </a:solidFill>
                <a:latin typeface="Roboto" panose="02000000000000000000" pitchFamily="2" charset="0"/>
                <a:ea typeface="Roboto" panose="02000000000000000000" pitchFamily="2" charset="0"/>
                <a:cs typeface="Calibri" panose="020F0502020204030204" pitchFamily="34" charset="0"/>
              </a:rPr>
              <a:t>01 Μοντέλο διοίκησης </a:t>
            </a:r>
          </a:p>
        </p:txBody>
      </p:sp>
      <p:sp>
        <p:nvSpPr>
          <p:cNvPr id="77" name="Rectangle 76">
            <a:extLst>
              <a:ext uri="{FF2B5EF4-FFF2-40B4-BE49-F238E27FC236}">
                <a16:creationId xmlns:a16="http://schemas.microsoft.com/office/drawing/2014/main" id="{3DBA98A5-2599-FB07-6EE4-4D591848B52D}"/>
              </a:ext>
            </a:extLst>
          </p:cNvPr>
          <p:cNvSpPr/>
          <p:nvPr/>
        </p:nvSpPr>
        <p:spPr>
          <a:xfrm>
            <a:off x="3311074" y="5214638"/>
            <a:ext cx="2414466" cy="1200329"/>
          </a:xfrm>
          <a:prstGeom prst="rect">
            <a:avLst/>
          </a:prstGeom>
        </p:spPr>
        <p:txBody>
          <a:bodyPr wrap="square">
            <a:spAutoFit/>
          </a:bodyPr>
          <a:lstStyle/>
          <a:p>
            <a:pPr algn="ctr"/>
            <a:r>
              <a:rPr lang="el-GR" b="1" dirty="0">
                <a:solidFill>
                  <a:srgbClr val="021559"/>
                </a:solidFill>
                <a:latin typeface="Roboto" panose="02000000000000000000" pitchFamily="2" charset="0"/>
                <a:ea typeface="Roboto" panose="02000000000000000000" pitchFamily="2" charset="0"/>
                <a:cs typeface="Calibri" panose="020F0502020204030204" pitchFamily="34" charset="0"/>
              </a:rPr>
              <a:t>02</a:t>
            </a:r>
            <a:r>
              <a:rPr lang="en-US" b="1" dirty="0">
                <a:solidFill>
                  <a:srgbClr val="021559"/>
                </a:solidFill>
                <a:latin typeface="Roboto" panose="02000000000000000000" pitchFamily="2" charset="0"/>
                <a:ea typeface="Roboto" panose="02000000000000000000" pitchFamily="2" charset="0"/>
                <a:cs typeface="Calibri" panose="020F0502020204030204" pitchFamily="34" charset="0"/>
              </a:rPr>
              <a:t> </a:t>
            </a:r>
            <a:endParaRPr lang="el-GR" b="1" dirty="0">
              <a:solidFill>
                <a:srgbClr val="021559"/>
              </a:solidFill>
              <a:latin typeface="Roboto" panose="02000000000000000000" pitchFamily="2" charset="0"/>
              <a:ea typeface="Roboto" panose="02000000000000000000" pitchFamily="2" charset="0"/>
              <a:cs typeface="Calibri" panose="020F0502020204030204" pitchFamily="34" charset="0"/>
            </a:endParaRPr>
          </a:p>
          <a:p>
            <a:pPr algn="ctr"/>
            <a:r>
              <a:rPr lang="el-GR" b="1" dirty="0">
                <a:solidFill>
                  <a:srgbClr val="021559"/>
                </a:solidFill>
                <a:latin typeface="Roboto" panose="02000000000000000000" pitchFamily="2" charset="0"/>
                <a:ea typeface="Roboto" panose="02000000000000000000" pitchFamily="2" charset="0"/>
                <a:cs typeface="Calibri" panose="020F0502020204030204" pitchFamily="34" charset="0"/>
              </a:rPr>
              <a:t>Οργανωτική διάρθρωση - Θεσμικά εργαλεία</a:t>
            </a:r>
          </a:p>
        </p:txBody>
      </p:sp>
      <p:sp>
        <p:nvSpPr>
          <p:cNvPr id="78" name="Rectangle 77">
            <a:extLst>
              <a:ext uri="{FF2B5EF4-FFF2-40B4-BE49-F238E27FC236}">
                <a16:creationId xmlns:a16="http://schemas.microsoft.com/office/drawing/2014/main" id="{8642AF8C-0411-AD0D-D2AE-2571E985BE94}"/>
              </a:ext>
            </a:extLst>
          </p:cNvPr>
          <p:cNvSpPr/>
          <p:nvPr/>
        </p:nvSpPr>
        <p:spPr>
          <a:xfrm>
            <a:off x="4746212" y="1754641"/>
            <a:ext cx="2625395" cy="1200329"/>
          </a:xfrm>
          <a:prstGeom prst="rect">
            <a:avLst/>
          </a:prstGeom>
        </p:spPr>
        <p:txBody>
          <a:bodyPr wrap="square">
            <a:spAutoFit/>
          </a:bodyPr>
          <a:lstStyle/>
          <a:p>
            <a:pPr algn="ctr"/>
            <a:r>
              <a:rPr lang="el-GR" b="1" dirty="0">
                <a:solidFill>
                  <a:srgbClr val="021559"/>
                </a:solidFill>
                <a:latin typeface="Roboto" panose="02000000000000000000" pitchFamily="2" charset="0"/>
                <a:ea typeface="Roboto" panose="02000000000000000000" pitchFamily="2" charset="0"/>
                <a:cs typeface="Calibri" panose="020F0502020204030204" pitchFamily="34" charset="0"/>
              </a:rPr>
              <a:t>03 </a:t>
            </a:r>
            <a:endParaRPr lang="en-US" b="1" dirty="0">
              <a:solidFill>
                <a:srgbClr val="021559"/>
              </a:solidFill>
              <a:latin typeface="Roboto" panose="02000000000000000000" pitchFamily="2" charset="0"/>
              <a:ea typeface="Roboto" panose="02000000000000000000" pitchFamily="2" charset="0"/>
              <a:cs typeface="Calibri" panose="020F0502020204030204" pitchFamily="34" charset="0"/>
            </a:endParaRPr>
          </a:p>
          <a:p>
            <a:pPr algn="ctr"/>
            <a:r>
              <a:rPr lang="el-GR" b="1" dirty="0">
                <a:solidFill>
                  <a:srgbClr val="021559"/>
                </a:solidFill>
                <a:latin typeface="Roboto" panose="02000000000000000000" pitchFamily="2" charset="0"/>
                <a:ea typeface="Roboto" panose="02000000000000000000" pitchFamily="2" charset="0"/>
                <a:cs typeface="Calibri" panose="020F0502020204030204" pitchFamily="34" charset="0"/>
              </a:rPr>
              <a:t>Εταιρείες αξιοποίησης και διαχείρισης περιουσίας των ΑΕΙ</a:t>
            </a:r>
          </a:p>
        </p:txBody>
      </p:sp>
      <p:sp>
        <p:nvSpPr>
          <p:cNvPr id="79" name="Rectangle 78">
            <a:extLst>
              <a:ext uri="{FF2B5EF4-FFF2-40B4-BE49-F238E27FC236}">
                <a16:creationId xmlns:a16="http://schemas.microsoft.com/office/drawing/2014/main" id="{97FCE5CC-F027-73CD-1FF2-984B35721685}"/>
              </a:ext>
            </a:extLst>
          </p:cNvPr>
          <p:cNvSpPr/>
          <p:nvPr/>
        </p:nvSpPr>
        <p:spPr>
          <a:xfrm>
            <a:off x="7068149" y="5214638"/>
            <a:ext cx="1413198" cy="923330"/>
          </a:xfrm>
          <a:prstGeom prst="rect">
            <a:avLst/>
          </a:prstGeom>
        </p:spPr>
        <p:txBody>
          <a:bodyPr wrap="square">
            <a:spAutoFit/>
          </a:bodyPr>
          <a:lstStyle/>
          <a:p>
            <a:pPr algn="ctr"/>
            <a:r>
              <a:rPr lang="el-GR" b="1" dirty="0">
                <a:solidFill>
                  <a:srgbClr val="021559"/>
                </a:solidFill>
                <a:latin typeface="Roboto" panose="02000000000000000000" pitchFamily="2" charset="0"/>
                <a:ea typeface="Roboto" panose="02000000000000000000" pitchFamily="2" charset="0"/>
                <a:cs typeface="Calibri" panose="020F0502020204030204" pitchFamily="34" charset="0"/>
              </a:rPr>
              <a:t>04 Πειθαρχικό δίκαιο</a:t>
            </a:r>
          </a:p>
        </p:txBody>
      </p:sp>
    </p:spTree>
    <p:extLst>
      <p:ext uri="{BB962C8B-B14F-4D97-AF65-F5344CB8AC3E}">
        <p14:creationId xmlns:p14="http://schemas.microsoft.com/office/powerpoint/2010/main" val="40779267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00"/>
        <p:cNvGrpSpPr/>
        <p:nvPr/>
      </p:nvGrpSpPr>
      <p:grpSpPr>
        <a:xfrm>
          <a:off x="0" y="0"/>
          <a:ext cx="0" cy="0"/>
          <a:chOff x="0" y="0"/>
          <a:chExt cx="0" cy="0"/>
        </a:xfrm>
      </p:grpSpPr>
      <p:sp>
        <p:nvSpPr>
          <p:cNvPr id="11" name="Rectangle 10">
            <a:extLst>
              <a:ext uri="{FF2B5EF4-FFF2-40B4-BE49-F238E27FC236}">
                <a16:creationId xmlns:a16="http://schemas.microsoft.com/office/drawing/2014/main" id="{56A434BA-AF99-6117-D094-745EFD286836}"/>
              </a:ext>
            </a:extLst>
          </p:cNvPr>
          <p:cNvSpPr/>
          <p:nvPr/>
        </p:nvSpPr>
        <p:spPr>
          <a:xfrm>
            <a:off x="2850078" y="6026"/>
            <a:ext cx="9352530" cy="570335"/>
          </a:xfrm>
          <a:prstGeom prst="rect">
            <a:avLst/>
          </a:prstGeom>
          <a:solidFill>
            <a:srgbClr val="4EE6DC"/>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CCA62">
                    <a:lumMod val="60000"/>
                    <a:lumOff val="40000"/>
                  </a:srgbClr>
                </a:solidFill>
              </a:ln>
              <a:noFill/>
              <a:highlight>
                <a:srgbClr val="EAF5F5"/>
              </a:highlight>
            </a:endParaRPr>
          </a:p>
        </p:txBody>
      </p:sp>
      <p:sp>
        <p:nvSpPr>
          <p:cNvPr id="12" name="Rectangle 11">
            <a:extLst>
              <a:ext uri="{FF2B5EF4-FFF2-40B4-BE49-F238E27FC236}">
                <a16:creationId xmlns:a16="http://schemas.microsoft.com/office/drawing/2014/main" id="{B6991170-70EF-40AB-814D-FADB3EB6F937}"/>
              </a:ext>
            </a:extLst>
          </p:cNvPr>
          <p:cNvSpPr/>
          <p:nvPr/>
        </p:nvSpPr>
        <p:spPr>
          <a:xfrm>
            <a:off x="0" y="4469"/>
            <a:ext cx="2850078" cy="570335"/>
          </a:xfrm>
          <a:prstGeom prst="rect">
            <a:avLst/>
          </a:prstGeom>
          <a:solidFill>
            <a:srgbClr val="021559"/>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CCA62">
                    <a:lumMod val="60000"/>
                    <a:lumOff val="40000"/>
                  </a:srgbClr>
                </a:solidFill>
              </a:ln>
              <a:noFill/>
              <a:highlight>
                <a:srgbClr val="EAF5F5"/>
              </a:highlight>
            </a:endParaRPr>
          </a:p>
        </p:txBody>
      </p:sp>
      <p:sp>
        <p:nvSpPr>
          <p:cNvPr id="10" name="Google Shape;232;p34">
            <a:extLst>
              <a:ext uri="{FF2B5EF4-FFF2-40B4-BE49-F238E27FC236}">
                <a16:creationId xmlns:a16="http://schemas.microsoft.com/office/drawing/2014/main" id="{21B89356-4234-7A45-8340-F0433CBA8A4B}"/>
              </a:ext>
            </a:extLst>
          </p:cNvPr>
          <p:cNvSpPr txBox="1"/>
          <p:nvPr/>
        </p:nvSpPr>
        <p:spPr>
          <a:xfrm>
            <a:off x="1169445" y="3184783"/>
            <a:ext cx="2695074" cy="9064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l-GR" sz="2800" b="0" i="0" u="none" strike="noStrike" kern="0" cap="none" spc="-150" normalizeH="0" baseline="0" noProof="0" dirty="0">
              <a:ln>
                <a:noFill/>
              </a:ln>
              <a:solidFill>
                <a:srgbClr val="02AEF0"/>
              </a:solidFill>
              <a:effectLst/>
              <a:uLnTx/>
              <a:uFillTx/>
              <a:latin typeface="Roboto Regular" charset="0"/>
              <a:ea typeface="Roboto Regular" charset="0"/>
              <a:cs typeface="Roboto Regular" charset="0"/>
              <a:sym typeface="Arial"/>
            </a:endParaRPr>
          </a:p>
        </p:txBody>
      </p:sp>
      <p:sp>
        <p:nvSpPr>
          <p:cNvPr id="18" name="Rectangle 17">
            <a:extLst>
              <a:ext uri="{FF2B5EF4-FFF2-40B4-BE49-F238E27FC236}">
                <a16:creationId xmlns:a16="http://schemas.microsoft.com/office/drawing/2014/main" id="{9C502C17-43A5-204F-98B4-263C5610E47C}"/>
              </a:ext>
            </a:extLst>
          </p:cNvPr>
          <p:cNvSpPr/>
          <p:nvPr/>
        </p:nvSpPr>
        <p:spPr>
          <a:xfrm>
            <a:off x="375137" y="155291"/>
            <a:ext cx="7637106" cy="687368"/>
          </a:xfrm>
          <a:prstGeom prst="rect">
            <a:avLst/>
          </a:prstGeom>
        </p:spPr>
        <p:txBody>
          <a:bodyPr wrap="square">
            <a:spAutoFit/>
          </a:bodyPr>
          <a:lstStyle/>
          <a:p>
            <a:pPr defTabSz="914377">
              <a:spcBef>
                <a:spcPts val="1000"/>
              </a:spcBef>
              <a:spcAft>
                <a:spcPts val="1000"/>
              </a:spcAft>
              <a:buClr>
                <a:schemeClr val="bg1"/>
              </a:buClr>
            </a:pPr>
            <a:r>
              <a:rPr lang="el-GR" sz="1100" b="1" dirty="0">
                <a:solidFill>
                  <a:schemeClr val="bg1"/>
                </a:solidFill>
                <a:latin typeface="Roboto" panose="02000000000000000000" pitchFamily="2" charset="0"/>
                <a:ea typeface="Roboto" panose="02000000000000000000" pitchFamily="2" charset="0"/>
                <a:cs typeface="Roboto" panose="02000000000000000000" pitchFamily="2" charset="0"/>
              </a:rPr>
              <a:t>ΕΝΙΣΧΥΣΗ ΛΕΙΤΟΥΡΓΙΚΟΤΗΤΑΣ                     </a:t>
            </a:r>
            <a:r>
              <a:rPr lang="el-GR" sz="1100" b="1" dirty="0">
                <a:solidFill>
                  <a:srgbClr val="021559"/>
                </a:solidFill>
                <a:latin typeface="Roboto" panose="02000000000000000000" pitchFamily="2" charset="0"/>
                <a:ea typeface="Roboto" panose="02000000000000000000" pitchFamily="2" charset="0"/>
                <a:cs typeface="Roboto" panose="02000000000000000000" pitchFamily="2" charset="0"/>
              </a:rPr>
              <a:t>01 </a:t>
            </a:r>
            <a:r>
              <a:rPr lang="el-GR" sz="1100" b="1" dirty="0">
                <a:solidFill>
                  <a:srgbClr val="021559"/>
                </a:solidFill>
                <a:latin typeface="Roboto" panose="02000000000000000000" pitchFamily="2" charset="0"/>
                <a:ea typeface="Roboto" panose="02000000000000000000" pitchFamily="2" charset="0"/>
              </a:rPr>
              <a:t>Νέο μοντέλο διοίκησης</a:t>
            </a:r>
            <a:endParaRPr lang="el-GR" sz="1100" b="1" dirty="0">
              <a:solidFill>
                <a:srgbClr val="021559"/>
              </a:solidFill>
              <a:latin typeface="Roboto" panose="02000000000000000000" pitchFamily="2" charset="0"/>
              <a:ea typeface="Roboto" panose="02000000000000000000" pitchFamily="2" charset="0"/>
              <a:cs typeface="Roboto" panose="02000000000000000000" pitchFamily="2" charset="0"/>
            </a:endParaRPr>
          </a:p>
          <a:p>
            <a:pPr lvl="0" defTabSz="914377">
              <a:spcBef>
                <a:spcPts val="1000"/>
              </a:spcBef>
              <a:spcAft>
                <a:spcPts val="1000"/>
              </a:spcAft>
              <a:buClr>
                <a:schemeClr val="bg1"/>
              </a:buClr>
            </a:pPr>
            <a:endParaRPr lang="el-GR" sz="1100" b="1" dirty="0">
              <a:solidFill>
                <a:srgbClr val="021559"/>
              </a:solidFill>
              <a:latin typeface="Roboto" panose="02000000000000000000" pitchFamily="2" charset="0"/>
              <a:ea typeface="Roboto" panose="02000000000000000000" pitchFamily="2" charset="0"/>
              <a:cs typeface="Roboto" panose="02000000000000000000" pitchFamily="2" charset="0"/>
            </a:endParaRPr>
          </a:p>
        </p:txBody>
      </p:sp>
      <p:pic>
        <p:nvPicPr>
          <p:cNvPr id="24" name="Picture 23">
            <a:extLst>
              <a:ext uri="{FF2B5EF4-FFF2-40B4-BE49-F238E27FC236}">
                <a16:creationId xmlns:a16="http://schemas.microsoft.com/office/drawing/2014/main" id="{219FE7D9-B196-F94E-8AD5-36AB8EE826FF}"/>
              </a:ext>
            </a:extLst>
          </p:cNvPr>
          <p:cNvPicPr>
            <a:picLocks noChangeAspect="1"/>
          </p:cNvPicPr>
          <p:nvPr/>
        </p:nvPicPr>
        <p:blipFill>
          <a:blip r:embed="rId3"/>
          <a:stretch>
            <a:fillRect/>
          </a:stretch>
        </p:blipFill>
        <p:spPr>
          <a:xfrm>
            <a:off x="180000" y="6300000"/>
            <a:ext cx="2414466" cy="432000"/>
          </a:xfrm>
          <a:prstGeom prst="rect">
            <a:avLst/>
          </a:prstGeom>
        </p:spPr>
      </p:pic>
      <p:sp>
        <p:nvSpPr>
          <p:cNvPr id="2" name="TextBox 1">
            <a:extLst>
              <a:ext uri="{FF2B5EF4-FFF2-40B4-BE49-F238E27FC236}">
                <a16:creationId xmlns:a16="http://schemas.microsoft.com/office/drawing/2014/main" id="{B6BFB852-C9EA-1748-8AA2-B09B42809510}"/>
              </a:ext>
            </a:extLst>
          </p:cNvPr>
          <p:cNvSpPr txBox="1"/>
          <p:nvPr/>
        </p:nvSpPr>
        <p:spPr>
          <a:xfrm>
            <a:off x="375137" y="828547"/>
            <a:ext cx="10563497" cy="5170646"/>
          </a:xfrm>
          <a:prstGeom prst="rect">
            <a:avLst/>
          </a:prstGeom>
          <a:noFill/>
        </p:spPr>
        <p:txBody>
          <a:bodyPr wrap="square" rtlCol="0">
            <a:spAutoFit/>
          </a:bodyPr>
          <a:lstStyle/>
          <a:p>
            <a:r>
              <a:rPr lang="el-GR" sz="2400" b="1" dirty="0">
                <a:solidFill>
                  <a:srgbClr val="021559"/>
                </a:solidFill>
                <a:latin typeface="Roboto" panose="02000000000000000000" pitchFamily="2" charset="0"/>
                <a:ea typeface="Roboto" panose="02000000000000000000" pitchFamily="2" charset="0"/>
              </a:rPr>
              <a:t>ΟΡΓΑΝΑ ΔΙΟΙΚΗΣΗΣ</a:t>
            </a:r>
            <a:endParaRPr lang="en-US" sz="2400" b="1" dirty="0">
              <a:solidFill>
                <a:srgbClr val="021559"/>
              </a:solidFill>
              <a:latin typeface="Roboto" panose="02000000000000000000" pitchFamily="2" charset="0"/>
              <a:ea typeface="Roboto" panose="02000000000000000000" pitchFamily="2" charset="0"/>
            </a:endParaRPr>
          </a:p>
          <a:p>
            <a:endParaRPr lang="x-none" dirty="0">
              <a:solidFill>
                <a:srgbClr val="021559"/>
              </a:solidFill>
              <a:latin typeface="Roboto" panose="02000000000000000000" pitchFamily="2" charset="0"/>
              <a:ea typeface="Roboto" panose="02000000000000000000" pitchFamily="2" charset="0"/>
            </a:endParaRPr>
          </a:p>
          <a:p>
            <a:r>
              <a:rPr lang="el-GR" b="1" dirty="0">
                <a:solidFill>
                  <a:srgbClr val="021559"/>
                </a:solidFill>
                <a:latin typeface="Roboto" panose="02000000000000000000" pitchFamily="2" charset="0"/>
                <a:ea typeface="Roboto" panose="02000000000000000000" pitchFamily="2" charset="0"/>
              </a:rPr>
              <a:t>1. Συμβούλιο Διοίκησης</a:t>
            </a:r>
            <a:r>
              <a:rPr lang="en-US" b="1" dirty="0">
                <a:solidFill>
                  <a:srgbClr val="021559"/>
                </a:solidFill>
                <a:latin typeface="Roboto" panose="02000000000000000000" pitchFamily="2" charset="0"/>
                <a:ea typeface="Roboto" panose="02000000000000000000" pitchFamily="2" charset="0"/>
              </a:rPr>
              <a:t> </a:t>
            </a:r>
            <a:r>
              <a:rPr lang="en-US" dirty="0">
                <a:solidFill>
                  <a:srgbClr val="021559"/>
                </a:solidFill>
                <a:latin typeface="Roboto" panose="02000000000000000000" pitchFamily="2" charset="0"/>
                <a:ea typeface="Roboto" panose="02000000000000000000" pitchFamily="2" charset="0"/>
              </a:rPr>
              <a:t>(</a:t>
            </a:r>
            <a:r>
              <a:rPr lang="el-GR" dirty="0">
                <a:solidFill>
                  <a:srgbClr val="021559"/>
                </a:solidFill>
                <a:latin typeface="Roboto" panose="02000000000000000000" pitchFamily="2" charset="0"/>
                <a:ea typeface="Roboto" panose="02000000000000000000" pitchFamily="2" charset="0"/>
              </a:rPr>
              <a:t>ΣΔ)</a:t>
            </a:r>
            <a:endParaRPr lang="x-none" dirty="0">
              <a:solidFill>
                <a:srgbClr val="021559"/>
              </a:solidFill>
              <a:latin typeface="Roboto" panose="02000000000000000000" pitchFamily="2" charset="0"/>
              <a:ea typeface="Roboto" panose="02000000000000000000" pitchFamily="2" charset="0"/>
            </a:endParaRPr>
          </a:p>
          <a:p>
            <a:pPr marL="742950" lvl="1" indent="-285750">
              <a:buFont typeface="Arial" panose="020B0604020202020204" pitchFamily="34" charset="0"/>
              <a:buChar char="•"/>
            </a:pPr>
            <a:r>
              <a:rPr lang="el-GR" dirty="0">
                <a:solidFill>
                  <a:srgbClr val="021559"/>
                </a:solidFill>
                <a:latin typeface="Roboto" panose="02000000000000000000" pitchFamily="2" charset="0"/>
                <a:ea typeface="Roboto" panose="02000000000000000000" pitchFamily="2" charset="0"/>
              </a:rPr>
              <a:t>Αποτελείται από 6 εσωτερικά μέλη που εκλέγονται από το σύνολο των μελών ΔΕΠ του ΑΕΙ και 5 εξωτερικά μέλη που επιλέγονται με αυξημένη πλειοψηφία από τα αναδειχθέντα εσωτερικά μέλη. </a:t>
            </a:r>
            <a:endParaRPr lang="x-none" dirty="0">
              <a:solidFill>
                <a:srgbClr val="021559"/>
              </a:solidFill>
              <a:latin typeface="Roboto" panose="02000000000000000000" pitchFamily="2" charset="0"/>
              <a:ea typeface="Roboto" panose="02000000000000000000" pitchFamily="2" charset="0"/>
            </a:endParaRPr>
          </a:p>
          <a:p>
            <a:pPr marL="742950" lvl="1" indent="-285750">
              <a:buFont typeface="Arial" panose="020B0604020202020204" pitchFamily="34" charset="0"/>
              <a:buChar char="•"/>
            </a:pPr>
            <a:r>
              <a:rPr lang="el-GR" dirty="0">
                <a:solidFill>
                  <a:srgbClr val="021559"/>
                </a:solidFill>
                <a:latin typeface="Roboto" panose="02000000000000000000" pitchFamily="2" charset="0"/>
                <a:ea typeface="Roboto" panose="02000000000000000000" pitchFamily="2" charset="0"/>
              </a:rPr>
              <a:t>Τα εξωτερικά μέλη προέρχονται από Καθηγητές Πανεπιστημίων της αλλοδαπής, φυσικά πρόσωπα με ευρεία αναγνώριση ή συμβολή στον πολιτισμό, τις τέχνες, τα γράμματα ή τις επιστήμες, την οικονομία ή την κοινωνία και εκπροσώπους διεθνών οργανισμών ή κοινωνικών εταίρων. </a:t>
            </a:r>
          </a:p>
          <a:p>
            <a:pPr marL="742950" lvl="1" indent="-285750">
              <a:buFont typeface="Arial" panose="020B0604020202020204" pitchFamily="34" charset="0"/>
              <a:buChar char="•"/>
            </a:pPr>
            <a:r>
              <a:rPr lang="el-GR" dirty="0">
                <a:solidFill>
                  <a:srgbClr val="021559"/>
                </a:solidFill>
                <a:latin typeface="Roboto" panose="02000000000000000000" pitchFamily="2" charset="0"/>
                <a:ea typeface="Roboto" panose="02000000000000000000" pitchFamily="2" charset="0"/>
              </a:rPr>
              <a:t>Ασκεί κυρίως διοικητικές, οικονομικές, διαχειριστικές και στρατηγικές αρμοδιότητες </a:t>
            </a:r>
            <a:endParaRPr lang="x-none" dirty="0">
              <a:solidFill>
                <a:srgbClr val="021559"/>
              </a:solidFill>
              <a:latin typeface="Roboto" panose="02000000000000000000" pitchFamily="2" charset="0"/>
              <a:ea typeface="Roboto" panose="02000000000000000000" pitchFamily="2" charset="0"/>
            </a:endParaRPr>
          </a:p>
          <a:p>
            <a:r>
              <a:rPr lang="el-GR" b="1" dirty="0">
                <a:solidFill>
                  <a:srgbClr val="021559"/>
                </a:solidFill>
                <a:latin typeface="Roboto" panose="02000000000000000000" pitchFamily="2" charset="0"/>
                <a:ea typeface="Roboto" panose="02000000000000000000" pitchFamily="2" charset="0"/>
              </a:rPr>
              <a:t> </a:t>
            </a:r>
            <a:endParaRPr lang="x-none" dirty="0">
              <a:solidFill>
                <a:srgbClr val="021559"/>
              </a:solidFill>
              <a:latin typeface="Roboto" panose="02000000000000000000" pitchFamily="2" charset="0"/>
              <a:ea typeface="Roboto" panose="02000000000000000000" pitchFamily="2" charset="0"/>
            </a:endParaRPr>
          </a:p>
          <a:p>
            <a:r>
              <a:rPr lang="el-GR" b="1" dirty="0">
                <a:solidFill>
                  <a:srgbClr val="021559"/>
                </a:solidFill>
                <a:latin typeface="Roboto" panose="02000000000000000000" pitchFamily="2" charset="0"/>
                <a:ea typeface="Roboto" panose="02000000000000000000" pitchFamily="2" charset="0"/>
              </a:rPr>
              <a:t>2. Πρύτανης</a:t>
            </a:r>
            <a:endParaRPr lang="en-US" b="1" dirty="0">
              <a:solidFill>
                <a:srgbClr val="021559"/>
              </a:solidFill>
              <a:latin typeface="Roboto" panose="02000000000000000000" pitchFamily="2" charset="0"/>
              <a:ea typeface="Roboto" panose="02000000000000000000" pitchFamily="2" charset="0"/>
            </a:endParaRPr>
          </a:p>
          <a:p>
            <a:r>
              <a:rPr lang="el-GR" dirty="0">
                <a:solidFill>
                  <a:srgbClr val="021559"/>
                </a:solidFill>
                <a:latin typeface="Roboto" panose="02000000000000000000" pitchFamily="2" charset="0"/>
                <a:ea typeface="Roboto" panose="02000000000000000000" pitchFamily="2" charset="0"/>
              </a:rPr>
              <a:t>Εκλέγεται με αυξημένη πλειοψηφία από το ΣΔ μεταξύ των εσωτερικών μελών του ΣΔ βάσει αξιολόγησης των προτάσεων των υποψηφίων για το στρατηγικό σχέδιο, την ανάπτυξη του πανεπιστημίου και της ομάδας των μελών ΔΕΠ που προτείνεται να οριστούν ως Αντιπρυτάνεις. Δύναται να παύεται από Πρύτανης σε περίπτωση σπουδαίου λόγου και αυξημένης πλειοψηφίας (8/11) στο ΣΔ.</a:t>
            </a:r>
            <a:endParaRPr lang="en-US" dirty="0">
              <a:solidFill>
                <a:srgbClr val="021559"/>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5381459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00"/>
        <p:cNvGrpSpPr/>
        <p:nvPr/>
      </p:nvGrpSpPr>
      <p:grpSpPr>
        <a:xfrm>
          <a:off x="0" y="0"/>
          <a:ext cx="0" cy="0"/>
          <a:chOff x="0" y="0"/>
          <a:chExt cx="0" cy="0"/>
        </a:xfrm>
      </p:grpSpPr>
      <p:pic>
        <p:nvPicPr>
          <p:cNvPr id="5" name="Picture 4">
            <a:extLst>
              <a:ext uri="{FF2B5EF4-FFF2-40B4-BE49-F238E27FC236}">
                <a16:creationId xmlns:a16="http://schemas.microsoft.com/office/drawing/2014/main" id="{F6401C20-6C36-594A-85B5-2A109CC4453D}"/>
              </a:ext>
            </a:extLst>
          </p:cNvPr>
          <p:cNvPicPr>
            <a:picLocks noChangeAspect="1"/>
          </p:cNvPicPr>
          <p:nvPr/>
        </p:nvPicPr>
        <p:blipFill>
          <a:blip r:embed="rId4"/>
          <a:stretch>
            <a:fillRect/>
          </a:stretch>
        </p:blipFill>
        <p:spPr>
          <a:xfrm>
            <a:off x="180000" y="6300000"/>
            <a:ext cx="2387678" cy="432000"/>
          </a:xfrm>
          <a:prstGeom prst="rect">
            <a:avLst/>
          </a:prstGeom>
        </p:spPr>
      </p:pic>
      <p:sp>
        <p:nvSpPr>
          <p:cNvPr id="6" name="TextBox 5">
            <a:extLst>
              <a:ext uri="{FF2B5EF4-FFF2-40B4-BE49-F238E27FC236}">
                <a16:creationId xmlns:a16="http://schemas.microsoft.com/office/drawing/2014/main" id="{A192F74E-5546-4345-BFE4-E6CB982C2F25}"/>
              </a:ext>
            </a:extLst>
          </p:cNvPr>
          <p:cNvSpPr txBox="1"/>
          <p:nvPr/>
        </p:nvSpPr>
        <p:spPr>
          <a:xfrm>
            <a:off x="467080" y="589320"/>
            <a:ext cx="5628920" cy="569845"/>
          </a:xfrm>
          <a:prstGeom prst="rect">
            <a:avLst/>
          </a:prstGeom>
          <a:noFill/>
        </p:spPr>
        <p:txBody>
          <a:bodyPr wrap="square" rtlCol="0" anchor="t"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r>
              <a:rPr kumimoji="0" lang="el-GR" sz="32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Κύριοι άξονες Νομοσχεδίου</a:t>
            </a:r>
          </a:p>
        </p:txBody>
      </p:sp>
      <p:pic>
        <p:nvPicPr>
          <p:cNvPr id="11" name="Picture 10">
            <a:extLst>
              <a:ext uri="{FF2B5EF4-FFF2-40B4-BE49-F238E27FC236}">
                <a16:creationId xmlns:a16="http://schemas.microsoft.com/office/drawing/2014/main" id="{91FF57A8-763A-861C-17D7-1E59F5A2DD98}"/>
              </a:ext>
            </a:extLst>
          </p:cNvPr>
          <p:cNvPicPr>
            <a:picLocks noChangeAspect="1"/>
          </p:cNvPicPr>
          <p:nvPr/>
        </p:nvPicPr>
        <p:blipFill>
          <a:blip r:embed="rId5"/>
          <a:stretch>
            <a:fillRect/>
          </a:stretch>
        </p:blipFill>
        <p:spPr>
          <a:xfrm>
            <a:off x="4032579" y="2076914"/>
            <a:ext cx="994007" cy="994007"/>
          </a:xfrm>
          <a:prstGeom prst="rect">
            <a:avLst/>
          </a:prstGeom>
        </p:spPr>
      </p:pic>
      <p:sp>
        <p:nvSpPr>
          <p:cNvPr id="2" name="Rectangle 1">
            <a:extLst>
              <a:ext uri="{FF2B5EF4-FFF2-40B4-BE49-F238E27FC236}">
                <a16:creationId xmlns:a16="http://schemas.microsoft.com/office/drawing/2014/main" id="{FDE15F69-BD64-5E63-4928-19D640571B1D}"/>
              </a:ext>
            </a:extLst>
          </p:cNvPr>
          <p:cNvSpPr/>
          <p:nvPr/>
        </p:nvSpPr>
        <p:spPr>
          <a:xfrm>
            <a:off x="564584" y="3489792"/>
            <a:ext cx="2260554" cy="830997"/>
          </a:xfrm>
          <a:prstGeom prst="rect">
            <a:avLst/>
          </a:prstGeom>
        </p:spPr>
        <p:txBody>
          <a:bodyPr wrap="none">
            <a:spAutoFit/>
          </a:bodyPr>
          <a:lstStyle/>
          <a:p>
            <a:pPr algn="ctr"/>
            <a:r>
              <a:rPr lang="el-GR" sz="2400" b="1" dirty="0">
                <a:solidFill>
                  <a:schemeClr val="bg1"/>
                </a:solidFill>
                <a:latin typeface="Roboto" panose="02000000000000000000" pitchFamily="2" charset="0"/>
                <a:ea typeface="Roboto" panose="02000000000000000000" pitchFamily="2" charset="0"/>
                <a:cs typeface="Roboto" panose="02000000000000000000" pitchFamily="2" charset="0"/>
              </a:rPr>
              <a:t>ΑΝΑΒΑΘΜΙΣΗ </a:t>
            </a:r>
          </a:p>
          <a:p>
            <a:pPr algn="ctr"/>
            <a:r>
              <a:rPr lang="el-GR" sz="2400" b="1" dirty="0">
                <a:solidFill>
                  <a:schemeClr val="bg1"/>
                </a:solidFill>
                <a:latin typeface="Roboto" panose="02000000000000000000" pitchFamily="2" charset="0"/>
                <a:ea typeface="Roboto" panose="02000000000000000000" pitchFamily="2" charset="0"/>
                <a:cs typeface="Roboto" panose="02000000000000000000" pitchFamily="2" charset="0"/>
              </a:rPr>
              <a:t>ΠΟΙΟΤΗΤΑΣ</a:t>
            </a:r>
            <a:endParaRPr lang="x-none" sz="2400" dirty="0">
              <a:solidFill>
                <a:schemeClr val="bg1"/>
              </a:solidFill>
            </a:endParaRPr>
          </a:p>
        </p:txBody>
      </p:sp>
      <p:sp>
        <p:nvSpPr>
          <p:cNvPr id="3" name="Rectangle 2">
            <a:extLst>
              <a:ext uri="{FF2B5EF4-FFF2-40B4-BE49-F238E27FC236}">
                <a16:creationId xmlns:a16="http://schemas.microsoft.com/office/drawing/2014/main" id="{E1BB76B9-8067-F8B1-1EE2-8B1AAD8FF8DA}"/>
              </a:ext>
            </a:extLst>
          </p:cNvPr>
          <p:cNvSpPr/>
          <p:nvPr/>
        </p:nvSpPr>
        <p:spPr>
          <a:xfrm>
            <a:off x="2984127" y="3489792"/>
            <a:ext cx="3090911" cy="830997"/>
          </a:xfrm>
          <a:prstGeom prst="rect">
            <a:avLst/>
          </a:prstGeom>
        </p:spPr>
        <p:txBody>
          <a:bodyPr wrap="none">
            <a:spAutoFit/>
          </a:bodyPr>
          <a:lstStyle/>
          <a:p>
            <a:pPr algn="ctr"/>
            <a:r>
              <a:rPr lang="el-GR" sz="2400" b="1" dirty="0">
                <a:solidFill>
                  <a:schemeClr val="bg1"/>
                </a:solidFill>
                <a:latin typeface="Roboto" panose="02000000000000000000" pitchFamily="2" charset="0"/>
                <a:ea typeface="Roboto" panose="02000000000000000000" pitchFamily="2" charset="0"/>
                <a:cs typeface="Roboto" panose="02000000000000000000" pitchFamily="2" charset="0"/>
              </a:rPr>
              <a:t>ΕΝΙΣΧΥΣΗ </a:t>
            </a:r>
          </a:p>
          <a:p>
            <a:pPr algn="ctr"/>
            <a:r>
              <a:rPr lang="el-GR" sz="2400" b="1" dirty="0">
                <a:solidFill>
                  <a:schemeClr val="bg1"/>
                </a:solidFill>
                <a:latin typeface="Roboto" panose="02000000000000000000" pitchFamily="2" charset="0"/>
                <a:ea typeface="Roboto" panose="02000000000000000000" pitchFamily="2" charset="0"/>
                <a:cs typeface="Roboto" panose="02000000000000000000" pitchFamily="2" charset="0"/>
              </a:rPr>
              <a:t>ΛΕΙΤΟΥΡΓΙΚΟΤΗΤΑΣ</a:t>
            </a:r>
            <a:endParaRPr lang="x-none" sz="2400" dirty="0">
              <a:solidFill>
                <a:schemeClr val="bg1"/>
              </a:solidFill>
            </a:endParaRPr>
          </a:p>
        </p:txBody>
      </p:sp>
      <p:sp>
        <p:nvSpPr>
          <p:cNvPr id="4" name="Rectangle 3">
            <a:extLst>
              <a:ext uri="{FF2B5EF4-FFF2-40B4-BE49-F238E27FC236}">
                <a16:creationId xmlns:a16="http://schemas.microsoft.com/office/drawing/2014/main" id="{6E5F2A09-038F-2888-DF8C-0EC7295C8F29}"/>
              </a:ext>
            </a:extLst>
          </p:cNvPr>
          <p:cNvSpPr/>
          <p:nvPr/>
        </p:nvSpPr>
        <p:spPr>
          <a:xfrm>
            <a:off x="5974570" y="3489792"/>
            <a:ext cx="2845651" cy="1200329"/>
          </a:xfrm>
          <a:prstGeom prst="rect">
            <a:avLst/>
          </a:prstGeom>
        </p:spPr>
        <p:txBody>
          <a:bodyPr wrap="none">
            <a:spAutoFit/>
          </a:bodyPr>
          <a:lstStyle/>
          <a:p>
            <a:pPr algn="ctr"/>
            <a:r>
              <a:rPr lang="el-GR" sz="2400" b="1" dirty="0">
                <a:solidFill>
                  <a:schemeClr val="bg1"/>
                </a:solidFill>
                <a:latin typeface="Roboto" panose="02000000000000000000" pitchFamily="2" charset="0"/>
                <a:ea typeface="Roboto" panose="02000000000000000000" pitchFamily="2" charset="0"/>
                <a:cs typeface="Roboto" panose="02000000000000000000" pitchFamily="2" charset="0"/>
              </a:rPr>
              <a:t>ΠΡΟΩΘΗΣΗ </a:t>
            </a:r>
          </a:p>
          <a:p>
            <a:pPr algn="ctr"/>
            <a:r>
              <a:rPr lang="el-GR" sz="2400" b="1" dirty="0">
                <a:solidFill>
                  <a:schemeClr val="bg1"/>
                </a:solidFill>
                <a:latin typeface="Roboto" panose="02000000000000000000" pitchFamily="2" charset="0"/>
                <a:ea typeface="Roboto" panose="02000000000000000000" pitchFamily="2" charset="0"/>
                <a:cs typeface="Roboto" panose="02000000000000000000" pitchFamily="2" charset="0"/>
              </a:rPr>
              <a:t>ΣΥΝΔΕΣΗΣ </a:t>
            </a:r>
          </a:p>
          <a:p>
            <a:pPr algn="ctr"/>
            <a:r>
              <a:rPr lang="el-GR" sz="2400" b="1" dirty="0">
                <a:solidFill>
                  <a:schemeClr val="bg1"/>
                </a:solidFill>
                <a:latin typeface="Roboto" panose="02000000000000000000" pitchFamily="2" charset="0"/>
                <a:ea typeface="Roboto" panose="02000000000000000000" pitchFamily="2" charset="0"/>
                <a:cs typeface="Roboto" panose="02000000000000000000" pitchFamily="2" charset="0"/>
              </a:rPr>
              <a:t>ΜΕ ΤΗΝ ΚΟΙΝΩΝΙΑ</a:t>
            </a:r>
            <a:endParaRPr lang="x-none" sz="2400" dirty="0">
              <a:solidFill>
                <a:schemeClr val="bg1"/>
              </a:solidFill>
            </a:endParaRPr>
          </a:p>
        </p:txBody>
      </p:sp>
      <p:sp>
        <p:nvSpPr>
          <p:cNvPr id="12" name="Rectangle 11">
            <a:extLst>
              <a:ext uri="{FF2B5EF4-FFF2-40B4-BE49-F238E27FC236}">
                <a16:creationId xmlns:a16="http://schemas.microsoft.com/office/drawing/2014/main" id="{5B82477F-AB06-D340-279B-E299E2EDF8EF}"/>
              </a:ext>
            </a:extLst>
          </p:cNvPr>
          <p:cNvSpPr/>
          <p:nvPr/>
        </p:nvSpPr>
        <p:spPr>
          <a:xfrm>
            <a:off x="8914390" y="3489792"/>
            <a:ext cx="2914580" cy="830997"/>
          </a:xfrm>
          <a:prstGeom prst="rect">
            <a:avLst/>
          </a:prstGeom>
        </p:spPr>
        <p:txBody>
          <a:bodyPr wrap="none">
            <a:spAutoFit/>
          </a:bodyPr>
          <a:lstStyle/>
          <a:p>
            <a:pPr algn="ctr"/>
            <a:r>
              <a:rPr lang="el-GR" sz="2400" b="1" dirty="0">
                <a:solidFill>
                  <a:schemeClr val="bg1"/>
                </a:solidFill>
                <a:latin typeface="Roboto" panose="02000000000000000000" pitchFamily="2" charset="0"/>
                <a:ea typeface="Roboto" panose="02000000000000000000" pitchFamily="2" charset="0"/>
                <a:cs typeface="Roboto" panose="02000000000000000000" pitchFamily="2" charset="0"/>
              </a:rPr>
              <a:t>ΕΚΣΥΓΧΡΟΝΙΣΜΟΣ </a:t>
            </a:r>
          </a:p>
          <a:p>
            <a:pPr algn="ctr"/>
            <a:r>
              <a:rPr lang="el-GR" sz="2400" b="1" dirty="0">
                <a:solidFill>
                  <a:schemeClr val="bg1"/>
                </a:solidFill>
                <a:latin typeface="Roboto" panose="02000000000000000000" pitchFamily="2" charset="0"/>
                <a:ea typeface="Roboto" panose="02000000000000000000" pitchFamily="2" charset="0"/>
                <a:cs typeface="Roboto" panose="02000000000000000000" pitchFamily="2" charset="0"/>
              </a:rPr>
              <a:t>ΔΟΑΤΑΠ</a:t>
            </a:r>
            <a:endParaRPr lang="x-none" sz="2400" dirty="0">
              <a:solidFill>
                <a:schemeClr val="bg1"/>
              </a:solidFill>
            </a:endParaRPr>
          </a:p>
        </p:txBody>
      </p:sp>
      <p:sp>
        <p:nvSpPr>
          <p:cNvPr id="15" name="Freeform 216">
            <a:extLst>
              <a:ext uri="{FF2B5EF4-FFF2-40B4-BE49-F238E27FC236}">
                <a16:creationId xmlns:a16="http://schemas.microsoft.com/office/drawing/2014/main" id="{59BA4024-72FC-6482-28B3-695D74F9EF78}"/>
              </a:ext>
            </a:extLst>
          </p:cNvPr>
          <p:cNvSpPr>
            <a:spLocks noEditPoints="1"/>
          </p:cNvSpPr>
          <p:nvPr/>
        </p:nvSpPr>
        <p:spPr bwMode="auto">
          <a:xfrm>
            <a:off x="6980618" y="2157140"/>
            <a:ext cx="833554" cy="833554"/>
          </a:xfrm>
          <a:custGeom>
            <a:avLst/>
            <a:gdLst/>
            <a:ahLst/>
            <a:cxnLst>
              <a:cxn ang="0">
                <a:pos x="229" y="140"/>
              </a:cxn>
              <a:cxn ang="0">
                <a:pos x="59" y="53"/>
              </a:cxn>
              <a:cxn ang="0">
                <a:pos x="84" y="39"/>
              </a:cxn>
              <a:cxn ang="0">
                <a:pos x="86" y="43"/>
              </a:cxn>
              <a:cxn ang="0">
                <a:pos x="85" y="47"/>
              </a:cxn>
              <a:cxn ang="0">
                <a:pos x="88" y="51"/>
              </a:cxn>
              <a:cxn ang="0">
                <a:pos x="77" y="59"/>
              </a:cxn>
              <a:cxn ang="0">
                <a:pos x="73" y="67"/>
              </a:cxn>
              <a:cxn ang="0">
                <a:pos x="69" y="74"/>
              </a:cxn>
              <a:cxn ang="0">
                <a:pos x="61" y="71"/>
              </a:cxn>
              <a:cxn ang="0">
                <a:pos x="58" y="67"/>
              </a:cxn>
              <a:cxn ang="0">
                <a:pos x="58" y="60"/>
              </a:cxn>
              <a:cxn ang="0">
                <a:pos x="58" y="56"/>
              </a:cxn>
              <a:cxn ang="0">
                <a:pos x="47" y="66"/>
              </a:cxn>
              <a:cxn ang="0">
                <a:pos x="40" y="74"/>
              </a:cxn>
              <a:cxn ang="0">
                <a:pos x="53" y="94"/>
              </a:cxn>
              <a:cxn ang="0">
                <a:pos x="48" y="103"/>
              </a:cxn>
              <a:cxn ang="0">
                <a:pos x="42" y="103"/>
              </a:cxn>
              <a:cxn ang="0">
                <a:pos x="34" y="113"/>
              </a:cxn>
              <a:cxn ang="0">
                <a:pos x="32" y="113"/>
              </a:cxn>
              <a:cxn ang="0">
                <a:pos x="32" y="116"/>
              </a:cxn>
              <a:cxn ang="0">
                <a:pos x="29" y="134"/>
              </a:cxn>
              <a:cxn ang="0">
                <a:pos x="44" y="154"/>
              </a:cxn>
              <a:cxn ang="0">
                <a:pos x="69" y="187"/>
              </a:cxn>
              <a:cxn ang="0">
                <a:pos x="222" y="132"/>
              </a:cxn>
              <a:cxn ang="0">
                <a:pos x="204" y="140"/>
              </a:cxn>
              <a:cxn ang="0">
                <a:pos x="168" y="115"/>
              </a:cxn>
              <a:cxn ang="0">
                <a:pos x="166" y="135"/>
              </a:cxn>
              <a:cxn ang="0">
                <a:pos x="143" y="104"/>
              </a:cxn>
              <a:cxn ang="0">
                <a:pos x="156" y="93"/>
              </a:cxn>
              <a:cxn ang="0">
                <a:pos x="143" y="101"/>
              </a:cxn>
              <a:cxn ang="0">
                <a:pos x="139" y="105"/>
              </a:cxn>
              <a:cxn ang="0">
                <a:pos x="129" y="98"/>
              </a:cxn>
              <a:cxn ang="0">
                <a:pos x="111" y="105"/>
              </a:cxn>
              <a:cxn ang="0">
                <a:pos x="110" y="91"/>
              </a:cxn>
              <a:cxn ang="0">
                <a:pos x="120" y="81"/>
              </a:cxn>
              <a:cxn ang="0">
                <a:pos x="132" y="79"/>
              </a:cxn>
              <a:cxn ang="0">
                <a:pos x="141" y="70"/>
              </a:cxn>
              <a:cxn ang="0">
                <a:pos x="134" y="71"/>
              </a:cxn>
              <a:cxn ang="0">
                <a:pos x="124" y="72"/>
              </a:cxn>
              <a:cxn ang="0">
                <a:pos x="119" y="67"/>
              </a:cxn>
              <a:cxn ang="0">
                <a:pos x="136" y="53"/>
              </a:cxn>
              <a:cxn ang="0">
                <a:pos x="161" y="59"/>
              </a:cxn>
              <a:cxn ang="0">
                <a:pos x="181" y="41"/>
              </a:cxn>
              <a:cxn ang="0">
                <a:pos x="173" y="91"/>
              </a:cxn>
              <a:cxn ang="0">
                <a:pos x="175" y="100"/>
              </a:cxn>
              <a:cxn ang="0">
                <a:pos x="138" y="28"/>
              </a:cxn>
              <a:cxn ang="0">
                <a:pos x="133" y="30"/>
              </a:cxn>
              <a:cxn ang="0">
                <a:pos x="106" y="76"/>
              </a:cxn>
              <a:cxn ang="0">
                <a:pos x="100" y="84"/>
              </a:cxn>
              <a:cxn ang="0">
                <a:pos x="121" y="106"/>
              </a:cxn>
              <a:cxn ang="0">
                <a:pos x="159" y="133"/>
              </a:cxn>
              <a:cxn ang="0">
                <a:pos x="156" y="171"/>
              </a:cxn>
              <a:cxn ang="0">
                <a:pos x="127" y="166"/>
              </a:cxn>
              <a:cxn ang="0">
                <a:pos x="100" y="143"/>
              </a:cxn>
              <a:cxn ang="0">
                <a:pos x="84" y="62"/>
              </a:cxn>
              <a:cxn ang="0">
                <a:pos x="165" y="169"/>
              </a:cxn>
              <a:cxn ang="0">
                <a:pos x="140" y="107"/>
              </a:cxn>
              <a:cxn ang="0">
                <a:pos x="123" y="99"/>
              </a:cxn>
              <a:cxn ang="0">
                <a:pos x="85" y="48"/>
              </a:cxn>
              <a:cxn ang="0">
                <a:pos x="57" y="96"/>
              </a:cxn>
              <a:cxn ang="0">
                <a:pos x="41" y="137"/>
              </a:cxn>
              <a:cxn ang="0">
                <a:pos x="206" y="140"/>
              </a:cxn>
            </a:cxnLst>
            <a:rect l="0" t="0" r="r" b="b"/>
            <a:pathLst>
              <a:path w="256" h="256">
                <a:moveTo>
                  <a:pt x="128" y="256"/>
                </a:moveTo>
                <a:cubicBezTo>
                  <a:pt x="57" y="256"/>
                  <a:pt x="0" y="199"/>
                  <a:pt x="0" y="128"/>
                </a:cubicBezTo>
                <a:cubicBezTo>
                  <a:pt x="0" y="57"/>
                  <a:pt x="57" y="0"/>
                  <a:pt x="128" y="0"/>
                </a:cubicBezTo>
                <a:cubicBezTo>
                  <a:pt x="199" y="0"/>
                  <a:pt x="256" y="57"/>
                  <a:pt x="256" y="128"/>
                </a:cubicBezTo>
                <a:cubicBezTo>
                  <a:pt x="256" y="199"/>
                  <a:pt x="199" y="256"/>
                  <a:pt x="128" y="256"/>
                </a:cubicBezTo>
                <a:moveTo>
                  <a:pt x="200" y="53"/>
                </a:moveTo>
                <a:cubicBezTo>
                  <a:pt x="199" y="53"/>
                  <a:pt x="199" y="53"/>
                  <a:pt x="198" y="53"/>
                </a:cubicBezTo>
                <a:cubicBezTo>
                  <a:pt x="198" y="53"/>
                  <a:pt x="198" y="52"/>
                  <a:pt x="198" y="52"/>
                </a:cubicBezTo>
                <a:cubicBezTo>
                  <a:pt x="198" y="52"/>
                  <a:pt x="198" y="52"/>
                  <a:pt x="198" y="51"/>
                </a:cubicBezTo>
                <a:cubicBezTo>
                  <a:pt x="198" y="51"/>
                  <a:pt x="197" y="51"/>
                  <a:pt x="197" y="50"/>
                </a:cubicBezTo>
                <a:cubicBezTo>
                  <a:pt x="197" y="50"/>
                  <a:pt x="197" y="50"/>
                  <a:pt x="197" y="50"/>
                </a:cubicBezTo>
                <a:cubicBezTo>
                  <a:pt x="197" y="51"/>
                  <a:pt x="197" y="51"/>
                  <a:pt x="197" y="51"/>
                </a:cubicBezTo>
                <a:cubicBezTo>
                  <a:pt x="197" y="51"/>
                  <a:pt x="197" y="51"/>
                  <a:pt x="197" y="52"/>
                </a:cubicBezTo>
                <a:cubicBezTo>
                  <a:pt x="197" y="52"/>
                  <a:pt x="197" y="53"/>
                  <a:pt x="197" y="53"/>
                </a:cubicBezTo>
                <a:cubicBezTo>
                  <a:pt x="197" y="54"/>
                  <a:pt x="197" y="54"/>
                  <a:pt x="198" y="54"/>
                </a:cubicBezTo>
                <a:cubicBezTo>
                  <a:pt x="198" y="55"/>
                  <a:pt x="198" y="55"/>
                  <a:pt x="197" y="55"/>
                </a:cubicBezTo>
                <a:cubicBezTo>
                  <a:pt x="197" y="55"/>
                  <a:pt x="197" y="56"/>
                  <a:pt x="197" y="56"/>
                </a:cubicBezTo>
                <a:cubicBezTo>
                  <a:pt x="197" y="56"/>
                  <a:pt x="197" y="57"/>
                  <a:pt x="196" y="57"/>
                </a:cubicBezTo>
                <a:cubicBezTo>
                  <a:pt x="196" y="57"/>
                  <a:pt x="196" y="57"/>
                  <a:pt x="195" y="57"/>
                </a:cubicBezTo>
                <a:cubicBezTo>
                  <a:pt x="196" y="58"/>
                  <a:pt x="196" y="58"/>
                  <a:pt x="196" y="58"/>
                </a:cubicBezTo>
                <a:cubicBezTo>
                  <a:pt x="195" y="58"/>
                  <a:pt x="195" y="58"/>
                  <a:pt x="195" y="58"/>
                </a:cubicBezTo>
                <a:cubicBezTo>
                  <a:pt x="195" y="58"/>
                  <a:pt x="194" y="58"/>
                  <a:pt x="194" y="58"/>
                </a:cubicBezTo>
                <a:cubicBezTo>
                  <a:pt x="194" y="58"/>
                  <a:pt x="193" y="58"/>
                  <a:pt x="193" y="58"/>
                </a:cubicBezTo>
                <a:cubicBezTo>
                  <a:pt x="193" y="59"/>
                  <a:pt x="194" y="59"/>
                  <a:pt x="195" y="59"/>
                </a:cubicBezTo>
                <a:cubicBezTo>
                  <a:pt x="195" y="59"/>
                  <a:pt x="195" y="59"/>
                  <a:pt x="195" y="59"/>
                </a:cubicBezTo>
                <a:cubicBezTo>
                  <a:pt x="196" y="59"/>
                  <a:pt x="196" y="59"/>
                  <a:pt x="196" y="59"/>
                </a:cubicBezTo>
                <a:cubicBezTo>
                  <a:pt x="197" y="58"/>
                  <a:pt x="197" y="58"/>
                  <a:pt x="198" y="58"/>
                </a:cubicBezTo>
                <a:cubicBezTo>
                  <a:pt x="198" y="57"/>
                  <a:pt x="198" y="57"/>
                  <a:pt x="198" y="57"/>
                </a:cubicBezTo>
                <a:cubicBezTo>
                  <a:pt x="199" y="57"/>
                  <a:pt x="199" y="57"/>
                  <a:pt x="199" y="57"/>
                </a:cubicBezTo>
                <a:cubicBezTo>
                  <a:pt x="199" y="56"/>
                  <a:pt x="199" y="56"/>
                  <a:pt x="199" y="56"/>
                </a:cubicBezTo>
                <a:cubicBezTo>
                  <a:pt x="199" y="55"/>
                  <a:pt x="199" y="55"/>
                  <a:pt x="199" y="55"/>
                </a:cubicBezTo>
                <a:cubicBezTo>
                  <a:pt x="199" y="54"/>
                  <a:pt x="200" y="54"/>
                  <a:pt x="201" y="54"/>
                </a:cubicBezTo>
                <a:cubicBezTo>
                  <a:pt x="201" y="54"/>
                  <a:pt x="200" y="53"/>
                  <a:pt x="200" y="53"/>
                </a:cubicBezTo>
                <a:cubicBezTo>
                  <a:pt x="200" y="53"/>
                  <a:pt x="200" y="53"/>
                  <a:pt x="200" y="53"/>
                </a:cubicBezTo>
                <a:moveTo>
                  <a:pt x="203" y="56"/>
                </a:moveTo>
                <a:cubicBezTo>
                  <a:pt x="203" y="56"/>
                  <a:pt x="203" y="56"/>
                  <a:pt x="202" y="56"/>
                </a:cubicBezTo>
                <a:cubicBezTo>
                  <a:pt x="202" y="56"/>
                  <a:pt x="202" y="56"/>
                  <a:pt x="202" y="56"/>
                </a:cubicBezTo>
                <a:cubicBezTo>
                  <a:pt x="202" y="56"/>
                  <a:pt x="203" y="56"/>
                  <a:pt x="203" y="56"/>
                </a:cubicBezTo>
                <a:cubicBezTo>
                  <a:pt x="202" y="55"/>
                  <a:pt x="202" y="55"/>
                  <a:pt x="202" y="55"/>
                </a:cubicBezTo>
                <a:cubicBezTo>
                  <a:pt x="202" y="55"/>
                  <a:pt x="202" y="56"/>
                  <a:pt x="202" y="56"/>
                </a:cubicBezTo>
                <a:cubicBezTo>
                  <a:pt x="202" y="57"/>
                  <a:pt x="203" y="57"/>
                  <a:pt x="203" y="56"/>
                </a:cubicBezTo>
                <a:cubicBezTo>
                  <a:pt x="203" y="56"/>
                  <a:pt x="203" y="56"/>
                  <a:pt x="203" y="56"/>
                </a:cubicBezTo>
                <a:moveTo>
                  <a:pt x="231" y="143"/>
                </a:moveTo>
                <a:cubicBezTo>
                  <a:pt x="231" y="141"/>
                  <a:pt x="231" y="138"/>
                  <a:pt x="232" y="136"/>
                </a:cubicBezTo>
                <a:cubicBezTo>
                  <a:pt x="232" y="136"/>
                  <a:pt x="232" y="136"/>
                  <a:pt x="232" y="136"/>
                </a:cubicBezTo>
                <a:cubicBezTo>
                  <a:pt x="231" y="136"/>
                  <a:pt x="231" y="136"/>
                  <a:pt x="231" y="136"/>
                </a:cubicBezTo>
                <a:cubicBezTo>
                  <a:pt x="231" y="135"/>
                  <a:pt x="231" y="136"/>
                  <a:pt x="230" y="136"/>
                </a:cubicBezTo>
                <a:cubicBezTo>
                  <a:pt x="230" y="136"/>
                  <a:pt x="230" y="136"/>
                  <a:pt x="230" y="136"/>
                </a:cubicBezTo>
                <a:cubicBezTo>
                  <a:pt x="230" y="135"/>
                  <a:pt x="230" y="135"/>
                  <a:pt x="230" y="135"/>
                </a:cubicBezTo>
                <a:cubicBezTo>
                  <a:pt x="229" y="135"/>
                  <a:pt x="229" y="135"/>
                  <a:pt x="229" y="135"/>
                </a:cubicBezTo>
                <a:cubicBezTo>
                  <a:pt x="229" y="135"/>
                  <a:pt x="229" y="135"/>
                  <a:pt x="229" y="136"/>
                </a:cubicBezTo>
                <a:cubicBezTo>
                  <a:pt x="229" y="136"/>
                  <a:pt x="229" y="136"/>
                  <a:pt x="229" y="136"/>
                </a:cubicBezTo>
                <a:cubicBezTo>
                  <a:pt x="228" y="137"/>
                  <a:pt x="227" y="139"/>
                  <a:pt x="228" y="140"/>
                </a:cubicBezTo>
                <a:cubicBezTo>
                  <a:pt x="228" y="140"/>
                  <a:pt x="228" y="140"/>
                  <a:pt x="229" y="140"/>
                </a:cubicBezTo>
                <a:cubicBezTo>
                  <a:pt x="229" y="140"/>
                  <a:pt x="229" y="140"/>
                  <a:pt x="229" y="141"/>
                </a:cubicBezTo>
                <a:cubicBezTo>
                  <a:pt x="229" y="140"/>
                  <a:pt x="229" y="140"/>
                  <a:pt x="229" y="140"/>
                </a:cubicBezTo>
                <a:cubicBezTo>
                  <a:pt x="229" y="142"/>
                  <a:pt x="229" y="143"/>
                  <a:pt x="231" y="142"/>
                </a:cubicBezTo>
                <a:cubicBezTo>
                  <a:pt x="231" y="143"/>
                  <a:pt x="231" y="143"/>
                  <a:pt x="231" y="143"/>
                </a:cubicBezTo>
                <a:moveTo>
                  <a:pt x="28" y="153"/>
                </a:moveTo>
                <a:cubicBezTo>
                  <a:pt x="28" y="152"/>
                  <a:pt x="27" y="152"/>
                  <a:pt x="28" y="151"/>
                </a:cubicBezTo>
                <a:cubicBezTo>
                  <a:pt x="28" y="151"/>
                  <a:pt x="29" y="151"/>
                  <a:pt x="29" y="151"/>
                </a:cubicBezTo>
                <a:cubicBezTo>
                  <a:pt x="29" y="151"/>
                  <a:pt x="29" y="151"/>
                  <a:pt x="29" y="152"/>
                </a:cubicBezTo>
                <a:cubicBezTo>
                  <a:pt x="29" y="152"/>
                  <a:pt x="29" y="151"/>
                  <a:pt x="29" y="151"/>
                </a:cubicBezTo>
                <a:cubicBezTo>
                  <a:pt x="29" y="151"/>
                  <a:pt x="29" y="151"/>
                  <a:pt x="29" y="151"/>
                </a:cubicBezTo>
                <a:cubicBezTo>
                  <a:pt x="30" y="151"/>
                  <a:pt x="31" y="151"/>
                  <a:pt x="31" y="151"/>
                </a:cubicBezTo>
                <a:cubicBezTo>
                  <a:pt x="31" y="150"/>
                  <a:pt x="30" y="150"/>
                  <a:pt x="30" y="150"/>
                </a:cubicBezTo>
                <a:cubicBezTo>
                  <a:pt x="30" y="149"/>
                  <a:pt x="31" y="150"/>
                  <a:pt x="31" y="150"/>
                </a:cubicBezTo>
                <a:cubicBezTo>
                  <a:pt x="31" y="150"/>
                  <a:pt x="31" y="150"/>
                  <a:pt x="31" y="150"/>
                </a:cubicBezTo>
                <a:cubicBezTo>
                  <a:pt x="31" y="149"/>
                  <a:pt x="31" y="149"/>
                  <a:pt x="31" y="149"/>
                </a:cubicBezTo>
                <a:cubicBezTo>
                  <a:pt x="31" y="149"/>
                  <a:pt x="30" y="149"/>
                  <a:pt x="30" y="149"/>
                </a:cubicBezTo>
                <a:cubicBezTo>
                  <a:pt x="30" y="149"/>
                  <a:pt x="30" y="149"/>
                  <a:pt x="29" y="149"/>
                </a:cubicBezTo>
                <a:cubicBezTo>
                  <a:pt x="29" y="149"/>
                  <a:pt x="29" y="149"/>
                  <a:pt x="29" y="149"/>
                </a:cubicBezTo>
                <a:cubicBezTo>
                  <a:pt x="28" y="149"/>
                  <a:pt x="28" y="149"/>
                  <a:pt x="28" y="150"/>
                </a:cubicBezTo>
                <a:cubicBezTo>
                  <a:pt x="28" y="150"/>
                  <a:pt x="28" y="150"/>
                  <a:pt x="28" y="150"/>
                </a:cubicBezTo>
                <a:cubicBezTo>
                  <a:pt x="28" y="150"/>
                  <a:pt x="28" y="151"/>
                  <a:pt x="27" y="151"/>
                </a:cubicBezTo>
                <a:cubicBezTo>
                  <a:pt x="27" y="151"/>
                  <a:pt x="27" y="151"/>
                  <a:pt x="27" y="151"/>
                </a:cubicBezTo>
                <a:cubicBezTo>
                  <a:pt x="27" y="150"/>
                  <a:pt x="27" y="150"/>
                  <a:pt x="27" y="150"/>
                </a:cubicBezTo>
                <a:cubicBezTo>
                  <a:pt x="27" y="150"/>
                  <a:pt x="27" y="150"/>
                  <a:pt x="27" y="150"/>
                </a:cubicBezTo>
                <a:cubicBezTo>
                  <a:pt x="27" y="150"/>
                  <a:pt x="27" y="150"/>
                  <a:pt x="27" y="150"/>
                </a:cubicBezTo>
                <a:cubicBezTo>
                  <a:pt x="27" y="150"/>
                  <a:pt x="27" y="150"/>
                  <a:pt x="26" y="150"/>
                </a:cubicBezTo>
                <a:cubicBezTo>
                  <a:pt x="26" y="150"/>
                  <a:pt x="26" y="150"/>
                  <a:pt x="26" y="150"/>
                </a:cubicBezTo>
                <a:cubicBezTo>
                  <a:pt x="27" y="151"/>
                  <a:pt x="27" y="152"/>
                  <a:pt x="27" y="153"/>
                </a:cubicBezTo>
                <a:cubicBezTo>
                  <a:pt x="27" y="153"/>
                  <a:pt x="27" y="153"/>
                  <a:pt x="28" y="153"/>
                </a:cubicBezTo>
                <a:moveTo>
                  <a:pt x="32" y="112"/>
                </a:moveTo>
                <a:cubicBezTo>
                  <a:pt x="32" y="112"/>
                  <a:pt x="32" y="112"/>
                  <a:pt x="32" y="112"/>
                </a:cubicBezTo>
                <a:cubicBezTo>
                  <a:pt x="32" y="112"/>
                  <a:pt x="32" y="112"/>
                  <a:pt x="32" y="112"/>
                </a:cubicBezTo>
                <a:cubicBezTo>
                  <a:pt x="32" y="112"/>
                  <a:pt x="32" y="112"/>
                  <a:pt x="32" y="112"/>
                </a:cubicBezTo>
                <a:moveTo>
                  <a:pt x="30" y="94"/>
                </a:moveTo>
                <a:cubicBezTo>
                  <a:pt x="30" y="94"/>
                  <a:pt x="30" y="94"/>
                  <a:pt x="30" y="94"/>
                </a:cubicBezTo>
                <a:cubicBezTo>
                  <a:pt x="30" y="94"/>
                  <a:pt x="30" y="93"/>
                  <a:pt x="30" y="93"/>
                </a:cubicBezTo>
                <a:cubicBezTo>
                  <a:pt x="30" y="93"/>
                  <a:pt x="30" y="94"/>
                  <a:pt x="30" y="94"/>
                </a:cubicBezTo>
                <a:moveTo>
                  <a:pt x="59" y="53"/>
                </a:moveTo>
                <a:cubicBezTo>
                  <a:pt x="59" y="53"/>
                  <a:pt x="59" y="53"/>
                  <a:pt x="59" y="53"/>
                </a:cubicBezTo>
                <a:cubicBezTo>
                  <a:pt x="58" y="53"/>
                  <a:pt x="58" y="53"/>
                  <a:pt x="58" y="53"/>
                </a:cubicBezTo>
                <a:cubicBezTo>
                  <a:pt x="58" y="53"/>
                  <a:pt x="58" y="53"/>
                  <a:pt x="58" y="53"/>
                </a:cubicBezTo>
                <a:cubicBezTo>
                  <a:pt x="58" y="53"/>
                  <a:pt x="58" y="53"/>
                  <a:pt x="58" y="53"/>
                </a:cubicBezTo>
                <a:cubicBezTo>
                  <a:pt x="58" y="53"/>
                  <a:pt x="58" y="53"/>
                  <a:pt x="59" y="53"/>
                </a:cubicBezTo>
                <a:cubicBezTo>
                  <a:pt x="59" y="53"/>
                  <a:pt x="59" y="53"/>
                  <a:pt x="59" y="53"/>
                </a:cubicBezTo>
                <a:cubicBezTo>
                  <a:pt x="59" y="53"/>
                  <a:pt x="58" y="53"/>
                  <a:pt x="58" y="53"/>
                </a:cubicBezTo>
                <a:cubicBezTo>
                  <a:pt x="58" y="53"/>
                  <a:pt x="58" y="53"/>
                  <a:pt x="59" y="52"/>
                </a:cubicBezTo>
                <a:cubicBezTo>
                  <a:pt x="58" y="52"/>
                  <a:pt x="57" y="52"/>
                  <a:pt x="57" y="52"/>
                </a:cubicBezTo>
                <a:cubicBezTo>
                  <a:pt x="57" y="52"/>
                  <a:pt x="57" y="52"/>
                  <a:pt x="57" y="52"/>
                </a:cubicBezTo>
                <a:cubicBezTo>
                  <a:pt x="57" y="52"/>
                  <a:pt x="57" y="52"/>
                  <a:pt x="57" y="52"/>
                </a:cubicBezTo>
                <a:cubicBezTo>
                  <a:pt x="58" y="52"/>
                  <a:pt x="58" y="52"/>
                  <a:pt x="58" y="52"/>
                </a:cubicBezTo>
                <a:cubicBezTo>
                  <a:pt x="58" y="52"/>
                  <a:pt x="58" y="52"/>
                  <a:pt x="58" y="52"/>
                </a:cubicBezTo>
                <a:cubicBezTo>
                  <a:pt x="58" y="52"/>
                  <a:pt x="58" y="52"/>
                  <a:pt x="58" y="52"/>
                </a:cubicBezTo>
                <a:cubicBezTo>
                  <a:pt x="58" y="52"/>
                  <a:pt x="58" y="52"/>
                  <a:pt x="58" y="52"/>
                </a:cubicBezTo>
                <a:cubicBezTo>
                  <a:pt x="57" y="52"/>
                  <a:pt x="57" y="52"/>
                  <a:pt x="56" y="53"/>
                </a:cubicBezTo>
                <a:cubicBezTo>
                  <a:pt x="57" y="53"/>
                  <a:pt x="57" y="53"/>
                  <a:pt x="57" y="53"/>
                </a:cubicBezTo>
                <a:cubicBezTo>
                  <a:pt x="57" y="53"/>
                  <a:pt x="58" y="53"/>
                  <a:pt x="58" y="53"/>
                </a:cubicBezTo>
                <a:cubicBezTo>
                  <a:pt x="58" y="53"/>
                  <a:pt x="59" y="53"/>
                  <a:pt x="59" y="53"/>
                </a:cubicBezTo>
                <a:cubicBezTo>
                  <a:pt x="59" y="53"/>
                  <a:pt x="59" y="53"/>
                  <a:pt x="59" y="53"/>
                </a:cubicBezTo>
                <a:cubicBezTo>
                  <a:pt x="59" y="53"/>
                  <a:pt x="59" y="53"/>
                  <a:pt x="59" y="53"/>
                </a:cubicBezTo>
                <a:moveTo>
                  <a:pt x="54" y="55"/>
                </a:moveTo>
                <a:cubicBezTo>
                  <a:pt x="54" y="55"/>
                  <a:pt x="54" y="55"/>
                  <a:pt x="54" y="55"/>
                </a:cubicBezTo>
                <a:cubicBezTo>
                  <a:pt x="54" y="55"/>
                  <a:pt x="54" y="55"/>
                  <a:pt x="54" y="55"/>
                </a:cubicBezTo>
                <a:cubicBezTo>
                  <a:pt x="54" y="55"/>
                  <a:pt x="54" y="55"/>
                  <a:pt x="54" y="55"/>
                </a:cubicBezTo>
                <a:moveTo>
                  <a:pt x="83" y="34"/>
                </a:moveTo>
                <a:cubicBezTo>
                  <a:pt x="83" y="34"/>
                  <a:pt x="83" y="34"/>
                  <a:pt x="83" y="34"/>
                </a:cubicBezTo>
                <a:cubicBezTo>
                  <a:pt x="83" y="35"/>
                  <a:pt x="84" y="35"/>
                  <a:pt x="84" y="35"/>
                </a:cubicBezTo>
                <a:cubicBezTo>
                  <a:pt x="84" y="35"/>
                  <a:pt x="83" y="35"/>
                  <a:pt x="83" y="35"/>
                </a:cubicBezTo>
                <a:cubicBezTo>
                  <a:pt x="83" y="35"/>
                  <a:pt x="83" y="35"/>
                  <a:pt x="83" y="35"/>
                </a:cubicBezTo>
                <a:cubicBezTo>
                  <a:pt x="83" y="35"/>
                  <a:pt x="83" y="35"/>
                  <a:pt x="83" y="35"/>
                </a:cubicBezTo>
                <a:cubicBezTo>
                  <a:pt x="83" y="35"/>
                  <a:pt x="83" y="34"/>
                  <a:pt x="83" y="34"/>
                </a:cubicBezTo>
                <a:cubicBezTo>
                  <a:pt x="83" y="35"/>
                  <a:pt x="82" y="35"/>
                  <a:pt x="82" y="35"/>
                </a:cubicBezTo>
                <a:cubicBezTo>
                  <a:pt x="82" y="35"/>
                  <a:pt x="82" y="35"/>
                  <a:pt x="82" y="35"/>
                </a:cubicBezTo>
                <a:cubicBezTo>
                  <a:pt x="82" y="35"/>
                  <a:pt x="82" y="35"/>
                  <a:pt x="82" y="35"/>
                </a:cubicBezTo>
                <a:cubicBezTo>
                  <a:pt x="82" y="35"/>
                  <a:pt x="82" y="35"/>
                  <a:pt x="82" y="35"/>
                </a:cubicBezTo>
                <a:cubicBezTo>
                  <a:pt x="82" y="35"/>
                  <a:pt x="82" y="36"/>
                  <a:pt x="81" y="36"/>
                </a:cubicBezTo>
                <a:cubicBezTo>
                  <a:pt x="81" y="36"/>
                  <a:pt x="81" y="36"/>
                  <a:pt x="81" y="36"/>
                </a:cubicBezTo>
                <a:cubicBezTo>
                  <a:pt x="81" y="36"/>
                  <a:pt x="82" y="36"/>
                  <a:pt x="82" y="36"/>
                </a:cubicBezTo>
                <a:cubicBezTo>
                  <a:pt x="82" y="36"/>
                  <a:pt x="82" y="35"/>
                  <a:pt x="82" y="35"/>
                </a:cubicBezTo>
                <a:cubicBezTo>
                  <a:pt x="82" y="35"/>
                  <a:pt x="82" y="35"/>
                  <a:pt x="82" y="35"/>
                </a:cubicBezTo>
                <a:cubicBezTo>
                  <a:pt x="83" y="35"/>
                  <a:pt x="83" y="35"/>
                  <a:pt x="83" y="35"/>
                </a:cubicBezTo>
                <a:cubicBezTo>
                  <a:pt x="83" y="35"/>
                  <a:pt x="83" y="36"/>
                  <a:pt x="83" y="36"/>
                </a:cubicBezTo>
                <a:cubicBezTo>
                  <a:pt x="84" y="36"/>
                  <a:pt x="84" y="36"/>
                  <a:pt x="84" y="36"/>
                </a:cubicBezTo>
                <a:cubicBezTo>
                  <a:pt x="84" y="36"/>
                  <a:pt x="84" y="37"/>
                  <a:pt x="84" y="37"/>
                </a:cubicBezTo>
                <a:cubicBezTo>
                  <a:pt x="84" y="37"/>
                  <a:pt x="84" y="36"/>
                  <a:pt x="84" y="36"/>
                </a:cubicBezTo>
                <a:cubicBezTo>
                  <a:pt x="83" y="36"/>
                  <a:pt x="83" y="37"/>
                  <a:pt x="83" y="37"/>
                </a:cubicBezTo>
                <a:cubicBezTo>
                  <a:pt x="83" y="37"/>
                  <a:pt x="83" y="37"/>
                  <a:pt x="82" y="36"/>
                </a:cubicBezTo>
                <a:cubicBezTo>
                  <a:pt x="82" y="36"/>
                  <a:pt x="82" y="36"/>
                  <a:pt x="82" y="36"/>
                </a:cubicBezTo>
                <a:cubicBezTo>
                  <a:pt x="82" y="36"/>
                  <a:pt x="82" y="36"/>
                  <a:pt x="82" y="36"/>
                </a:cubicBezTo>
                <a:cubicBezTo>
                  <a:pt x="82" y="37"/>
                  <a:pt x="82" y="37"/>
                  <a:pt x="82" y="37"/>
                </a:cubicBezTo>
                <a:cubicBezTo>
                  <a:pt x="82" y="37"/>
                  <a:pt x="82" y="37"/>
                  <a:pt x="82" y="37"/>
                </a:cubicBezTo>
                <a:cubicBezTo>
                  <a:pt x="82" y="37"/>
                  <a:pt x="82" y="37"/>
                  <a:pt x="83" y="37"/>
                </a:cubicBezTo>
                <a:cubicBezTo>
                  <a:pt x="83" y="37"/>
                  <a:pt x="83" y="37"/>
                  <a:pt x="83" y="37"/>
                </a:cubicBezTo>
                <a:cubicBezTo>
                  <a:pt x="83" y="37"/>
                  <a:pt x="83" y="37"/>
                  <a:pt x="83" y="37"/>
                </a:cubicBezTo>
                <a:cubicBezTo>
                  <a:pt x="83" y="37"/>
                  <a:pt x="83" y="37"/>
                  <a:pt x="83" y="37"/>
                </a:cubicBezTo>
                <a:cubicBezTo>
                  <a:pt x="83" y="37"/>
                  <a:pt x="83" y="37"/>
                  <a:pt x="83" y="37"/>
                </a:cubicBezTo>
                <a:cubicBezTo>
                  <a:pt x="83" y="37"/>
                  <a:pt x="83" y="37"/>
                  <a:pt x="83" y="37"/>
                </a:cubicBezTo>
                <a:cubicBezTo>
                  <a:pt x="83" y="37"/>
                  <a:pt x="83" y="37"/>
                  <a:pt x="83" y="37"/>
                </a:cubicBezTo>
                <a:cubicBezTo>
                  <a:pt x="83" y="37"/>
                  <a:pt x="82" y="37"/>
                  <a:pt x="82" y="37"/>
                </a:cubicBezTo>
                <a:cubicBezTo>
                  <a:pt x="82" y="37"/>
                  <a:pt x="83" y="38"/>
                  <a:pt x="83" y="38"/>
                </a:cubicBezTo>
                <a:cubicBezTo>
                  <a:pt x="83" y="37"/>
                  <a:pt x="83" y="37"/>
                  <a:pt x="84" y="37"/>
                </a:cubicBezTo>
                <a:cubicBezTo>
                  <a:pt x="84" y="37"/>
                  <a:pt x="84" y="37"/>
                  <a:pt x="84" y="37"/>
                </a:cubicBezTo>
                <a:cubicBezTo>
                  <a:pt x="84" y="38"/>
                  <a:pt x="84" y="38"/>
                  <a:pt x="84" y="38"/>
                </a:cubicBezTo>
                <a:cubicBezTo>
                  <a:pt x="84" y="38"/>
                  <a:pt x="84" y="38"/>
                  <a:pt x="84" y="38"/>
                </a:cubicBezTo>
                <a:cubicBezTo>
                  <a:pt x="85" y="38"/>
                  <a:pt x="85" y="37"/>
                  <a:pt x="85" y="37"/>
                </a:cubicBezTo>
                <a:cubicBezTo>
                  <a:pt x="85" y="37"/>
                  <a:pt x="86" y="37"/>
                  <a:pt x="86" y="38"/>
                </a:cubicBezTo>
                <a:cubicBezTo>
                  <a:pt x="86" y="38"/>
                  <a:pt x="86" y="38"/>
                  <a:pt x="85" y="38"/>
                </a:cubicBezTo>
                <a:cubicBezTo>
                  <a:pt x="85" y="38"/>
                  <a:pt x="85" y="38"/>
                  <a:pt x="85" y="38"/>
                </a:cubicBezTo>
                <a:cubicBezTo>
                  <a:pt x="85" y="38"/>
                  <a:pt x="85" y="38"/>
                  <a:pt x="85" y="38"/>
                </a:cubicBezTo>
                <a:cubicBezTo>
                  <a:pt x="84" y="38"/>
                  <a:pt x="84" y="38"/>
                  <a:pt x="84" y="38"/>
                </a:cubicBezTo>
                <a:cubicBezTo>
                  <a:pt x="84" y="38"/>
                  <a:pt x="83" y="38"/>
                  <a:pt x="83" y="38"/>
                </a:cubicBezTo>
                <a:cubicBezTo>
                  <a:pt x="83" y="38"/>
                  <a:pt x="83" y="38"/>
                  <a:pt x="83" y="38"/>
                </a:cubicBezTo>
                <a:cubicBezTo>
                  <a:pt x="83" y="38"/>
                  <a:pt x="84" y="39"/>
                  <a:pt x="84" y="39"/>
                </a:cubicBezTo>
                <a:cubicBezTo>
                  <a:pt x="84" y="39"/>
                  <a:pt x="83" y="39"/>
                  <a:pt x="83" y="39"/>
                </a:cubicBezTo>
                <a:cubicBezTo>
                  <a:pt x="84" y="39"/>
                  <a:pt x="84" y="39"/>
                  <a:pt x="84" y="39"/>
                </a:cubicBezTo>
                <a:cubicBezTo>
                  <a:pt x="84" y="39"/>
                  <a:pt x="84" y="39"/>
                  <a:pt x="84" y="39"/>
                </a:cubicBezTo>
                <a:cubicBezTo>
                  <a:pt x="84" y="39"/>
                  <a:pt x="84" y="39"/>
                  <a:pt x="84" y="39"/>
                </a:cubicBezTo>
                <a:cubicBezTo>
                  <a:pt x="84" y="39"/>
                  <a:pt x="84" y="39"/>
                  <a:pt x="84" y="39"/>
                </a:cubicBezTo>
                <a:cubicBezTo>
                  <a:pt x="84" y="39"/>
                  <a:pt x="84" y="39"/>
                  <a:pt x="84" y="39"/>
                </a:cubicBezTo>
                <a:cubicBezTo>
                  <a:pt x="84" y="39"/>
                  <a:pt x="84" y="39"/>
                  <a:pt x="84" y="39"/>
                </a:cubicBezTo>
                <a:cubicBezTo>
                  <a:pt x="84" y="39"/>
                  <a:pt x="85" y="39"/>
                  <a:pt x="85" y="39"/>
                </a:cubicBezTo>
                <a:cubicBezTo>
                  <a:pt x="86" y="39"/>
                  <a:pt x="86" y="39"/>
                  <a:pt x="86" y="39"/>
                </a:cubicBezTo>
                <a:cubicBezTo>
                  <a:pt x="86" y="39"/>
                  <a:pt x="87" y="40"/>
                  <a:pt x="86" y="40"/>
                </a:cubicBezTo>
                <a:cubicBezTo>
                  <a:pt x="86" y="40"/>
                  <a:pt x="86" y="40"/>
                  <a:pt x="86" y="40"/>
                </a:cubicBezTo>
                <a:cubicBezTo>
                  <a:pt x="86" y="40"/>
                  <a:pt x="86" y="40"/>
                  <a:pt x="86" y="40"/>
                </a:cubicBezTo>
                <a:cubicBezTo>
                  <a:pt x="85" y="40"/>
                  <a:pt x="85" y="41"/>
                  <a:pt x="85" y="41"/>
                </a:cubicBezTo>
                <a:cubicBezTo>
                  <a:pt x="85" y="41"/>
                  <a:pt x="85" y="41"/>
                  <a:pt x="85" y="41"/>
                </a:cubicBezTo>
                <a:cubicBezTo>
                  <a:pt x="84" y="41"/>
                  <a:pt x="84" y="41"/>
                  <a:pt x="84" y="41"/>
                </a:cubicBezTo>
                <a:cubicBezTo>
                  <a:pt x="84" y="41"/>
                  <a:pt x="83" y="41"/>
                  <a:pt x="83" y="41"/>
                </a:cubicBezTo>
                <a:cubicBezTo>
                  <a:pt x="83" y="41"/>
                  <a:pt x="83" y="41"/>
                  <a:pt x="83" y="41"/>
                </a:cubicBezTo>
                <a:cubicBezTo>
                  <a:pt x="83" y="41"/>
                  <a:pt x="84" y="41"/>
                  <a:pt x="84" y="41"/>
                </a:cubicBezTo>
                <a:cubicBezTo>
                  <a:pt x="84" y="40"/>
                  <a:pt x="84" y="40"/>
                  <a:pt x="84" y="40"/>
                </a:cubicBezTo>
                <a:cubicBezTo>
                  <a:pt x="84" y="40"/>
                  <a:pt x="84" y="40"/>
                  <a:pt x="84" y="40"/>
                </a:cubicBezTo>
                <a:cubicBezTo>
                  <a:pt x="84" y="40"/>
                  <a:pt x="84" y="40"/>
                  <a:pt x="84" y="40"/>
                </a:cubicBezTo>
                <a:cubicBezTo>
                  <a:pt x="84" y="40"/>
                  <a:pt x="84" y="40"/>
                  <a:pt x="84" y="40"/>
                </a:cubicBezTo>
                <a:cubicBezTo>
                  <a:pt x="83" y="40"/>
                  <a:pt x="83" y="41"/>
                  <a:pt x="83" y="41"/>
                </a:cubicBezTo>
                <a:cubicBezTo>
                  <a:pt x="83" y="41"/>
                  <a:pt x="83" y="41"/>
                  <a:pt x="83" y="41"/>
                </a:cubicBezTo>
                <a:cubicBezTo>
                  <a:pt x="83" y="41"/>
                  <a:pt x="82" y="41"/>
                  <a:pt x="82" y="41"/>
                </a:cubicBezTo>
                <a:cubicBezTo>
                  <a:pt x="82" y="41"/>
                  <a:pt x="83" y="41"/>
                  <a:pt x="83" y="41"/>
                </a:cubicBezTo>
                <a:cubicBezTo>
                  <a:pt x="83" y="41"/>
                  <a:pt x="83" y="41"/>
                  <a:pt x="83" y="41"/>
                </a:cubicBezTo>
                <a:cubicBezTo>
                  <a:pt x="83" y="41"/>
                  <a:pt x="82" y="41"/>
                  <a:pt x="82" y="42"/>
                </a:cubicBezTo>
                <a:cubicBezTo>
                  <a:pt x="82" y="42"/>
                  <a:pt x="82" y="42"/>
                  <a:pt x="82" y="42"/>
                </a:cubicBezTo>
                <a:cubicBezTo>
                  <a:pt x="82" y="42"/>
                  <a:pt x="82" y="42"/>
                  <a:pt x="82" y="42"/>
                </a:cubicBezTo>
                <a:cubicBezTo>
                  <a:pt x="82" y="42"/>
                  <a:pt x="81" y="42"/>
                  <a:pt x="81" y="42"/>
                </a:cubicBezTo>
                <a:cubicBezTo>
                  <a:pt x="81" y="42"/>
                  <a:pt x="81" y="42"/>
                  <a:pt x="81" y="42"/>
                </a:cubicBezTo>
                <a:cubicBezTo>
                  <a:pt x="81" y="42"/>
                  <a:pt x="81" y="42"/>
                  <a:pt x="81" y="42"/>
                </a:cubicBezTo>
                <a:cubicBezTo>
                  <a:pt x="81" y="42"/>
                  <a:pt x="81" y="42"/>
                  <a:pt x="81" y="42"/>
                </a:cubicBezTo>
                <a:cubicBezTo>
                  <a:pt x="81" y="43"/>
                  <a:pt x="80" y="43"/>
                  <a:pt x="81" y="43"/>
                </a:cubicBezTo>
                <a:cubicBezTo>
                  <a:pt x="81" y="43"/>
                  <a:pt x="81" y="43"/>
                  <a:pt x="81" y="43"/>
                </a:cubicBezTo>
                <a:cubicBezTo>
                  <a:pt x="81" y="43"/>
                  <a:pt x="81" y="43"/>
                  <a:pt x="82" y="43"/>
                </a:cubicBezTo>
                <a:cubicBezTo>
                  <a:pt x="82" y="42"/>
                  <a:pt x="82" y="42"/>
                  <a:pt x="82" y="42"/>
                </a:cubicBezTo>
                <a:cubicBezTo>
                  <a:pt x="82" y="42"/>
                  <a:pt x="82" y="42"/>
                  <a:pt x="82" y="42"/>
                </a:cubicBezTo>
                <a:cubicBezTo>
                  <a:pt x="82" y="42"/>
                  <a:pt x="83" y="42"/>
                  <a:pt x="83" y="42"/>
                </a:cubicBezTo>
                <a:cubicBezTo>
                  <a:pt x="83" y="42"/>
                  <a:pt x="83" y="42"/>
                  <a:pt x="83" y="42"/>
                </a:cubicBezTo>
                <a:cubicBezTo>
                  <a:pt x="83" y="43"/>
                  <a:pt x="83" y="43"/>
                  <a:pt x="82" y="43"/>
                </a:cubicBezTo>
                <a:cubicBezTo>
                  <a:pt x="82" y="43"/>
                  <a:pt x="82" y="43"/>
                  <a:pt x="82" y="43"/>
                </a:cubicBezTo>
                <a:cubicBezTo>
                  <a:pt x="82" y="43"/>
                  <a:pt x="82" y="43"/>
                  <a:pt x="82" y="43"/>
                </a:cubicBezTo>
                <a:cubicBezTo>
                  <a:pt x="82" y="43"/>
                  <a:pt x="82"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4" y="43"/>
                  <a:pt x="84" y="43"/>
                </a:cubicBezTo>
                <a:cubicBezTo>
                  <a:pt x="84" y="43"/>
                  <a:pt x="84" y="43"/>
                  <a:pt x="84" y="43"/>
                </a:cubicBezTo>
                <a:cubicBezTo>
                  <a:pt x="84" y="43"/>
                  <a:pt x="84" y="43"/>
                  <a:pt x="84" y="43"/>
                </a:cubicBezTo>
                <a:cubicBezTo>
                  <a:pt x="84" y="44"/>
                  <a:pt x="84" y="44"/>
                  <a:pt x="84" y="44"/>
                </a:cubicBezTo>
                <a:cubicBezTo>
                  <a:pt x="84" y="44"/>
                  <a:pt x="84" y="44"/>
                  <a:pt x="84" y="44"/>
                </a:cubicBezTo>
                <a:cubicBezTo>
                  <a:pt x="84" y="44"/>
                  <a:pt x="84" y="44"/>
                  <a:pt x="84" y="44"/>
                </a:cubicBezTo>
                <a:cubicBezTo>
                  <a:pt x="84" y="44"/>
                  <a:pt x="84" y="44"/>
                  <a:pt x="84" y="44"/>
                </a:cubicBezTo>
                <a:cubicBezTo>
                  <a:pt x="84" y="44"/>
                  <a:pt x="84" y="43"/>
                  <a:pt x="85" y="43"/>
                </a:cubicBezTo>
                <a:cubicBezTo>
                  <a:pt x="85" y="43"/>
                  <a:pt x="85" y="43"/>
                  <a:pt x="86" y="43"/>
                </a:cubicBezTo>
                <a:cubicBezTo>
                  <a:pt x="86" y="44"/>
                  <a:pt x="86" y="43"/>
                  <a:pt x="87" y="43"/>
                </a:cubicBezTo>
                <a:cubicBezTo>
                  <a:pt x="87" y="43"/>
                  <a:pt x="87" y="44"/>
                  <a:pt x="87" y="43"/>
                </a:cubicBezTo>
                <a:cubicBezTo>
                  <a:pt x="87" y="43"/>
                  <a:pt x="87" y="43"/>
                  <a:pt x="87" y="43"/>
                </a:cubicBezTo>
                <a:cubicBezTo>
                  <a:pt x="87" y="43"/>
                  <a:pt x="87" y="43"/>
                  <a:pt x="87" y="43"/>
                </a:cubicBezTo>
                <a:cubicBezTo>
                  <a:pt x="87" y="43"/>
                  <a:pt x="87" y="43"/>
                  <a:pt x="87" y="43"/>
                </a:cubicBezTo>
                <a:cubicBezTo>
                  <a:pt x="87" y="44"/>
                  <a:pt x="87" y="44"/>
                  <a:pt x="87" y="44"/>
                </a:cubicBezTo>
                <a:cubicBezTo>
                  <a:pt x="88" y="44"/>
                  <a:pt x="88" y="44"/>
                  <a:pt x="88" y="44"/>
                </a:cubicBezTo>
                <a:cubicBezTo>
                  <a:pt x="88" y="44"/>
                  <a:pt x="88" y="44"/>
                  <a:pt x="88" y="44"/>
                </a:cubicBezTo>
                <a:cubicBezTo>
                  <a:pt x="88" y="44"/>
                  <a:pt x="88" y="44"/>
                  <a:pt x="88" y="44"/>
                </a:cubicBezTo>
                <a:cubicBezTo>
                  <a:pt x="88" y="44"/>
                  <a:pt x="88" y="44"/>
                  <a:pt x="88" y="44"/>
                </a:cubicBezTo>
                <a:cubicBezTo>
                  <a:pt x="88" y="44"/>
                  <a:pt x="88" y="44"/>
                  <a:pt x="88" y="44"/>
                </a:cubicBezTo>
                <a:cubicBezTo>
                  <a:pt x="88" y="44"/>
                  <a:pt x="88" y="44"/>
                  <a:pt x="88" y="45"/>
                </a:cubicBezTo>
                <a:cubicBezTo>
                  <a:pt x="88" y="45"/>
                  <a:pt x="88" y="44"/>
                  <a:pt x="88" y="44"/>
                </a:cubicBezTo>
                <a:cubicBezTo>
                  <a:pt x="88" y="44"/>
                  <a:pt x="88" y="44"/>
                  <a:pt x="89" y="44"/>
                </a:cubicBezTo>
                <a:cubicBezTo>
                  <a:pt x="89" y="44"/>
                  <a:pt x="89" y="44"/>
                  <a:pt x="89" y="44"/>
                </a:cubicBezTo>
                <a:cubicBezTo>
                  <a:pt x="89" y="44"/>
                  <a:pt x="89" y="44"/>
                  <a:pt x="89" y="45"/>
                </a:cubicBezTo>
                <a:cubicBezTo>
                  <a:pt x="89" y="45"/>
                  <a:pt x="89" y="45"/>
                  <a:pt x="89" y="45"/>
                </a:cubicBezTo>
                <a:cubicBezTo>
                  <a:pt x="89" y="45"/>
                  <a:pt x="89" y="45"/>
                  <a:pt x="89" y="45"/>
                </a:cubicBezTo>
                <a:cubicBezTo>
                  <a:pt x="89" y="45"/>
                  <a:pt x="89" y="45"/>
                  <a:pt x="89" y="45"/>
                </a:cubicBezTo>
                <a:cubicBezTo>
                  <a:pt x="90" y="45"/>
                  <a:pt x="90" y="45"/>
                  <a:pt x="90" y="45"/>
                </a:cubicBezTo>
                <a:cubicBezTo>
                  <a:pt x="90" y="45"/>
                  <a:pt x="90" y="45"/>
                  <a:pt x="90" y="45"/>
                </a:cubicBezTo>
                <a:cubicBezTo>
                  <a:pt x="90" y="45"/>
                  <a:pt x="90" y="45"/>
                  <a:pt x="90" y="45"/>
                </a:cubicBezTo>
                <a:cubicBezTo>
                  <a:pt x="90" y="45"/>
                  <a:pt x="90" y="45"/>
                  <a:pt x="90" y="45"/>
                </a:cubicBezTo>
                <a:cubicBezTo>
                  <a:pt x="90" y="46"/>
                  <a:pt x="91" y="46"/>
                  <a:pt x="90" y="46"/>
                </a:cubicBezTo>
                <a:cubicBezTo>
                  <a:pt x="90" y="46"/>
                  <a:pt x="90" y="46"/>
                  <a:pt x="90" y="46"/>
                </a:cubicBezTo>
                <a:cubicBezTo>
                  <a:pt x="90" y="46"/>
                  <a:pt x="90" y="46"/>
                  <a:pt x="90" y="46"/>
                </a:cubicBezTo>
                <a:cubicBezTo>
                  <a:pt x="90" y="46"/>
                  <a:pt x="89" y="46"/>
                  <a:pt x="89" y="45"/>
                </a:cubicBezTo>
                <a:cubicBezTo>
                  <a:pt x="89" y="45"/>
                  <a:pt x="89" y="45"/>
                  <a:pt x="89" y="45"/>
                </a:cubicBezTo>
                <a:cubicBezTo>
                  <a:pt x="89" y="46"/>
                  <a:pt x="90" y="46"/>
                  <a:pt x="89" y="46"/>
                </a:cubicBezTo>
                <a:cubicBezTo>
                  <a:pt x="89" y="46"/>
                  <a:pt x="89" y="46"/>
                  <a:pt x="89" y="46"/>
                </a:cubicBezTo>
                <a:cubicBezTo>
                  <a:pt x="89" y="46"/>
                  <a:pt x="89" y="47"/>
                  <a:pt x="88" y="46"/>
                </a:cubicBezTo>
                <a:cubicBezTo>
                  <a:pt x="88" y="46"/>
                  <a:pt x="88" y="46"/>
                  <a:pt x="87" y="46"/>
                </a:cubicBezTo>
                <a:cubicBezTo>
                  <a:pt x="87" y="46"/>
                  <a:pt x="87" y="46"/>
                  <a:pt x="87" y="46"/>
                </a:cubicBezTo>
                <a:cubicBezTo>
                  <a:pt x="87" y="46"/>
                  <a:pt x="87" y="46"/>
                  <a:pt x="87" y="46"/>
                </a:cubicBezTo>
                <a:cubicBezTo>
                  <a:pt x="87" y="46"/>
                  <a:pt x="87" y="46"/>
                  <a:pt x="87" y="46"/>
                </a:cubicBezTo>
                <a:cubicBezTo>
                  <a:pt x="87" y="46"/>
                  <a:pt x="87" y="46"/>
                  <a:pt x="87" y="46"/>
                </a:cubicBezTo>
                <a:cubicBezTo>
                  <a:pt x="86" y="45"/>
                  <a:pt x="86" y="45"/>
                  <a:pt x="86" y="45"/>
                </a:cubicBezTo>
                <a:cubicBezTo>
                  <a:pt x="86" y="45"/>
                  <a:pt x="86" y="45"/>
                  <a:pt x="86" y="45"/>
                </a:cubicBezTo>
                <a:cubicBezTo>
                  <a:pt x="85" y="45"/>
                  <a:pt x="85" y="45"/>
                  <a:pt x="85" y="45"/>
                </a:cubicBezTo>
                <a:cubicBezTo>
                  <a:pt x="84" y="45"/>
                  <a:pt x="84" y="46"/>
                  <a:pt x="84" y="46"/>
                </a:cubicBezTo>
                <a:cubicBezTo>
                  <a:pt x="83" y="45"/>
                  <a:pt x="83" y="45"/>
                  <a:pt x="82" y="45"/>
                </a:cubicBezTo>
                <a:cubicBezTo>
                  <a:pt x="82" y="45"/>
                  <a:pt x="82" y="45"/>
                  <a:pt x="81" y="45"/>
                </a:cubicBezTo>
                <a:cubicBezTo>
                  <a:pt x="81" y="45"/>
                  <a:pt x="81" y="45"/>
                  <a:pt x="81" y="45"/>
                </a:cubicBezTo>
                <a:cubicBezTo>
                  <a:pt x="81" y="45"/>
                  <a:pt x="81" y="45"/>
                  <a:pt x="82" y="45"/>
                </a:cubicBezTo>
                <a:cubicBezTo>
                  <a:pt x="82" y="45"/>
                  <a:pt x="82" y="45"/>
                  <a:pt x="82" y="45"/>
                </a:cubicBezTo>
                <a:cubicBezTo>
                  <a:pt x="82" y="45"/>
                  <a:pt x="83" y="45"/>
                  <a:pt x="83" y="46"/>
                </a:cubicBezTo>
                <a:cubicBezTo>
                  <a:pt x="83" y="46"/>
                  <a:pt x="83" y="46"/>
                  <a:pt x="82" y="46"/>
                </a:cubicBezTo>
                <a:cubicBezTo>
                  <a:pt x="82" y="46"/>
                  <a:pt x="82" y="46"/>
                  <a:pt x="82" y="46"/>
                </a:cubicBezTo>
                <a:cubicBezTo>
                  <a:pt x="82" y="46"/>
                  <a:pt x="82" y="46"/>
                  <a:pt x="82" y="46"/>
                </a:cubicBezTo>
                <a:cubicBezTo>
                  <a:pt x="83" y="46"/>
                  <a:pt x="83" y="46"/>
                  <a:pt x="83" y="46"/>
                </a:cubicBezTo>
                <a:cubicBezTo>
                  <a:pt x="83" y="46"/>
                  <a:pt x="83" y="46"/>
                  <a:pt x="83" y="46"/>
                </a:cubicBezTo>
                <a:cubicBezTo>
                  <a:pt x="84" y="46"/>
                  <a:pt x="84" y="46"/>
                  <a:pt x="84" y="46"/>
                </a:cubicBezTo>
                <a:cubicBezTo>
                  <a:pt x="85" y="46"/>
                  <a:pt x="85" y="45"/>
                  <a:pt x="85" y="45"/>
                </a:cubicBezTo>
                <a:cubicBezTo>
                  <a:pt x="85" y="45"/>
                  <a:pt x="85" y="46"/>
                  <a:pt x="85" y="46"/>
                </a:cubicBezTo>
                <a:cubicBezTo>
                  <a:pt x="85" y="46"/>
                  <a:pt x="85" y="46"/>
                  <a:pt x="85" y="46"/>
                </a:cubicBezTo>
                <a:cubicBezTo>
                  <a:pt x="85" y="46"/>
                  <a:pt x="85" y="47"/>
                  <a:pt x="85" y="47"/>
                </a:cubicBezTo>
                <a:cubicBezTo>
                  <a:pt x="85" y="47"/>
                  <a:pt x="84" y="47"/>
                  <a:pt x="84" y="47"/>
                </a:cubicBezTo>
                <a:cubicBezTo>
                  <a:pt x="84" y="47"/>
                  <a:pt x="84" y="47"/>
                  <a:pt x="84" y="47"/>
                </a:cubicBezTo>
                <a:cubicBezTo>
                  <a:pt x="84" y="47"/>
                  <a:pt x="83" y="47"/>
                  <a:pt x="83" y="47"/>
                </a:cubicBezTo>
                <a:cubicBezTo>
                  <a:pt x="83" y="47"/>
                  <a:pt x="83" y="47"/>
                  <a:pt x="83" y="47"/>
                </a:cubicBezTo>
                <a:cubicBezTo>
                  <a:pt x="84" y="48"/>
                  <a:pt x="83" y="48"/>
                  <a:pt x="83" y="49"/>
                </a:cubicBezTo>
                <a:cubicBezTo>
                  <a:pt x="83" y="49"/>
                  <a:pt x="83" y="49"/>
                  <a:pt x="83" y="49"/>
                </a:cubicBezTo>
                <a:cubicBezTo>
                  <a:pt x="83" y="49"/>
                  <a:pt x="83" y="49"/>
                  <a:pt x="83" y="49"/>
                </a:cubicBezTo>
                <a:cubicBezTo>
                  <a:pt x="83" y="49"/>
                  <a:pt x="83" y="48"/>
                  <a:pt x="84" y="48"/>
                </a:cubicBezTo>
                <a:cubicBezTo>
                  <a:pt x="84" y="48"/>
                  <a:pt x="84" y="48"/>
                  <a:pt x="84" y="48"/>
                </a:cubicBezTo>
                <a:cubicBezTo>
                  <a:pt x="84" y="48"/>
                  <a:pt x="85" y="48"/>
                  <a:pt x="85" y="48"/>
                </a:cubicBezTo>
                <a:cubicBezTo>
                  <a:pt x="85" y="48"/>
                  <a:pt x="85" y="48"/>
                  <a:pt x="85" y="48"/>
                </a:cubicBezTo>
                <a:cubicBezTo>
                  <a:pt x="85" y="48"/>
                  <a:pt x="85" y="48"/>
                  <a:pt x="86" y="48"/>
                </a:cubicBezTo>
                <a:cubicBezTo>
                  <a:pt x="86" y="48"/>
                  <a:pt x="86" y="48"/>
                  <a:pt x="86" y="48"/>
                </a:cubicBezTo>
                <a:cubicBezTo>
                  <a:pt x="86" y="48"/>
                  <a:pt x="85" y="48"/>
                  <a:pt x="85" y="48"/>
                </a:cubicBezTo>
                <a:cubicBezTo>
                  <a:pt x="85" y="48"/>
                  <a:pt x="85" y="49"/>
                  <a:pt x="85" y="49"/>
                </a:cubicBezTo>
                <a:cubicBezTo>
                  <a:pt x="85" y="49"/>
                  <a:pt x="84" y="49"/>
                  <a:pt x="84" y="49"/>
                </a:cubicBezTo>
                <a:cubicBezTo>
                  <a:pt x="84" y="49"/>
                  <a:pt x="84" y="49"/>
                  <a:pt x="84" y="49"/>
                </a:cubicBezTo>
                <a:cubicBezTo>
                  <a:pt x="84" y="49"/>
                  <a:pt x="84" y="49"/>
                  <a:pt x="84" y="49"/>
                </a:cubicBezTo>
                <a:cubicBezTo>
                  <a:pt x="84" y="49"/>
                  <a:pt x="84" y="49"/>
                  <a:pt x="85" y="49"/>
                </a:cubicBezTo>
                <a:cubicBezTo>
                  <a:pt x="85" y="49"/>
                  <a:pt x="85" y="49"/>
                  <a:pt x="85" y="49"/>
                </a:cubicBezTo>
                <a:cubicBezTo>
                  <a:pt x="85" y="49"/>
                  <a:pt x="85" y="49"/>
                  <a:pt x="85" y="49"/>
                </a:cubicBezTo>
                <a:cubicBezTo>
                  <a:pt x="85" y="49"/>
                  <a:pt x="86" y="49"/>
                  <a:pt x="86" y="48"/>
                </a:cubicBezTo>
                <a:cubicBezTo>
                  <a:pt x="86" y="48"/>
                  <a:pt x="86" y="48"/>
                  <a:pt x="86" y="48"/>
                </a:cubicBezTo>
                <a:cubicBezTo>
                  <a:pt x="86" y="48"/>
                  <a:pt x="87" y="48"/>
                  <a:pt x="87" y="47"/>
                </a:cubicBezTo>
                <a:cubicBezTo>
                  <a:pt x="87" y="47"/>
                  <a:pt x="87" y="47"/>
                  <a:pt x="87" y="47"/>
                </a:cubicBezTo>
                <a:cubicBezTo>
                  <a:pt x="87" y="47"/>
                  <a:pt x="87" y="47"/>
                  <a:pt x="87" y="48"/>
                </a:cubicBezTo>
                <a:cubicBezTo>
                  <a:pt x="87" y="48"/>
                  <a:pt x="88" y="47"/>
                  <a:pt x="88" y="47"/>
                </a:cubicBezTo>
                <a:cubicBezTo>
                  <a:pt x="88" y="47"/>
                  <a:pt x="89" y="47"/>
                  <a:pt x="89" y="47"/>
                </a:cubicBezTo>
                <a:cubicBezTo>
                  <a:pt x="89" y="47"/>
                  <a:pt x="89" y="47"/>
                  <a:pt x="90" y="47"/>
                </a:cubicBezTo>
                <a:cubicBezTo>
                  <a:pt x="90" y="47"/>
                  <a:pt x="90" y="47"/>
                  <a:pt x="90" y="47"/>
                </a:cubicBezTo>
                <a:cubicBezTo>
                  <a:pt x="90" y="47"/>
                  <a:pt x="90" y="47"/>
                  <a:pt x="90" y="46"/>
                </a:cubicBezTo>
                <a:cubicBezTo>
                  <a:pt x="91" y="47"/>
                  <a:pt x="91" y="47"/>
                  <a:pt x="91" y="47"/>
                </a:cubicBezTo>
                <a:cubicBezTo>
                  <a:pt x="91" y="47"/>
                  <a:pt x="90" y="47"/>
                  <a:pt x="90" y="47"/>
                </a:cubicBezTo>
                <a:cubicBezTo>
                  <a:pt x="90" y="47"/>
                  <a:pt x="90" y="47"/>
                  <a:pt x="90" y="47"/>
                </a:cubicBezTo>
                <a:cubicBezTo>
                  <a:pt x="90" y="47"/>
                  <a:pt x="90" y="47"/>
                  <a:pt x="90" y="48"/>
                </a:cubicBezTo>
                <a:cubicBezTo>
                  <a:pt x="90" y="48"/>
                  <a:pt x="90" y="48"/>
                  <a:pt x="90" y="48"/>
                </a:cubicBezTo>
                <a:cubicBezTo>
                  <a:pt x="90" y="48"/>
                  <a:pt x="90" y="48"/>
                  <a:pt x="90" y="48"/>
                </a:cubicBezTo>
                <a:cubicBezTo>
                  <a:pt x="90" y="48"/>
                  <a:pt x="90" y="48"/>
                  <a:pt x="90" y="48"/>
                </a:cubicBezTo>
                <a:cubicBezTo>
                  <a:pt x="90" y="48"/>
                  <a:pt x="90" y="48"/>
                  <a:pt x="90" y="48"/>
                </a:cubicBezTo>
                <a:cubicBezTo>
                  <a:pt x="90" y="48"/>
                  <a:pt x="90" y="48"/>
                  <a:pt x="90" y="48"/>
                </a:cubicBezTo>
                <a:cubicBezTo>
                  <a:pt x="90" y="48"/>
                  <a:pt x="89" y="48"/>
                  <a:pt x="89" y="48"/>
                </a:cubicBezTo>
                <a:cubicBezTo>
                  <a:pt x="89" y="49"/>
                  <a:pt x="89" y="49"/>
                  <a:pt x="90" y="49"/>
                </a:cubicBezTo>
                <a:cubicBezTo>
                  <a:pt x="90" y="49"/>
                  <a:pt x="90" y="49"/>
                  <a:pt x="90" y="49"/>
                </a:cubicBezTo>
                <a:cubicBezTo>
                  <a:pt x="89" y="49"/>
                  <a:pt x="89" y="49"/>
                  <a:pt x="89" y="49"/>
                </a:cubicBezTo>
                <a:cubicBezTo>
                  <a:pt x="89" y="49"/>
                  <a:pt x="89" y="49"/>
                  <a:pt x="89" y="49"/>
                </a:cubicBezTo>
                <a:cubicBezTo>
                  <a:pt x="89" y="49"/>
                  <a:pt x="89" y="49"/>
                  <a:pt x="89" y="49"/>
                </a:cubicBezTo>
                <a:cubicBezTo>
                  <a:pt x="89" y="49"/>
                  <a:pt x="89" y="50"/>
                  <a:pt x="89" y="50"/>
                </a:cubicBezTo>
                <a:cubicBezTo>
                  <a:pt x="89" y="50"/>
                  <a:pt x="89" y="50"/>
                  <a:pt x="88" y="50"/>
                </a:cubicBezTo>
                <a:cubicBezTo>
                  <a:pt x="89" y="50"/>
                  <a:pt x="89" y="50"/>
                  <a:pt x="89" y="50"/>
                </a:cubicBezTo>
                <a:cubicBezTo>
                  <a:pt x="89" y="50"/>
                  <a:pt x="89" y="50"/>
                  <a:pt x="89" y="50"/>
                </a:cubicBezTo>
                <a:cubicBezTo>
                  <a:pt x="89" y="50"/>
                  <a:pt x="89" y="51"/>
                  <a:pt x="89" y="51"/>
                </a:cubicBezTo>
                <a:cubicBezTo>
                  <a:pt x="88" y="51"/>
                  <a:pt x="88" y="51"/>
                  <a:pt x="88" y="51"/>
                </a:cubicBezTo>
                <a:cubicBezTo>
                  <a:pt x="88" y="51"/>
                  <a:pt x="88" y="51"/>
                  <a:pt x="88" y="51"/>
                </a:cubicBezTo>
                <a:cubicBezTo>
                  <a:pt x="88" y="51"/>
                  <a:pt x="88" y="51"/>
                  <a:pt x="88" y="51"/>
                </a:cubicBezTo>
                <a:cubicBezTo>
                  <a:pt x="88" y="51"/>
                  <a:pt x="88" y="51"/>
                  <a:pt x="88" y="51"/>
                </a:cubicBezTo>
                <a:cubicBezTo>
                  <a:pt x="88" y="51"/>
                  <a:pt x="88" y="51"/>
                  <a:pt x="88" y="51"/>
                </a:cubicBezTo>
                <a:cubicBezTo>
                  <a:pt x="88" y="51"/>
                  <a:pt x="87" y="52"/>
                  <a:pt x="87" y="52"/>
                </a:cubicBezTo>
                <a:cubicBezTo>
                  <a:pt x="87" y="52"/>
                  <a:pt x="87" y="52"/>
                  <a:pt x="87" y="52"/>
                </a:cubicBezTo>
                <a:cubicBezTo>
                  <a:pt x="87" y="52"/>
                  <a:pt x="87" y="52"/>
                  <a:pt x="87" y="52"/>
                </a:cubicBezTo>
                <a:cubicBezTo>
                  <a:pt x="86" y="52"/>
                  <a:pt x="86" y="52"/>
                  <a:pt x="86" y="52"/>
                </a:cubicBezTo>
                <a:cubicBezTo>
                  <a:pt x="86" y="53"/>
                  <a:pt x="86" y="53"/>
                  <a:pt x="85" y="53"/>
                </a:cubicBezTo>
                <a:cubicBezTo>
                  <a:pt x="85" y="53"/>
                  <a:pt x="85" y="53"/>
                  <a:pt x="85" y="53"/>
                </a:cubicBezTo>
                <a:cubicBezTo>
                  <a:pt x="85" y="53"/>
                  <a:pt x="85" y="53"/>
                  <a:pt x="85" y="53"/>
                </a:cubicBezTo>
                <a:cubicBezTo>
                  <a:pt x="85" y="53"/>
                  <a:pt x="84" y="53"/>
                  <a:pt x="84" y="53"/>
                </a:cubicBezTo>
                <a:cubicBezTo>
                  <a:pt x="84" y="53"/>
                  <a:pt x="85" y="53"/>
                  <a:pt x="85" y="53"/>
                </a:cubicBezTo>
                <a:cubicBezTo>
                  <a:pt x="85" y="54"/>
                  <a:pt x="84" y="54"/>
                  <a:pt x="84" y="54"/>
                </a:cubicBezTo>
                <a:cubicBezTo>
                  <a:pt x="84" y="53"/>
                  <a:pt x="84" y="54"/>
                  <a:pt x="84" y="53"/>
                </a:cubicBezTo>
                <a:cubicBezTo>
                  <a:pt x="84" y="54"/>
                  <a:pt x="84" y="54"/>
                  <a:pt x="84" y="54"/>
                </a:cubicBezTo>
                <a:cubicBezTo>
                  <a:pt x="84" y="54"/>
                  <a:pt x="84" y="54"/>
                  <a:pt x="83" y="54"/>
                </a:cubicBezTo>
                <a:cubicBezTo>
                  <a:pt x="83" y="54"/>
                  <a:pt x="83" y="54"/>
                  <a:pt x="83" y="54"/>
                </a:cubicBezTo>
                <a:cubicBezTo>
                  <a:pt x="83" y="54"/>
                  <a:pt x="83" y="54"/>
                  <a:pt x="82" y="54"/>
                </a:cubicBezTo>
                <a:cubicBezTo>
                  <a:pt x="82" y="54"/>
                  <a:pt x="82" y="54"/>
                  <a:pt x="81" y="53"/>
                </a:cubicBezTo>
                <a:cubicBezTo>
                  <a:pt x="81" y="53"/>
                  <a:pt x="81" y="53"/>
                  <a:pt x="81" y="53"/>
                </a:cubicBezTo>
                <a:cubicBezTo>
                  <a:pt x="81" y="54"/>
                  <a:pt x="81" y="54"/>
                  <a:pt x="81" y="54"/>
                </a:cubicBezTo>
                <a:cubicBezTo>
                  <a:pt x="81" y="54"/>
                  <a:pt x="82" y="54"/>
                  <a:pt x="82" y="54"/>
                </a:cubicBezTo>
                <a:cubicBezTo>
                  <a:pt x="82" y="54"/>
                  <a:pt x="82" y="54"/>
                  <a:pt x="82" y="54"/>
                </a:cubicBezTo>
                <a:cubicBezTo>
                  <a:pt x="82" y="54"/>
                  <a:pt x="82" y="54"/>
                  <a:pt x="82" y="54"/>
                </a:cubicBezTo>
                <a:cubicBezTo>
                  <a:pt x="82" y="54"/>
                  <a:pt x="82" y="54"/>
                  <a:pt x="82" y="54"/>
                </a:cubicBezTo>
                <a:cubicBezTo>
                  <a:pt x="83" y="54"/>
                  <a:pt x="82" y="55"/>
                  <a:pt x="82" y="55"/>
                </a:cubicBezTo>
                <a:cubicBezTo>
                  <a:pt x="82" y="55"/>
                  <a:pt x="82" y="55"/>
                  <a:pt x="82" y="55"/>
                </a:cubicBezTo>
                <a:cubicBezTo>
                  <a:pt x="82" y="55"/>
                  <a:pt x="82" y="55"/>
                  <a:pt x="81" y="55"/>
                </a:cubicBezTo>
                <a:cubicBezTo>
                  <a:pt x="81" y="56"/>
                  <a:pt x="82" y="56"/>
                  <a:pt x="81" y="56"/>
                </a:cubicBezTo>
                <a:cubicBezTo>
                  <a:pt x="81" y="56"/>
                  <a:pt x="81" y="56"/>
                  <a:pt x="81" y="56"/>
                </a:cubicBezTo>
                <a:cubicBezTo>
                  <a:pt x="81" y="56"/>
                  <a:pt x="81" y="57"/>
                  <a:pt x="81" y="57"/>
                </a:cubicBezTo>
                <a:cubicBezTo>
                  <a:pt x="81" y="57"/>
                  <a:pt x="81" y="57"/>
                  <a:pt x="81" y="57"/>
                </a:cubicBezTo>
                <a:cubicBezTo>
                  <a:pt x="81" y="57"/>
                  <a:pt x="81" y="57"/>
                  <a:pt x="81" y="57"/>
                </a:cubicBezTo>
                <a:cubicBezTo>
                  <a:pt x="81" y="57"/>
                  <a:pt x="81" y="57"/>
                  <a:pt x="81" y="57"/>
                </a:cubicBezTo>
                <a:cubicBezTo>
                  <a:pt x="81" y="57"/>
                  <a:pt x="81" y="57"/>
                  <a:pt x="81" y="58"/>
                </a:cubicBezTo>
                <a:cubicBezTo>
                  <a:pt x="81" y="58"/>
                  <a:pt x="81" y="58"/>
                  <a:pt x="81" y="58"/>
                </a:cubicBezTo>
                <a:cubicBezTo>
                  <a:pt x="81" y="58"/>
                  <a:pt x="81" y="58"/>
                  <a:pt x="81" y="59"/>
                </a:cubicBezTo>
                <a:cubicBezTo>
                  <a:pt x="81" y="59"/>
                  <a:pt x="81" y="59"/>
                  <a:pt x="80" y="59"/>
                </a:cubicBezTo>
                <a:cubicBezTo>
                  <a:pt x="80" y="59"/>
                  <a:pt x="80" y="59"/>
                  <a:pt x="80" y="59"/>
                </a:cubicBezTo>
                <a:cubicBezTo>
                  <a:pt x="80" y="59"/>
                  <a:pt x="79" y="59"/>
                  <a:pt x="79" y="59"/>
                </a:cubicBezTo>
                <a:cubicBezTo>
                  <a:pt x="79" y="59"/>
                  <a:pt x="80" y="59"/>
                  <a:pt x="80" y="59"/>
                </a:cubicBezTo>
                <a:cubicBezTo>
                  <a:pt x="80" y="59"/>
                  <a:pt x="79" y="59"/>
                  <a:pt x="79" y="59"/>
                </a:cubicBezTo>
                <a:cubicBezTo>
                  <a:pt x="79" y="60"/>
                  <a:pt x="79" y="60"/>
                  <a:pt x="79" y="60"/>
                </a:cubicBezTo>
                <a:cubicBezTo>
                  <a:pt x="79" y="60"/>
                  <a:pt x="79" y="60"/>
                  <a:pt x="79" y="60"/>
                </a:cubicBezTo>
                <a:cubicBezTo>
                  <a:pt x="79" y="60"/>
                  <a:pt x="79" y="60"/>
                  <a:pt x="79" y="60"/>
                </a:cubicBezTo>
                <a:cubicBezTo>
                  <a:pt x="79" y="60"/>
                  <a:pt x="79" y="60"/>
                  <a:pt x="79" y="60"/>
                </a:cubicBezTo>
                <a:cubicBezTo>
                  <a:pt x="79" y="60"/>
                  <a:pt x="78" y="60"/>
                  <a:pt x="78" y="60"/>
                </a:cubicBezTo>
                <a:cubicBezTo>
                  <a:pt x="78" y="60"/>
                  <a:pt x="78" y="60"/>
                  <a:pt x="78" y="60"/>
                </a:cubicBezTo>
                <a:cubicBezTo>
                  <a:pt x="78" y="60"/>
                  <a:pt x="78" y="60"/>
                  <a:pt x="78" y="60"/>
                </a:cubicBezTo>
                <a:cubicBezTo>
                  <a:pt x="78" y="60"/>
                  <a:pt x="78" y="60"/>
                  <a:pt x="78" y="60"/>
                </a:cubicBezTo>
                <a:cubicBezTo>
                  <a:pt x="78" y="60"/>
                  <a:pt x="78" y="61"/>
                  <a:pt x="77" y="61"/>
                </a:cubicBezTo>
                <a:cubicBezTo>
                  <a:pt x="77" y="61"/>
                  <a:pt x="77" y="61"/>
                  <a:pt x="77" y="61"/>
                </a:cubicBezTo>
                <a:cubicBezTo>
                  <a:pt x="77" y="61"/>
                  <a:pt x="77" y="61"/>
                  <a:pt x="77" y="61"/>
                </a:cubicBezTo>
                <a:cubicBezTo>
                  <a:pt x="77" y="61"/>
                  <a:pt x="77" y="61"/>
                  <a:pt x="77" y="61"/>
                </a:cubicBezTo>
                <a:cubicBezTo>
                  <a:pt x="77" y="61"/>
                  <a:pt x="77" y="61"/>
                  <a:pt x="77" y="61"/>
                </a:cubicBezTo>
                <a:cubicBezTo>
                  <a:pt x="77" y="61"/>
                  <a:pt x="77" y="61"/>
                  <a:pt x="77" y="60"/>
                </a:cubicBezTo>
                <a:cubicBezTo>
                  <a:pt x="77" y="60"/>
                  <a:pt x="77" y="60"/>
                  <a:pt x="77" y="60"/>
                </a:cubicBezTo>
                <a:cubicBezTo>
                  <a:pt x="77" y="60"/>
                  <a:pt x="77" y="60"/>
                  <a:pt x="77" y="59"/>
                </a:cubicBezTo>
                <a:cubicBezTo>
                  <a:pt x="77" y="60"/>
                  <a:pt x="77" y="60"/>
                  <a:pt x="77" y="59"/>
                </a:cubicBezTo>
                <a:cubicBezTo>
                  <a:pt x="77" y="60"/>
                  <a:pt x="77" y="60"/>
                  <a:pt x="77" y="60"/>
                </a:cubicBezTo>
                <a:cubicBezTo>
                  <a:pt x="77" y="60"/>
                  <a:pt x="77" y="60"/>
                  <a:pt x="77" y="60"/>
                </a:cubicBezTo>
                <a:cubicBezTo>
                  <a:pt x="77" y="60"/>
                  <a:pt x="77" y="60"/>
                  <a:pt x="77" y="60"/>
                </a:cubicBezTo>
                <a:cubicBezTo>
                  <a:pt x="77" y="60"/>
                  <a:pt x="76" y="60"/>
                  <a:pt x="76" y="60"/>
                </a:cubicBezTo>
                <a:cubicBezTo>
                  <a:pt x="76" y="60"/>
                  <a:pt x="76" y="60"/>
                  <a:pt x="76" y="61"/>
                </a:cubicBezTo>
                <a:cubicBezTo>
                  <a:pt x="76" y="61"/>
                  <a:pt x="77" y="61"/>
                  <a:pt x="76" y="61"/>
                </a:cubicBezTo>
                <a:cubicBezTo>
                  <a:pt x="76" y="61"/>
                  <a:pt x="76" y="61"/>
                  <a:pt x="76" y="61"/>
                </a:cubicBezTo>
                <a:cubicBezTo>
                  <a:pt x="76" y="61"/>
                  <a:pt x="76" y="61"/>
                  <a:pt x="76" y="62"/>
                </a:cubicBezTo>
                <a:cubicBezTo>
                  <a:pt x="76" y="62"/>
                  <a:pt x="76" y="62"/>
                  <a:pt x="75" y="62"/>
                </a:cubicBezTo>
                <a:cubicBezTo>
                  <a:pt x="75" y="62"/>
                  <a:pt x="75" y="62"/>
                  <a:pt x="75" y="62"/>
                </a:cubicBezTo>
                <a:cubicBezTo>
                  <a:pt x="75" y="62"/>
                  <a:pt x="75" y="62"/>
                  <a:pt x="75" y="61"/>
                </a:cubicBezTo>
                <a:cubicBezTo>
                  <a:pt x="75" y="61"/>
                  <a:pt x="75" y="61"/>
                  <a:pt x="75" y="61"/>
                </a:cubicBezTo>
                <a:cubicBezTo>
                  <a:pt x="75" y="61"/>
                  <a:pt x="75" y="61"/>
                  <a:pt x="75" y="61"/>
                </a:cubicBezTo>
                <a:cubicBezTo>
                  <a:pt x="75" y="61"/>
                  <a:pt x="75" y="62"/>
                  <a:pt x="75" y="62"/>
                </a:cubicBezTo>
                <a:cubicBezTo>
                  <a:pt x="75" y="62"/>
                  <a:pt x="75" y="62"/>
                  <a:pt x="75" y="62"/>
                </a:cubicBezTo>
                <a:cubicBezTo>
                  <a:pt x="75" y="62"/>
                  <a:pt x="75" y="62"/>
                  <a:pt x="75" y="62"/>
                </a:cubicBezTo>
                <a:cubicBezTo>
                  <a:pt x="75" y="62"/>
                  <a:pt x="75" y="62"/>
                  <a:pt x="75" y="62"/>
                </a:cubicBezTo>
                <a:cubicBezTo>
                  <a:pt x="75" y="62"/>
                  <a:pt x="75" y="62"/>
                  <a:pt x="75" y="62"/>
                </a:cubicBezTo>
                <a:cubicBezTo>
                  <a:pt x="75" y="62"/>
                  <a:pt x="75" y="62"/>
                  <a:pt x="75" y="62"/>
                </a:cubicBezTo>
                <a:cubicBezTo>
                  <a:pt x="74" y="62"/>
                  <a:pt x="75" y="62"/>
                  <a:pt x="74" y="62"/>
                </a:cubicBezTo>
                <a:cubicBezTo>
                  <a:pt x="74" y="62"/>
                  <a:pt x="74" y="62"/>
                  <a:pt x="74" y="62"/>
                </a:cubicBezTo>
                <a:cubicBezTo>
                  <a:pt x="74" y="62"/>
                  <a:pt x="74" y="62"/>
                  <a:pt x="74" y="62"/>
                </a:cubicBezTo>
                <a:cubicBezTo>
                  <a:pt x="74" y="62"/>
                  <a:pt x="74" y="62"/>
                  <a:pt x="75" y="62"/>
                </a:cubicBezTo>
                <a:cubicBezTo>
                  <a:pt x="75" y="62"/>
                  <a:pt x="75" y="63"/>
                  <a:pt x="75" y="63"/>
                </a:cubicBezTo>
                <a:cubicBezTo>
                  <a:pt x="74" y="63"/>
                  <a:pt x="74" y="63"/>
                  <a:pt x="74" y="63"/>
                </a:cubicBezTo>
                <a:cubicBezTo>
                  <a:pt x="74" y="63"/>
                  <a:pt x="74" y="63"/>
                  <a:pt x="73" y="63"/>
                </a:cubicBezTo>
                <a:cubicBezTo>
                  <a:pt x="73" y="63"/>
                  <a:pt x="73" y="63"/>
                  <a:pt x="73" y="63"/>
                </a:cubicBezTo>
                <a:cubicBezTo>
                  <a:pt x="73" y="64"/>
                  <a:pt x="74" y="63"/>
                  <a:pt x="74" y="64"/>
                </a:cubicBezTo>
                <a:cubicBezTo>
                  <a:pt x="74" y="64"/>
                  <a:pt x="74" y="64"/>
                  <a:pt x="74" y="64"/>
                </a:cubicBezTo>
                <a:cubicBezTo>
                  <a:pt x="74" y="64"/>
                  <a:pt x="74" y="64"/>
                  <a:pt x="74" y="64"/>
                </a:cubicBezTo>
                <a:cubicBezTo>
                  <a:pt x="74" y="64"/>
                  <a:pt x="74" y="64"/>
                  <a:pt x="74" y="64"/>
                </a:cubicBezTo>
                <a:cubicBezTo>
                  <a:pt x="74" y="64"/>
                  <a:pt x="74" y="64"/>
                  <a:pt x="74" y="64"/>
                </a:cubicBezTo>
                <a:cubicBezTo>
                  <a:pt x="74" y="64"/>
                  <a:pt x="74" y="64"/>
                  <a:pt x="74" y="65"/>
                </a:cubicBezTo>
                <a:cubicBezTo>
                  <a:pt x="74" y="65"/>
                  <a:pt x="74" y="65"/>
                  <a:pt x="74" y="65"/>
                </a:cubicBezTo>
                <a:cubicBezTo>
                  <a:pt x="74" y="65"/>
                  <a:pt x="74" y="65"/>
                  <a:pt x="73" y="65"/>
                </a:cubicBezTo>
                <a:cubicBezTo>
                  <a:pt x="73" y="65"/>
                  <a:pt x="73" y="65"/>
                  <a:pt x="73" y="65"/>
                </a:cubicBezTo>
                <a:cubicBezTo>
                  <a:pt x="73" y="65"/>
                  <a:pt x="73" y="65"/>
                  <a:pt x="74" y="65"/>
                </a:cubicBezTo>
                <a:cubicBezTo>
                  <a:pt x="74" y="65"/>
                  <a:pt x="74" y="65"/>
                  <a:pt x="74" y="65"/>
                </a:cubicBezTo>
                <a:cubicBezTo>
                  <a:pt x="74" y="65"/>
                  <a:pt x="74" y="65"/>
                  <a:pt x="74" y="65"/>
                </a:cubicBezTo>
                <a:cubicBezTo>
                  <a:pt x="74" y="65"/>
                  <a:pt x="74" y="66"/>
                  <a:pt x="74" y="66"/>
                </a:cubicBezTo>
                <a:cubicBezTo>
                  <a:pt x="74" y="66"/>
                  <a:pt x="75" y="66"/>
                  <a:pt x="75" y="66"/>
                </a:cubicBezTo>
                <a:cubicBezTo>
                  <a:pt x="74" y="66"/>
                  <a:pt x="74" y="66"/>
                  <a:pt x="74" y="66"/>
                </a:cubicBezTo>
                <a:cubicBezTo>
                  <a:pt x="74" y="66"/>
                  <a:pt x="74" y="66"/>
                  <a:pt x="74" y="66"/>
                </a:cubicBezTo>
                <a:cubicBezTo>
                  <a:pt x="73" y="66"/>
                  <a:pt x="73" y="66"/>
                  <a:pt x="73" y="66"/>
                </a:cubicBezTo>
                <a:cubicBezTo>
                  <a:pt x="73" y="66"/>
                  <a:pt x="73" y="66"/>
                  <a:pt x="73" y="66"/>
                </a:cubicBezTo>
                <a:cubicBezTo>
                  <a:pt x="73" y="66"/>
                  <a:pt x="73" y="66"/>
                  <a:pt x="73" y="66"/>
                </a:cubicBezTo>
                <a:cubicBezTo>
                  <a:pt x="73" y="66"/>
                  <a:pt x="73" y="66"/>
                  <a:pt x="74" y="66"/>
                </a:cubicBezTo>
                <a:cubicBezTo>
                  <a:pt x="74" y="66"/>
                  <a:pt x="74" y="66"/>
                  <a:pt x="74" y="66"/>
                </a:cubicBezTo>
                <a:cubicBezTo>
                  <a:pt x="74" y="66"/>
                  <a:pt x="74" y="66"/>
                  <a:pt x="74" y="66"/>
                </a:cubicBezTo>
                <a:cubicBezTo>
                  <a:pt x="74" y="66"/>
                  <a:pt x="74" y="66"/>
                  <a:pt x="74" y="67"/>
                </a:cubicBezTo>
                <a:cubicBezTo>
                  <a:pt x="74" y="67"/>
                  <a:pt x="74" y="67"/>
                  <a:pt x="74" y="67"/>
                </a:cubicBezTo>
                <a:cubicBezTo>
                  <a:pt x="74" y="67"/>
                  <a:pt x="74" y="67"/>
                  <a:pt x="73" y="67"/>
                </a:cubicBezTo>
                <a:cubicBezTo>
                  <a:pt x="73" y="67"/>
                  <a:pt x="73" y="67"/>
                  <a:pt x="73" y="67"/>
                </a:cubicBezTo>
                <a:cubicBezTo>
                  <a:pt x="73" y="67"/>
                  <a:pt x="74" y="67"/>
                  <a:pt x="74" y="67"/>
                </a:cubicBezTo>
                <a:cubicBezTo>
                  <a:pt x="74" y="67"/>
                  <a:pt x="74" y="67"/>
                  <a:pt x="74" y="67"/>
                </a:cubicBezTo>
                <a:cubicBezTo>
                  <a:pt x="73" y="67"/>
                  <a:pt x="73" y="67"/>
                  <a:pt x="73" y="67"/>
                </a:cubicBezTo>
                <a:cubicBezTo>
                  <a:pt x="73" y="67"/>
                  <a:pt x="73" y="67"/>
                  <a:pt x="73" y="67"/>
                </a:cubicBezTo>
                <a:cubicBezTo>
                  <a:pt x="73" y="67"/>
                  <a:pt x="73" y="67"/>
                  <a:pt x="74" y="67"/>
                </a:cubicBezTo>
                <a:cubicBezTo>
                  <a:pt x="74" y="67"/>
                  <a:pt x="74" y="67"/>
                  <a:pt x="74" y="67"/>
                </a:cubicBezTo>
                <a:cubicBezTo>
                  <a:pt x="74" y="68"/>
                  <a:pt x="74" y="68"/>
                  <a:pt x="74" y="68"/>
                </a:cubicBezTo>
                <a:cubicBezTo>
                  <a:pt x="73" y="68"/>
                  <a:pt x="73" y="67"/>
                  <a:pt x="73" y="67"/>
                </a:cubicBezTo>
                <a:cubicBezTo>
                  <a:pt x="73" y="67"/>
                  <a:pt x="73" y="67"/>
                  <a:pt x="73" y="67"/>
                </a:cubicBezTo>
                <a:cubicBezTo>
                  <a:pt x="73" y="68"/>
                  <a:pt x="73" y="68"/>
                  <a:pt x="73" y="68"/>
                </a:cubicBezTo>
                <a:cubicBezTo>
                  <a:pt x="73" y="68"/>
                  <a:pt x="73" y="68"/>
                  <a:pt x="73" y="68"/>
                </a:cubicBezTo>
                <a:cubicBezTo>
                  <a:pt x="73" y="68"/>
                  <a:pt x="73" y="68"/>
                  <a:pt x="73" y="68"/>
                </a:cubicBezTo>
                <a:cubicBezTo>
                  <a:pt x="73" y="68"/>
                  <a:pt x="73" y="68"/>
                  <a:pt x="73" y="68"/>
                </a:cubicBezTo>
                <a:cubicBezTo>
                  <a:pt x="72" y="68"/>
                  <a:pt x="72" y="69"/>
                  <a:pt x="72" y="69"/>
                </a:cubicBezTo>
                <a:cubicBezTo>
                  <a:pt x="72" y="69"/>
                  <a:pt x="72" y="69"/>
                  <a:pt x="72" y="69"/>
                </a:cubicBezTo>
                <a:cubicBezTo>
                  <a:pt x="72" y="69"/>
                  <a:pt x="73" y="69"/>
                  <a:pt x="73" y="69"/>
                </a:cubicBezTo>
                <a:cubicBezTo>
                  <a:pt x="73" y="69"/>
                  <a:pt x="73" y="69"/>
                  <a:pt x="73" y="69"/>
                </a:cubicBezTo>
                <a:cubicBezTo>
                  <a:pt x="73" y="69"/>
                  <a:pt x="73" y="69"/>
                  <a:pt x="73" y="69"/>
                </a:cubicBezTo>
                <a:cubicBezTo>
                  <a:pt x="73" y="69"/>
                  <a:pt x="72" y="69"/>
                  <a:pt x="72" y="69"/>
                </a:cubicBezTo>
                <a:cubicBezTo>
                  <a:pt x="72" y="69"/>
                  <a:pt x="72" y="69"/>
                  <a:pt x="73" y="70"/>
                </a:cubicBezTo>
                <a:cubicBezTo>
                  <a:pt x="73" y="70"/>
                  <a:pt x="73" y="70"/>
                  <a:pt x="73" y="70"/>
                </a:cubicBezTo>
                <a:cubicBezTo>
                  <a:pt x="73" y="70"/>
                  <a:pt x="73" y="71"/>
                  <a:pt x="73" y="71"/>
                </a:cubicBezTo>
                <a:cubicBezTo>
                  <a:pt x="73" y="71"/>
                  <a:pt x="73" y="71"/>
                  <a:pt x="73" y="71"/>
                </a:cubicBezTo>
                <a:cubicBezTo>
                  <a:pt x="73" y="71"/>
                  <a:pt x="73" y="71"/>
                  <a:pt x="73" y="71"/>
                </a:cubicBezTo>
                <a:cubicBezTo>
                  <a:pt x="73" y="71"/>
                  <a:pt x="73" y="71"/>
                  <a:pt x="73" y="71"/>
                </a:cubicBezTo>
                <a:cubicBezTo>
                  <a:pt x="73" y="71"/>
                  <a:pt x="73" y="71"/>
                  <a:pt x="73" y="71"/>
                </a:cubicBezTo>
                <a:cubicBezTo>
                  <a:pt x="73" y="71"/>
                  <a:pt x="73" y="72"/>
                  <a:pt x="73" y="72"/>
                </a:cubicBezTo>
                <a:cubicBezTo>
                  <a:pt x="73" y="72"/>
                  <a:pt x="73" y="72"/>
                  <a:pt x="73" y="72"/>
                </a:cubicBezTo>
                <a:cubicBezTo>
                  <a:pt x="72" y="72"/>
                  <a:pt x="72" y="72"/>
                  <a:pt x="72" y="72"/>
                </a:cubicBezTo>
                <a:cubicBezTo>
                  <a:pt x="72" y="72"/>
                  <a:pt x="72" y="72"/>
                  <a:pt x="72" y="72"/>
                </a:cubicBezTo>
                <a:cubicBezTo>
                  <a:pt x="72" y="72"/>
                  <a:pt x="72" y="72"/>
                  <a:pt x="73" y="72"/>
                </a:cubicBezTo>
                <a:cubicBezTo>
                  <a:pt x="73" y="72"/>
                  <a:pt x="73" y="72"/>
                  <a:pt x="73" y="72"/>
                </a:cubicBezTo>
                <a:cubicBezTo>
                  <a:pt x="72" y="72"/>
                  <a:pt x="73" y="72"/>
                  <a:pt x="72" y="73"/>
                </a:cubicBezTo>
                <a:cubicBezTo>
                  <a:pt x="72" y="73"/>
                  <a:pt x="72" y="73"/>
                  <a:pt x="72" y="73"/>
                </a:cubicBezTo>
                <a:cubicBezTo>
                  <a:pt x="72" y="73"/>
                  <a:pt x="72" y="73"/>
                  <a:pt x="72" y="73"/>
                </a:cubicBezTo>
                <a:cubicBezTo>
                  <a:pt x="72" y="73"/>
                  <a:pt x="72" y="73"/>
                  <a:pt x="72" y="73"/>
                </a:cubicBezTo>
                <a:cubicBezTo>
                  <a:pt x="72" y="73"/>
                  <a:pt x="72" y="73"/>
                  <a:pt x="72" y="73"/>
                </a:cubicBezTo>
                <a:cubicBezTo>
                  <a:pt x="72" y="73"/>
                  <a:pt x="72" y="73"/>
                  <a:pt x="72" y="73"/>
                </a:cubicBezTo>
                <a:cubicBezTo>
                  <a:pt x="72" y="73"/>
                  <a:pt x="72" y="73"/>
                  <a:pt x="73" y="73"/>
                </a:cubicBezTo>
                <a:cubicBezTo>
                  <a:pt x="73" y="73"/>
                  <a:pt x="73" y="73"/>
                  <a:pt x="73" y="73"/>
                </a:cubicBezTo>
                <a:cubicBezTo>
                  <a:pt x="73" y="73"/>
                  <a:pt x="72" y="74"/>
                  <a:pt x="71" y="74"/>
                </a:cubicBezTo>
                <a:cubicBezTo>
                  <a:pt x="71" y="74"/>
                  <a:pt x="72" y="74"/>
                  <a:pt x="72" y="74"/>
                </a:cubicBezTo>
                <a:cubicBezTo>
                  <a:pt x="72" y="74"/>
                  <a:pt x="72" y="74"/>
                  <a:pt x="72" y="74"/>
                </a:cubicBezTo>
                <a:cubicBezTo>
                  <a:pt x="72" y="74"/>
                  <a:pt x="73" y="74"/>
                  <a:pt x="72" y="74"/>
                </a:cubicBezTo>
                <a:cubicBezTo>
                  <a:pt x="72" y="74"/>
                  <a:pt x="72" y="74"/>
                  <a:pt x="72" y="74"/>
                </a:cubicBezTo>
                <a:cubicBezTo>
                  <a:pt x="72" y="74"/>
                  <a:pt x="72" y="74"/>
                  <a:pt x="72" y="74"/>
                </a:cubicBezTo>
                <a:cubicBezTo>
                  <a:pt x="72" y="74"/>
                  <a:pt x="72" y="74"/>
                  <a:pt x="71" y="74"/>
                </a:cubicBezTo>
                <a:cubicBezTo>
                  <a:pt x="71" y="74"/>
                  <a:pt x="71" y="74"/>
                  <a:pt x="71" y="74"/>
                </a:cubicBezTo>
                <a:cubicBezTo>
                  <a:pt x="70" y="74"/>
                  <a:pt x="70" y="75"/>
                  <a:pt x="70" y="75"/>
                </a:cubicBezTo>
                <a:cubicBezTo>
                  <a:pt x="70" y="75"/>
                  <a:pt x="70" y="75"/>
                  <a:pt x="70" y="75"/>
                </a:cubicBezTo>
                <a:cubicBezTo>
                  <a:pt x="70" y="75"/>
                  <a:pt x="70" y="75"/>
                  <a:pt x="70" y="75"/>
                </a:cubicBezTo>
                <a:cubicBezTo>
                  <a:pt x="69" y="75"/>
                  <a:pt x="69" y="75"/>
                  <a:pt x="69" y="75"/>
                </a:cubicBezTo>
                <a:cubicBezTo>
                  <a:pt x="69" y="75"/>
                  <a:pt x="70" y="74"/>
                  <a:pt x="69" y="74"/>
                </a:cubicBezTo>
                <a:cubicBezTo>
                  <a:pt x="69" y="74"/>
                  <a:pt x="69" y="74"/>
                  <a:pt x="69" y="74"/>
                </a:cubicBezTo>
                <a:cubicBezTo>
                  <a:pt x="69" y="74"/>
                  <a:pt x="69" y="74"/>
                  <a:pt x="70" y="74"/>
                </a:cubicBezTo>
                <a:cubicBezTo>
                  <a:pt x="69" y="74"/>
                  <a:pt x="69" y="74"/>
                  <a:pt x="69" y="74"/>
                </a:cubicBezTo>
                <a:cubicBezTo>
                  <a:pt x="69" y="74"/>
                  <a:pt x="69" y="74"/>
                  <a:pt x="69" y="74"/>
                </a:cubicBezTo>
                <a:cubicBezTo>
                  <a:pt x="69" y="74"/>
                  <a:pt x="69" y="74"/>
                  <a:pt x="69" y="74"/>
                </a:cubicBezTo>
                <a:cubicBezTo>
                  <a:pt x="69" y="74"/>
                  <a:pt x="69" y="74"/>
                  <a:pt x="69" y="74"/>
                </a:cubicBezTo>
                <a:cubicBezTo>
                  <a:pt x="68" y="74"/>
                  <a:pt x="69" y="74"/>
                  <a:pt x="68" y="74"/>
                </a:cubicBezTo>
                <a:cubicBezTo>
                  <a:pt x="68" y="74"/>
                  <a:pt x="68" y="74"/>
                  <a:pt x="68" y="74"/>
                </a:cubicBezTo>
                <a:cubicBezTo>
                  <a:pt x="68" y="74"/>
                  <a:pt x="68" y="74"/>
                  <a:pt x="68" y="74"/>
                </a:cubicBezTo>
                <a:cubicBezTo>
                  <a:pt x="68" y="74"/>
                  <a:pt x="68" y="74"/>
                  <a:pt x="68" y="74"/>
                </a:cubicBezTo>
                <a:cubicBezTo>
                  <a:pt x="68" y="74"/>
                  <a:pt x="68" y="74"/>
                  <a:pt x="68" y="74"/>
                </a:cubicBezTo>
                <a:cubicBezTo>
                  <a:pt x="68" y="74"/>
                  <a:pt x="68" y="74"/>
                  <a:pt x="68" y="74"/>
                </a:cubicBezTo>
                <a:cubicBezTo>
                  <a:pt x="68" y="74"/>
                  <a:pt x="68" y="73"/>
                  <a:pt x="68" y="73"/>
                </a:cubicBezTo>
                <a:cubicBezTo>
                  <a:pt x="68" y="73"/>
                  <a:pt x="69" y="73"/>
                  <a:pt x="69" y="73"/>
                </a:cubicBezTo>
                <a:cubicBezTo>
                  <a:pt x="69" y="73"/>
                  <a:pt x="68" y="73"/>
                  <a:pt x="68" y="73"/>
                </a:cubicBezTo>
                <a:cubicBezTo>
                  <a:pt x="68" y="73"/>
                  <a:pt x="68" y="73"/>
                  <a:pt x="68" y="73"/>
                </a:cubicBezTo>
                <a:cubicBezTo>
                  <a:pt x="68" y="73"/>
                  <a:pt x="68" y="73"/>
                  <a:pt x="68" y="73"/>
                </a:cubicBezTo>
                <a:cubicBezTo>
                  <a:pt x="68" y="73"/>
                  <a:pt x="68" y="73"/>
                  <a:pt x="68" y="73"/>
                </a:cubicBezTo>
                <a:cubicBezTo>
                  <a:pt x="68" y="73"/>
                  <a:pt x="67" y="73"/>
                  <a:pt x="67" y="73"/>
                </a:cubicBezTo>
                <a:cubicBezTo>
                  <a:pt x="67" y="73"/>
                  <a:pt x="68" y="73"/>
                  <a:pt x="68" y="73"/>
                </a:cubicBezTo>
                <a:cubicBezTo>
                  <a:pt x="68" y="73"/>
                  <a:pt x="68" y="73"/>
                  <a:pt x="68" y="73"/>
                </a:cubicBezTo>
                <a:cubicBezTo>
                  <a:pt x="68" y="73"/>
                  <a:pt x="68" y="72"/>
                  <a:pt x="67" y="72"/>
                </a:cubicBezTo>
                <a:cubicBezTo>
                  <a:pt x="67" y="72"/>
                  <a:pt x="67" y="73"/>
                  <a:pt x="67" y="73"/>
                </a:cubicBezTo>
                <a:cubicBezTo>
                  <a:pt x="67" y="73"/>
                  <a:pt x="67" y="73"/>
                  <a:pt x="67" y="73"/>
                </a:cubicBezTo>
                <a:cubicBezTo>
                  <a:pt x="67" y="73"/>
                  <a:pt x="67" y="73"/>
                  <a:pt x="66" y="73"/>
                </a:cubicBezTo>
                <a:cubicBezTo>
                  <a:pt x="66" y="73"/>
                  <a:pt x="66" y="73"/>
                  <a:pt x="66" y="73"/>
                </a:cubicBezTo>
                <a:cubicBezTo>
                  <a:pt x="66" y="73"/>
                  <a:pt x="66" y="73"/>
                  <a:pt x="66" y="73"/>
                </a:cubicBezTo>
                <a:cubicBezTo>
                  <a:pt x="66" y="73"/>
                  <a:pt x="66" y="73"/>
                  <a:pt x="66" y="73"/>
                </a:cubicBezTo>
                <a:cubicBezTo>
                  <a:pt x="66" y="73"/>
                  <a:pt x="66" y="73"/>
                  <a:pt x="66" y="73"/>
                </a:cubicBezTo>
                <a:cubicBezTo>
                  <a:pt x="66" y="73"/>
                  <a:pt x="66" y="73"/>
                  <a:pt x="66" y="73"/>
                </a:cubicBezTo>
                <a:cubicBezTo>
                  <a:pt x="66" y="73"/>
                  <a:pt x="66" y="73"/>
                  <a:pt x="66" y="73"/>
                </a:cubicBezTo>
                <a:cubicBezTo>
                  <a:pt x="66" y="73"/>
                  <a:pt x="66" y="73"/>
                  <a:pt x="65" y="73"/>
                </a:cubicBezTo>
                <a:cubicBezTo>
                  <a:pt x="65" y="73"/>
                  <a:pt x="65" y="74"/>
                  <a:pt x="65" y="74"/>
                </a:cubicBezTo>
                <a:cubicBezTo>
                  <a:pt x="65" y="74"/>
                  <a:pt x="65" y="74"/>
                  <a:pt x="65" y="74"/>
                </a:cubicBezTo>
                <a:cubicBezTo>
                  <a:pt x="65" y="74"/>
                  <a:pt x="65" y="74"/>
                  <a:pt x="65" y="74"/>
                </a:cubicBezTo>
                <a:cubicBezTo>
                  <a:pt x="65" y="74"/>
                  <a:pt x="64" y="74"/>
                  <a:pt x="64" y="74"/>
                </a:cubicBezTo>
                <a:cubicBezTo>
                  <a:pt x="64" y="74"/>
                  <a:pt x="65" y="74"/>
                  <a:pt x="65" y="73"/>
                </a:cubicBezTo>
                <a:cubicBezTo>
                  <a:pt x="65" y="73"/>
                  <a:pt x="64" y="73"/>
                  <a:pt x="64" y="73"/>
                </a:cubicBezTo>
                <a:cubicBezTo>
                  <a:pt x="64" y="73"/>
                  <a:pt x="64" y="73"/>
                  <a:pt x="64" y="73"/>
                </a:cubicBezTo>
                <a:cubicBezTo>
                  <a:pt x="64" y="73"/>
                  <a:pt x="64" y="73"/>
                  <a:pt x="64" y="73"/>
                </a:cubicBezTo>
                <a:cubicBezTo>
                  <a:pt x="64" y="73"/>
                  <a:pt x="64" y="73"/>
                  <a:pt x="64" y="73"/>
                </a:cubicBezTo>
                <a:cubicBezTo>
                  <a:pt x="64" y="73"/>
                  <a:pt x="64" y="73"/>
                  <a:pt x="64" y="73"/>
                </a:cubicBezTo>
                <a:cubicBezTo>
                  <a:pt x="64" y="73"/>
                  <a:pt x="63" y="73"/>
                  <a:pt x="63" y="73"/>
                </a:cubicBezTo>
                <a:cubicBezTo>
                  <a:pt x="63" y="73"/>
                  <a:pt x="63" y="72"/>
                  <a:pt x="63" y="72"/>
                </a:cubicBezTo>
                <a:cubicBezTo>
                  <a:pt x="63" y="72"/>
                  <a:pt x="63" y="72"/>
                  <a:pt x="63" y="72"/>
                </a:cubicBezTo>
                <a:cubicBezTo>
                  <a:pt x="63" y="72"/>
                  <a:pt x="63" y="72"/>
                  <a:pt x="63" y="72"/>
                </a:cubicBezTo>
                <a:cubicBezTo>
                  <a:pt x="63" y="73"/>
                  <a:pt x="63" y="72"/>
                  <a:pt x="63" y="72"/>
                </a:cubicBezTo>
                <a:cubicBezTo>
                  <a:pt x="63" y="72"/>
                  <a:pt x="63" y="73"/>
                  <a:pt x="63" y="73"/>
                </a:cubicBezTo>
                <a:cubicBezTo>
                  <a:pt x="62" y="73"/>
                  <a:pt x="62" y="73"/>
                  <a:pt x="62" y="72"/>
                </a:cubicBezTo>
                <a:cubicBezTo>
                  <a:pt x="62" y="72"/>
                  <a:pt x="62" y="72"/>
                  <a:pt x="62" y="72"/>
                </a:cubicBezTo>
                <a:cubicBezTo>
                  <a:pt x="62" y="72"/>
                  <a:pt x="62" y="72"/>
                  <a:pt x="62" y="72"/>
                </a:cubicBezTo>
                <a:cubicBezTo>
                  <a:pt x="62" y="72"/>
                  <a:pt x="63" y="72"/>
                  <a:pt x="62" y="71"/>
                </a:cubicBezTo>
                <a:cubicBezTo>
                  <a:pt x="62" y="72"/>
                  <a:pt x="62" y="72"/>
                  <a:pt x="61" y="72"/>
                </a:cubicBezTo>
                <a:cubicBezTo>
                  <a:pt x="62" y="72"/>
                  <a:pt x="62" y="72"/>
                  <a:pt x="62" y="71"/>
                </a:cubicBezTo>
                <a:cubicBezTo>
                  <a:pt x="62" y="71"/>
                  <a:pt x="62" y="71"/>
                  <a:pt x="62" y="71"/>
                </a:cubicBezTo>
                <a:cubicBezTo>
                  <a:pt x="62" y="71"/>
                  <a:pt x="62" y="71"/>
                  <a:pt x="62" y="71"/>
                </a:cubicBezTo>
                <a:cubicBezTo>
                  <a:pt x="62" y="71"/>
                  <a:pt x="62" y="71"/>
                  <a:pt x="62" y="72"/>
                </a:cubicBezTo>
                <a:cubicBezTo>
                  <a:pt x="61" y="71"/>
                  <a:pt x="61" y="71"/>
                  <a:pt x="61" y="71"/>
                </a:cubicBezTo>
                <a:cubicBezTo>
                  <a:pt x="61" y="71"/>
                  <a:pt x="61" y="71"/>
                  <a:pt x="61" y="71"/>
                </a:cubicBezTo>
                <a:cubicBezTo>
                  <a:pt x="62" y="71"/>
                  <a:pt x="62" y="71"/>
                  <a:pt x="62" y="71"/>
                </a:cubicBezTo>
                <a:cubicBezTo>
                  <a:pt x="62" y="71"/>
                  <a:pt x="62" y="71"/>
                  <a:pt x="62" y="71"/>
                </a:cubicBezTo>
                <a:cubicBezTo>
                  <a:pt x="61" y="71"/>
                  <a:pt x="61" y="71"/>
                  <a:pt x="61" y="71"/>
                </a:cubicBezTo>
                <a:cubicBezTo>
                  <a:pt x="61" y="71"/>
                  <a:pt x="61" y="71"/>
                  <a:pt x="60" y="71"/>
                </a:cubicBezTo>
                <a:cubicBezTo>
                  <a:pt x="60" y="71"/>
                  <a:pt x="60" y="71"/>
                  <a:pt x="60" y="70"/>
                </a:cubicBezTo>
                <a:cubicBezTo>
                  <a:pt x="60" y="70"/>
                  <a:pt x="60" y="70"/>
                  <a:pt x="61" y="70"/>
                </a:cubicBezTo>
                <a:cubicBezTo>
                  <a:pt x="61" y="69"/>
                  <a:pt x="61" y="69"/>
                  <a:pt x="61" y="69"/>
                </a:cubicBezTo>
                <a:cubicBezTo>
                  <a:pt x="61" y="69"/>
                  <a:pt x="61" y="69"/>
                  <a:pt x="61" y="69"/>
                </a:cubicBezTo>
                <a:cubicBezTo>
                  <a:pt x="60" y="69"/>
                  <a:pt x="60" y="70"/>
                  <a:pt x="60" y="70"/>
                </a:cubicBezTo>
                <a:cubicBezTo>
                  <a:pt x="60" y="70"/>
                  <a:pt x="60" y="70"/>
                  <a:pt x="60" y="70"/>
                </a:cubicBezTo>
                <a:cubicBezTo>
                  <a:pt x="60" y="70"/>
                  <a:pt x="60" y="70"/>
                  <a:pt x="60" y="69"/>
                </a:cubicBezTo>
                <a:cubicBezTo>
                  <a:pt x="60" y="69"/>
                  <a:pt x="60" y="69"/>
                  <a:pt x="60" y="69"/>
                </a:cubicBezTo>
                <a:cubicBezTo>
                  <a:pt x="60" y="69"/>
                  <a:pt x="60" y="70"/>
                  <a:pt x="60" y="70"/>
                </a:cubicBezTo>
                <a:cubicBezTo>
                  <a:pt x="59" y="69"/>
                  <a:pt x="60" y="69"/>
                  <a:pt x="60" y="69"/>
                </a:cubicBezTo>
                <a:cubicBezTo>
                  <a:pt x="60" y="69"/>
                  <a:pt x="60" y="69"/>
                  <a:pt x="59" y="69"/>
                </a:cubicBezTo>
                <a:cubicBezTo>
                  <a:pt x="59" y="69"/>
                  <a:pt x="59" y="69"/>
                  <a:pt x="59" y="69"/>
                </a:cubicBezTo>
                <a:cubicBezTo>
                  <a:pt x="59" y="69"/>
                  <a:pt x="59" y="69"/>
                  <a:pt x="59" y="69"/>
                </a:cubicBezTo>
                <a:cubicBezTo>
                  <a:pt x="59" y="68"/>
                  <a:pt x="59" y="68"/>
                  <a:pt x="60" y="68"/>
                </a:cubicBezTo>
                <a:cubicBezTo>
                  <a:pt x="59" y="68"/>
                  <a:pt x="59" y="68"/>
                  <a:pt x="59" y="68"/>
                </a:cubicBezTo>
                <a:cubicBezTo>
                  <a:pt x="59" y="68"/>
                  <a:pt x="59" y="68"/>
                  <a:pt x="58" y="68"/>
                </a:cubicBezTo>
                <a:cubicBezTo>
                  <a:pt x="58" y="68"/>
                  <a:pt x="58" y="68"/>
                  <a:pt x="58" y="68"/>
                </a:cubicBezTo>
                <a:cubicBezTo>
                  <a:pt x="58" y="68"/>
                  <a:pt x="58" y="68"/>
                  <a:pt x="58" y="68"/>
                </a:cubicBezTo>
                <a:cubicBezTo>
                  <a:pt x="58" y="68"/>
                  <a:pt x="58" y="68"/>
                  <a:pt x="58" y="68"/>
                </a:cubicBezTo>
                <a:cubicBezTo>
                  <a:pt x="58" y="68"/>
                  <a:pt x="58" y="68"/>
                  <a:pt x="58" y="68"/>
                </a:cubicBezTo>
                <a:cubicBezTo>
                  <a:pt x="58" y="68"/>
                  <a:pt x="58" y="68"/>
                  <a:pt x="58" y="68"/>
                </a:cubicBezTo>
                <a:cubicBezTo>
                  <a:pt x="58" y="68"/>
                  <a:pt x="58" y="67"/>
                  <a:pt x="58" y="67"/>
                </a:cubicBezTo>
                <a:cubicBezTo>
                  <a:pt x="58" y="67"/>
                  <a:pt x="58" y="67"/>
                  <a:pt x="59" y="67"/>
                </a:cubicBezTo>
                <a:cubicBezTo>
                  <a:pt x="59" y="67"/>
                  <a:pt x="59" y="67"/>
                  <a:pt x="60" y="67"/>
                </a:cubicBezTo>
                <a:cubicBezTo>
                  <a:pt x="60" y="67"/>
                  <a:pt x="60" y="67"/>
                  <a:pt x="60" y="67"/>
                </a:cubicBezTo>
                <a:cubicBezTo>
                  <a:pt x="60" y="67"/>
                  <a:pt x="60" y="67"/>
                  <a:pt x="60" y="66"/>
                </a:cubicBezTo>
                <a:cubicBezTo>
                  <a:pt x="60" y="67"/>
                  <a:pt x="60" y="67"/>
                  <a:pt x="60" y="67"/>
                </a:cubicBezTo>
                <a:cubicBezTo>
                  <a:pt x="59" y="67"/>
                  <a:pt x="59" y="67"/>
                  <a:pt x="59" y="67"/>
                </a:cubicBezTo>
                <a:cubicBezTo>
                  <a:pt x="58" y="67"/>
                  <a:pt x="58" y="67"/>
                  <a:pt x="58" y="67"/>
                </a:cubicBezTo>
                <a:cubicBezTo>
                  <a:pt x="58" y="67"/>
                  <a:pt x="58" y="67"/>
                  <a:pt x="58" y="67"/>
                </a:cubicBezTo>
                <a:cubicBezTo>
                  <a:pt x="58" y="67"/>
                  <a:pt x="59" y="67"/>
                  <a:pt x="59" y="66"/>
                </a:cubicBezTo>
                <a:cubicBezTo>
                  <a:pt x="59" y="66"/>
                  <a:pt x="59" y="66"/>
                  <a:pt x="59" y="66"/>
                </a:cubicBezTo>
                <a:cubicBezTo>
                  <a:pt x="59" y="66"/>
                  <a:pt x="59" y="66"/>
                  <a:pt x="59" y="66"/>
                </a:cubicBezTo>
                <a:cubicBezTo>
                  <a:pt x="59" y="66"/>
                  <a:pt x="59" y="66"/>
                  <a:pt x="59" y="66"/>
                </a:cubicBezTo>
                <a:cubicBezTo>
                  <a:pt x="59" y="66"/>
                  <a:pt x="59" y="66"/>
                  <a:pt x="60" y="66"/>
                </a:cubicBezTo>
                <a:cubicBezTo>
                  <a:pt x="60" y="66"/>
                  <a:pt x="60" y="66"/>
                  <a:pt x="60" y="66"/>
                </a:cubicBezTo>
                <a:cubicBezTo>
                  <a:pt x="60" y="66"/>
                  <a:pt x="61" y="66"/>
                  <a:pt x="61" y="66"/>
                </a:cubicBezTo>
                <a:cubicBezTo>
                  <a:pt x="61" y="66"/>
                  <a:pt x="61" y="66"/>
                  <a:pt x="61" y="66"/>
                </a:cubicBezTo>
                <a:cubicBezTo>
                  <a:pt x="61" y="66"/>
                  <a:pt x="61" y="66"/>
                  <a:pt x="61" y="66"/>
                </a:cubicBezTo>
                <a:cubicBezTo>
                  <a:pt x="61" y="66"/>
                  <a:pt x="60" y="66"/>
                  <a:pt x="60" y="66"/>
                </a:cubicBezTo>
                <a:cubicBezTo>
                  <a:pt x="60" y="66"/>
                  <a:pt x="60" y="66"/>
                  <a:pt x="60" y="65"/>
                </a:cubicBezTo>
                <a:cubicBezTo>
                  <a:pt x="60" y="65"/>
                  <a:pt x="60" y="66"/>
                  <a:pt x="59" y="66"/>
                </a:cubicBezTo>
                <a:cubicBezTo>
                  <a:pt x="59" y="65"/>
                  <a:pt x="59" y="65"/>
                  <a:pt x="59" y="65"/>
                </a:cubicBezTo>
                <a:cubicBezTo>
                  <a:pt x="59" y="65"/>
                  <a:pt x="59" y="65"/>
                  <a:pt x="59" y="65"/>
                </a:cubicBezTo>
                <a:cubicBezTo>
                  <a:pt x="59" y="65"/>
                  <a:pt x="59" y="65"/>
                  <a:pt x="59" y="65"/>
                </a:cubicBezTo>
                <a:cubicBezTo>
                  <a:pt x="59" y="65"/>
                  <a:pt x="59" y="65"/>
                  <a:pt x="59" y="65"/>
                </a:cubicBezTo>
                <a:cubicBezTo>
                  <a:pt x="59" y="65"/>
                  <a:pt x="59" y="65"/>
                  <a:pt x="59" y="65"/>
                </a:cubicBezTo>
                <a:cubicBezTo>
                  <a:pt x="59" y="65"/>
                  <a:pt x="59" y="66"/>
                  <a:pt x="59" y="66"/>
                </a:cubicBezTo>
                <a:cubicBezTo>
                  <a:pt x="59" y="66"/>
                  <a:pt x="59" y="66"/>
                  <a:pt x="59" y="66"/>
                </a:cubicBezTo>
                <a:cubicBezTo>
                  <a:pt x="59" y="66"/>
                  <a:pt x="59" y="66"/>
                  <a:pt x="59" y="66"/>
                </a:cubicBezTo>
                <a:cubicBezTo>
                  <a:pt x="59" y="66"/>
                  <a:pt x="59" y="66"/>
                  <a:pt x="58" y="66"/>
                </a:cubicBezTo>
                <a:cubicBezTo>
                  <a:pt x="58" y="66"/>
                  <a:pt x="58" y="66"/>
                  <a:pt x="58" y="66"/>
                </a:cubicBezTo>
                <a:cubicBezTo>
                  <a:pt x="58" y="66"/>
                  <a:pt x="58" y="66"/>
                  <a:pt x="58" y="66"/>
                </a:cubicBezTo>
                <a:cubicBezTo>
                  <a:pt x="58" y="66"/>
                  <a:pt x="58" y="66"/>
                  <a:pt x="58" y="66"/>
                </a:cubicBezTo>
                <a:cubicBezTo>
                  <a:pt x="58" y="66"/>
                  <a:pt x="58" y="67"/>
                  <a:pt x="58" y="67"/>
                </a:cubicBezTo>
                <a:cubicBezTo>
                  <a:pt x="58" y="67"/>
                  <a:pt x="57" y="67"/>
                  <a:pt x="57" y="67"/>
                </a:cubicBezTo>
                <a:cubicBezTo>
                  <a:pt x="57" y="67"/>
                  <a:pt x="57" y="67"/>
                  <a:pt x="57" y="67"/>
                </a:cubicBezTo>
                <a:cubicBezTo>
                  <a:pt x="57" y="67"/>
                  <a:pt x="57" y="67"/>
                  <a:pt x="57" y="66"/>
                </a:cubicBezTo>
                <a:cubicBezTo>
                  <a:pt x="57" y="66"/>
                  <a:pt x="57" y="66"/>
                  <a:pt x="58" y="65"/>
                </a:cubicBezTo>
                <a:cubicBezTo>
                  <a:pt x="58" y="65"/>
                  <a:pt x="58" y="65"/>
                  <a:pt x="58" y="65"/>
                </a:cubicBezTo>
                <a:cubicBezTo>
                  <a:pt x="57" y="65"/>
                  <a:pt x="57" y="65"/>
                  <a:pt x="57" y="65"/>
                </a:cubicBezTo>
                <a:cubicBezTo>
                  <a:pt x="57" y="65"/>
                  <a:pt x="57" y="65"/>
                  <a:pt x="57" y="65"/>
                </a:cubicBezTo>
                <a:cubicBezTo>
                  <a:pt x="57" y="65"/>
                  <a:pt x="57" y="65"/>
                  <a:pt x="57" y="65"/>
                </a:cubicBezTo>
                <a:cubicBezTo>
                  <a:pt x="57" y="65"/>
                  <a:pt x="57" y="65"/>
                  <a:pt x="57" y="65"/>
                </a:cubicBezTo>
                <a:cubicBezTo>
                  <a:pt x="57" y="65"/>
                  <a:pt x="57" y="65"/>
                  <a:pt x="57" y="65"/>
                </a:cubicBezTo>
                <a:cubicBezTo>
                  <a:pt x="57" y="65"/>
                  <a:pt x="57" y="65"/>
                  <a:pt x="57" y="65"/>
                </a:cubicBezTo>
                <a:cubicBezTo>
                  <a:pt x="57" y="64"/>
                  <a:pt x="57" y="64"/>
                  <a:pt x="57" y="64"/>
                </a:cubicBezTo>
                <a:cubicBezTo>
                  <a:pt x="57" y="64"/>
                  <a:pt x="57" y="64"/>
                  <a:pt x="57" y="64"/>
                </a:cubicBezTo>
                <a:cubicBezTo>
                  <a:pt x="57" y="64"/>
                  <a:pt x="57" y="64"/>
                  <a:pt x="57" y="64"/>
                </a:cubicBezTo>
                <a:cubicBezTo>
                  <a:pt x="57" y="64"/>
                  <a:pt x="57" y="64"/>
                  <a:pt x="57" y="64"/>
                </a:cubicBezTo>
                <a:cubicBezTo>
                  <a:pt x="57" y="64"/>
                  <a:pt x="57" y="64"/>
                  <a:pt x="57" y="64"/>
                </a:cubicBezTo>
                <a:cubicBezTo>
                  <a:pt x="57" y="64"/>
                  <a:pt x="57" y="64"/>
                  <a:pt x="57" y="64"/>
                </a:cubicBezTo>
                <a:cubicBezTo>
                  <a:pt x="57" y="64"/>
                  <a:pt x="57" y="64"/>
                  <a:pt x="56" y="64"/>
                </a:cubicBezTo>
                <a:cubicBezTo>
                  <a:pt x="56" y="64"/>
                  <a:pt x="56" y="64"/>
                  <a:pt x="56" y="64"/>
                </a:cubicBezTo>
                <a:cubicBezTo>
                  <a:pt x="56" y="64"/>
                  <a:pt x="56" y="64"/>
                  <a:pt x="56" y="64"/>
                </a:cubicBezTo>
                <a:cubicBezTo>
                  <a:pt x="56" y="64"/>
                  <a:pt x="56" y="63"/>
                  <a:pt x="56" y="63"/>
                </a:cubicBezTo>
                <a:cubicBezTo>
                  <a:pt x="56" y="63"/>
                  <a:pt x="56" y="63"/>
                  <a:pt x="55" y="63"/>
                </a:cubicBezTo>
                <a:cubicBezTo>
                  <a:pt x="55" y="63"/>
                  <a:pt x="55" y="63"/>
                  <a:pt x="55" y="63"/>
                </a:cubicBezTo>
                <a:cubicBezTo>
                  <a:pt x="55" y="63"/>
                  <a:pt x="56" y="63"/>
                  <a:pt x="56" y="63"/>
                </a:cubicBezTo>
                <a:cubicBezTo>
                  <a:pt x="56" y="63"/>
                  <a:pt x="57" y="62"/>
                  <a:pt x="57" y="62"/>
                </a:cubicBezTo>
                <a:cubicBezTo>
                  <a:pt x="57" y="62"/>
                  <a:pt x="57" y="62"/>
                  <a:pt x="57" y="62"/>
                </a:cubicBezTo>
                <a:cubicBezTo>
                  <a:pt x="57" y="62"/>
                  <a:pt x="58" y="62"/>
                  <a:pt x="58" y="62"/>
                </a:cubicBezTo>
                <a:cubicBezTo>
                  <a:pt x="58" y="62"/>
                  <a:pt x="58" y="62"/>
                  <a:pt x="58" y="62"/>
                </a:cubicBezTo>
                <a:cubicBezTo>
                  <a:pt x="58" y="61"/>
                  <a:pt x="58" y="61"/>
                  <a:pt x="58" y="61"/>
                </a:cubicBezTo>
                <a:cubicBezTo>
                  <a:pt x="59" y="61"/>
                  <a:pt x="59" y="61"/>
                  <a:pt x="60" y="61"/>
                </a:cubicBezTo>
                <a:cubicBezTo>
                  <a:pt x="60" y="61"/>
                  <a:pt x="60" y="61"/>
                  <a:pt x="60" y="61"/>
                </a:cubicBezTo>
                <a:cubicBezTo>
                  <a:pt x="60" y="61"/>
                  <a:pt x="60" y="61"/>
                  <a:pt x="60" y="61"/>
                </a:cubicBezTo>
                <a:cubicBezTo>
                  <a:pt x="59" y="61"/>
                  <a:pt x="59" y="61"/>
                  <a:pt x="59" y="61"/>
                </a:cubicBezTo>
                <a:cubicBezTo>
                  <a:pt x="59" y="61"/>
                  <a:pt x="59" y="61"/>
                  <a:pt x="59" y="61"/>
                </a:cubicBezTo>
                <a:cubicBezTo>
                  <a:pt x="59" y="61"/>
                  <a:pt x="58" y="61"/>
                  <a:pt x="58" y="61"/>
                </a:cubicBezTo>
                <a:cubicBezTo>
                  <a:pt x="58" y="61"/>
                  <a:pt x="58" y="61"/>
                  <a:pt x="58" y="61"/>
                </a:cubicBezTo>
                <a:cubicBezTo>
                  <a:pt x="58" y="61"/>
                  <a:pt x="57" y="62"/>
                  <a:pt x="57" y="62"/>
                </a:cubicBezTo>
                <a:cubicBezTo>
                  <a:pt x="57" y="62"/>
                  <a:pt x="57" y="62"/>
                  <a:pt x="57" y="62"/>
                </a:cubicBezTo>
                <a:cubicBezTo>
                  <a:pt x="57" y="62"/>
                  <a:pt x="56" y="62"/>
                  <a:pt x="56" y="63"/>
                </a:cubicBezTo>
                <a:cubicBezTo>
                  <a:pt x="56" y="63"/>
                  <a:pt x="56" y="63"/>
                  <a:pt x="55" y="63"/>
                </a:cubicBezTo>
                <a:cubicBezTo>
                  <a:pt x="55" y="63"/>
                  <a:pt x="55" y="63"/>
                  <a:pt x="55" y="63"/>
                </a:cubicBezTo>
                <a:cubicBezTo>
                  <a:pt x="55" y="63"/>
                  <a:pt x="55" y="63"/>
                  <a:pt x="55" y="63"/>
                </a:cubicBezTo>
                <a:cubicBezTo>
                  <a:pt x="55" y="63"/>
                  <a:pt x="55" y="63"/>
                  <a:pt x="55" y="62"/>
                </a:cubicBezTo>
                <a:cubicBezTo>
                  <a:pt x="55" y="62"/>
                  <a:pt x="55" y="62"/>
                  <a:pt x="55" y="62"/>
                </a:cubicBezTo>
                <a:cubicBezTo>
                  <a:pt x="55" y="62"/>
                  <a:pt x="56" y="62"/>
                  <a:pt x="56" y="62"/>
                </a:cubicBezTo>
                <a:cubicBezTo>
                  <a:pt x="56" y="62"/>
                  <a:pt x="56" y="62"/>
                  <a:pt x="56" y="62"/>
                </a:cubicBezTo>
                <a:cubicBezTo>
                  <a:pt x="56" y="62"/>
                  <a:pt x="56" y="62"/>
                  <a:pt x="55" y="62"/>
                </a:cubicBezTo>
                <a:cubicBezTo>
                  <a:pt x="55" y="62"/>
                  <a:pt x="55" y="62"/>
                  <a:pt x="55" y="62"/>
                </a:cubicBezTo>
                <a:cubicBezTo>
                  <a:pt x="56" y="61"/>
                  <a:pt x="57" y="62"/>
                  <a:pt x="57" y="61"/>
                </a:cubicBezTo>
                <a:cubicBezTo>
                  <a:pt x="57" y="61"/>
                  <a:pt x="57" y="61"/>
                  <a:pt x="57" y="61"/>
                </a:cubicBezTo>
                <a:cubicBezTo>
                  <a:pt x="57" y="61"/>
                  <a:pt x="56" y="61"/>
                  <a:pt x="56" y="61"/>
                </a:cubicBezTo>
                <a:cubicBezTo>
                  <a:pt x="56" y="61"/>
                  <a:pt x="56" y="61"/>
                  <a:pt x="56" y="61"/>
                </a:cubicBezTo>
                <a:cubicBezTo>
                  <a:pt x="55" y="61"/>
                  <a:pt x="55" y="61"/>
                  <a:pt x="55" y="61"/>
                </a:cubicBezTo>
                <a:cubicBezTo>
                  <a:pt x="55" y="61"/>
                  <a:pt x="55" y="61"/>
                  <a:pt x="55" y="61"/>
                </a:cubicBezTo>
                <a:cubicBezTo>
                  <a:pt x="55" y="61"/>
                  <a:pt x="55" y="61"/>
                  <a:pt x="55" y="61"/>
                </a:cubicBezTo>
                <a:cubicBezTo>
                  <a:pt x="56" y="60"/>
                  <a:pt x="57" y="60"/>
                  <a:pt x="58" y="60"/>
                </a:cubicBezTo>
                <a:cubicBezTo>
                  <a:pt x="58" y="60"/>
                  <a:pt x="58" y="60"/>
                  <a:pt x="58" y="60"/>
                </a:cubicBezTo>
                <a:cubicBezTo>
                  <a:pt x="58" y="60"/>
                  <a:pt x="58" y="60"/>
                  <a:pt x="58" y="60"/>
                </a:cubicBezTo>
                <a:cubicBezTo>
                  <a:pt x="58" y="60"/>
                  <a:pt x="58" y="60"/>
                  <a:pt x="57" y="60"/>
                </a:cubicBezTo>
                <a:cubicBezTo>
                  <a:pt x="57" y="60"/>
                  <a:pt x="57" y="60"/>
                  <a:pt x="57" y="60"/>
                </a:cubicBezTo>
                <a:cubicBezTo>
                  <a:pt x="57" y="60"/>
                  <a:pt x="57" y="60"/>
                  <a:pt x="57" y="60"/>
                </a:cubicBezTo>
                <a:cubicBezTo>
                  <a:pt x="56" y="60"/>
                  <a:pt x="55" y="60"/>
                  <a:pt x="55" y="60"/>
                </a:cubicBezTo>
                <a:cubicBezTo>
                  <a:pt x="55" y="60"/>
                  <a:pt x="55" y="60"/>
                  <a:pt x="55" y="60"/>
                </a:cubicBezTo>
                <a:cubicBezTo>
                  <a:pt x="55" y="60"/>
                  <a:pt x="55" y="60"/>
                  <a:pt x="55" y="60"/>
                </a:cubicBezTo>
                <a:cubicBezTo>
                  <a:pt x="56" y="60"/>
                  <a:pt x="56" y="60"/>
                  <a:pt x="56" y="59"/>
                </a:cubicBezTo>
                <a:cubicBezTo>
                  <a:pt x="56" y="59"/>
                  <a:pt x="56" y="59"/>
                  <a:pt x="57" y="59"/>
                </a:cubicBezTo>
                <a:cubicBezTo>
                  <a:pt x="57" y="59"/>
                  <a:pt x="57" y="59"/>
                  <a:pt x="57" y="59"/>
                </a:cubicBezTo>
                <a:cubicBezTo>
                  <a:pt x="58" y="59"/>
                  <a:pt x="58" y="59"/>
                  <a:pt x="58" y="59"/>
                </a:cubicBezTo>
                <a:cubicBezTo>
                  <a:pt x="58" y="59"/>
                  <a:pt x="58" y="59"/>
                  <a:pt x="58" y="59"/>
                </a:cubicBezTo>
                <a:cubicBezTo>
                  <a:pt x="58" y="59"/>
                  <a:pt x="58" y="59"/>
                  <a:pt x="59" y="59"/>
                </a:cubicBezTo>
                <a:cubicBezTo>
                  <a:pt x="59" y="59"/>
                  <a:pt x="59" y="59"/>
                  <a:pt x="59" y="59"/>
                </a:cubicBezTo>
                <a:cubicBezTo>
                  <a:pt x="58" y="59"/>
                  <a:pt x="58" y="59"/>
                  <a:pt x="58" y="59"/>
                </a:cubicBezTo>
                <a:cubicBezTo>
                  <a:pt x="58" y="59"/>
                  <a:pt x="58" y="59"/>
                  <a:pt x="58" y="59"/>
                </a:cubicBezTo>
                <a:cubicBezTo>
                  <a:pt x="58" y="59"/>
                  <a:pt x="58" y="59"/>
                  <a:pt x="58" y="59"/>
                </a:cubicBezTo>
                <a:cubicBezTo>
                  <a:pt x="58" y="59"/>
                  <a:pt x="58" y="59"/>
                  <a:pt x="57" y="59"/>
                </a:cubicBezTo>
                <a:cubicBezTo>
                  <a:pt x="57" y="59"/>
                  <a:pt x="57" y="59"/>
                  <a:pt x="57" y="59"/>
                </a:cubicBezTo>
                <a:cubicBezTo>
                  <a:pt x="57" y="59"/>
                  <a:pt x="57" y="59"/>
                  <a:pt x="57" y="59"/>
                </a:cubicBezTo>
                <a:cubicBezTo>
                  <a:pt x="57" y="59"/>
                  <a:pt x="56" y="59"/>
                  <a:pt x="56" y="59"/>
                </a:cubicBezTo>
                <a:cubicBezTo>
                  <a:pt x="56" y="59"/>
                  <a:pt x="56" y="59"/>
                  <a:pt x="56" y="59"/>
                </a:cubicBezTo>
                <a:cubicBezTo>
                  <a:pt x="56" y="59"/>
                  <a:pt x="55" y="60"/>
                  <a:pt x="55" y="60"/>
                </a:cubicBezTo>
                <a:cubicBezTo>
                  <a:pt x="55" y="60"/>
                  <a:pt x="55" y="60"/>
                  <a:pt x="55" y="60"/>
                </a:cubicBezTo>
                <a:cubicBezTo>
                  <a:pt x="55" y="60"/>
                  <a:pt x="55" y="59"/>
                  <a:pt x="55" y="59"/>
                </a:cubicBezTo>
                <a:cubicBezTo>
                  <a:pt x="55" y="59"/>
                  <a:pt x="55" y="59"/>
                  <a:pt x="56" y="59"/>
                </a:cubicBezTo>
                <a:cubicBezTo>
                  <a:pt x="56" y="59"/>
                  <a:pt x="57" y="59"/>
                  <a:pt x="57" y="59"/>
                </a:cubicBezTo>
                <a:cubicBezTo>
                  <a:pt x="57" y="59"/>
                  <a:pt x="57" y="59"/>
                  <a:pt x="57" y="59"/>
                </a:cubicBezTo>
                <a:cubicBezTo>
                  <a:pt x="56" y="59"/>
                  <a:pt x="56" y="59"/>
                  <a:pt x="56" y="58"/>
                </a:cubicBezTo>
                <a:cubicBezTo>
                  <a:pt x="56" y="58"/>
                  <a:pt x="56" y="58"/>
                  <a:pt x="56" y="58"/>
                </a:cubicBezTo>
                <a:cubicBezTo>
                  <a:pt x="56" y="58"/>
                  <a:pt x="56" y="58"/>
                  <a:pt x="56" y="58"/>
                </a:cubicBezTo>
                <a:cubicBezTo>
                  <a:pt x="56" y="58"/>
                  <a:pt x="56" y="58"/>
                  <a:pt x="57" y="58"/>
                </a:cubicBezTo>
                <a:cubicBezTo>
                  <a:pt x="57" y="59"/>
                  <a:pt x="57" y="59"/>
                  <a:pt x="57" y="59"/>
                </a:cubicBezTo>
                <a:cubicBezTo>
                  <a:pt x="58" y="59"/>
                  <a:pt x="58" y="59"/>
                  <a:pt x="58" y="58"/>
                </a:cubicBezTo>
                <a:cubicBezTo>
                  <a:pt x="58" y="58"/>
                  <a:pt x="59" y="59"/>
                  <a:pt x="59" y="59"/>
                </a:cubicBezTo>
                <a:cubicBezTo>
                  <a:pt x="59" y="59"/>
                  <a:pt x="59" y="59"/>
                  <a:pt x="59" y="59"/>
                </a:cubicBezTo>
                <a:cubicBezTo>
                  <a:pt x="59" y="58"/>
                  <a:pt x="58" y="58"/>
                  <a:pt x="58" y="58"/>
                </a:cubicBezTo>
                <a:cubicBezTo>
                  <a:pt x="58" y="58"/>
                  <a:pt x="58" y="58"/>
                  <a:pt x="58" y="58"/>
                </a:cubicBezTo>
                <a:cubicBezTo>
                  <a:pt x="58" y="58"/>
                  <a:pt x="58" y="58"/>
                  <a:pt x="58" y="58"/>
                </a:cubicBezTo>
                <a:cubicBezTo>
                  <a:pt x="58" y="58"/>
                  <a:pt x="58" y="58"/>
                  <a:pt x="58" y="58"/>
                </a:cubicBezTo>
                <a:cubicBezTo>
                  <a:pt x="58" y="58"/>
                  <a:pt x="58" y="58"/>
                  <a:pt x="58" y="58"/>
                </a:cubicBezTo>
                <a:cubicBezTo>
                  <a:pt x="58" y="58"/>
                  <a:pt x="58" y="58"/>
                  <a:pt x="58" y="58"/>
                </a:cubicBezTo>
                <a:cubicBezTo>
                  <a:pt x="58" y="58"/>
                  <a:pt x="58" y="58"/>
                  <a:pt x="58" y="58"/>
                </a:cubicBezTo>
                <a:cubicBezTo>
                  <a:pt x="57" y="58"/>
                  <a:pt x="57" y="58"/>
                  <a:pt x="57" y="58"/>
                </a:cubicBezTo>
                <a:cubicBezTo>
                  <a:pt x="57" y="58"/>
                  <a:pt x="57" y="58"/>
                  <a:pt x="57" y="58"/>
                </a:cubicBezTo>
                <a:cubicBezTo>
                  <a:pt x="56" y="58"/>
                  <a:pt x="56" y="58"/>
                  <a:pt x="56" y="58"/>
                </a:cubicBezTo>
                <a:cubicBezTo>
                  <a:pt x="56" y="58"/>
                  <a:pt x="56" y="58"/>
                  <a:pt x="56" y="58"/>
                </a:cubicBezTo>
                <a:cubicBezTo>
                  <a:pt x="56" y="58"/>
                  <a:pt x="56" y="58"/>
                  <a:pt x="57" y="57"/>
                </a:cubicBezTo>
                <a:cubicBezTo>
                  <a:pt x="57" y="57"/>
                  <a:pt x="57" y="57"/>
                  <a:pt x="57" y="57"/>
                </a:cubicBezTo>
                <a:cubicBezTo>
                  <a:pt x="58" y="57"/>
                  <a:pt x="58" y="57"/>
                  <a:pt x="58" y="57"/>
                </a:cubicBezTo>
                <a:cubicBezTo>
                  <a:pt x="58" y="57"/>
                  <a:pt x="58" y="57"/>
                  <a:pt x="59" y="57"/>
                </a:cubicBezTo>
                <a:cubicBezTo>
                  <a:pt x="59" y="57"/>
                  <a:pt x="59" y="57"/>
                  <a:pt x="59" y="57"/>
                </a:cubicBezTo>
                <a:cubicBezTo>
                  <a:pt x="58" y="57"/>
                  <a:pt x="58" y="57"/>
                  <a:pt x="58" y="57"/>
                </a:cubicBezTo>
                <a:cubicBezTo>
                  <a:pt x="58" y="57"/>
                  <a:pt x="58" y="57"/>
                  <a:pt x="58" y="57"/>
                </a:cubicBezTo>
                <a:cubicBezTo>
                  <a:pt x="58" y="57"/>
                  <a:pt x="58" y="57"/>
                  <a:pt x="58" y="56"/>
                </a:cubicBezTo>
                <a:cubicBezTo>
                  <a:pt x="58" y="56"/>
                  <a:pt x="58" y="56"/>
                  <a:pt x="58" y="56"/>
                </a:cubicBezTo>
                <a:cubicBezTo>
                  <a:pt x="58" y="56"/>
                  <a:pt x="59" y="56"/>
                  <a:pt x="59" y="56"/>
                </a:cubicBezTo>
                <a:cubicBezTo>
                  <a:pt x="59" y="56"/>
                  <a:pt x="59" y="56"/>
                  <a:pt x="59" y="56"/>
                </a:cubicBezTo>
                <a:cubicBezTo>
                  <a:pt x="59" y="56"/>
                  <a:pt x="59" y="56"/>
                  <a:pt x="59" y="56"/>
                </a:cubicBezTo>
                <a:cubicBezTo>
                  <a:pt x="59" y="56"/>
                  <a:pt x="59" y="56"/>
                  <a:pt x="59" y="56"/>
                </a:cubicBezTo>
                <a:cubicBezTo>
                  <a:pt x="59" y="56"/>
                  <a:pt x="59" y="56"/>
                  <a:pt x="59" y="56"/>
                </a:cubicBezTo>
                <a:cubicBezTo>
                  <a:pt x="59" y="56"/>
                  <a:pt x="59" y="56"/>
                  <a:pt x="59" y="56"/>
                </a:cubicBezTo>
                <a:cubicBezTo>
                  <a:pt x="59" y="56"/>
                  <a:pt x="59" y="56"/>
                  <a:pt x="58" y="56"/>
                </a:cubicBezTo>
                <a:cubicBezTo>
                  <a:pt x="58" y="56"/>
                  <a:pt x="58" y="56"/>
                  <a:pt x="58" y="56"/>
                </a:cubicBezTo>
                <a:cubicBezTo>
                  <a:pt x="59" y="56"/>
                  <a:pt x="59" y="56"/>
                  <a:pt x="59" y="56"/>
                </a:cubicBezTo>
                <a:cubicBezTo>
                  <a:pt x="59" y="56"/>
                  <a:pt x="59" y="55"/>
                  <a:pt x="59" y="55"/>
                </a:cubicBezTo>
                <a:cubicBezTo>
                  <a:pt x="59" y="55"/>
                  <a:pt x="59" y="55"/>
                  <a:pt x="59" y="55"/>
                </a:cubicBezTo>
                <a:cubicBezTo>
                  <a:pt x="59" y="55"/>
                  <a:pt x="59" y="55"/>
                  <a:pt x="59" y="55"/>
                </a:cubicBezTo>
                <a:cubicBezTo>
                  <a:pt x="59" y="55"/>
                  <a:pt x="59" y="55"/>
                  <a:pt x="59" y="55"/>
                </a:cubicBezTo>
                <a:cubicBezTo>
                  <a:pt x="59" y="55"/>
                  <a:pt x="59" y="55"/>
                  <a:pt x="59" y="55"/>
                </a:cubicBezTo>
                <a:cubicBezTo>
                  <a:pt x="59" y="55"/>
                  <a:pt x="59" y="55"/>
                  <a:pt x="59" y="55"/>
                </a:cubicBezTo>
                <a:cubicBezTo>
                  <a:pt x="59" y="55"/>
                  <a:pt x="59" y="55"/>
                  <a:pt x="59" y="55"/>
                </a:cubicBezTo>
                <a:cubicBezTo>
                  <a:pt x="59" y="55"/>
                  <a:pt x="59" y="55"/>
                  <a:pt x="59" y="55"/>
                </a:cubicBezTo>
                <a:cubicBezTo>
                  <a:pt x="59" y="54"/>
                  <a:pt x="59" y="54"/>
                  <a:pt x="59" y="54"/>
                </a:cubicBezTo>
                <a:cubicBezTo>
                  <a:pt x="59" y="54"/>
                  <a:pt x="59" y="54"/>
                  <a:pt x="59" y="54"/>
                </a:cubicBezTo>
                <a:cubicBezTo>
                  <a:pt x="59" y="54"/>
                  <a:pt x="59" y="54"/>
                  <a:pt x="59" y="54"/>
                </a:cubicBezTo>
                <a:cubicBezTo>
                  <a:pt x="59" y="54"/>
                  <a:pt x="59" y="54"/>
                  <a:pt x="58" y="54"/>
                </a:cubicBezTo>
                <a:cubicBezTo>
                  <a:pt x="58" y="54"/>
                  <a:pt x="58" y="54"/>
                  <a:pt x="58" y="54"/>
                </a:cubicBezTo>
                <a:cubicBezTo>
                  <a:pt x="58" y="54"/>
                  <a:pt x="58" y="54"/>
                  <a:pt x="58" y="54"/>
                </a:cubicBezTo>
                <a:cubicBezTo>
                  <a:pt x="58" y="54"/>
                  <a:pt x="58" y="54"/>
                  <a:pt x="58" y="54"/>
                </a:cubicBezTo>
                <a:cubicBezTo>
                  <a:pt x="58" y="54"/>
                  <a:pt x="58" y="54"/>
                  <a:pt x="58" y="54"/>
                </a:cubicBezTo>
                <a:cubicBezTo>
                  <a:pt x="58" y="54"/>
                  <a:pt x="58" y="54"/>
                  <a:pt x="58" y="54"/>
                </a:cubicBezTo>
                <a:cubicBezTo>
                  <a:pt x="58" y="54"/>
                  <a:pt x="58" y="54"/>
                  <a:pt x="58" y="54"/>
                </a:cubicBezTo>
                <a:cubicBezTo>
                  <a:pt x="57" y="54"/>
                  <a:pt x="57" y="54"/>
                  <a:pt x="57" y="54"/>
                </a:cubicBezTo>
                <a:cubicBezTo>
                  <a:pt x="57" y="54"/>
                  <a:pt x="56" y="54"/>
                  <a:pt x="56" y="54"/>
                </a:cubicBezTo>
                <a:cubicBezTo>
                  <a:pt x="56" y="54"/>
                  <a:pt x="56" y="54"/>
                  <a:pt x="56" y="54"/>
                </a:cubicBezTo>
                <a:cubicBezTo>
                  <a:pt x="56" y="54"/>
                  <a:pt x="56" y="54"/>
                  <a:pt x="56" y="54"/>
                </a:cubicBezTo>
                <a:cubicBezTo>
                  <a:pt x="56" y="54"/>
                  <a:pt x="55" y="54"/>
                  <a:pt x="55" y="54"/>
                </a:cubicBezTo>
                <a:cubicBezTo>
                  <a:pt x="55" y="54"/>
                  <a:pt x="55" y="54"/>
                  <a:pt x="55" y="54"/>
                </a:cubicBezTo>
                <a:cubicBezTo>
                  <a:pt x="56" y="54"/>
                  <a:pt x="56" y="54"/>
                  <a:pt x="56" y="54"/>
                </a:cubicBezTo>
                <a:cubicBezTo>
                  <a:pt x="56" y="54"/>
                  <a:pt x="56" y="54"/>
                  <a:pt x="57" y="55"/>
                </a:cubicBezTo>
                <a:cubicBezTo>
                  <a:pt x="57" y="55"/>
                  <a:pt x="58" y="55"/>
                  <a:pt x="57" y="55"/>
                </a:cubicBezTo>
                <a:cubicBezTo>
                  <a:pt x="57" y="55"/>
                  <a:pt x="57" y="56"/>
                  <a:pt x="56" y="56"/>
                </a:cubicBezTo>
                <a:cubicBezTo>
                  <a:pt x="56" y="56"/>
                  <a:pt x="56" y="56"/>
                  <a:pt x="56" y="56"/>
                </a:cubicBezTo>
                <a:cubicBezTo>
                  <a:pt x="56" y="56"/>
                  <a:pt x="55" y="56"/>
                  <a:pt x="55" y="56"/>
                </a:cubicBezTo>
                <a:cubicBezTo>
                  <a:pt x="55" y="56"/>
                  <a:pt x="55" y="56"/>
                  <a:pt x="55" y="56"/>
                </a:cubicBezTo>
                <a:cubicBezTo>
                  <a:pt x="55" y="56"/>
                  <a:pt x="55" y="55"/>
                  <a:pt x="55" y="55"/>
                </a:cubicBezTo>
                <a:cubicBezTo>
                  <a:pt x="55" y="55"/>
                  <a:pt x="55" y="55"/>
                  <a:pt x="55" y="55"/>
                </a:cubicBezTo>
                <a:cubicBezTo>
                  <a:pt x="55" y="55"/>
                  <a:pt x="55" y="55"/>
                  <a:pt x="55" y="55"/>
                </a:cubicBezTo>
                <a:cubicBezTo>
                  <a:pt x="55" y="55"/>
                  <a:pt x="55" y="55"/>
                  <a:pt x="55" y="55"/>
                </a:cubicBezTo>
                <a:cubicBezTo>
                  <a:pt x="55" y="55"/>
                  <a:pt x="55" y="55"/>
                  <a:pt x="55" y="55"/>
                </a:cubicBezTo>
                <a:cubicBezTo>
                  <a:pt x="55" y="55"/>
                  <a:pt x="55" y="55"/>
                  <a:pt x="55" y="55"/>
                </a:cubicBezTo>
                <a:cubicBezTo>
                  <a:pt x="55" y="55"/>
                  <a:pt x="55" y="55"/>
                  <a:pt x="55" y="55"/>
                </a:cubicBezTo>
                <a:cubicBezTo>
                  <a:pt x="54" y="55"/>
                  <a:pt x="54" y="55"/>
                  <a:pt x="54" y="55"/>
                </a:cubicBezTo>
                <a:cubicBezTo>
                  <a:pt x="54" y="55"/>
                  <a:pt x="54" y="55"/>
                  <a:pt x="54" y="55"/>
                </a:cubicBezTo>
                <a:cubicBezTo>
                  <a:pt x="51" y="58"/>
                  <a:pt x="48" y="61"/>
                  <a:pt x="46" y="64"/>
                </a:cubicBezTo>
                <a:cubicBezTo>
                  <a:pt x="46" y="64"/>
                  <a:pt x="46" y="64"/>
                  <a:pt x="46" y="64"/>
                </a:cubicBezTo>
                <a:cubicBezTo>
                  <a:pt x="47" y="64"/>
                  <a:pt x="47" y="65"/>
                  <a:pt x="47" y="65"/>
                </a:cubicBezTo>
                <a:cubicBezTo>
                  <a:pt x="47" y="65"/>
                  <a:pt x="47" y="65"/>
                  <a:pt x="47" y="65"/>
                </a:cubicBezTo>
                <a:cubicBezTo>
                  <a:pt x="47" y="65"/>
                  <a:pt x="47" y="65"/>
                  <a:pt x="47" y="66"/>
                </a:cubicBezTo>
                <a:cubicBezTo>
                  <a:pt x="47" y="66"/>
                  <a:pt x="47" y="66"/>
                  <a:pt x="47" y="66"/>
                </a:cubicBezTo>
                <a:cubicBezTo>
                  <a:pt x="47" y="66"/>
                  <a:pt x="48" y="66"/>
                  <a:pt x="48" y="66"/>
                </a:cubicBezTo>
                <a:cubicBezTo>
                  <a:pt x="48" y="66"/>
                  <a:pt x="48" y="66"/>
                  <a:pt x="48" y="66"/>
                </a:cubicBezTo>
                <a:cubicBezTo>
                  <a:pt x="49" y="66"/>
                  <a:pt x="49" y="66"/>
                  <a:pt x="49" y="66"/>
                </a:cubicBezTo>
                <a:cubicBezTo>
                  <a:pt x="50" y="66"/>
                  <a:pt x="50" y="67"/>
                  <a:pt x="51" y="67"/>
                </a:cubicBezTo>
                <a:cubicBezTo>
                  <a:pt x="51" y="67"/>
                  <a:pt x="51" y="67"/>
                  <a:pt x="51" y="67"/>
                </a:cubicBezTo>
                <a:cubicBezTo>
                  <a:pt x="50" y="67"/>
                  <a:pt x="50" y="67"/>
                  <a:pt x="50" y="67"/>
                </a:cubicBezTo>
                <a:cubicBezTo>
                  <a:pt x="50" y="68"/>
                  <a:pt x="49" y="67"/>
                  <a:pt x="49" y="67"/>
                </a:cubicBezTo>
                <a:cubicBezTo>
                  <a:pt x="49" y="67"/>
                  <a:pt x="49" y="67"/>
                  <a:pt x="49" y="67"/>
                </a:cubicBezTo>
                <a:cubicBezTo>
                  <a:pt x="49" y="68"/>
                  <a:pt x="50" y="68"/>
                  <a:pt x="50" y="68"/>
                </a:cubicBezTo>
                <a:cubicBezTo>
                  <a:pt x="49" y="68"/>
                  <a:pt x="49" y="68"/>
                  <a:pt x="49" y="69"/>
                </a:cubicBezTo>
                <a:cubicBezTo>
                  <a:pt x="48" y="69"/>
                  <a:pt x="48" y="68"/>
                  <a:pt x="48" y="68"/>
                </a:cubicBezTo>
                <a:cubicBezTo>
                  <a:pt x="48" y="68"/>
                  <a:pt x="48" y="68"/>
                  <a:pt x="48" y="68"/>
                </a:cubicBezTo>
                <a:cubicBezTo>
                  <a:pt x="48" y="69"/>
                  <a:pt x="48" y="69"/>
                  <a:pt x="48" y="69"/>
                </a:cubicBezTo>
                <a:cubicBezTo>
                  <a:pt x="48" y="69"/>
                  <a:pt x="48" y="70"/>
                  <a:pt x="48" y="70"/>
                </a:cubicBezTo>
                <a:cubicBezTo>
                  <a:pt x="48" y="70"/>
                  <a:pt x="48" y="70"/>
                  <a:pt x="48" y="70"/>
                </a:cubicBezTo>
                <a:cubicBezTo>
                  <a:pt x="48" y="70"/>
                  <a:pt x="47" y="70"/>
                  <a:pt x="47" y="70"/>
                </a:cubicBezTo>
                <a:cubicBezTo>
                  <a:pt x="47" y="69"/>
                  <a:pt x="47" y="69"/>
                  <a:pt x="47" y="69"/>
                </a:cubicBezTo>
                <a:cubicBezTo>
                  <a:pt x="47" y="69"/>
                  <a:pt x="46" y="69"/>
                  <a:pt x="46" y="69"/>
                </a:cubicBezTo>
                <a:cubicBezTo>
                  <a:pt x="46" y="69"/>
                  <a:pt x="46" y="69"/>
                  <a:pt x="46" y="69"/>
                </a:cubicBezTo>
                <a:cubicBezTo>
                  <a:pt x="46" y="68"/>
                  <a:pt x="46" y="68"/>
                  <a:pt x="46" y="68"/>
                </a:cubicBezTo>
                <a:cubicBezTo>
                  <a:pt x="46" y="68"/>
                  <a:pt x="46" y="68"/>
                  <a:pt x="45" y="68"/>
                </a:cubicBezTo>
                <a:cubicBezTo>
                  <a:pt x="45" y="68"/>
                  <a:pt x="44" y="67"/>
                  <a:pt x="44" y="67"/>
                </a:cubicBezTo>
                <a:cubicBezTo>
                  <a:pt x="44" y="67"/>
                  <a:pt x="43" y="68"/>
                  <a:pt x="43" y="68"/>
                </a:cubicBezTo>
                <a:cubicBezTo>
                  <a:pt x="43" y="68"/>
                  <a:pt x="43" y="68"/>
                  <a:pt x="44" y="68"/>
                </a:cubicBezTo>
                <a:cubicBezTo>
                  <a:pt x="44" y="68"/>
                  <a:pt x="44" y="68"/>
                  <a:pt x="43" y="68"/>
                </a:cubicBezTo>
                <a:cubicBezTo>
                  <a:pt x="43" y="68"/>
                  <a:pt x="43" y="68"/>
                  <a:pt x="43" y="68"/>
                </a:cubicBezTo>
                <a:cubicBezTo>
                  <a:pt x="43" y="68"/>
                  <a:pt x="43" y="68"/>
                  <a:pt x="43" y="68"/>
                </a:cubicBezTo>
                <a:cubicBezTo>
                  <a:pt x="43" y="68"/>
                  <a:pt x="43" y="68"/>
                  <a:pt x="43" y="69"/>
                </a:cubicBezTo>
                <a:cubicBezTo>
                  <a:pt x="43" y="69"/>
                  <a:pt x="43" y="69"/>
                  <a:pt x="43" y="69"/>
                </a:cubicBezTo>
                <a:cubicBezTo>
                  <a:pt x="43" y="69"/>
                  <a:pt x="43" y="69"/>
                  <a:pt x="43" y="69"/>
                </a:cubicBezTo>
                <a:cubicBezTo>
                  <a:pt x="44" y="69"/>
                  <a:pt x="44" y="70"/>
                  <a:pt x="44" y="70"/>
                </a:cubicBezTo>
                <a:cubicBezTo>
                  <a:pt x="44" y="70"/>
                  <a:pt x="44" y="70"/>
                  <a:pt x="44" y="70"/>
                </a:cubicBezTo>
                <a:cubicBezTo>
                  <a:pt x="44" y="70"/>
                  <a:pt x="44" y="70"/>
                  <a:pt x="45" y="70"/>
                </a:cubicBezTo>
                <a:cubicBezTo>
                  <a:pt x="45" y="70"/>
                  <a:pt x="45" y="71"/>
                  <a:pt x="45" y="71"/>
                </a:cubicBezTo>
                <a:cubicBezTo>
                  <a:pt x="46" y="71"/>
                  <a:pt x="46" y="71"/>
                  <a:pt x="46" y="71"/>
                </a:cubicBezTo>
                <a:cubicBezTo>
                  <a:pt x="46" y="71"/>
                  <a:pt x="46" y="71"/>
                  <a:pt x="46" y="71"/>
                </a:cubicBezTo>
                <a:cubicBezTo>
                  <a:pt x="46" y="71"/>
                  <a:pt x="46" y="71"/>
                  <a:pt x="46" y="71"/>
                </a:cubicBezTo>
                <a:cubicBezTo>
                  <a:pt x="46" y="71"/>
                  <a:pt x="46" y="71"/>
                  <a:pt x="46" y="71"/>
                </a:cubicBezTo>
                <a:cubicBezTo>
                  <a:pt x="46" y="72"/>
                  <a:pt x="47" y="72"/>
                  <a:pt x="47" y="73"/>
                </a:cubicBezTo>
                <a:cubicBezTo>
                  <a:pt x="47" y="73"/>
                  <a:pt x="47" y="73"/>
                  <a:pt x="47" y="73"/>
                </a:cubicBezTo>
                <a:cubicBezTo>
                  <a:pt x="47" y="73"/>
                  <a:pt x="46" y="72"/>
                  <a:pt x="46" y="72"/>
                </a:cubicBezTo>
                <a:cubicBezTo>
                  <a:pt x="46" y="73"/>
                  <a:pt x="46" y="73"/>
                  <a:pt x="46" y="74"/>
                </a:cubicBezTo>
                <a:cubicBezTo>
                  <a:pt x="46" y="74"/>
                  <a:pt x="46" y="74"/>
                  <a:pt x="46" y="74"/>
                </a:cubicBezTo>
                <a:cubicBezTo>
                  <a:pt x="46" y="74"/>
                  <a:pt x="46" y="74"/>
                  <a:pt x="46" y="74"/>
                </a:cubicBezTo>
                <a:cubicBezTo>
                  <a:pt x="46" y="74"/>
                  <a:pt x="46" y="74"/>
                  <a:pt x="46" y="75"/>
                </a:cubicBezTo>
                <a:cubicBezTo>
                  <a:pt x="46" y="74"/>
                  <a:pt x="46" y="74"/>
                  <a:pt x="45" y="74"/>
                </a:cubicBezTo>
                <a:cubicBezTo>
                  <a:pt x="44" y="74"/>
                  <a:pt x="44" y="73"/>
                  <a:pt x="43" y="72"/>
                </a:cubicBezTo>
                <a:cubicBezTo>
                  <a:pt x="43" y="72"/>
                  <a:pt x="43" y="73"/>
                  <a:pt x="43" y="73"/>
                </a:cubicBezTo>
                <a:cubicBezTo>
                  <a:pt x="42" y="73"/>
                  <a:pt x="42" y="72"/>
                  <a:pt x="42" y="72"/>
                </a:cubicBezTo>
                <a:cubicBezTo>
                  <a:pt x="42" y="73"/>
                  <a:pt x="43" y="74"/>
                  <a:pt x="43" y="74"/>
                </a:cubicBezTo>
                <a:cubicBezTo>
                  <a:pt x="44" y="74"/>
                  <a:pt x="45" y="75"/>
                  <a:pt x="45" y="76"/>
                </a:cubicBezTo>
                <a:cubicBezTo>
                  <a:pt x="44" y="76"/>
                  <a:pt x="43" y="75"/>
                  <a:pt x="43" y="75"/>
                </a:cubicBezTo>
                <a:cubicBezTo>
                  <a:pt x="42" y="75"/>
                  <a:pt x="42" y="75"/>
                  <a:pt x="41" y="75"/>
                </a:cubicBezTo>
                <a:cubicBezTo>
                  <a:pt x="41" y="75"/>
                  <a:pt x="41" y="74"/>
                  <a:pt x="41" y="74"/>
                </a:cubicBezTo>
                <a:cubicBezTo>
                  <a:pt x="41" y="74"/>
                  <a:pt x="40" y="74"/>
                  <a:pt x="40" y="74"/>
                </a:cubicBezTo>
                <a:cubicBezTo>
                  <a:pt x="40" y="74"/>
                  <a:pt x="40" y="74"/>
                  <a:pt x="40" y="74"/>
                </a:cubicBezTo>
                <a:cubicBezTo>
                  <a:pt x="40" y="74"/>
                  <a:pt x="39" y="74"/>
                  <a:pt x="39" y="74"/>
                </a:cubicBezTo>
                <a:cubicBezTo>
                  <a:pt x="39" y="74"/>
                  <a:pt x="39" y="74"/>
                  <a:pt x="39" y="74"/>
                </a:cubicBezTo>
                <a:cubicBezTo>
                  <a:pt x="39" y="75"/>
                  <a:pt x="38" y="75"/>
                  <a:pt x="38" y="76"/>
                </a:cubicBezTo>
                <a:cubicBezTo>
                  <a:pt x="38" y="76"/>
                  <a:pt x="38" y="76"/>
                  <a:pt x="38" y="76"/>
                </a:cubicBezTo>
                <a:cubicBezTo>
                  <a:pt x="38" y="77"/>
                  <a:pt x="38" y="77"/>
                  <a:pt x="38" y="77"/>
                </a:cubicBezTo>
                <a:cubicBezTo>
                  <a:pt x="39" y="77"/>
                  <a:pt x="40" y="77"/>
                  <a:pt x="40" y="78"/>
                </a:cubicBezTo>
                <a:cubicBezTo>
                  <a:pt x="41" y="78"/>
                  <a:pt x="41" y="77"/>
                  <a:pt x="41" y="77"/>
                </a:cubicBezTo>
                <a:cubicBezTo>
                  <a:pt x="41" y="77"/>
                  <a:pt x="41" y="78"/>
                  <a:pt x="41" y="78"/>
                </a:cubicBezTo>
                <a:cubicBezTo>
                  <a:pt x="41" y="78"/>
                  <a:pt x="41" y="78"/>
                  <a:pt x="41" y="78"/>
                </a:cubicBezTo>
                <a:cubicBezTo>
                  <a:pt x="40" y="78"/>
                  <a:pt x="41" y="80"/>
                  <a:pt x="41" y="81"/>
                </a:cubicBezTo>
                <a:cubicBezTo>
                  <a:pt x="41" y="81"/>
                  <a:pt x="41" y="81"/>
                  <a:pt x="40" y="81"/>
                </a:cubicBezTo>
                <a:cubicBezTo>
                  <a:pt x="40" y="81"/>
                  <a:pt x="40" y="81"/>
                  <a:pt x="41" y="82"/>
                </a:cubicBezTo>
                <a:cubicBezTo>
                  <a:pt x="41" y="82"/>
                  <a:pt x="41" y="82"/>
                  <a:pt x="41" y="82"/>
                </a:cubicBezTo>
                <a:cubicBezTo>
                  <a:pt x="41" y="81"/>
                  <a:pt x="42" y="81"/>
                  <a:pt x="43" y="82"/>
                </a:cubicBezTo>
                <a:cubicBezTo>
                  <a:pt x="43" y="82"/>
                  <a:pt x="43" y="82"/>
                  <a:pt x="42" y="82"/>
                </a:cubicBezTo>
                <a:cubicBezTo>
                  <a:pt x="43" y="82"/>
                  <a:pt x="43" y="82"/>
                  <a:pt x="43" y="82"/>
                </a:cubicBezTo>
                <a:cubicBezTo>
                  <a:pt x="43" y="82"/>
                  <a:pt x="44" y="82"/>
                  <a:pt x="44" y="82"/>
                </a:cubicBezTo>
                <a:cubicBezTo>
                  <a:pt x="44" y="82"/>
                  <a:pt x="44" y="81"/>
                  <a:pt x="44" y="81"/>
                </a:cubicBezTo>
                <a:cubicBezTo>
                  <a:pt x="45" y="81"/>
                  <a:pt x="45" y="82"/>
                  <a:pt x="45" y="82"/>
                </a:cubicBezTo>
                <a:cubicBezTo>
                  <a:pt x="45" y="82"/>
                  <a:pt x="45" y="82"/>
                  <a:pt x="45" y="82"/>
                </a:cubicBezTo>
                <a:cubicBezTo>
                  <a:pt x="45" y="81"/>
                  <a:pt x="45" y="81"/>
                  <a:pt x="46" y="80"/>
                </a:cubicBezTo>
                <a:cubicBezTo>
                  <a:pt x="45" y="79"/>
                  <a:pt x="46" y="80"/>
                  <a:pt x="46" y="79"/>
                </a:cubicBezTo>
                <a:cubicBezTo>
                  <a:pt x="46" y="79"/>
                  <a:pt x="46" y="79"/>
                  <a:pt x="46" y="79"/>
                </a:cubicBezTo>
                <a:cubicBezTo>
                  <a:pt x="47" y="79"/>
                  <a:pt x="47" y="79"/>
                  <a:pt x="47" y="79"/>
                </a:cubicBezTo>
                <a:cubicBezTo>
                  <a:pt x="47" y="79"/>
                  <a:pt x="48" y="81"/>
                  <a:pt x="49" y="81"/>
                </a:cubicBezTo>
                <a:cubicBezTo>
                  <a:pt x="49" y="82"/>
                  <a:pt x="48" y="82"/>
                  <a:pt x="48" y="82"/>
                </a:cubicBezTo>
                <a:cubicBezTo>
                  <a:pt x="49" y="82"/>
                  <a:pt x="49" y="82"/>
                  <a:pt x="49" y="82"/>
                </a:cubicBezTo>
                <a:cubicBezTo>
                  <a:pt x="49" y="83"/>
                  <a:pt x="50" y="82"/>
                  <a:pt x="50" y="83"/>
                </a:cubicBezTo>
                <a:cubicBezTo>
                  <a:pt x="50" y="83"/>
                  <a:pt x="50" y="83"/>
                  <a:pt x="49" y="83"/>
                </a:cubicBezTo>
                <a:cubicBezTo>
                  <a:pt x="50" y="84"/>
                  <a:pt x="50" y="84"/>
                  <a:pt x="50" y="84"/>
                </a:cubicBezTo>
                <a:cubicBezTo>
                  <a:pt x="50" y="84"/>
                  <a:pt x="50" y="84"/>
                  <a:pt x="50" y="85"/>
                </a:cubicBezTo>
                <a:cubicBezTo>
                  <a:pt x="50" y="85"/>
                  <a:pt x="50" y="84"/>
                  <a:pt x="49" y="85"/>
                </a:cubicBezTo>
                <a:cubicBezTo>
                  <a:pt x="49" y="85"/>
                  <a:pt x="49" y="85"/>
                  <a:pt x="49" y="85"/>
                </a:cubicBezTo>
                <a:cubicBezTo>
                  <a:pt x="49" y="85"/>
                  <a:pt x="50" y="85"/>
                  <a:pt x="50" y="86"/>
                </a:cubicBezTo>
                <a:cubicBezTo>
                  <a:pt x="50" y="86"/>
                  <a:pt x="50" y="86"/>
                  <a:pt x="50" y="86"/>
                </a:cubicBezTo>
                <a:cubicBezTo>
                  <a:pt x="51" y="86"/>
                  <a:pt x="52" y="86"/>
                  <a:pt x="52" y="87"/>
                </a:cubicBezTo>
                <a:cubicBezTo>
                  <a:pt x="51" y="87"/>
                  <a:pt x="51" y="87"/>
                  <a:pt x="51" y="87"/>
                </a:cubicBezTo>
                <a:cubicBezTo>
                  <a:pt x="52" y="87"/>
                  <a:pt x="52" y="87"/>
                  <a:pt x="52" y="87"/>
                </a:cubicBezTo>
                <a:cubicBezTo>
                  <a:pt x="53" y="87"/>
                  <a:pt x="53" y="88"/>
                  <a:pt x="54" y="88"/>
                </a:cubicBezTo>
                <a:cubicBezTo>
                  <a:pt x="54" y="88"/>
                  <a:pt x="54" y="88"/>
                  <a:pt x="55" y="88"/>
                </a:cubicBezTo>
                <a:cubicBezTo>
                  <a:pt x="55" y="89"/>
                  <a:pt x="54" y="89"/>
                  <a:pt x="54" y="89"/>
                </a:cubicBezTo>
                <a:cubicBezTo>
                  <a:pt x="53" y="89"/>
                  <a:pt x="53" y="89"/>
                  <a:pt x="53" y="89"/>
                </a:cubicBezTo>
                <a:cubicBezTo>
                  <a:pt x="52" y="89"/>
                  <a:pt x="52" y="89"/>
                  <a:pt x="52" y="89"/>
                </a:cubicBezTo>
                <a:cubicBezTo>
                  <a:pt x="52" y="90"/>
                  <a:pt x="52" y="90"/>
                  <a:pt x="52" y="90"/>
                </a:cubicBezTo>
                <a:cubicBezTo>
                  <a:pt x="52" y="90"/>
                  <a:pt x="53" y="90"/>
                  <a:pt x="53" y="90"/>
                </a:cubicBezTo>
                <a:cubicBezTo>
                  <a:pt x="54" y="89"/>
                  <a:pt x="54" y="88"/>
                  <a:pt x="55" y="89"/>
                </a:cubicBezTo>
                <a:cubicBezTo>
                  <a:pt x="55" y="89"/>
                  <a:pt x="55" y="90"/>
                  <a:pt x="55" y="90"/>
                </a:cubicBezTo>
                <a:cubicBezTo>
                  <a:pt x="55" y="90"/>
                  <a:pt x="55" y="90"/>
                  <a:pt x="55" y="90"/>
                </a:cubicBezTo>
                <a:cubicBezTo>
                  <a:pt x="55" y="90"/>
                  <a:pt x="56" y="90"/>
                  <a:pt x="56" y="90"/>
                </a:cubicBezTo>
                <a:cubicBezTo>
                  <a:pt x="56" y="90"/>
                  <a:pt x="57" y="90"/>
                  <a:pt x="57" y="90"/>
                </a:cubicBezTo>
                <a:cubicBezTo>
                  <a:pt x="57" y="91"/>
                  <a:pt x="57" y="91"/>
                  <a:pt x="57" y="91"/>
                </a:cubicBezTo>
                <a:cubicBezTo>
                  <a:pt x="57" y="92"/>
                  <a:pt x="57" y="92"/>
                  <a:pt x="57" y="92"/>
                </a:cubicBezTo>
                <a:cubicBezTo>
                  <a:pt x="57" y="92"/>
                  <a:pt x="57" y="92"/>
                  <a:pt x="57" y="92"/>
                </a:cubicBezTo>
                <a:cubicBezTo>
                  <a:pt x="57" y="92"/>
                  <a:pt x="56" y="93"/>
                  <a:pt x="56" y="93"/>
                </a:cubicBezTo>
                <a:cubicBezTo>
                  <a:pt x="55" y="93"/>
                  <a:pt x="54" y="93"/>
                  <a:pt x="54" y="93"/>
                </a:cubicBezTo>
                <a:cubicBezTo>
                  <a:pt x="53" y="94"/>
                  <a:pt x="53" y="94"/>
                  <a:pt x="53" y="94"/>
                </a:cubicBezTo>
                <a:cubicBezTo>
                  <a:pt x="52" y="95"/>
                  <a:pt x="51" y="95"/>
                  <a:pt x="50" y="95"/>
                </a:cubicBezTo>
                <a:cubicBezTo>
                  <a:pt x="50" y="95"/>
                  <a:pt x="49" y="95"/>
                  <a:pt x="48" y="95"/>
                </a:cubicBezTo>
                <a:cubicBezTo>
                  <a:pt x="48" y="95"/>
                  <a:pt x="47" y="95"/>
                  <a:pt x="46" y="95"/>
                </a:cubicBezTo>
                <a:cubicBezTo>
                  <a:pt x="46" y="95"/>
                  <a:pt x="45" y="95"/>
                  <a:pt x="44" y="95"/>
                </a:cubicBezTo>
                <a:cubicBezTo>
                  <a:pt x="44" y="95"/>
                  <a:pt x="44" y="96"/>
                  <a:pt x="43" y="96"/>
                </a:cubicBezTo>
                <a:cubicBezTo>
                  <a:pt x="43" y="96"/>
                  <a:pt x="43" y="96"/>
                  <a:pt x="42" y="97"/>
                </a:cubicBezTo>
                <a:cubicBezTo>
                  <a:pt x="41" y="97"/>
                  <a:pt x="40" y="99"/>
                  <a:pt x="39" y="100"/>
                </a:cubicBezTo>
                <a:cubicBezTo>
                  <a:pt x="40" y="100"/>
                  <a:pt x="40" y="99"/>
                  <a:pt x="41" y="98"/>
                </a:cubicBezTo>
                <a:cubicBezTo>
                  <a:pt x="42" y="98"/>
                  <a:pt x="43" y="97"/>
                  <a:pt x="44" y="97"/>
                </a:cubicBezTo>
                <a:cubicBezTo>
                  <a:pt x="45" y="96"/>
                  <a:pt x="47" y="96"/>
                  <a:pt x="47" y="97"/>
                </a:cubicBezTo>
                <a:cubicBezTo>
                  <a:pt x="47" y="98"/>
                  <a:pt x="46" y="98"/>
                  <a:pt x="46" y="98"/>
                </a:cubicBezTo>
                <a:cubicBezTo>
                  <a:pt x="45" y="98"/>
                  <a:pt x="45" y="98"/>
                  <a:pt x="45" y="98"/>
                </a:cubicBezTo>
                <a:cubicBezTo>
                  <a:pt x="45" y="98"/>
                  <a:pt x="45" y="98"/>
                  <a:pt x="44" y="98"/>
                </a:cubicBezTo>
                <a:cubicBezTo>
                  <a:pt x="44" y="98"/>
                  <a:pt x="44" y="98"/>
                  <a:pt x="44" y="98"/>
                </a:cubicBezTo>
                <a:cubicBezTo>
                  <a:pt x="45" y="98"/>
                  <a:pt x="45" y="98"/>
                  <a:pt x="45" y="99"/>
                </a:cubicBezTo>
                <a:cubicBezTo>
                  <a:pt x="46" y="99"/>
                  <a:pt x="46" y="99"/>
                  <a:pt x="46" y="99"/>
                </a:cubicBezTo>
                <a:cubicBezTo>
                  <a:pt x="46" y="99"/>
                  <a:pt x="46" y="99"/>
                  <a:pt x="46" y="99"/>
                </a:cubicBezTo>
                <a:cubicBezTo>
                  <a:pt x="46" y="99"/>
                  <a:pt x="46" y="99"/>
                  <a:pt x="46" y="99"/>
                </a:cubicBezTo>
                <a:cubicBezTo>
                  <a:pt x="46" y="99"/>
                  <a:pt x="46" y="99"/>
                  <a:pt x="46" y="99"/>
                </a:cubicBezTo>
                <a:cubicBezTo>
                  <a:pt x="46" y="99"/>
                  <a:pt x="46" y="99"/>
                  <a:pt x="46" y="99"/>
                </a:cubicBezTo>
                <a:cubicBezTo>
                  <a:pt x="46" y="99"/>
                  <a:pt x="46" y="99"/>
                  <a:pt x="46" y="100"/>
                </a:cubicBezTo>
                <a:cubicBezTo>
                  <a:pt x="46" y="100"/>
                  <a:pt x="46" y="100"/>
                  <a:pt x="46" y="100"/>
                </a:cubicBezTo>
                <a:cubicBezTo>
                  <a:pt x="46" y="100"/>
                  <a:pt x="46" y="100"/>
                  <a:pt x="46" y="100"/>
                </a:cubicBezTo>
                <a:cubicBezTo>
                  <a:pt x="46" y="100"/>
                  <a:pt x="46" y="100"/>
                  <a:pt x="46" y="100"/>
                </a:cubicBezTo>
                <a:cubicBezTo>
                  <a:pt x="46" y="101"/>
                  <a:pt x="47" y="101"/>
                  <a:pt x="48" y="101"/>
                </a:cubicBezTo>
                <a:cubicBezTo>
                  <a:pt x="48" y="101"/>
                  <a:pt x="48" y="101"/>
                  <a:pt x="47" y="101"/>
                </a:cubicBezTo>
                <a:cubicBezTo>
                  <a:pt x="47" y="101"/>
                  <a:pt x="47" y="101"/>
                  <a:pt x="47" y="101"/>
                </a:cubicBezTo>
                <a:cubicBezTo>
                  <a:pt x="47" y="101"/>
                  <a:pt x="47" y="101"/>
                  <a:pt x="47" y="101"/>
                </a:cubicBezTo>
                <a:cubicBezTo>
                  <a:pt x="47" y="101"/>
                  <a:pt x="47" y="101"/>
                  <a:pt x="47" y="101"/>
                </a:cubicBezTo>
                <a:cubicBezTo>
                  <a:pt x="47" y="101"/>
                  <a:pt x="47" y="101"/>
                  <a:pt x="47" y="101"/>
                </a:cubicBezTo>
                <a:cubicBezTo>
                  <a:pt x="47" y="101"/>
                  <a:pt x="47" y="101"/>
                  <a:pt x="48" y="101"/>
                </a:cubicBezTo>
                <a:cubicBezTo>
                  <a:pt x="48" y="101"/>
                  <a:pt x="48" y="101"/>
                  <a:pt x="48" y="101"/>
                </a:cubicBezTo>
                <a:cubicBezTo>
                  <a:pt x="48" y="101"/>
                  <a:pt x="48" y="102"/>
                  <a:pt x="48" y="102"/>
                </a:cubicBezTo>
                <a:cubicBezTo>
                  <a:pt x="48" y="102"/>
                  <a:pt x="49" y="101"/>
                  <a:pt x="49" y="102"/>
                </a:cubicBezTo>
                <a:cubicBezTo>
                  <a:pt x="49" y="102"/>
                  <a:pt x="49" y="102"/>
                  <a:pt x="49" y="102"/>
                </a:cubicBezTo>
                <a:cubicBezTo>
                  <a:pt x="49" y="102"/>
                  <a:pt x="49" y="102"/>
                  <a:pt x="49" y="102"/>
                </a:cubicBezTo>
                <a:cubicBezTo>
                  <a:pt x="49" y="102"/>
                  <a:pt x="49" y="102"/>
                  <a:pt x="49" y="102"/>
                </a:cubicBezTo>
                <a:cubicBezTo>
                  <a:pt x="49" y="102"/>
                  <a:pt x="49" y="102"/>
                  <a:pt x="49" y="102"/>
                </a:cubicBezTo>
                <a:cubicBezTo>
                  <a:pt x="49" y="102"/>
                  <a:pt x="49" y="101"/>
                  <a:pt x="50" y="101"/>
                </a:cubicBezTo>
                <a:cubicBezTo>
                  <a:pt x="50" y="102"/>
                  <a:pt x="50" y="102"/>
                  <a:pt x="50" y="102"/>
                </a:cubicBezTo>
                <a:cubicBezTo>
                  <a:pt x="50" y="102"/>
                  <a:pt x="50" y="102"/>
                  <a:pt x="50" y="102"/>
                </a:cubicBezTo>
                <a:cubicBezTo>
                  <a:pt x="50" y="102"/>
                  <a:pt x="50" y="102"/>
                  <a:pt x="50" y="102"/>
                </a:cubicBezTo>
                <a:cubicBezTo>
                  <a:pt x="50" y="102"/>
                  <a:pt x="50" y="102"/>
                  <a:pt x="50" y="102"/>
                </a:cubicBezTo>
                <a:cubicBezTo>
                  <a:pt x="50" y="102"/>
                  <a:pt x="50" y="102"/>
                  <a:pt x="50" y="102"/>
                </a:cubicBezTo>
                <a:cubicBezTo>
                  <a:pt x="51" y="102"/>
                  <a:pt x="51" y="102"/>
                  <a:pt x="51" y="102"/>
                </a:cubicBezTo>
                <a:cubicBezTo>
                  <a:pt x="51" y="102"/>
                  <a:pt x="51" y="102"/>
                  <a:pt x="51" y="102"/>
                </a:cubicBezTo>
                <a:cubicBezTo>
                  <a:pt x="50" y="102"/>
                  <a:pt x="51" y="102"/>
                  <a:pt x="50" y="102"/>
                </a:cubicBezTo>
                <a:cubicBezTo>
                  <a:pt x="50" y="102"/>
                  <a:pt x="50" y="102"/>
                  <a:pt x="50" y="102"/>
                </a:cubicBezTo>
                <a:cubicBezTo>
                  <a:pt x="50" y="102"/>
                  <a:pt x="50" y="102"/>
                  <a:pt x="50" y="103"/>
                </a:cubicBezTo>
                <a:cubicBezTo>
                  <a:pt x="50" y="103"/>
                  <a:pt x="50" y="102"/>
                  <a:pt x="50" y="102"/>
                </a:cubicBezTo>
                <a:cubicBezTo>
                  <a:pt x="50" y="103"/>
                  <a:pt x="50" y="103"/>
                  <a:pt x="50" y="103"/>
                </a:cubicBezTo>
                <a:cubicBezTo>
                  <a:pt x="49" y="103"/>
                  <a:pt x="49" y="103"/>
                  <a:pt x="48" y="103"/>
                </a:cubicBezTo>
                <a:cubicBezTo>
                  <a:pt x="48" y="103"/>
                  <a:pt x="48" y="103"/>
                  <a:pt x="48" y="103"/>
                </a:cubicBezTo>
                <a:cubicBezTo>
                  <a:pt x="48" y="103"/>
                  <a:pt x="48" y="103"/>
                  <a:pt x="48" y="103"/>
                </a:cubicBezTo>
                <a:cubicBezTo>
                  <a:pt x="48" y="103"/>
                  <a:pt x="48" y="103"/>
                  <a:pt x="48" y="103"/>
                </a:cubicBezTo>
                <a:cubicBezTo>
                  <a:pt x="48" y="103"/>
                  <a:pt x="48" y="103"/>
                  <a:pt x="48" y="103"/>
                </a:cubicBezTo>
                <a:cubicBezTo>
                  <a:pt x="48" y="103"/>
                  <a:pt x="48" y="103"/>
                  <a:pt x="48" y="103"/>
                </a:cubicBezTo>
                <a:cubicBezTo>
                  <a:pt x="48" y="103"/>
                  <a:pt x="48" y="103"/>
                  <a:pt x="47" y="103"/>
                </a:cubicBezTo>
                <a:cubicBezTo>
                  <a:pt x="47" y="103"/>
                  <a:pt x="47" y="103"/>
                  <a:pt x="47" y="103"/>
                </a:cubicBezTo>
                <a:cubicBezTo>
                  <a:pt x="47" y="103"/>
                  <a:pt x="47" y="103"/>
                  <a:pt x="47" y="103"/>
                </a:cubicBezTo>
                <a:cubicBezTo>
                  <a:pt x="47" y="103"/>
                  <a:pt x="47" y="103"/>
                  <a:pt x="47" y="103"/>
                </a:cubicBezTo>
                <a:cubicBezTo>
                  <a:pt x="47" y="103"/>
                  <a:pt x="47" y="103"/>
                  <a:pt x="47" y="103"/>
                </a:cubicBezTo>
                <a:cubicBezTo>
                  <a:pt x="47" y="103"/>
                  <a:pt x="47" y="103"/>
                  <a:pt x="47" y="103"/>
                </a:cubicBezTo>
                <a:cubicBezTo>
                  <a:pt x="47" y="103"/>
                  <a:pt x="47" y="103"/>
                  <a:pt x="47" y="103"/>
                </a:cubicBezTo>
                <a:cubicBezTo>
                  <a:pt x="47" y="104"/>
                  <a:pt x="47" y="104"/>
                  <a:pt x="47" y="104"/>
                </a:cubicBezTo>
                <a:cubicBezTo>
                  <a:pt x="47" y="104"/>
                  <a:pt x="46" y="104"/>
                  <a:pt x="46" y="104"/>
                </a:cubicBezTo>
                <a:cubicBezTo>
                  <a:pt x="46" y="104"/>
                  <a:pt x="46" y="104"/>
                  <a:pt x="46" y="104"/>
                </a:cubicBezTo>
                <a:cubicBezTo>
                  <a:pt x="46" y="105"/>
                  <a:pt x="46" y="105"/>
                  <a:pt x="46" y="105"/>
                </a:cubicBezTo>
                <a:cubicBezTo>
                  <a:pt x="46" y="105"/>
                  <a:pt x="46" y="105"/>
                  <a:pt x="46" y="105"/>
                </a:cubicBezTo>
                <a:cubicBezTo>
                  <a:pt x="46" y="105"/>
                  <a:pt x="46" y="105"/>
                  <a:pt x="46" y="105"/>
                </a:cubicBezTo>
                <a:cubicBezTo>
                  <a:pt x="45" y="105"/>
                  <a:pt x="45" y="105"/>
                  <a:pt x="45" y="105"/>
                </a:cubicBezTo>
                <a:cubicBezTo>
                  <a:pt x="45" y="104"/>
                  <a:pt x="45" y="104"/>
                  <a:pt x="45" y="104"/>
                </a:cubicBezTo>
                <a:cubicBezTo>
                  <a:pt x="45" y="105"/>
                  <a:pt x="45" y="105"/>
                  <a:pt x="45" y="105"/>
                </a:cubicBezTo>
                <a:cubicBezTo>
                  <a:pt x="45" y="104"/>
                  <a:pt x="45" y="104"/>
                  <a:pt x="45" y="103"/>
                </a:cubicBezTo>
                <a:cubicBezTo>
                  <a:pt x="45" y="103"/>
                  <a:pt x="45" y="103"/>
                  <a:pt x="45" y="103"/>
                </a:cubicBezTo>
                <a:cubicBezTo>
                  <a:pt x="45" y="103"/>
                  <a:pt x="45" y="103"/>
                  <a:pt x="45" y="104"/>
                </a:cubicBezTo>
                <a:cubicBezTo>
                  <a:pt x="45" y="104"/>
                  <a:pt x="45" y="104"/>
                  <a:pt x="45" y="104"/>
                </a:cubicBezTo>
                <a:cubicBezTo>
                  <a:pt x="45" y="103"/>
                  <a:pt x="45" y="103"/>
                  <a:pt x="45" y="103"/>
                </a:cubicBezTo>
                <a:cubicBezTo>
                  <a:pt x="45" y="103"/>
                  <a:pt x="45" y="103"/>
                  <a:pt x="45" y="103"/>
                </a:cubicBezTo>
                <a:cubicBezTo>
                  <a:pt x="45" y="103"/>
                  <a:pt x="45" y="103"/>
                  <a:pt x="45" y="103"/>
                </a:cubicBezTo>
                <a:cubicBezTo>
                  <a:pt x="45" y="103"/>
                  <a:pt x="45" y="103"/>
                  <a:pt x="45" y="103"/>
                </a:cubicBezTo>
                <a:cubicBezTo>
                  <a:pt x="45" y="103"/>
                  <a:pt x="45" y="103"/>
                  <a:pt x="45" y="103"/>
                </a:cubicBezTo>
                <a:cubicBezTo>
                  <a:pt x="45" y="103"/>
                  <a:pt x="45" y="103"/>
                  <a:pt x="45" y="103"/>
                </a:cubicBezTo>
                <a:cubicBezTo>
                  <a:pt x="45" y="103"/>
                  <a:pt x="47" y="102"/>
                  <a:pt x="47" y="102"/>
                </a:cubicBezTo>
                <a:cubicBezTo>
                  <a:pt x="47" y="102"/>
                  <a:pt x="47" y="102"/>
                  <a:pt x="47" y="103"/>
                </a:cubicBezTo>
                <a:cubicBezTo>
                  <a:pt x="47" y="103"/>
                  <a:pt x="47" y="103"/>
                  <a:pt x="47" y="103"/>
                </a:cubicBezTo>
                <a:cubicBezTo>
                  <a:pt x="47" y="102"/>
                  <a:pt x="47" y="102"/>
                  <a:pt x="47" y="102"/>
                </a:cubicBezTo>
                <a:cubicBezTo>
                  <a:pt x="47" y="102"/>
                  <a:pt x="48" y="102"/>
                  <a:pt x="48" y="102"/>
                </a:cubicBezTo>
                <a:cubicBezTo>
                  <a:pt x="48" y="102"/>
                  <a:pt x="48" y="102"/>
                  <a:pt x="48" y="102"/>
                </a:cubicBezTo>
                <a:cubicBezTo>
                  <a:pt x="47" y="102"/>
                  <a:pt x="47" y="102"/>
                  <a:pt x="46" y="102"/>
                </a:cubicBezTo>
                <a:cubicBezTo>
                  <a:pt x="46" y="102"/>
                  <a:pt x="46" y="102"/>
                  <a:pt x="46" y="102"/>
                </a:cubicBezTo>
                <a:cubicBezTo>
                  <a:pt x="47" y="102"/>
                  <a:pt x="47" y="102"/>
                  <a:pt x="47" y="101"/>
                </a:cubicBezTo>
                <a:cubicBezTo>
                  <a:pt x="47" y="101"/>
                  <a:pt x="47" y="101"/>
                  <a:pt x="47" y="101"/>
                </a:cubicBezTo>
                <a:cubicBezTo>
                  <a:pt x="47" y="102"/>
                  <a:pt x="47" y="102"/>
                  <a:pt x="47" y="102"/>
                </a:cubicBezTo>
                <a:cubicBezTo>
                  <a:pt x="47" y="101"/>
                  <a:pt x="47" y="101"/>
                  <a:pt x="47" y="101"/>
                </a:cubicBezTo>
                <a:cubicBezTo>
                  <a:pt x="47" y="101"/>
                  <a:pt x="47" y="101"/>
                  <a:pt x="47" y="102"/>
                </a:cubicBezTo>
                <a:cubicBezTo>
                  <a:pt x="47" y="102"/>
                  <a:pt x="46" y="102"/>
                  <a:pt x="46" y="102"/>
                </a:cubicBezTo>
                <a:cubicBezTo>
                  <a:pt x="46" y="102"/>
                  <a:pt x="46" y="102"/>
                  <a:pt x="45" y="102"/>
                </a:cubicBezTo>
                <a:cubicBezTo>
                  <a:pt x="45" y="102"/>
                  <a:pt x="45" y="102"/>
                  <a:pt x="45" y="102"/>
                </a:cubicBezTo>
                <a:cubicBezTo>
                  <a:pt x="45" y="102"/>
                  <a:pt x="45" y="102"/>
                  <a:pt x="45" y="102"/>
                </a:cubicBezTo>
                <a:cubicBezTo>
                  <a:pt x="45" y="102"/>
                  <a:pt x="45" y="103"/>
                  <a:pt x="44" y="103"/>
                </a:cubicBezTo>
                <a:cubicBezTo>
                  <a:pt x="44" y="102"/>
                  <a:pt x="44" y="102"/>
                  <a:pt x="44" y="103"/>
                </a:cubicBezTo>
                <a:cubicBezTo>
                  <a:pt x="44" y="103"/>
                  <a:pt x="44" y="102"/>
                  <a:pt x="44" y="102"/>
                </a:cubicBezTo>
                <a:cubicBezTo>
                  <a:pt x="44" y="103"/>
                  <a:pt x="44" y="103"/>
                  <a:pt x="44" y="103"/>
                </a:cubicBezTo>
                <a:cubicBezTo>
                  <a:pt x="44" y="103"/>
                  <a:pt x="44" y="103"/>
                  <a:pt x="44" y="103"/>
                </a:cubicBezTo>
                <a:cubicBezTo>
                  <a:pt x="44" y="103"/>
                  <a:pt x="44" y="103"/>
                  <a:pt x="44" y="103"/>
                </a:cubicBezTo>
                <a:cubicBezTo>
                  <a:pt x="44" y="103"/>
                  <a:pt x="44" y="103"/>
                  <a:pt x="44" y="103"/>
                </a:cubicBezTo>
                <a:cubicBezTo>
                  <a:pt x="44" y="103"/>
                  <a:pt x="43" y="103"/>
                  <a:pt x="43" y="103"/>
                </a:cubicBezTo>
                <a:cubicBezTo>
                  <a:pt x="43" y="103"/>
                  <a:pt x="43" y="103"/>
                  <a:pt x="43" y="103"/>
                </a:cubicBezTo>
                <a:cubicBezTo>
                  <a:pt x="43" y="103"/>
                  <a:pt x="43" y="103"/>
                  <a:pt x="43" y="103"/>
                </a:cubicBezTo>
                <a:cubicBezTo>
                  <a:pt x="43" y="103"/>
                  <a:pt x="43" y="104"/>
                  <a:pt x="43" y="104"/>
                </a:cubicBezTo>
                <a:cubicBezTo>
                  <a:pt x="43" y="104"/>
                  <a:pt x="42" y="103"/>
                  <a:pt x="42" y="103"/>
                </a:cubicBezTo>
                <a:cubicBezTo>
                  <a:pt x="42" y="103"/>
                  <a:pt x="42" y="104"/>
                  <a:pt x="42" y="104"/>
                </a:cubicBezTo>
                <a:cubicBezTo>
                  <a:pt x="42" y="104"/>
                  <a:pt x="42" y="104"/>
                  <a:pt x="42" y="104"/>
                </a:cubicBezTo>
                <a:cubicBezTo>
                  <a:pt x="42" y="104"/>
                  <a:pt x="42" y="104"/>
                  <a:pt x="42" y="104"/>
                </a:cubicBezTo>
                <a:cubicBezTo>
                  <a:pt x="42" y="104"/>
                  <a:pt x="42" y="104"/>
                  <a:pt x="42" y="104"/>
                </a:cubicBezTo>
                <a:cubicBezTo>
                  <a:pt x="42" y="104"/>
                  <a:pt x="42" y="103"/>
                  <a:pt x="42" y="103"/>
                </a:cubicBezTo>
                <a:cubicBezTo>
                  <a:pt x="42" y="103"/>
                  <a:pt x="42" y="103"/>
                  <a:pt x="42" y="103"/>
                </a:cubicBezTo>
                <a:cubicBezTo>
                  <a:pt x="42" y="103"/>
                  <a:pt x="42" y="103"/>
                  <a:pt x="42" y="103"/>
                </a:cubicBezTo>
                <a:cubicBezTo>
                  <a:pt x="42" y="104"/>
                  <a:pt x="41" y="104"/>
                  <a:pt x="41" y="104"/>
                </a:cubicBezTo>
                <a:cubicBezTo>
                  <a:pt x="41" y="104"/>
                  <a:pt x="41" y="104"/>
                  <a:pt x="41" y="104"/>
                </a:cubicBezTo>
                <a:cubicBezTo>
                  <a:pt x="41" y="104"/>
                  <a:pt x="41" y="104"/>
                  <a:pt x="41" y="104"/>
                </a:cubicBezTo>
                <a:cubicBezTo>
                  <a:pt x="41" y="104"/>
                  <a:pt x="41" y="104"/>
                  <a:pt x="41" y="104"/>
                </a:cubicBezTo>
                <a:cubicBezTo>
                  <a:pt x="41" y="104"/>
                  <a:pt x="41" y="104"/>
                  <a:pt x="41" y="104"/>
                </a:cubicBezTo>
                <a:cubicBezTo>
                  <a:pt x="41" y="104"/>
                  <a:pt x="41" y="104"/>
                  <a:pt x="41" y="104"/>
                </a:cubicBezTo>
                <a:cubicBezTo>
                  <a:pt x="41" y="104"/>
                  <a:pt x="41" y="104"/>
                  <a:pt x="40" y="105"/>
                </a:cubicBezTo>
                <a:cubicBezTo>
                  <a:pt x="40" y="105"/>
                  <a:pt x="40" y="105"/>
                  <a:pt x="40" y="105"/>
                </a:cubicBezTo>
                <a:cubicBezTo>
                  <a:pt x="40" y="105"/>
                  <a:pt x="40" y="104"/>
                  <a:pt x="40" y="104"/>
                </a:cubicBezTo>
                <a:cubicBezTo>
                  <a:pt x="40" y="104"/>
                  <a:pt x="40" y="104"/>
                  <a:pt x="40" y="104"/>
                </a:cubicBezTo>
                <a:cubicBezTo>
                  <a:pt x="40" y="104"/>
                  <a:pt x="40" y="104"/>
                  <a:pt x="40" y="104"/>
                </a:cubicBezTo>
                <a:cubicBezTo>
                  <a:pt x="40" y="105"/>
                  <a:pt x="40" y="105"/>
                  <a:pt x="40" y="105"/>
                </a:cubicBezTo>
                <a:cubicBezTo>
                  <a:pt x="40" y="105"/>
                  <a:pt x="39" y="106"/>
                  <a:pt x="39" y="106"/>
                </a:cubicBezTo>
                <a:cubicBezTo>
                  <a:pt x="39" y="106"/>
                  <a:pt x="39" y="106"/>
                  <a:pt x="40" y="106"/>
                </a:cubicBezTo>
                <a:cubicBezTo>
                  <a:pt x="40" y="106"/>
                  <a:pt x="40" y="106"/>
                  <a:pt x="40" y="106"/>
                </a:cubicBezTo>
                <a:cubicBezTo>
                  <a:pt x="39" y="106"/>
                  <a:pt x="39" y="106"/>
                  <a:pt x="39" y="107"/>
                </a:cubicBezTo>
                <a:cubicBezTo>
                  <a:pt x="39" y="107"/>
                  <a:pt x="40" y="107"/>
                  <a:pt x="40" y="107"/>
                </a:cubicBezTo>
                <a:cubicBezTo>
                  <a:pt x="40" y="107"/>
                  <a:pt x="40" y="107"/>
                  <a:pt x="40" y="107"/>
                </a:cubicBezTo>
                <a:cubicBezTo>
                  <a:pt x="40" y="107"/>
                  <a:pt x="40" y="107"/>
                  <a:pt x="40" y="107"/>
                </a:cubicBezTo>
                <a:cubicBezTo>
                  <a:pt x="40" y="107"/>
                  <a:pt x="40" y="107"/>
                  <a:pt x="40" y="107"/>
                </a:cubicBezTo>
                <a:cubicBezTo>
                  <a:pt x="40" y="107"/>
                  <a:pt x="40" y="107"/>
                  <a:pt x="40" y="107"/>
                </a:cubicBezTo>
                <a:cubicBezTo>
                  <a:pt x="40" y="107"/>
                  <a:pt x="40" y="108"/>
                  <a:pt x="40" y="108"/>
                </a:cubicBezTo>
                <a:cubicBezTo>
                  <a:pt x="40" y="107"/>
                  <a:pt x="40" y="107"/>
                  <a:pt x="39" y="107"/>
                </a:cubicBezTo>
                <a:cubicBezTo>
                  <a:pt x="39" y="107"/>
                  <a:pt x="39" y="107"/>
                  <a:pt x="39" y="107"/>
                </a:cubicBezTo>
                <a:cubicBezTo>
                  <a:pt x="39" y="108"/>
                  <a:pt x="39" y="108"/>
                  <a:pt x="39" y="108"/>
                </a:cubicBezTo>
                <a:cubicBezTo>
                  <a:pt x="39" y="108"/>
                  <a:pt x="39" y="108"/>
                  <a:pt x="39" y="108"/>
                </a:cubicBezTo>
                <a:cubicBezTo>
                  <a:pt x="39" y="108"/>
                  <a:pt x="39" y="107"/>
                  <a:pt x="39" y="107"/>
                </a:cubicBezTo>
                <a:cubicBezTo>
                  <a:pt x="39" y="107"/>
                  <a:pt x="39" y="107"/>
                  <a:pt x="39" y="107"/>
                </a:cubicBezTo>
                <a:cubicBezTo>
                  <a:pt x="39" y="108"/>
                  <a:pt x="39" y="108"/>
                  <a:pt x="39" y="108"/>
                </a:cubicBezTo>
                <a:cubicBezTo>
                  <a:pt x="37" y="108"/>
                  <a:pt x="36" y="108"/>
                  <a:pt x="36" y="109"/>
                </a:cubicBezTo>
                <a:cubicBezTo>
                  <a:pt x="36" y="109"/>
                  <a:pt x="36" y="108"/>
                  <a:pt x="36" y="108"/>
                </a:cubicBezTo>
                <a:cubicBezTo>
                  <a:pt x="36" y="108"/>
                  <a:pt x="36" y="109"/>
                  <a:pt x="36" y="109"/>
                </a:cubicBezTo>
                <a:cubicBezTo>
                  <a:pt x="35" y="109"/>
                  <a:pt x="35" y="109"/>
                  <a:pt x="35" y="109"/>
                </a:cubicBezTo>
                <a:cubicBezTo>
                  <a:pt x="35" y="109"/>
                  <a:pt x="35" y="109"/>
                  <a:pt x="35" y="109"/>
                </a:cubicBezTo>
                <a:cubicBezTo>
                  <a:pt x="35" y="109"/>
                  <a:pt x="35" y="109"/>
                  <a:pt x="36" y="109"/>
                </a:cubicBezTo>
                <a:cubicBezTo>
                  <a:pt x="36" y="110"/>
                  <a:pt x="35" y="110"/>
                  <a:pt x="35" y="110"/>
                </a:cubicBezTo>
                <a:cubicBezTo>
                  <a:pt x="35" y="110"/>
                  <a:pt x="35" y="110"/>
                  <a:pt x="35" y="110"/>
                </a:cubicBezTo>
                <a:cubicBezTo>
                  <a:pt x="35" y="111"/>
                  <a:pt x="35" y="111"/>
                  <a:pt x="35" y="111"/>
                </a:cubicBezTo>
                <a:cubicBezTo>
                  <a:pt x="35" y="111"/>
                  <a:pt x="34" y="111"/>
                  <a:pt x="34" y="111"/>
                </a:cubicBezTo>
                <a:cubicBezTo>
                  <a:pt x="34" y="111"/>
                  <a:pt x="34" y="111"/>
                  <a:pt x="34" y="111"/>
                </a:cubicBezTo>
                <a:cubicBezTo>
                  <a:pt x="35" y="111"/>
                  <a:pt x="35" y="111"/>
                  <a:pt x="35" y="111"/>
                </a:cubicBezTo>
                <a:cubicBezTo>
                  <a:pt x="34" y="111"/>
                  <a:pt x="34" y="111"/>
                  <a:pt x="34" y="110"/>
                </a:cubicBezTo>
                <a:cubicBezTo>
                  <a:pt x="34" y="110"/>
                  <a:pt x="34" y="110"/>
                  <a:pt x="34" y="110"/>
                </a:cubicBezTo>
                <a:cubicBezTo>
                  <a:pt x="34" y="110"/>
                  <a:pt x="34" y="110"/>
                  <a:pt x="34" y="110"/>
                </a:cubicBezTo>
                <a:cubicBezTo>
                  <a:pt x="34" y="110"/>
                  <a:pt x="34" y="110"/>
                  <a:pt x="34" y="110"/>
                </a:cubicBezTo>
                <a:cubicBezTo>
                  <a:pt x="34" y="111"/>
                  <a:pt x="34" y="111"/>
                  <a:pt x="34" y="111"/>
                </a:cubicBezTo>
                <a:cubicBezTo>
                  <a:pt x="34" y="112"/>
                  <a:pt x="34" y="112"/>
                  <a:pt x="34" y="112"/>
                </a:cubicBezTo>
                <a:cubicBezTo>
                  <a:pt x="34" y="112"/>
                  <a:pt x="34" y="112"/>
                  <a:pt x="34" y="112"/>
                </a:cubicBezTo>
                <a:cubicBezTo>
                  <a:pt x="34" y="113"/>
                  <a:pt x="34" y="113"/>
                  <a:pt x="34" y="113"/>
                </a:cubicBezTo>
                <a:cubicBezTo>
                  <a:pt x="34" y="113"/>
                  <a:pt x="34" y="113"/>
                  <a:pt x="34" y="113"/>
                </a:cubicBezTo>
                <a:cubicBezTo>
                  <a:pt x="34" y="113"/>
                  <a:pt x="33" y="113"/>
                  <a:pt x="33" y="114"/>
                </a:cubicBezTo>
                <a:cubicBezTo>
                  <a:pt x="33" y="114"/>
                  <a:pt x="33" y="114"/>
                  <a:pt x="33" y="114"/>
                </a:cubicBezTo>
                <a:cubicBezTo>
                  <a:pt x="33" y="114"/>
                  <a:pt x="33" y="114"/>
                  <a:pt x="33" y="113"/>
                </a:cubicBezTo>
                <a:cubicBezTo>
                  <a:pt x="33" y="113"/>
                  <a:pt x="34" y="113"/>
                  <a:pt x="34" y="113"/>
                </a:cubicBezTo>
                <a:cubicBezTo>
                  <a:pt x="34" y="112"/>
                  <a:pt x="34" y="113"/>
                  <a:pt x="33" y="113"/>
                </a:cubicBezTo>
                <a:cubicBezTo>
                  <a:pt x="33" y="113"/>
                  <a:pt x="33" y="113"/>
                  <a:pt x="33" y="113"/>
                </a:cubicBezTo>
                <a:cubicBezTo>
                  <a:pt x="33" y="113"/>
                  <a:pt x="33" y="113"/>
                  <a:pt x="33" y="113"/>
                </a:cubicBezTo>
                <a:cubicBezTo>
                  <a:pt x="33" y="112"/>
                  <a:pt x="34" y="112"/>
                  <a:pt x="34" y="112"/>
                </a:cubicBezTo>
                <a:cubicBezTo>
                  <a:pt x="33" y="112"/>
                  <a:pt x="33" y="112"/>
                  <a:pt x="33" y="112"/>
                </a:cubicBezTo>
                <a:cubicBezTo>
                  <a:pt x="33" y="112"/>
                  <a:pt x="33" y="112"/>
                  <a:pt x="33" y="112"/>
                </a:cubicBezTo>
                <a:cubicBezTo>
                  <a:pt x="33" y="112"/>
                  <a:pt x="33" y="112"/>
                  <a:pt x="33" y="112"/>
                </a:cubicBezTo>
                <a:cubicBezTo>
                  <a:pt x="33" y="112"/>
                  <a:pt x="33" y="112"/>
                  <a:pt x="33" y="112"/>
                </a:cubicBezTo>
                <a:cubicBezTo>
                  <a:pt x="33" y="112"/>
                  <a:pt x="33" y="112"/>
                  <a:pt x="33" y="112"/>
                </a:cubicBezTo>
                <a:cubicBezTo>
                  <a:pt x="33" y="112"/>
                  <a:pt x="33" y="112"/>
                  <a:pt x="33" y="112"/>
                </a:cubicBezTo>
                <a:cubicBezTo>
                  <a:pt x="33" y="112"/>
                  <a:pt x="33" y="112"/>
                  <a:pt x="33" y="112"/>
                </a:cubicBezTo>
                <a:cubicBezTo>
                  <a:pt x="33" y="112"/>
                  <a:pt x="33" y="112"/>
                  <a:pt x="33" y="112"/>
                </a:cubicBezTo>
                <a:cubicBezTo>
                  <a:pt x="33" y="111"/>
                  <a:pt x="33" y="111"/>
                  <a:pt x="33" y="112"/>
                </a:cubicBezTo>
                <a:cubicBezTo>
                  <a:pt x="33" y="112"/>
                  <a:pt x="33" y="112"/>
                  <a:pt x="33" y="112"/>
                </a:cubicBezTo>
                <a:cubicBezTo>
                  <a:pt x="33" y="111"/>
                  <a:pt x="33" y="111"/>
                  <a:pt x="33" y="111"/>
                </a:cubicBezTo>
                <a:cubicBezTo>
                  <a:pt x="33" y="111"/>
                  <a:pt x="33" y="111"/>
                  <a:pt x="33" y="111"/>
                </a:cubicBezTo>
                <a:cubicBezTo>
                  <a:pt x="33" y="111"/>
                  <a:pt x="33" y="111"/>
                  <a:pt x="33" y="111"/>
                </a:cubicBezTo>
                <a:cubicBezTo>
                  <a:pt x="33" y="111"/>
                  <a:pt x="33" y="111"/>
                  <a:pt x="33" y="111"/>
                </a:cubicBezTo>
                <a:cubicBezTo>
                  <a:pt x="33" y="111"/>
                  <a:pt x="33" y="111"/>
                  <a:pt x="33" y="111"/>
                </a:cubicBezTo>
                <a:cubicBezTo>
                  <a:pt x="33" y="111"/>
                  <a:pt x="33" y="111"/>
                  <a:pt x="33" y="111"/>
                </a:cubicBezTo>
                <a:cubicBezTo>
                  <a:pt x="33" y="111"/>
                  <a:pt x="33" y="111"/>
                  <a:pt x="33" y="111"/>
                </a:cubicBezTo>
                <a:cubicBezTo>
                  <a:pt x="33" y="111"/>
                  <a:pt x="33" y="111"/>
                  <a:pt x="33" y="111"/>
                </a:cubicBezTo>
                <a:cubicBezTo>
                  <a:pt x="33" y="111"/>
                  <a:pt x="33" y="111"/>
                  <a:pt x="33" y="111"/>
                </a:cubicBezTo>
                <a:cubicBezTo>
                  <a:pt x="33" y="111"/>
                  <a:pt x="33" y="111"/>
                  <a:pt x="33" y="111"/>
                </a:cubicBezTo>
                <a:cubicBezTo>
                  <a:pt x="33" y="111"/>
                  <a:pt x="33" y="111"/>
                  <a:pt x="33" y="111"/>
                </a:cubicBezTo>
                <a:cubicBezTo>
                  <a:pt x="33" y="111"/>
                  <a:pt x="33" y="111"/>
                  <a:pt x="33" y="111"/>
                </a:cubicBezTo>
                <a:cubicBezTo>
                  <a:pt x="33" y="111"/>
                  <a:pt x="33" y="111"/>
                  <a:pt x="33" y="111"/>
                </a:cubicBezTo>
                <a:cubicBezTo>
                  <a:pt x="33" y="110"/>
                  <a:pt x="33" y="110"/>
                  <a:pt x="33" y="110"/>
                </a:cubicBezTo>
                <a:cubicBezTo>
                  <a:pt x="33" y="110"/>
                  <a:pt x="33" y="110"/>
                  <a:pt x="33" y="110"/>
                </a:cubicBezTo>
                <a:cubicBezTo>
                  <a:pt x="33" y="111"/>
                  <a:pt x="33" y="111"/>
                  <a:pt x="33" y="111"/>
                </a:cubicBezTo>
                <a:cubicBezTo>
                  <a:pt x="33" y="111"/>
                  <a:pt x="33" y="111"/>
                  <a:pt x="33" y="110"/>
                </a:cubicBezTo>
                <a:cubicBezTo>
                  <a:pt x="33" y="111"/>
                  <a:pt x="33" y="111"/>
                  <a:pt x="33" y="111"/>
                </a:cubicBezTo>
                <a:cubicBezTo>
                  <a:pt x="33" y="111"/>
                  <a:pt x="33" y="111"/>
                  <a:pt x="33" y="111"/>
                </a:cubicBezTo>
                <a:cubicBezTo>
                  <a:pt x="33" y="111"/>
                  <a:pt x="33" y="111"/>
                  <a:pt x="33" y="111"/>
                </a:cubicBezTo>
                <a:cubicBezTo>
                  <a:pt x="33" y="111"/>
                  <a:pt x="33" y="111"/>
                  <a:pt x="33" y="111"/>
                </a:cubicBezTo>
                <a:cubicBezTo>
                  <a:pt x="33" y="111"/>
                  <a:pt x="33" y="111"/>
                  <a:pt x="33" y="111"/>
                </a:cubicBezTo>
                <a:cubicBezTo>
                  <a:pt x="33" y="111"/>
                  <a:pt x="33" y="111"/>
                  <a:pt x="33" y="112"/>
                </a:cubicBezTo>
                <a:cubicBezTo>
                  <a:pt x="33" y="112"/>
                  <a:pt x="33" y="112"/>
                  <a:pt x="33" y="112"/>
                </a:cubicBezTo>
                <a:cubicBezTo>
                  <a:pt x="33" y="112"/>
                  <a:pt x="33" y="112"/>
                  <a:pt x="33" y="112"/>
                </a:cubicBezTo>
                <a:cubicBezTo>
                  <a:pt x="33" y="112"/>
                  <a:pt x="33" y="112"/>
                  <a:pt x="33" y="112"/>
                </a:cubicBezTo>
                <a:cubicBezTo>
                  <a:pt x="33" y="112"/>
                  <a:pt x="33" y="112"/>
                  <a:pt x="33" y="112"/>
                </a:cubicBezTo>
                <a:cubicBezTo>
                  <a:pt x="32" y="112"/>
                  <a:pt x="32" y="112"/>
                  <a:pt x="32" y="112"/>
                </a:cubicBezTo>
                <a:cubicBezTo>
                  <a:pt x="33" y="112"/>
                  <a:pt x="33" y="112"/>
                  <a:pt x="33" y="112"/>
                </a:cubicBezTo>
                <a:cubicBezTo>
                  <a:pt x="33" y="112"/>
                  <a:pt x="32" y="112"/>
                  <a:pt x="32" y="112"/>
                </a:cubicBezTo>
                <a:cubicBezTo>
                  <a:pt x="32" y="112"/>
                  <a:pt x="32" y="112"/>
                  <a:pt x="32" y="112"/>
                </a:cubicBezTo>
                <a:cubicBezTo>
                  <a:pt x="32" y="112"/>
                  <a:pt x="32" y="112"/>
                  <a:pt x="32" y="112"/>
                </a:cubicBezTo>
                <a:cubicBezTo>
                  <a:pt x="32" y="112"/>
                  <a:pt x="32" y="112"/>
                  <a:pt x="32" y="112"/>
                </a:cubicBezTo>
                <a:cubicBezTo>
                  <a:pt x="32" y="112"/>
                  <a:pt x="33" y="112"/>
                  <a:pt x="33" y="113"/>
                </a:cubicBezTo>
                <a:cubicBezTo>
                  <a:pt x="33" y="113"/>
                  <a:pt x="33" y="113"/>
                  <a:pt x="33" y="113"/>
                </a:cubicBezTo>
                <a:cubicBezTo>
                  <a:pt x="33" y="113"/>
                  <a:pt x="33" y="113"/>
                  <a:pt x="33" y="113"/>
                </a:cubicBezTo>
                <a:cubicBezTo>
                  <a:pt x="33" y="113"/>
                  <a:pt x="32" y="113"/>
                  <a:pt x="32" y="113"/>
                </a:cubicBezTo>
                <a:cubicBezTo>
                  <a:pt x="32" y="113"/>
                  <a:pt x="33" y="113"/>
                  <a:pt x="33" y="113"/>
                </a:cubicBezTo>
                <a:cubicBezTo>
                  <a:pt x="33" y="113"/>
                  <a:pt x="33" y="113"/>
                  <a:pt x="33" y="113"/>
                </a:cubicBezTo>
                <a:cubicBezTo>
                  <a:pt x="33" y="113"/>
                  <a:pt x="33" y="113"/>
                  <a:pt x="33" y="113"/>
                </a:cubicBezTo>
                <a:cubicBezTo>
                  <a:pt x="33" y="113"/>
                  <a:pt x="33" y="113"/>
                  <a:pt x="33" y="113"/>
                </a:cubicBezTo>
                <a:cubicBezTo>
                  <a:pt x="33" y="113"/>
                  <a:pt x="33" y="113"/>
                  <a:pt x="33" y="113"/>
                </a:cubicBezTo>
                <a:cubicBezTo>
                  <a:pt x="33" y="113"/>
                  <a:pt x="33" y="113"/>
                  <a:pt x="33" y="113"/>
                </a:cubicBezTo>
                <a:cubicBezTo>
                  <a:pt x="33" y="113"/>
                  <a:pt x="33" y="113"/>
                  <a:pt x="33" y="113"/>
                </a:cubicBezTo>
                <a:cubicBezTo>
                  <a:pt x="33" y="113"/>
                  <a:pt x="33" y="113"/>
                  <a:pt x="32" y="113"/>
                </a:cubicBezTo>
                <a:cubicBezTo>
                  <a:pt x="33" y="113"/>
                  <a:pt x="33" y="113"/>
                  <a:pt x="33" y="113"/>
                </a:cubicBezTo>
                <a:cubicBezTo>
                  <a:pt x="33" y="113"/>
                  <a:pt x="33" y="113"/>
                  <a:pt x="33" y="113"/>
                </a:cubicBezTo>
                <a:cubicBezTo>
                  <a:pt x="33" y="113"/>
                  <a:pt x="33" y="114"/>
                  <a:pt x="33" y="114"/>
                </a:cubicBezTo>
                <a:cubicBezTo>
                  <a:pt x="33" y="114"/>
                  <a:pt x="33" y="114"/>
                  <a:pt x="33" y="114"/>
                </a:cubicBezTo>
                <a:cubicBezTo>
                  <a:pt x="33" y="114"/>
                  <a:pt x="33" y="114"/>
                  <a:pt x="33" y="114"/>
                </a:cubicBezTo>
                <a:cubicBezTo>
                  <a:pt x="33" y="114"/>
                  <a:pt x="32" y="114"/>
                  <a:pt x="32" y="113"/>
                </a:cubicBezTo>
                <a:cubicBezTo>
                  <a:pt x="32" y="113"/>
                  <a:pt x="32" y="113"/>
                  <a:pt x="32" y="113"/>
                </a:cubicBezTo>
                <a:cubicBezTo>
                  <a:pt x="32" y="114"/>
                  <a:pt x="32" y="114"/>
                  <a:pt x="32" y="114"/>
                </a:cubicBezTo>
                <a:cubicBezTo>
                  <a:pt x="32" y="114"/>
                  <a:pt x="33" y="114"/>
                  <a:pt x="33" y="114"/>
                </a:cubicBezTo>
                <a:cubicBezTo>
                  <a:pt x="33" y="114"/>
                  <a:pt x="33" y="114"/>
                  <a:pt x="33" y="114"/>
                </a:cubicBezTo>
                <a:cubicBezTo>
                  <a:pt x="33" y="114"/>
                  <a:pt x="33" y="114"/>
                  <a:pt x="33" y="114"/>
                </a:cubicBezTo>
                <a:cubicBezTo>
                  <a:pt x="33" y="114"/>
                  <a:pt x="33" y="114"/>
                  <a:pt x="33" y="115"/>
                </a:cubicBezTo>
                <a:cubicBezTo>
                  <a:pt x="33" y="115"/>
                  <a:pt x="33" y="115"/>
                  <a:pt x="33" y="115"/>
                </a:cubicBezTo>
                <a:cubicBezTo>
                  <a:pt x="33" y="115"/>
                  <a:pt x="33" y="115"/>
                  <a:pt x="34" y="115"/>
                </a:cubicBezTo>
                <a:cubicBezTo>
                  <a:pt x="33" y="115"/>
                  <a:pt x="33" y="115"/>
                  <a:pt x="33" y="115"/>
                </a:cubicBezTo>
                <a:cubicBezTo>
                  <a:pt x="33" y="115"/>
                  <a:pt x="33" y="115"/>
                  <a:pt x="33" y="115"/>
                </a:cubicBezTo>
                <a:cubicBezTo>
                  <a:pt x="33" y="115"/>
                  <a:pt x="33" y="115"/>
                  <a:pt x="33" y="115"/>
                </a:cubicBezTo>
                <a:cubicBezTo>
                  <a:pt x="33" y="115"/>
                  <a:pt x="33" y="115"/>
                  <a:pt x="33" y="115"/>
                </a:cubicBezTo>
                <a:cubicBezTo>
                  <a:pt x="33" y="115"/>
                  <a:pt x="33" y="115"/>
                  <a:pt x="33" y="115"/>
                </a:cubicBezTo>
                <a:cubicBezTo>
                  <a:pt x="33" y="115"/>
                  <a:pt x="33" y="115"/>
                  <a:pt x="33" y="115"/>
                </a:cubicBezTo>
                <a:cubicBezTo>
                  <a:pt x="33" y="115"/>
                  <a:pt x="33" y="115"/>
                  <a:pt x="33" y="115"/>
                </a:cubicBezTo>
                <a:cubicBezTo>
                  <a:pt x="33" y="115"/>
                  <a:pt x="33" y="115"/>
                  <a:pt x="33" y="115"/>
                </a:cubicBezTo>
                <a:cubicBezTo>
                  <a:pt x="33" y="115"/>
                  <a:pt x="33" y="115"/>
                  <a:pt x="33" y="115"/>
                </a:cubicBezTo>
                <a:cubicBezTo>
                  <a:pt x="33" y="115"/>
                  <a:pt x="32" y="115"/>
                  <a:pt x="32" y="115"/>
                </a:cubicBezTo>
                <a:cubicBezTo>
                  <a:pt x="32" y="115"/>
                  <a:pt x="32" y="115"/>
                  <a:pt x="32" y="115"/>
                </a:cubicBezTo>
                <a:cubicBezTo>
                  <a:pt x="32" y="115"/>
                  <a:pt x="32" y="115"/>
                  <a:pt x="32" y="115"/>
                </a:cubicBezTo>
                <a:cubicBezTo>
                  <a:pt x="32" y="115"/>
                  <a:pt x="32" y="115"/>
                  <a:pt x="32" y="115"/>
                </a:cubicBezTo>
                <a:cubicBezTo>
                  <a:pt x="33" y="115"/>
                  <a:pt x="33" y="115"/>
                  <a:pt x="33" y="115"/>
                </a:cubicBezTo>
                <a:cubicBezTo>
                  <a:pt x="33" y="115"/>
                  <a:pt x="33" y="115"/>
                  <a:pt x="33" y="115"/>
                </a:cubicBezTo>
                <a:cubicBezTo>
                  <a:pt x="33" y="115"/>
                  <a:pt x="33" y="115"/>
                  <a:pt x="33" y="116"/>
                </a:cubicBezTo>
                <a:cubicBezTo>
                  <a:pt x="33" y="116"/>
                  <a:pt x="33" y="116"/>
                  <a:pt x="33" y="116"/>
                </a:cubicBezTo>
                <a:cubicBezTo>
                  <a:pt x="33" y="116"/>
                  <a:pt x="33" y="116"/>
                  <a:pt x="33" y="116"/>
                </a:cubicBezTo>
                <a:cubicBezTo>
                  <a:pt x="33" y="116"/>
                  <a:pt x="33" y="116"/>
                  <a:pt x="33" y="116"/>
                </a:cubicBezTo>
                <a:cubicBezTo>
                  <a:pt x="33" y="115"/>
                  <a:pt x="33" y="115"/>
                  <a:pt x="33" y="115"/>
                </a:cubicBezTo>
                <a:cubicBezTo>
                  <a:pt x="33" y="115"/>
                  <a:pt x="33" y="115"/>
                  <a:pt x="33" y="115"/>
                </a:cubicBezTo>
                <a:cubicBezTo>
                  <a:pt x="34" y="115"/>
                  <a:pt x="34" y="115"/>
                  <a:pt x="34" y="116"/>
                </a:cubicBezTo>
                <a:cubicBezTo>
                  <a:pt x="34" y="116"/>
                  <a:pt x="34" y="116"/>
                  <a:pt x="34" y="116"/>
                </a:cubicBezTo>
                <a:cubicBezTo>
                  <a:pt x="33" y="116"/>
                  <a:pt x="33" y="116"/>
                  <a:pt x="33" y="116"/>
                </a:cubicBezTo>
                <a:cubicBezTo>
                  <a:pt x="33" y="116"/>
                  <a:pt x="33" y="116"/>
                  <a:pt x="33" y="116"/>
                </a:cubicBezTo>
                <a:cubicBezTo>
                  <a:pt x="33" y="116"/>
                  <a:pt x="33" y="116"/>
                  <a:pt x="33" y="116"/>
                </a:cubicBezTo>
                <a:cubicBezTo>
                  <a:pt x="33" y="116"/>
                  <a:pt x="33" y="116"/>
                  <a:pt x="33" y="116"/>
                </a:cubicBezTo>
                <a:cubicBezTo>
                  <a:pt x="33" y="116"/>
                  <a:pt x="33" y="116"/>
                  <a:pt x="33" y="116"/>
                </a:cubicBezTo>
                <a:cubicBezTo>
                  <a:pt x="32" y="116"/>
                  <a:pt x="32" y="116"/>
                  <a:pt x="32" y="116"/>
                </a:cubicBezTo>
                <a:cubicBezTo>
                  <a:pt x="32" y="116"/>
                  <a:pt x="32" y="116"/>
                  <a:pt x="32" y="116"/>
                </a:cubicBezTo>
                <a:cubicBezTo>
                  <a:pt x="32" y="116"/>
                  <a:pt x="33" y="116"/>
                  <a:pt x="33" y="116"/>
                </a:cubicBezTo>
                <a:cubicBezTo>
                  <a:pt x="33" y="116"/>
                  <a:pt x="33" y="116"/>
                  <a:pt x="33" y="116"/>
                </a:cubicBezTo>
                <a:cubicBezTo>
                  <a:pt x="33" y="116"/>
                  <a:pt x="33" y="116"/>
                  <a:pt x="32" y="117"/>
                </a:cubicBezTo>
                <a:cubicBezTo>
                  <a:pt x="32" y="116"/>
                  <a:pt x="32" y="116"/>
                  <a:pt x="32" y="116"/>
                </a:cubicBezTo>
                <a:cubicBezTo>
                  <a:pt x="32" y="116"/>
                  <a:pt x="32" y="116"/>
                  <a:pt x="32" y="117"/>
                </a:cubicBezTo>
                <a:cubicBezTo>
                  <a:pt x="32" y="117"/>
                  <a:pt x="32" y="117"/>
                  <a:pt x="32" y="117"/>
                </a:cubicBezTo>
                <a:cubicBezTo>
                  <a:pt x="32" y="117"/>
                  <a:pt x="33" y="116"/>
                  <a:pt x="33" y="116"/>
                </a:cubicBezTo>
                <a:cubicBezTo>
                  <a:pt x="33" y="117"/>
                  <a:pt x="33" y="117"/>
                  <a:pt x="33" y="117"/>
                </a:cubicBezTo>
                <a:cubicBezTo>
                  <a:pt x="33" y="117"/>
                  <a:pt x="33" y="117"/>
                  <a:pt x="33" y="117"/>
                </a:cubicBezTo>
                <a:cubicBezTo>
                  <a:pt x="33" y="117"/>
                  <a:pt x="33" y="117"/>
                  <a:pt x="33" y="117"/>
                </a:cubicBezTo>
                <a:cubicBezTo>
                  <a:pt x="32" y="117"/>
                  <a:pt x="32" y="117"/>
                  <a:pt x="32" y="117"/>
                </a:cubicBezTo>
                <a:cubicBezTo>
                  <a:pt x="31" y="117"/>
                  <a:pt x="31" y="118"/>
                  <a:pt x="31" y="118"/>
                </a:cubicBezTo>
                <a:cubicBezTo>
                  <a:pt x="31" y="118"/>
                  <a:pt x="30" y="118"/>
                  <a:pt x="30" y="118"/>
                </a:cubicBezTo>
                <a:cubicBezTo>
                  <a:pt x="30" y="118"/>
                  <a:pt x="30" y="119"/>
                  <a:pt x="29" y="119"/>
                </a:cubicBezTo>
                <a:cubicBezTo>
                  <a:pt x="29" y="120"/>
                  <a:pt x="28" y="120"/>
                  <a:pt x="28" y="120"/>
                </a:cubicBezTo>
                <a:cubicBezTo>
                  <a:pt x="28" y="120"/>
                  <a:pt x="27" y="121"/>
                  <a:pt x="27" y="121"/>
                </a:cubicBezTo>
                <a:cubicBezTo>
                  <a:pt x="27" y="121"/>
                  <a:pt x="27" y="122"/>
                  <a:pt x="27" y="122"/>
                </a:cubicBezTo>
                <a:cubicBezTo>
                  <a:pt x="27" y="123"/>
                  <a:pt x="28" y="124"/>
                  <a:pt x="28" y="125"/>
                </a:cubicBezTo>
                <a:cubicBezTo>
                  <a:pt x="28" y="125"/>
                  <a:pt x="28" y="126"/>
                  <a:pt x="28" y="126"/>
                </a:cubicBezTo>
                <a:cubicBezTo>
                  <a:pt x="28" y="126"/>
                  <a:pt x="28" y="127"/>
                  <a:pt x="28" y="127"/>
                </a:cubicBezTo>
                <a:cubicBezTo>
                  <a:pt x="29" y="128"/>
                  <a:pt x="28" y="129"/>
                  <a:pt x="28" y="129"/>
                </a:cubicBezTo>
                <a:cubicBezTo>
                  <a:pt x="28" y="129"/>
                  <a:pt x="28" y="129"/>
                  <a:pt x="28" y="129"/>
                </a:cubicBezTo>
                <a:cubicBezTo>
                  <a:pt x="28" y="129"/>
                  <a:pt x="28" y="129"/>
                  <a:pt x="28" y="129"/>
                </a:cubicBezTo>
                <a:cubicBezTo>
                  <a:pt x="28" y="129"/>
                  <a:pt x="28" y="129"/>
                  <a:pt x="27" y="129"/>
                </a:cubicBezTo>
                <a:cubicBezTo>
                  <a:pt x="27" y="129"/>
                  <a:pt x="27" y="128"/>
                  <a:pt x="27" y="128"/>
                </a:cubicBezTo>
                <a:cubicBezTo>
                  <a:pt x="26" y="128"/>
                  <a:pt x="27" y="128"/>
                  <a:pt x="26" y="128"/>
                </a:cubicBezTo>
                <a:cubicBezTo>
                  <a:pt x="26" y="128"/>
                  <a:pt x="26" y="127"/>
                  <a:pt x="26" y="127"/>
                </a:cubicBezTo>
                <a:cubicBezTo>
                  <a:pt x="26" y="127"/>
                  <a:pt x="26" y="127"/>
                  <a:pt x="26" y="127"/>
                </a:cubicBezTo>
                <a:cubicBezTo>
                  <a:pt x="26" y="127"/>
                  <a:pt x="26" y="127"/>
                  <a:pt x="26" y="127"/>
                </a:cubicBezTo>
                <a:cubicBezTo>
                  <a:pt x="26" y="127"/>
                  <a:pt x="26" y="126"/>
                  <a:pt x="25" y="126"/>
                </a:cubicBezTo>
                <a:cubicBezTo>
                  <a:pt x="26" y="126"/>
                  <a:pt x="26" y="126"/>
                  <a:pt x="26" y="126"/>
                </a:cubicBezTo>
                <a:cubicBezTo>
                  <a:pt x="26" y="126"/>
                  <a:pt x="26" y="126"/>
                  <a:pt x="26" y="126"/>
                </a:cubicBezTo>
                <a:cubicBezTo>
                  <a:pt x="26" y="126"/>
                  <a:pt x="25" y="126"/>
                  <a:pt x="25" y="126"/>
                </a:cubicBezTo>
                <a:cubicBezTo>
                  <a:pt x="25" y="126"/>
                  <a:pt x="25" y="126"/>
                  <a:pt x="25" y="126"/>
                </a:cubicBezTo>
                <a:cubicBezTo>
                  <a:pt x="25" y="125"/>
                  <a:pt x="25" y="125"/>
                  <a:pt x="25" y="124"/>
                </a:cubicBezTo>
                <a:cubicBezTo>
                  <a:pt x="25" y="124"/>
                  <a:pt x="25" y="124"/>
                  <a:pt x="25" y="124"/>
                </a:cubicBezTo>
                <a:cubicBezTo>
                  <a:pt x="25" y="124"/>
                  <a:pt x="25" y="123"/>
                  <a:pt x="24" y="123"/>
                </a:cubicBezTo>
                <a:cubicBezTo>
                  <a:pt x="24" y="125"/>
                  <a:pt x="24" y="126"/>
                  <a:pt x="24" y="128"/>
                </a:cubicBezTo>
                <a:cubicBezTo>
                  <a:pt x="24" y="129"/>
                  <a:pt x="24" y="131"/>
                  <a:pt x="24" y="132"/>
                </a:cubicBezTo>
                <a:cubicBezTo>
                  <a:pt x="24" y="132"/>
                  <a:pt x="25" y="132"/>
                  <a:pt x="25" y="132"/>
                </a:cubicBezTo>
                <a:cubicBezTo>
                  <a:pt x="25" y="132"/>
                  <a:pt x="26" y="132"/>
                  <a:pt x="26" y="132"/>
                </a:cubicBezTo>
                <a:cubicBezTo>
                  <a:pt x="27" y="132"/>
                  <a:pt x="27" y="132"/>
                  <a:pt x="28" y="132"/>
                </a:cubicBezTo>
                <a:cubicBezTo>
                  <a:pt x="28" y="132"/>
                  <a:pt x="28" y="132"/>
                  <a:pt x="28" y="132"/>
                </a:cubicBezTo>
                <a:cubicBezTo>
                  <a:pt x="29" y="132"/>
                  <a:pt x="29" y="132"/>
                  <a:pt x="29" y="133"/>
                </a:cubicBezTo>
                <a:cubicBezTo>
                  <a:pt x="30" y="133"/>
                  <a:pt x="31" y="133"/>
                  <a:pt x="31" y="133"/>
                </a:cubicBezTo>
                <a:cubicBezTo>
                  <a:pt x="31" y="133"/>
                  <a:pt x="31" y="134"/>
                  <a:pt x="32" y="134"/>
                </a:cubicBezTo>
                <a:cubicBezTo>
                  <a:pt x="32" y="134"/>
                  <a:pt x="33" y="134"/>
                  <a:pt x="34" y="134"/>
                </a:cubicBezTo>
                <a:cubicBezTo>
                  <a:pt x="33" y="134"/>
                  <a:pt x="33" y="135"/>
                  <a:pt x="33" y="135"/>
                </a:cubicBezTo>
                <a:cubicBezTo>
                  <a:pt x="33" y="135"/>
                  <a:pt x="33" y="135"/>
                  <a:pt x="33" y="135"/>
                </a:cubicBezTo>
                <a:cubicBezTo>
                  <a:pt x="34" y="135"/>
                  <a:pt x="35" y="135"/>
                  <a:pt x="35" y="135"/>
                </a:cubicBezTo>
                <a:cubicBezTo>
                  <a:pt x="35" y="135"/>
                  <a:pt x="35" y="135"/>
                  <a:pt x="35" y="135"/>
                </a:cubicBezTo>
                <a:cubicBezTo>
                  <a:pt x="35" y="135"/>
                  <a:pt x="34" y="136"/>
                  <a:pt x="34" y="136"/>
                </a:cubicBezTo>
                <a:cubicBezTo>
                  <a:pt x="33" y="136"/>
                  <a:pt x="33" y="136"/>
                  <a:pt x="33" y="135"/>
                </a:cubicBezTo>
                <a:cubicBezTo>
                  <a:pt x="32" y="135"/>
                  <a:pt x="32" y="136"/>
                  <a:pt x="31" y="136"/>
                </a:cubicBezTo>
                <a:cubicBezTo>
                  <a:pt x="31" y="136"/>
                  <a:pt x="31" y="136"/>
                  <a:pt x="31" y="136"/>
                </a:cubicBezTo>
                <a:cubicBezTo>
                  <a:pt x="31" y="136"/>
                  <a:pt x="31" y="135"/>
                  <a:pt x="31" y="135"/>
                </a:cubicBezTo>
                <a:cubicBezTo>
                  <a:pt x="32" y="135"/>
                  <a:pt x="32" y="135"/>
                  <a:pt x="32" y="135"/>
                </a:cubicBezTo>
                <a:cubicBezTo>
                  <a:pt x="31" y="135"/>
                  <a:pt x="31" y="135"/>
                  <a:pt x="30" y="134"/>
                </a:cubicBezTo>
                <a:cubicBezTo>
                  <a:pt x="30" y="134"/>
                  <a:pt x="30" y="134"/>
                  <a:pt x="30" y="134"/>
                </a:cubicBezTo>
                <a:cubicBezTo>
                  <a:pt x="30" y="133"/>
                  <a:pt x="29" y="134"/>
                  <a:pt x="29" y="134"/>
                </a:cubicBezTo>
                <a:cubicBezTo>
                  <a:pt x="28" y="133"/>
                  <a:pt x="28" y="133"/>
                  <a:pt x="28" y="133"/>
                </a:cubicBezTo>
                <a:cubicBezTo>
                  <a:pt x="27" y="133"/>
                  <a:pt x="26" y="133"/>
                  <a:pt x="26" y="133"/>
                </a:cubicBezTo>
                <a:cubicBezTo>
                  <a:pt x="26" y="133"/>
                  <a:pt x="26" y="133"/>
                  <a:pt x="26" y="132"/>
                </a:cubicBezTo>
                <a:cubicBezTo>
                  <a:pt x="26" y="132"/>
                  <a:pt x="26" y="132"/>
                  <a:pt x="26" y="132"/>
                </a:cubicBezTo>
                <a:cubicBezTo>
                  <a:pt x="26" y="132"/>
                  <a:pt x="26" y="132"/>
                  <a:pt x="26" y="132"/>
                </a:cubicBezTo>
                <a:cubicBezTo>
                  <a:pt x="25" y="132"/>
                  <a:pt x="25" y="132"/>
                  <a:pt x="24" y="133"/>
                </a:cubicBezTo>
                <a:cubicBezTo>
                  <a:pt x="24" y="133"/>
                  <a:pt x="24" y="133"/>
                  <a:pt x="24" y="133"/>
                </a:cubicBezTo>
                <a:cubicBezTo>
                  <a:pt x="24" y="138"/>
                  <a:pt x="25" y="144"/>
                  <a:pt x="26" y="149"/>
                </a:cubicBezTo>
                <a:cubicBezTo>
                  <a:pt x="26" y="149"/>
                  <a:pt x="26" y="149"/>
                  <a:pt x="27" y="149"/>
                </a:cubicBezTo>
                <a:cubicBezTo>
                  <a:pt x="27" y="149"/>
                  <a:pt x="27" y="149"/>
                  <a:pt x="28" y="148"/>
                </a:cubicBezTo>
                <a:cubicBezTo>
                  <a:pt x="28" y="148"/>
                  <a:pt x="28" y="148"/>
                  <a:pt x="28" y="148"/>
                </a:cubicBezTo>
                <a:cubicBezTo>
                  <a:pt x="29" y="148"/>
                  <a:pt x="29" y="148"/>
                  <a:pt x="29" y="148"/>
                </a:cubicBezTo>
                <a:cubicBezTo>
                  <a:pt x="29" y="148"/>
                  <a:pt x="29" y="148"/>
                  <a:pt x="30" y="148"/>
                </a:cubicBezTo>
                <a:cubicBezTo>
                  <a:pt x="30" y="148"/>
                  <a:pt x="30" y="148"/>
                  <a:pt x="30" y="148"/>
                </a:cubicBezTo>
                <a:cubicBezTo>
                  <a:pt x="31" y="148"/>
                  <a:pt x="31" y="149"/>
                  <a:pt x="32" y="150"/>
                </a:cubicBezTo>
                <a:cubicBezTo>
                  <a:pt x="32" y="150"/>
                  <a:pt x="31" y="150"/>
                  <a:pt x="31" y="150"/>
                </a:cubicBezTo>
                <a:cubicBezTo>
                  <a:pt x="31" y="150"/>
                  <a:pt x="31" y="150"/>
                  <a:pt x="31" y="150"/>
                </a:cubicBezTo>
                <a:cubicBezTo>
                  <a:pt x="31" y="150"/>
                  <a:pt x="31" y="150"/>
                  <a:pt x="31" y="150"/>
                </a:cubicBezTo>
                <a:cubicBezTo>
                  <a:pt x="31" y="150"/>
                  <a:pt x="31" y="150"/>
                  <a:pt x="31" y="151"/>
                </a:cubicBezTo>
                <a:cubicBezTo>
                  <a:pt x="31" y="150"/>
                  <a:pt x="31" y="150"/>
                  <a:pt x="31" y="150"/>
                </a:cubicBezTo>
                <a:cubicBezTo>
                  <a:pt x="32" y="150"/>
                  <a:pt x="32" y="149"/>
                  <a:pt x="32" y="150"/>
                </a:cubicBezTo>
                <a:cubicBezTo>
                  <a:pt x="33" y="150"/>
                  <a:pt x="33" y="150"/>
                  <a:pt x="33" y="150"/>
                </a:cubicBezTo>
                <a:cubicBezTo>
                  <a:pt x="33" y="150"/>
                  <a:pt x="33" y="150"/>
                  <a:pt x="33" y="150"/>
                </a:cubicBezTo>
                <a:cubicBezTo>
                  <a:pt x="32" y="150"/>
                  <a:pt x="32" y="150"/>
                  <a:pt x="32" y="151"/>
                </a:cubicBezTo>
                <a:cubicBezTo>
                  <a:pt x="32" y="151"/>
                  <a:pt x="32" y="151"/>
                  <a:pt x="32" y="152"/>
                </a:cubicBezTo>
                <a:cubicBezTo>
                  <a:pt x="32" y="152"/>
                  <a:pt x="32" y="152"/>
                  <a:pt x="32" y="153"/>
                </a:cubicBezTo>
                <a:cubicBezTo>
                  <a:pt x="32" y="153"/>
                  <a:pt x="32" y="153"/>
                  <a:pt x="32" y="154"/>
                </a:cubicBezTo>
                <a:cubicBezTo>
                  <a:pt x="33" y="154"/>
                  <a:pt x="33" y="153"/>
                  <a:pt x="33" y="153"/>
                </a:cubicBezTo>
                <a:cubicBezTo>
                  <a:pt x="33" y="153"/>
                  <a:pt x="33" y="152"/>
                  <a:pt x="32" y="152"/>
                </a:cubicBezTo>
                <a:cubicBezTo>
                  <a:pt x="32" y="152"/>
                  <a:pt x="32" y="152"/>
                  <a:pt x="32" y="151"/>
                </a:cubicBezTo>
                <a:cubicBezTo>
                  <a:pt x="32" y="151"/>
                  <a:pt x="32" y="151"/>
                  <a:pt x="32" y="151"/>
                </a:cubicBezTo>
                <a:cubicBezTo>
                  <a:pt x="33" y="151"/>
                  <a:pt x="34" y="151"/>
                  <a:pt x="34" y="151"/>
                </a:cubicBezTo>
                <a:cubicBezTo>
                  <a:pt x="34" y="151"/>
                  <a:pt x="34" y="150"/>
                  <a:pt x="34" y="150"/>
                </a:cubicBezTo>
                <a:cubicBezTo>
                  <a:pt x="34" y="150"/>
                  <a:pt x="34" y="150"/>
                  <a:pt x="34" y="150"/>
                </a:cubicBezTo>
                <a:cubicBezTo>
                  <a:pt x="34" y="150"/>
                  <a:pt x="34" y="150"/>
                  <a:pt x="34" y="150"/>
                </a:cubicBezTo>
                <a:cubicBezTo>
                  <a:pt x="34" y="150"/>
                  <a:pt x="34" y="150"/>
                  <a:pt x="34" y="150"/>
                </a:cubicBezTo>
                <a:cubicBezTo>
                  <a:pt x="34" y="150"/>
                  <a:pt x="34" y="150"/>
                  <a:pt x="35" y="151"/>
                </a:cubicBezTo>
                <a:cubicBezTo>
                  <a:pt x="35" y="151"/>
                  <a:pt x="36" y="151"/>
                  <a:pt x="36" y="151"/>
                </a:cubicBezTo>
                <a:cubicBezTo>
                  <a:pt x="36" y="152"/>
                  <a:pt x="36" y="152"/>
                  <a:pt x="36" y="152"/>
                </a:cubicBezTo>
                <a:cubicBezTo>
                  <a:pt x="37" y="152"/>
                  <a:pt x="38" y="152"/>
                  <a:pt x="38" y="152"/>
                </a:cubicBezTo>
                <a:cubicBezTo>
                  <a:pt x="39" y="152"/>
                  <a:pt x="39" y="153"/>
                  <a:pt x="40" y="152"/>
                </a:cubicBezTo>
                <a:cubicBezTo>
                  <a:pt x="41" y="152"/>
                  <a:pt x="41" y="152"/>
                  <a:pt x="41" y="152"/>
                </a:cubicBezTo>
                <a:cubicBezTo>
                  <a:pt x="42" y="152"/>
                  <a:pt x="43" y="152"/>
                  <a:pt x="43" y="152"/>
                </a:cubicBezTo>
                <a:cubicBezTo>
                  <a:pt x="43" y="152"/>
                  <a:pt x="43" y="152"/>
                  <a:pt x="43" y="152"/>
                </a:cubicBezTo>
                <a:cubicBezTo>
                  <a:pt x="43" y="152"/>
                  <a:pt x="43" y="152"/>
                  <a:pt x="43" y="152"/>
                </a:cubicBezTo>
                <a:cubicBezTo>
                  <a:pt x="43" y="152"/>
                  <a:pt x="43" y="152"/>
                  <a:pt x="43" y="152"/>
                </a:cubicBezTo>
                <a:cubicBezTo>
                  <a:pt x="43" y="152"/>
                  <a:pt x="43" y="152"/>
                  <a:pt x="42" y="152"/>
                </a:cubicBezTo>
                <a:cubicBezTo>
                  <a:pt x="42" y="152"/>
                  <a:pt x="42" y="152"/>
                  <a:pt x="42" y="152"/>
                </a:cubicBezTo>
                <a:cubicBezTo>
                  <a:pt x="43" y="152"/>
                  <a:pt x="43" y="152"/>
                  <a:pt x="43" y="153"/>
                </a:cubicBezTo>
                <a:cubicBezTo>
                  <a:pt x="43" y="153"/>
                  <a:pt x="43" y="153"/>
                  <a:pt x="43" y="153"/>
                </a:cubicBezTo>
                <a:cubicBezTo>
                  <a:pt x="43" y="153"/>
                  <a:pt x="43" y="153"/>
                  <a:pt x="43" y="152"/>
                </a:cubicBezTo>
                <a:cubicBezTo>
                  <a:pt x="44" y="153"/>
                  <a:pt x="44" y="153"/>
                  <a:pt x="44" y="153"/>
                </a:cubicBezTo>
                <a:cubicBezTo>
                  <a:pt x="44" y="153"/>
                  <a:pt x="44" y="153"/>
                  <a:pt x="44" y="153"/>
                </a:cubicBezTo>
                <a:cubicBezTo>
                  <a:pt x="44" y="153"/>
                  <a:pt x="45" y="153"/>
                  <a:pt x="45" y="153"/>
                </a:cubicBezTo>
                <a:cubicBezTo>
                  <a:pt x="45" y="153"/>
                  <a:pt x="45" y="153"/>
                  <a:pt x="45" y="153"/>
                </a:cubicBezTo>
                <a:cubicBezTo>
                  <a:pt x="44" y="153"/>
                  <a:pt x="45" y="154"/>
                  <a:pt x="44" y="154"/>
                </a:cubicBezTo>
                <a:cubicBezTo>
                  <a:pt x="44" y="154"/>
                  <a:pt x="44" y="154"/>
                  <a:pt x="44" y="154"/>
                </a:cubicBezTo>
                <a:cubicBezTo>
                  <a:pt x="44" y="154"/>
                  <a:pt x="44" y="154"/>
                  <a:pt x="45" y="154"/>
                </a:cubicBezTo>
                <a:cubicBezTo>
                  <a:pt x="45" y="154"/>
                  <a:pt x="45" y="154"/>
                  <a:pt x="46" y="154"/>
                </a:cubicBezTo>
                <a:cubicBezTo>
                  <a:pt x="46" y="154"/>
                  <a:pt x="47" y="155"/>
                  <a:pt x="47" y="155"/>
                </a:cubicBezTo>
                <a:cubicBezTo>
                  <a:pt x="48" y="156"/>
                  <a:pt x="48" y="156"/>
                  <a:pt x="48" y="157"/>
                </a:cubicBezTo>
                <a:cubicBezTo>
                  <a:pt x="48" y="156"/>
                  <a:pt x="48" y="156"/>
                  <a:pt x="48" y="156"/>
                </a:cubicBezTo>
                <a:cubicBezTo>
                  <a:pt x="48" y="156"/>
                  <a:pt x="48" y="156"/>
                  <a:pt x="48" y="156"/>
                </a:cubicBezTo>
                <a:cubicBezTo>
                  <a:pt x="48" y="156"/>
                  <a:pt x="49" y="157"/>
                  <a:pt x="49" y="157"/>
                </a:cubicBezTo>
                <a:cubicBezTo>
                  <a:pt x="49" y="157"/>
                  <a:pt x="49" y="157"/>
                  <a:pt x="49" y="157"/>
                </a:cubicBezTo>
                <a:cubicBezTo>
                  <a:pt x="49" y="157"/>
                  <a:pt x="49" y="157"/>
                  <a:pt x="49" y="157"/>
                </a:cubicBezTo>
                <a:cubicBezTo>
                  <a:pt x="50" y="157"/>
                  <a:pt x="50" y="157"/>
                  <a:pt x="51" y="157"/>
                </a:cubicBezTo>
                <a:cubicBezTo>
                  <a:pt x="51" y="157"/>
                  <a:pt x="51" y="157"/>
                  <a:pt x="51" y="157"/>
                </a:cubicBezTo>
                <a:cubicBezTo>
                  <a:pt x="51" y="157"/>
                  <a:pt x="52" y="157"/>
                  <a:pt x="53" y="157"/>
                </a:cubicBezTo>
                <a:cubicBezTo>
                  <a:pt x="53" y="158"/>
                  <a:pt x="54" y="158"/>
                  <a:pt x="54" y="158"/>
                </a:cubicBezTo>
                <a:cubicBezTo>
                  <a:pt x="54" y="158"/>
                  <a:pt x="56" y="159"/>
                  <a:pt x="56" y="159"/>
                </a:cubicBezTo>
                <a:cubicBezTo>
                  <a:pt x="56" y="159"/>
                  <a:pt x="56" y="159"/>
                  <a:pt x="56" y="159"/>
                </a:cubicBezTo>
                <a:cubicBezTo>
                  <a:pt x="56" y="159"/>
                  <a:pt x="56" y="160"/>
                  <a:pt x="56" y="160"/>
                </a:cubicBezTo>
                <a:cubicBezTo>
                  <a:pt x="56" y="161"/>
                  <a:pt x="57" y="162"/>
                  <a:pt x="58" y="162"/>
                </a:cubicBezTo>
                <a:cubicBezTo>
                  <a:pt x="58" y="162"/>
                  <a:pt x="58" y="163"/>
                  <a:pt x="58" y="163"/>
                </a:cubicBezTo>
                <a:cubicBezTo>
                  <a:pt x="57" y="163"/>
                  <a:pt x="57" y="164"/>
                  <a:pt x="57" y="164"/>
                </a:cubicBezTo>
                <a:cubicBezTo>
                  <a:pt x="57" y="164"/>
                  <a:pt x="56" y="164"/>
                  <a:pt x="56" y="165"/>
                </a:cubicBezTo>
                <a:cubicBezTo>
                  <a:pt x="55" y="165"/>
                  <a:pt x="55" y="166"/>
                  <a:pt x="55" y="166"/>
                </a:cubicBezTo>
                <a:cubicBezTo>
                  <a:pt x="55" y="166"/>
                  <a:pt x="55" y="166"/>
                  <a:pt x="55" y="166"/>
                </a:cubicBezTo>
                <a:cubicBezTo>
                  <a:pt x="56" y="166"/>
                  <a:pt x="56" y="166"/>
                  <a:pt x="56" y="166"/>
                </a:cubicBezTo>
                <a:cubicBezTo>
                  <a:pt x="57" y="166"/>
                  <a:pt x="57" y="166"/>
                  <a:pt x="57" y="166"/>
                </a:cubicBezTo>
                <a:cubicBezTo>
                  <a:pt x="57" y="167"/>
                  <a:pt x="58" y="166"/>
                  <a:pt x="58" y="166"/>
                </a:cubicBezTo>
                <a:cubicBezTo>
                  <a:pt x="58" y="167"/>
                  <a:pt x="58" y="167"/>
                  <a:pt x="58" y="167"/>
                </a:cubicBezTo>
                <a:cubicBezTo>
                  <a:pt x="58" y="167"/>
                  <a:pt x="58" y="167"/>
                  <a:pt x="58" y="167"/>
                </a:cubicBezTo>
                <a:cubicBezTo>
                  <a:pt x="59" y="166"/>
                  <a:pt x="59" y="166"/>
                  <a:pt x="59" y="166"/>
                </a:cubicBezTo>
                <a:cubicBezTo>
                  <a:pt x="60" y="166"/>
                  <a:pt x="60" y="165"/>
                  <a:pt x="60" y="165"/>
                </a:cubicBezTo>
                <a:cubicBezTo>
                  <a:pt x="60" y="165"/>
                  <a:pt x="61" y="165"/>
                  <a:pt x="61" y="165"/>
                </a:cubicBezTo>
                <a:cubicBezTo>
                  <a:pt x="61" y="165"/>
                  <a:pt x="61" y="165"/>
                  <a:pt x="61" y="165"/>
                </a:cubicBezTo>
                <a:cubicBezTo>
                  <a:pt x="62" y="166"/>
                  <a:pt x="63" y="166"/>
                  <a:pt x="63" y="166"/>
                </a:cubicBezTo>
                <a:cubicBezTo>
                  <a:pt x="63" y="166"/>
                  <a:pt x="63" y="166"/>
                  <a:pt x="63" y="166"/>
                </a:cubicBezTo>
                <a:cubicBezTo>
                  <a:pt x="63" y="166"/>
                  <a:pt x="63" y="166"/>
                  <a:pt x="63" y="166"/>
                </a:cubicBezTo>
                <a:cubicBezTo>
                  <a:pt x="64" y="166"/>
                  <a:pt x="64" y="167"/>
                  <a:pt x="64" y="167"/>
                </a:cubicBezTo>
                <a:cubicBezTo>
                  <a:pt x="64" y="167"/>
                  <a:pt x="64" y="167"/>
                  <a:pt x="64" y="168"/>
                </a:cubicBezTo>
                <a:cubicBezTo>
                  <a:pt x="64" y="168"/>
                  <a:pt x="65" y="167"/>
                  <a:pt x="65" y="167"/>
                </a:cubicBezTo>
                <a:cubicBezTo>
                  <a:pt x="66" y="167"/>
                  <a:pt x="66" y="167"/>
                  <a:pt x="67" y="168"/>
                </a:cubicBezTo>
                <a:cubicBezTo>
                  <a:pt x="67" y="168"/>
                  <a:pt x="67" y="168"/>
                  <a:pt x="68" y="168"/>
                </a:cubicBezTo>
                <a:cubicBezTo>
                  <a:pt x="68" y="168"/>
                  <a:pt x="69" y="167"/>
                  <a:pt x="70" y="168"/>
                </a:cubicBezTo>
                <a:cubicBezTo>
                  <a:pt x="71" y="168"/>
                  <a:pt x="71" y="169"/>
                  <a:pt x="72" y="170"/>
                </a:cubicBezTo>
                <a:cubicBezTo>
                  <a:pt x="73" y="170"/>
                  <a:pt x="74" y="170"/>
                  <a:pt x="74" y="170"/>
                </a:cubicBezTo>
                <a:cubicBezTo>
                  <a:pt x="75" y="170"/>
                  <a:pt x="75" y="173"/>
                  <a:pt x="75" y="173"/>
                </a:cubicBezTo>
                <a:cubicBezTo>
                  <a:pt x="75" y="175"/>
                  <a:pt x="74" y="176"/>
                  <a:pt x="73" y="177"/>
                </a:cubicBezTo>
                <a:cubicBezTo>
                  <a:pt x="73" y="177"/>
                  <a:pt x="73" y="177"/>
                  <a:pt x="72" y="177"/>
                </a:cubicBezTo>
                <a:cubicBezTo>
                  <a:pt x="72" y="177"/>
                  <a:pt x="72" y="177"/>
                  <a:pt x="72" y="178"/>
                </a:cubicBezTo>
                <a:cubicBezTo>
                  <a:pt x="72" y="178"/>
                  <a:pt x="72" y="179"/>
                  <a:pt x="71" y="179"/>
                </a:cubicBezTo>
                <a:cubicBezTo>
                  <a:pt x="71" y="179"/>
                  <a:pt x="71" y="179"/>
                  <a:pt x="71" y="179"/>
                </a:cubicBezTo>
                <a:cubicBezTo>
                  <a:pt x="71" y="179"/>
                  <a:pt x="71" y="179"/>
                  <a:pt x="71" y="179"/>
                </a:cubicBezTo>
                <a:cubicBezTo>
                  <a:pt x="71" y="179"/>
                  <a:pt x="71" y="179"/>
                  <a:pt x="71" y="179"/>
                </a:cubicBezTo>
                <a:cubicBezTo>
                  <a:pt x="71" y="180"/>
                  <a:pt x="70" y="180"/>
                  <a:pt x="70" y="181"/>
                </a:cubicBezTo>
                <a:cubicBezTo>
                  <a:pt x="70" y="182"/>
                  <a:pt x="70" y="182"/>
                  <a:pt x="70" y="183"/>
                </a:cubicBezTo>
                <a:cubicBezTo>
                  <a:pt x="71" y="183"/>
                  <a:pt x="70" y="184"/>
                  <a:pt x="70" y="184"/>
                </a:cubicBezTo>
                <a:cubicBezTo>
                  <a:pt x="70" y="185"/>
                  <a:pt x="70" y="185"/>
                  <a:pt x="70" y="185"/>
                </a:cubicBezTo>
                <a:cubicBezTo>
                  <a:pt x="70" y="185"/>
                  <a:pt x="69" y="186"/>
                  <a:pt x="69" y="187"/>
                </a:cubicBezTo>
                <a:cubicBezTo>
                  <a:pt x="70" y="187"/>
                  <a:pt x="70" y="187"/>
                  <a:pt x="70" y="187"/>
                </a:cubicBezTo>
                <a:cubicBezTo>
                  <a:pt x="69" y="188"/>
                  <a:pt x="69" y="188"/>
                  <a:pt x="69" y="188"/>
                </a:cubicBezTo>
                <a:cubicBezTo>
                  <a:pt x="69" y="188"/>
                  <a:pt x="69" y="188"/>
                  <a:pt x="69" y="189"/>
                </a:cubicBezTo>
                <a:cubicBezTo>
                  <a:pt x="68" y="189"/>
                  <a:pt x="68" y="189"/>
                  <a:pt x="68" y="190"/>
                </a:cubicBezTo>
                <a:cubicBezTo>
                  <a:pt x="68" y="190"/>
                  <a:pt x="68" y="190"/>
                  <a:pt x="68" y="190"/>
                </a:cubicBezTo>
                <a:cubicBezTo>
                  <a:pt x="67" y="191"/>
                  <a:pt x="67" y="191"/>
                  <a:pt x="67" y="191"/>
                </a:cubicBezTo>
                <a:cubicBezTo>
                  <a:pt x="66" y="192"/>
                  <a:pt x="66" y="192"/>
                  <a:pt x="65" y="192"/>
                </a:cubicBezTo>
                <a:cubicBezTo>
                  <a:pt x="65" y="192"/>
                  <a:pt x="64" y="192"/>
                  <a:pt x="64" y="192"/>
                </a:cubicBezTo>
                <a:cubicBezTo>
                  <a:pt x="64" y="192"/>
                  <a:pt x="64" y="192"/>
                  <a:pt x="63" y="192"/>
                </a:cubicBezTo>
                <a:cubicBezTo>
                  <a:pt x="63" y="192"/>
                  <a:pt x="63" y="192"/>
                  <a:pt x="63" y="193"/>
                </a:cubicBezTo>
                <a:cubicBezTo>
                  <a:pt x="63" y="193"/>
                  <a:pt x="63" y="192"/>
                  <a:pt x="62" y="192"/>
                </a:cubicBezTo>
                <a:cubicBezTo>
                  <a:pt x="62" y="193"/>
                  <a:pt x="60" y="194"/>
                  <a:pt x="60" y="194"/>
                </a:cubicBezTo>
                <a:cubicBezTo>
                  <a:pt x="60" y="194"/>
                  <a:pt x="60" y="195"/>
                  <a:pt x="59" y="195"/>
                </a:cubicBezTo>
                <a:cubicBezTo>
                  <a:pt x="59" y="195"/>
                  <a:pt x="59" y="195"/>
                  <a:pt x="59" y="195"/>
                </a:cubicBezTo>
                <a:cubicBezTo>
                  <a:pt x="60" y="195"/>
                  <a:pt x="59" y="196"/>
                  <a:pt x="59" y="196"/>
                </a:cubicBezTo>
                <a:cubicBezTo>
                  <a:pt x="59" y="196"/>
                  <a:pt x="59" y="196"/>
                  <a:pt x="59" y="196"/>
                </a:cubicBezTo>
                <a:cubicBezTo>
                  <a:pt x="60" y="199"/>
                  <a:pt x="58" y="199"/>
                  <a:pt x="58" y="200"/>
                </a:cubicBezTo>
                <a:cubicBezTo>
                  <a:pt x="57" y="200"/>
                  <a:pt x="57" y="201"/>
                  <a:pt x="57" y="201"/>
                </a:cubicBezTo>
                <a:cubicBezTo>
                  <a:pt x="57" y="202"/>
                  <a:pt x="56" y="202"/>
                  <a:pt x="56" y="203"/>
                </a:cubicBezTo>
                <a:cubicBezTo>
                  <a:pt x="56" y="202"/>
                  <a:pt x="57" y="201"/>
                  <a:pt x="57" y="201"/>
                </a:cubicBezTo>
                <a:cubicBezTo>
                  <a:pt x="57" y="201"/>
                  <a:pt x="57" y="201"/>
                  <a:pt x="57" y="201"/>
                </a:cubicBezTo>
                <a:cubicBezTo>
                  <a:pt x="57" y="201"/>
                  <a:pt x="56" y="201"/>
                  <a:pt x="56" y="201"/>
                </a:cubicBezTo>
                <a:cubicBezTo>
                  <a:pt x="56" y="201"/>
                  <a:pt x="56" y="201"/>
                  <a:pt x="56" y="201"/>
                </a:cubicBezTo>
                <a:cubicBezTo>
                  <a:pt x="56" y="201"/>
                  <a:pt x="56" y="201"/>
                  <a:pt x="56" y="202"/>
                </a:cubicBezTo>
                <a:cubicBezTo>
                  <a:pt x="56" y="202"/>
                  <a:pt x="55" y="202"/>
                  <a:pt x="55" y="202"/>
                </a:cubicBezTo>
                <a:cubicBezTo>
                  <a:pt x="74" y="221"/>
                  <a:pt x="100" y="232"/>
                  <a:pt x="128" y="232"/>
                </a:cubicBezTo>
                <a:cubicBezTo>
                  <a:pt x="179" y="232"/>
                  <a:pt x="221" y="195"/>
                  <a:pt x="230" y="147"/>
                </a:cubicBezTo>
                <a:cubicBezTo>
                  <a:pt x="230" y="147"/>
                  <a:pt x="230" y="146"/>
                  <a:pt x="230" y="146"/>
                </a:cubicBezTo>
                <a:cubicBezTo>
                  <a:pt x="230" y="146"/>
                  <a:pt x="230" y="146"/>
                  <a:pt x="230" y="146"/>
                </a:cubicBezTo>
                <a:cubicBezTo>
                  <a:pt x="229" y="146"/>
                  <a:pt x="230" y="145"/>
                  <a:pt x="230" y="145"/>
                </a:cubicBezTo>
                <a:cubicBezTo>
                  <a:pt x="229" y="145"/>
                  <a:pt x="229" y="145"/>
                  <a:pt x="229" y="145"/>
                </a:cubicBezTo>
                <a:cubicBezTo>
                  <a:pt x="229" y="144"/>
                  <a:pt x="229" y="143"/>
                  <a:pt x="229" y="143"/>
                </a:cubicBezTo>
                <a:cubicBezTo>
                  <a:pt x="229" y="143"/>
                  <a:pt x="229" y="143"/>
                  <a:pt x="229" y="143"/>
                </a:cubicBezTo>
                <a:cubicBezTo>
                  <a:pt x="229" y="143"/>
                  <a:pt x="229" y="143"/>
                  <a:pt x="229" y="143"/>
                </a:cubicBezTo>
                <a:cubicBezTo>
                  <a:pt x="229" y="143"/>
                  <a:pt x="228" y="143"/>
                  <a:pt x="228" y="143"/>
                </a:cubicBezTo>
                <a:cubicBezTo>
                  <a:pt x="228" y="142"/>
                  <a:pt x="228" y="142"/>
                  <a:pt x="228" y="142"/>
                </a:cubicBezTo>
                <a:cubicBezTo>
                  <a:pt x="228" y="142"/>
                  <a:pt x="228" y="142"/>
                  <a:pt x="228" y="142"/>
                </a:cubicBezTo>
                <a:cubicBezTo>
                  <a:pt x="228" y="141"/>
                  <a:pt x="227" y="141"/>
                  <a:pt x="227" y="141"/>
                </a:cubicBezTo>
                <a:cubicBezTo>
                  <a:pt x="227" y="141"/>
                  <a:pt x="227" y="141"/>
                  <a:pt x="227" y="141"/>
                </a:cubicBezTo>
                <a:cubicBezTo>
                  <a:pt x="227" y="140"/>
                  <a:pt x="227" y="139"/>
                  <a:pt x="227" y="139"/>
                </a:cubicBezTo>
                <a:cubicBezTo>
                  <a:pt x="227" y="139"/>
                  <a:pt x="227" y="139"/>
                  <a:pt x="227" y="138"/>
                </a:cubicBezTo>
                <a:cubicBezTo>
                  <a:pt x="227" y="138"/>
                  <a:pt x="227" y="137"/>
                  <a:pt x="228" y="137"/>
                </a:cubicBezTo>
                <a:cubicBezTo>
                  <a:pt x="227" y="137"/>
                  <a:pt x="227" y="137"/>
                  <a:pt x="227" y="137"/>
                </a:cubicBezTo>
                <a:cubicBezTo>
                  <a:pt x="227" y="136"/>
                  <a:pt x="227" y="136"/>
                  <a:pt x="227" y="135"/>
                </a:cubicBezTo>
                <a:cubicBezTo>
                  <a:pt x="227" y="134"/>
                  <a:pt x="226" y="134"/>
                  <a:pt x="226" y="133"/>
                </a:cubicBezTo>
                <a:cubicBezTo>
                  <a:pt x="226" y="133"/>
                  <a:pt x="226" y="132"/>
                  <a:pt x="226" y="131"/>
                </a:cubicBezTo>
                <a:cubicBezTo>
                  <a:pt x="226" y="131"/>
                  <a:pt x="226" y="130"/>
                  <a:pt x="225" y="130"/>
                </a:cubicBezTo>
                <a:cubicBezTo>
                  <a:pt x="225" y="130"/>
                  <a:pt x="225" y="130"/>
                  <a:pt x="225" y="130"/>
                </a:cubicBezTo>
                <a:cubicBezTo>
                  <a:pt x="225" y="131"/>
                  <a:pt x="225" y="131"/>
                  <a:pt x="224" y="131"/>
                </a:cubicBezTo>
                <a:cubicBezTo>
                  <a:pt x="224" y="132"/>
                  <a:pt x="224" y="132"/>
                  <a:pt x="223" y="132"/>
                </a:cubicBezTo>
                <a:cubicBezTo>
                  <a:pt x="223" y="132"/>
                  <a:pt x="223" y="132"/>
                  <a:pt x="223" y="132"/>
                </a:cubicBezTo>
                <a:cubicBezTo>
                  <a:pt x="223" y="132"/>
                  <a:pt x="223" y="132"/>
                  <a:pt x="223" y="132"/>
                </a:cubicBezTo>
                <a:cubicBezTo>
                  <a:pt x="223" y="132"/>
                  <a:pt x="223" y="132"/>
                  <a:pt x="223" y="132"/>
                </a:cubicBezTo>
                <a:cubicBezTo>
                  <a:pt x="223" y="132"/>
                  <a:pt x="223" y="132"/>
                  <a:pt x="223" y="132"/>
                </a:cubicBezTo>
                <a:cubicBezTo>
                  <a:pt x="223" y="132"/>
                  <a:pt x="223" y="131"/>
                  <a:pt x="223" y="131"/>
                </a:cubicBezTo>
                <a:cubicBezTo>
                  <a:pt x="222" y="131"/>
                  <a:pt x="222" y="132"/>
                  <a:pt x="222" y="132"/>
                </a:cubicBezTo>
                <a:cubicBezTo>
                  <a:pt x="222" y="132"/>
                  <a:pt x="222" y="132"/>
                  <a:pt x="222" y="132"/>
                </a:cubicBezTo>
                <a:cubicBezTo>
                  <a:pt x="222" y="131"/>
                  <a:pt x="222" y="131"/>
                  <a:pt x="222" y="130"/>
                </a:cubicBezTo>
                <a:cubicBezTo>
                  <a:pt x="223" y="129"/>
                  <a:pt x="222" y="128"/>
                  <a:pt x="222" y="128"/>
                </a:cubicBezTo>
                <a:cubicBezTo>
                  <a:pt x="222" y="128"/>
                  <a:pt x="222" y="128"/>
                  <a:pt x="222" y="128"/>
                </a:cubicBezTo>
                <a:cubicBezTo>
                  <a:pt x="222" y="128"/>
                  <a:pt x="222" y="128"/>
                  <a:pt x="222" y="128"/>
                </a:cubicBezTo>
                <a:cubicBezTo>
                  <a:pt x="221" y="128"/>
                  <a:pt x="221" y="128"/>
                  <a:pt x="221" y="128"/>
                </a:cubicBezTo>
                <a:cubicBezTo>
                  <a:pt x="221" y="128"/>
                  <a:pt x="221" y="128"/>
                  <a:pt x="222" y="128"/>
                </a:cubicBezTo>
                <a:cubicBezTo>
                  <a:pt x="222" y="128"/>
                  <a:pt x="222" y="128"/>
                  <a:pt x="222" y="128"/>
                </a:cubicBezTo>
                <a:cubicBezTo>
                  <a:pt x="222" y="127"/>
                  <a:pt x="221" y="127"/>
                  <a:pt x="221" y="127"/>
                </a:cubicBezTo>
                <a:cubicBezTo>
                  <a:pt x="221" y="127"/>
                  <a:pt x="221" y="127"/>
                  <a:pt x="221" y="127"/>
                </a:cubicBezTo>
                <a:cubicBezTo>
                  <a:pt x="221" y="126"/>
                  <a:pt x="221" y="126"/>
                  <a:pt x="221" y="126"/>
                </a:cubicBezTo>
                <a:cubicBezTo>
                  <a:pt x="220" y="126"/>
                  <a:pt x="220" y="126"/>
                  <a:pt x="220" y="126"/>
                </a:cubicBezTo>
                <a:cubicBezTo>
                  <a:pt x="219" y="126"/>
                  <a:pt x="220" y="124"/>
                  <a:pt x="219" y="123"/>
                </a:cubicBezTo>
                <a:cubicBezTo>
                  <a:pt x="219" y="124"/>
                  <a:pt x="219" y="124"/>
                  <a:pt x="218" y="124"/>
                </a:cubicBezTo>
                <a:cubicBezTo>
                  <a:pt x="218" y="123"/>
                  <a:pt x="218" y="123"/>
                  <a:pt x="218" y="123"/>
                </a:cubicBezTo>
                <a:cubicBezTo>
                  <a:pt x="218" y="123"/>
                  <a:pt x="218" y="123"/>
                  <a:pt x="218" y="123"/>
                </a:cubicBezTo>
                <a:cubicBezTo>
                  <a:pt x="218" y="123"/>
                  <a:pt x="218" y="123"/>
                  <a:pt x="218" y="124"/>
                </a:cubicBezTo>
                <a:cubicBezTo>
                  <a:pt x="218" y="124"/>
                  <a:pt x="218" y="124"/>
                  <a:pt x="218" y="124"/>
                </a:cubicBezTo>
                <a:cubicBezTo>
                  <a:pt x="218" y="124"/>
                  <a:pt x="218" y="124"/>
                  <a:pt x="218" y="125"/>
                </a:cubicBezTo>
                <a:cubicBezTo>
                  <a:pt x="217" y="125"/>
                  <a:pt x="217" y="125"/>
                  <a:pt x="217" y="125"/>
                </a:cubicBezTo>
                <a:cubicBezTo>
                  <a:pt x="217" y="125"/>
                  <a:pt x="217" y="124"/>
                  <a:pt x="217" y="124"/>
                </a:cubicBezTo>
                <a:cubicBezTo>
                  <a:pt x="217" y="124"/>
                  <a:pt x="217" y="124"/>
                  <a:pt x="217" y="124"/>
                </a:cubicBezTo>
                <a:cubicBezTo>
                  <a:pt x="217" y="124"/>
                  <a:pt x="217" y="125"/>
                  <a:pt x="217" y="125"/>
                </a:cubicBezTo>
                <a:cubicBezTo>
                  <a:pt x="217" y="125"/>
                  <a:pt x="217" y="125"/>
                  <a:pt x="217" y="125"/>
                </a:cubicBezTo>
                <a:cubicBezTo>
                  <a:pt x="217" y="125"/>
                  <a:pt x="217" y="125"/>
                  <a:pt x="217" y="124"/>
                </a:cubicBezTo>
                <a:cubicBezTo>
                  <a:pt x="217" y="124"/>
                  <a:pt x="217" y="125"/>
                  <a:pt x="216" y="125"/>
                </a:cubicBezTo>
                <a:cubicBezTo>
                  <a:pt x="216" y="125"/>
                  <a:pt x="216" y="125"/>
                  <a:pt x="216" y="125"/>
                </a:cubicBezTo>
                <a:cubicBezTo>
                  <a:pt x="216" y="125"/>
                  <a:pt x="216" y="125"/>
                  <a:pt x="216" y="125"/>
                </a:cubicBezTo>
                <a:cubicBezTo>
                  <a:pt x="216" y="125"/>
                  <a:pt x="216" y="125"/>
                  <a:pt x="216" y="125"/>
                </a:cubicBezTo>
                <a:cubicBezTo>
                  <a:pt x="216" y="125"/>
                  <a:pt x="216" y="125"/>
                  <a:pt x="216" y="125"/>
                </a:cubicBezTo>
                <a:cubicBezTo>
                  <a:pt x="216" y="125"/>
                  <a:pt x="216" y="125"/>
                  <a:pt x="216" y="125"/>
                </a:cubicBezTo>
                <a:cubicBezTo>
                  <a:pt x="215" y="125"/>
                  <a:pt x="215" y="125"/>
                  <a:pt x="215" y="125"/>
                </a:cubicBezTo>
                <a:cubicBezTo>
                  <a:pt x="215" y="125"/>
                  <a:pt x="215" y="125"/>
                  <a:pt x="215" y="125"/>
                </a:cubicBezTo>
                <a:cubicBezTo>
                  <a:pt x="215" y="125"/>
                  <a:pt x="215" y="125"/>
                  <a:pt x="215" y="125"/>
                </a:cubicBezTo>
                <a:cubicBezTo>
                  <a:pt x="215" y="125"/>
                  <a:pt x="215" y="125"/>
                  <a:pt x="215" y="124"/>
                </a:cubicBezTo>
                <a:cubicBezTo>
                  <a:pt x="215" y="125"/>
                  <a:pt x="215" y="125"/>
                  <a:pt x="215" y="125"/>
                </a:cubicBezTo>
                <a:cubicBezTo>
                  <a:pt x="214" y="125"/>
                  <a:pt x="214" y="125"/>
                  <a:pt x="213" y="125"/>
                </a:cubicBezTo>
                <a:cubicBezTo>
                  <a:pt x="213" y="126"/>
                  <a:pt x="214" y="126"/>
                  <a:pt x="214" y="126"/>
                </a:cubicBezTo>
                <a:cubicBezTo>
                  <a:pt x="213" y="126"/>
                  <a:pt x="213" y="127"/>
                  <a:pt x="213" y="127"/>
                </a:cubicBezTo>
                <a:cubicBezTo>
                  <a:pt x="212" y="127"/>
                  <a:pt x="212" y="127"/>
                  <a:pt x="212" y="127"/>
                </a:cubicBezTo>
                <a:cubicBezTo>
                  <a:pt x="211" y="128"/>
                  <a:pt x="211" y="128"/>
                  <a:pt x="210" y="129"/>
                </a:cubicBezTo>
                <a:cubicBezTo>
                  <a:pt x="210" y="129"/>
                  <a:pt x="210" y="129"/>
                  <a:pt x="210" y="129"/>
                </a:cubicBezTo>
                <a:cubicBezTo>
                  <a:pt x="210" y="129"/>
                  <a:pt x="209" y="130"/>
                  <a:pt x="209" y="130"/>
                </a:cubicBezTo>
                <a:cubicBezTo>
                  <a:pt x="209" y="130"/>
                  <a:pt x="209" y="130"/>
                  <a:pt x="208" y="130"/>
                </a:cubicBezTo>
                <a:cubicBezTo>
                  <a:pt x="208" y="130"/>
                  <a:pt x="208" y="131"/>
                  <a:pt x="208" y="131"/>
                </a:cubicBezTo>
                <a:cubicBezTo>
                  <a:pt x="208" y="131"/>
                  <a:pt x="207" y="131"/>
                  <a:pt x="207" y="131"/>
                </a:cubicBezTo>
                <a:cubicBezTo>
                  <a:pt x="207" y="132"/>
                  <a:pt x="207" y="132"/>
                  <a:pt x="207" y="132"/>
                </a:cubicBezTo>
                <a:cubicBezTo>
                  <a:pt x="206" y="132"/>
                  <a:pt x="206" y="132"/>
                  <a:pt x="206" y="132"/>
                </a:cubicBezTo>
                <a:cubicBezTo>
                  <a:pt x="206" y="132"/>
                  <a:pt x="206" y="132"/>
                  <a:pt x="206" y="133"/>
                </a:cubicBezTo>
                <a:cubicBezTo>
                  <a:pt x="205" y="133"/>
                  <a:pt x="206" y="134"/>
                  <a:pt x="206" y="134"/>
                </a:cubicBezTo>
                <a:cubicBezTo>
                  <a:pt x="206" y="135"/>
                  <a:pt x="205" y="136"/>
                  <a:pt x="205" y="137"/>
                </a:cubicBezTo>
                <a:cubicBezTo>
                  <a:pt x="205" y="137"/>
                  <a:pt x="205" y="138"/>
                  <a:pt x="205" y="138"/>
                </a:cubicBezTo>
                <a:cubicBezTo>
                  <a:pt x="205" y="138"/>
                  <a:pt x="205" y="138"/>
                  <a:pt x="205" y="139"/>
                </a:cubicBezTo>
                <a:cubicBezTo>
                  <a:pt x="204" y="139"/>
                  <a:pt x="204" y="139"/>
                  <a:pt x="204" y="139"/>
                </a:cubicBezTo>
                <a:cubicBezTo>
                  <a:pt x="204" y="139"/>
                  <a:pt x="204" y="140"/>
                  <a:pt x="204" y="140"/>
                </a:cubicBezTo>
                <a:cubicBezTo>
                  <a:pt x="204" y="140"/>
                  <a:pt x="204" y="140"/>
                  <a:pt x="204" y="140"/>
                </a:cubicBezTo>
                <a:cubicBezTo>
                  <a:pt x="203" y="140"/>
                  <a:pt x="203" y="140"/>
                  <a:pt x="203" y="141"/>
                </a:cubicBezTo>
                <a:cubicBezTo>
                  <a:pt x="203" y="141"/>
                  <a:pt x="203" y="141"/>
                  <a:pt x="202" y="141"/>
                </a:cubicBezTo>
                <a:cubicBezTo>
                  <a:pt x="202" y="141"/>
                  <a:pt x="202" y="141"/>
                  <a:pt x="202" y="140"/>
                </a:cubicBezTo>
                <a:cubicBezTo>
                  <a:pt x="202" y="140"/>
                  <a:pt x="201" y="139"/>
                  <a:pt x="201" y="139"/>
                </a:cubicBezTo>
                <a:cubicBezTo>
                  <a:pt x="200" y="137"/>
                  <a:pt x="200" y="137"/>
                  <a:pt x="200" y="137"/>
                </a:cubicBezTo>
                <a:cubicBezTo>
                  <a:pt x="200" y="137"/>
                  <a:pt x="200" y="137"/>
                  <a:pt x="200" y="136"/>
                </a:cubicBezTo>
                <a:cubicBezTo>
                  <a:pt x="200" y="136"/>
                  <a:pt x="200" y="136"/>
                  <a:pt x="200" y="135"/>
                </a:cubicBezTo>
                <a:cubicBezTo>
                  <a:pt x="199" y="135"/>
                  <a:pt x="199" y="134"/>
                  <a:pt x="199" y="134"/>
                </a:cubicBezTo>
                <a:cubicBezTo>
                  <a:pt x="199" y="133"/>
                  <a:pt x="198" y="132"/>
                  <a:pt x="198" y="131"/>
                </a:cubicBezTo>
                <a:cubicBezTo>
                  <a:pt x="198" y="130"/>
                  <a:pt x="198" y="129"/>
                  <a:pt x="197" y="128"/>
                </a:cubicBezTo>
                <a:cubicBezTo>
                  <a:pt x="197" y="128"/>
                  <a:pt x="197" y="127"/>
                  <a:pt x="197" y="127"/>
                </a:cubicBezTo>
                <a:cubicBezTo>
                  <a:pt x="197" y="126"/>
                  <a:pt x="197" y="126"/>
                  <a:pt x="197" y="126"/>
                </a:cubicBezTo>
                <a:cubicBezTo>
                  <a:pt x="198" y="126"/>
                  <a:pt x="197" y="126"/>
                  <a:pt x="197" y="125"/>
                </a:cubicBezTo>
                <a:cubicBezTo>
                  <a:pt x="197" y="125"/>
                  <a:pt x="197" y="125"/>
                  <a:pt x="197" y="124"/>
                </a:cubicBezTo>
                <a:cubicBezTo>
                  <a:pt x="197" y="124"/>
                  <a:pt x="197" y="124"/>
                  <a:pt x="196" y="124"/>
                </a:cubicBezTo>
                <a:cubicBezTo>
                  <a:pt x="196" y="124"/>
                  <a:pt x="196" y="125"/>
                  <a:pt x="196" y="125"/>
                </a:cubicBezTo>
                <a:cubicBezTo>
                  <a:pt x="197" y="125"/>
                  <a:pt x="196" y="126"/>
                  <a:pt x="195" y="126"/>
                </a:cubicBezTo>
                <a:cubicBezTo>
                  <a:pt x="195" y="126"/>
                  <a:pt x="195" y="126"/>
                  <a:pt x="195" y="126"/>
                </a:cubicBezTo>
                <a:cubicBezTo>
                  <a:pt x="194" y="126"/>
                  <a:pt x="193" y="124"/>
                  <a:pt x="193" y="124"/>
                </a:cubicBezTo>
                <a:cubicBezTo>
                  <a:pt x="193" y="124"/>
                  <a:pt x="193" y="124"/>
                  <a:pt x="193" y="124"/>
                </a:cubicBezTo>
                <a:cubicBezTo>
                  <a:pt x="193" y="124"/>
                  <a:pt x="194" y="124"/>
                  <a:pt x="194" y="124"/>
                </a:cubicBezTo>
                <a:cubicBezTo>
                  <a:pt x="194" y="124"/>
                  <a:pt x="194" y="124"/>
                  <a:pt x="194" y="123"/>
                </a:cubicBezTo>
                <a:cubicBezTo>
                  <a:pt x="193" y="124"/>
                  <a:pt x="192" y="123"/>
                  <a:pt x="192" y="123"/>
                </a:cubicBezTo>
                <a:cubicBezTo>
                  <a:pt x="192" y="123"/>
                  <a:pt x="192" y="122"/>
                  <a:pt x="192" y="122"/>
                </a:cubicBezTo>
                <a:cubicBezTo>
                  <a:pt x="191" y="122"/>
                  <a:pt x="191" y="122"/>
                  <a:pt x="191" y="122"/>
                </a:cubicBezTo>
                <a:cubicBezTo>
                  <a:pt x="191" y="122"/>
                  <a:pt x="191" y="121"/>
                  <a:pt x="190" y="121"/>
                </a:cubicBezTo>
                <a:cubicBezTo>
                  <a:pt x="190" y="121"/>
                  <a:pt x="190" y="121"/>
                  <a:pt x="190" y="121"/>
                </a:cubicBezTo>
                <a:cubicBezTo>
                  <a:pt x="190" y="120"/>
                  <a:pt x="190" y="120"/>
                  <a:pt x="190" y="120"/>
                </a:cubicBezTo>
                <a:cubicBezTo>
                  <a:pt x="189" y="120"/>
                  <a:pt x="187" y="121"/>
                  <a:pt x="187" y="120"/>
                </a:cubicBezTo>
                <a:cubicBezTo>
                  <a:pt x="187" y="120"/>
                  <a:pt x="186" y="120"/>
                  <a:pt x="186" y="120"/>
                </a:cubicBezTo>
                <a:cubicBezTo>
                  <a:pt x="185" y="120"/>
                  <a:pt x="185" y="120"/>
                  <a:pt x="185" y="120"/>
                </a:cubicBezTo>
                <a:cubicBezTo>
                  <a:pt x="185" y="121"/>
                  <a:pt x="184" y="121"/>
                  <a:pt x="184" y="121"/>
                </a:cubicBezTo>
                <a:cubicBezTo>
                  <a:pt x="183" y="121"/>
                  <a:pt x="183" y="120"/>
                  <a:pt x="183" y="120"/>
                </a:cubicBezTo>
                <a:cubicBezTo>
                  <a:pt x="182" y="120"/>
                  <a:pt x="182" y="120"/>
                  <a:pt x="181" y="120"/>
                </a:cubicBezTo>
                <a:cubicBezTo>
                  <a:pt x="181" y="120"/>
                  <a:pt x="181" y="120"/>
                  <a:pt x="181" y="120"/>
                </a:cubicBezTo>
                <a:cubicBezTo>
                  <a:pt x="180" y="120"/>
                  <a:pt x="180" y="120"/>
                  <a:pt x="180" y="120"/>
                </a:cubicBezTo>
                <a:cubicBezTo>
                  <a:pt x="179" y="120"/>
                  <a:pt x="179" y="120"/>
                  <a:pt x="179" y="120"/>
                </a:cubicBezTo>
                <a:cubicBezTo>
                  <a:pt x="179" y="119"/>
                  <a:pt x="179" y="119"/>
                  <a:pt x="179" y="119"/>
                </a:cubicBezTo>
                <a:cubicBezTo>
                  <a:pt x="178" y="119"/>
                  <a:pt x="178" y="118"/>
                  <a:pt x="178" y="118"/>
                </a:cubicBezTo>
                <a:cubicBezTo>
                  <a:pt x="178" y="118"/>
                  <a:pt x="178" y="118"/>
                  <a:pt x="178" y="118"/>
                </a:cubicBezTo>
                <a:cubicBezTo>
                  <a:pt x="178" y="118"/>
                  <a:pt x="177" y="118"/>
                  <a:pt x="177" y="118"/>
                </a:cubicBezTo>
                <a:cubicBezTo>
                  <a:pt x="177" y="118"/>
                  <a:pt x="176" y="119"/>
                  <a:pt x="176" y="119"/>
                </a:cubicBezTo>
                <a:cubicBezTo>
                  <a:pt x="176" y="119"/>
                  <a:pt x="175" y="119"/>
                  <a:pt x="175" y="119"/>
                </a:cubicBezTo>
                <a:cubicBezTo>
                  <a:pt x="175" y="118"/>
                  <a:pt x="174" y="118"/>
                  <a:pt x="174" y="118"/>
                </a:cubicBezTo>
                <a:cubicBezTo>
                  <a:pt x="174" y="118"/>
                  <a:pt x="173" y="118"/>
                  <a:pt x="173" y="117"/>
                </a:cubicBezTo>
                <a:cubicBezTo>
                  <a:pt x="173" y="117"/>
                  <a:pt x="172" y="117"/>
                  <a:pt x="172" y="117"/>
                </a:cubicBezTo>
                <a:cubicBezTo>
                  <a:pt x="172" y="117"/>
                  <a:pt x="171" y="116"/>
                  <a:pt x="171" y="116"/>
                </a:cubicBezTo>
                <a:cubicBezTo>
                  <a:pt x="171" y="115"/>
                  <a:pt x="171" y="115"/>
                  <a:pt x="171" y="115"/>
                </a:cubicBezTo>
                <a:cubicBezTo>
                  <a:pt x="171" y="115"/>
                  <a:pt x="171" y="115"/>
                  <a:pt x="171" y="114"/>
                </a:cubicBezTo>
                <a:cubicBezTo>
                  <a:pt x="170" y="114"/>
                  <a:pt x="170" y="114"/>
                  <a:pt x="170" y="114"/>
                </a:cubicBezTo>
                <a:cubicBezTo>
                  <a:pt x="170" y="114"/>
                  <a:pt x="170" y="114"/>
                  <a:pt x="170" y="114"/>
                </a:cubicBezTo>
                <a:cubicBezTo>
                  <a:pt x="169" y="114"/>
                  <a:pt x="169" y="114"/>
                  <a:pt x="169" y="114"/>
                </a:cubicBezTo>
                <a:cubicBezTo>
                  <a:pt x="169" y="114"/>
                  <a:pt x="169" y="114"/>
                  <a:pt x="169" y="114"/>
                </a:cubicBezTo>
                <a:cubicBezTo>
                  <a:pt x="169" y="114"/>
                  <a:pt x="168" y="114"/>
                  <a:pt x="168" y="115"/>
                </a:cubicBezTo>
                <a:cubicBezTo>
                  <a:pt x="168" y="115"/>
                  <a:pt x="168" y="115"/>
                  <a:pt x="168" y="115"/>
                </a:cubicBezTo>
                <a:cubicBezTo>
                  <a:pt x="168" y="115"/>
                  <a:pt x="168" y="115"/>
                  <a:pt x="168" y="115"/>
                </a:cubicBezTo>
                <a:cubicBezTo>
                  <a:pt x="168" y="115"/>
                  <a:pt x="168" y="115"/>
                  <a:pt x="168" y="115"/>
                </a:cubicBezTo>
                <a:cubicBezTo>
                  <a:pt x="168" y="115"/>
                  <a:pt x="168" y="115"/>
                  <a:pt x="168" y="115"/>
                </a:cubicBezTo>
                <a:cubicBezTo>
                  <a:pt x="168" y="115"/>
                  <a:pt x="168" y="115"/>
                  <a:pt x="168" y="115"/>
                </a:cubicBezTo>
                <a:cubicBezTo>
                  <a:pt x="168" y="116"/>
                  <a:pt x="169" y="117"/>
                  <a:pt x="169" y="117"/>
                </a:cubicBezTo>
                <a:cubicBezTo>
                  <a:pt x="169" y="117"/>
                  <a:pt x="169" y="117"/>
                  <a:pt x="170" y="118"/>
                </a:cubicBezTo>
                <a:cubicBezTo>
                  <a:pt x="170" y="118"/>
                  <a:pt x="169" y="118"/>
                  <a:pt x="170" y="118"/>
                </a:cubicBezTo>
                <a:cubicBezTo>
                  <a:pt x="170" y="118"/>
                  <a:pt x="170" y="118"/>
                  <a:pt x="171" y="118"/>
                </a:cubicBezTo>
                <a:cubicBezTo>
                  <a:pt x="171" y="119"/>
                  <a:pt x="171" y="119"/>
                  <a:pt x="170" y="119"/>
                </a:cubicBezTo>
                <a:cubicBezTo>
                  <a:pt x="170" y="119"/>
                  <a:pt x="171" y="119"/>
                  <a:pt x="171" y="119"/>
                </a:cubicBezTo>
                <a:cubicBezTo>
                  <a:pt x="170" y="119"/>
                  <a:pt x="171" y="120"/>
                  <a:pt x="171" y="120"/>
                </a:cubicBezTo>
                <a:cubicBezTo>
                  <a:pt x="171" y="120"/>
                  <a:pt x="171" y="120"/>
                  <a:pt x="171" y="120"/>
                </a:cubicBezTo>
                <a:cubicBezTo>
                  <a:pt x="171" y="120"/>
                  <a:pt x="171" y="121"/>
                  <a:pt x="171" y="121"/>
                </a:cubicBezTo>
                <a:cubicBezTo>
                  <a:pt x="172" y="121"/>
                  <a:pt x="172" y="121"/>
                  <a:pt x="172" y="121"/>
                </a:cubicBezTo>
                <a:cubicBezTo>
                  <a:pt x="171" y="120"/>
                  <a:pt x="172" y="120"/>
                  <a:pt x="172" y="119"/>
                </a:cubicBezTo>
                <a:cubicBezTo>
                  <a:pt x="172" y="119"/>
                  <a:pt x="172" y="119"/>
                  <a:pt x="172" y="119"/>
                </a:cubicBezTo>
                <a:cubicBezTo>
                  <a:pt x="172" y="120"/>
                  <a:pt x="172" y="119"/>
                  <a:pt x="172" y="120"/>
                </a:cubicBezTo>
                <a:cubicBezTo>
                  <a:pt x="172" y="120"/>
                  <a:pt x="172" y="121"/>
                  <a:pt x="172" y="121"/>
                </a:cubicBezTo>
                <a:cubicBezTo>
                  <a:pt x="172" y="121"/>
                  <a:pt x="172" y="121"/>
                  <a:pt x="172" y="122"/>
                </a:cubicBezTo>
                <a:cubicBezTo>
                  <a:pt x="172" y="122"/>
                  <a:pt x="172" y="122"/>
                  <a:pt x="172" y="122"/>
                </a:cubicBezTo>
                <a:cubicBezTo>
                  <a:pt x="173" y="122"/>
                  <a:pt x="173" y="122"/>
                  <a:pt x="173" y="122"/>
                </a:cubicBezTo>
                <a:cubicBezTo>
                  <a:pt x="173" y="122"/>
                  <a:pt x="173" y="122"/>
                  <a:pt x="173" y="122"/>
                </a:cubicBezTo>
                <a:cubicBezTo>
                  <a:pt x="174" y="122"/>
                  <a:pt x="175" y="122"/>
                  <a:pt x="175" y="122"/>
                </a:cubicBezTo>
                <a:cubicBezTo>
                  <a:pt x="175" y="122"/>
                  <a:pt x="175" y="122"/>
                  <a:pt x="175" y="122"/>
                </a:cubicBezTo>
                <a:cubicBezTo>
                  <a:pt x="175" y="122"/>
                  <a:pt x="175" y="122"/>
                  <a:pt x="176" y="122"/>
                </a:cubicBezTo>
                <a:cubicBezTo>
                  <a:pt x="176" y="122"/>
                  <a:pt x="176" y="122"/>
                  <a:pt x="176" y="121"/>
                </a:cubicBezTo>
                <a:cubicBezTo>
                  <a:pt x="176" y="121"/>
                  <a:pt x="176" y="121"/>
                  <a:pt x="176" y="121"/>
                </a:cubicBezTo>
                <a:cubicBezTo>
                  <a:pt x="177" y="120"/>
                  <a:pt x="177" y="120"/>
                  <a:pt x="177" y="120"/>
                </a:cubicBezTo>
                <a:cubicBezTo>
                  <a:pt x="178" y="120"/>
                  <a:pt x="178" y="119"/>
                  <a:pt x="178" y="119"/>
                </a:cubicBezTo>
                <a:cubicBezTo>
                  <a:pt x="178" y="119"/>
                  <a:pt x="178" y="119"/>
                  <a:pt x="178" y="119"/>
                </a:cubicBezTo>
                <a:cubicBezTo>
                  <a:pt x="178" y="120"/>
                  <a:pt x="178" y="120"/>
                  <a:pt x="178" y="120"/>
                </a:cubicBezTo>
                <a:cubicBezTo>
                  <a:pt x="178" y="120"/>
                  <a:pt x="178" y="120"/>
                  <a:pt x="178" y="120"/>
                </a:cubicBezTo>
                <a:cubicBezTo>
                  <a:pt x="178" y="120"/>
                  <a:pt x="178" y="121"/>
                  <a:pt x="178" y="121"/>
                </a:cubicBezTo>
                <a:cubicBezTo>
                  <a:pt x="178" y="121"/>
                  <a:pt x="179" y="122"/>
                  <a:pt x="179" y="122"/>
                </a:cubicBezTo>
                <a:cubicBezTo>
                  <a:pt x="179" y="122"/>
                  <a:pt x="180" y="122"/>
                  <a:pt x="180" y="123"/>
                </a:cubicBezTo>
                <a:cubicBezTo>
                  <a:pt x="180" y="123"/>
                  <a:pt x="180" y="122"/>
                  <a:pt x="181" y="123"/>
                </a:cubicBezTo>
                <a:cubicBezTo>
                  <a:pt x="181" y="123"/>
                  <a:pt x="181" y="123"/>
                  <a:pt x="181" y="124"/>
                </a:cubicBezTo>
                <a:cubicBezTo>
                  <a:pt x="181" y="124"/>
                  <a:pt x="182" y="124"/>
                  <a:pt x="182" y="124"/>
                </a:cubicBezTo>
                <a:cubicBezTo>
                  <a:pt x="182" y="124"/>
                  <a:pt x="182" y="125"/>
                  <a:pt x="181" y="125"/>
                </a:cubicBezTo>
                <a:cubicBezTo>
                  <a:pt x="181" y="125"/>
                  <a:pt x="181" y="125"/>
                  <a:pt x="181" y="125"/>
                </a:cubicBezTo>
                <a:cubicBezTo>
                  <a:pt x="181" y="126"/>
                  <a:pt x="181" y="126"/>
                  <a:pt x="180" y="126"/>
                </a:cubicBezTo>
                <a:cubicBezTo>
                  <a:pt x="180" y="126"/>
                  <a:pt x="180" y="126"/>
                  <a:pt x="180" y="126"/>
                </a:cubicBezTo>
                <a:cubicBezTo>
                  <a:pt x="180" y="127"/>
                  <a:pt x="180" y="128"/>
                  <a:pt x="180" y="128"/>
                </a:cubicBezTo>
                <a:cubicBezTo>
                  <a:pt x="179" y="128"/>
                  <a:pt x="178" y="128"/>
                  <a:pt x="178" y="129"/>
                </a:cubicBezTo>
                <a:cubicBezTo>
                  <a:pt x="178" y="129"/>
                  <a:pt x="178" y="129"/>
                  <a:pt x="178" y="129"/>
                </a:cubicBezTo>
                <a:cubicBezTo>
                  <a:pt x="178" y="129"/>
                  <a:pt x="177" y="129"/>
                  <a:pt x="177" y="129"/>
                </a:cubicBezTo>
                <a:cubicBezTo>
                  <a:pt x="177" y="129"/>
                  <a:pt x="177" y="130"/>
                  <a:pt x="177" y="130"/>
                </a:cubicBezTo>
                <a:cubicBezTo>
                  <a:pt x="176" y="130"/>
                  <a:pt x="176" y="130"/>
                  <a:pt x="176" y="130"/>
                </a:cubicBezTo>
                <a:cubicBezTo>
                  <a:pt x="176" y="130"/>
                  <a:pt x="176" y="130"/>
                  <a:pt x="175" y="130"/>
                </a:cubicBezTo>
                <a:cubicBezTo>
                  <a:pt x="175" y="131"/>
                  <a:pt x="174" y="131"/>
                  <a:pt x="174" y="131"/>
                </a:cubicBezTo>
                <a:cubicBezTo>
                  <a:pt x="174" y="131"/>
                  <a:pt x="173" y="131"/>
                  <a:pt x="173" y="132"/>
                </a:cubicBezTo>
                <a:cubicBezTo>
                  <a:pt x="173" y="132"/>
                  <a:pt x="173" y="132"/>
                  <a:pt x="173" y="132"/>
                </a:cubicBezTo>
                <a:cubicBezTo>
                  <a:pt x="172" y="133"/>
                  <a:pt x="171" y="133"/>
                  <a:pt x="170" y="133"/>
                </a:cubicBezTo>
                <a:cubicBezTo>
                  <a:pt x="169" y="133"/>
                  <a:pt x="169" y="134"/>
                  <a:pt x="169" y="134"/>
                </a:cubicBezTo>
                <a:cubicBezTo>
                  <a:pt x="169" y="134"/>
                  <a:pt x="168" y="134"/>
                  <a:pt x="168" y="134"/>
                </a:cubicBezTo>
                <a:cubicBezTo>
                  <a:pt x="168" y="134"/>
                  <a:pt x="167" y="134"/>
                  <a:pt x="167" y="135"/>
                </a:cubicBezTo>
                <a:cubicBezTo>
                  <a:pt x="166" y="135"/>
                  <a:pt x="166" y="135"/>
                  <a:pt x="166" y="135"/>
                </a:cubicBezTo>
                <a:cubicBezTo>
                  <a:pt x="165" y="135"/>
                  <a:pt x="165" y="135"/>
                  <a:pt x="165" y="135"/>
                </a:cubicBezTo>
                <a:cubicBezTo>
                  <a:pt x="164" y="136"/>
                  <a:pt x="163" y="136"/>
                  <a:pt x="163" y="135"/>
                </a:cubicBezTo>
                <a:cubicBezTo>
                  <a:pt x="163" y="134"/>
                  <a:pt x="163" y="134"/>
                  <a:pt x="163" y="134"/>
                </a:cubicBezTo>
                <a:cubicBezTo>
                  <a:pt x="162" y="134"/>
                  <a:pt x="162" y="133"/>
                  <a:pt x="162" y="132"/>
                </a:cubicBezTo>
                <a:cubicBezTo>
                  <a:pt x="162" y="132"/>
                  <a:pt x="162" y="132"/>
                  <a:pt x="162" y="132"/>
                </a:cubicBezTo>
                <a:cubicBezTo>
                  <a:pt x="162" y="131"/>
                  <a:pt x="162" y="131"/>
                  <a:pt x="162" y="131"/>
                </a:cubicBezTo>
                <a:cubicBezTo>
                  <a:pt x="162" y="130"/>
                  <a:pt x="161" y="130"/>
                  <a:pt x="161" y="129"/>
                </a:cubicBezTo>
                <a:cubicBezTo>
                  <a:pt x="161" y="129"/>
                  <a:pt x="161" y="129"/>
                  <a:pt x="161" y="129"/>
                </a:cubicBezTo>
                <a:cubicBezTo>
                  <a:pt x="160" y="128"/>
                  <a:pt x="160" y="128"/>
                  <a:pt x="160" y="127"/>
                </a:cubicBezTo>
                <a:cubicBezTo>
                  <a:pt x="159" y="127"/>
                  <a:pt x="159" y="127"/>
                  <a:pt x="158" y="126"/>
                </a:cubicBezTo>
                <a:cubicBezTo>
                  <a:pt x="158" y="126"/>
                  <a:pt x="158" y="126"/>
                  <a:pt x="158" y="125"/>
                </a:cubicBezTo>
                <a:cubicBezTo>
                  <a:pt x="158" y="125"/>
                  <a:pt x="158" y="124"/>
                  <a:pt x="158" y="123"/>
                </a:cubicBezTo>
                <a:cubicBezTo>
                  <a:pt x="157" y="123"/>
                  <a:pt x="157" y="123"/>
                  <a:pt x="157" y="122"/>
                </a:cubicBezTo>
                <a:cubicBezTo>
                  <a:pt x="156" y="122"/>
                  <a:pt x="156" y="122"/>
                  <a:pt x="156" y="121"/>
                </a:cubicBezTo>
                <a:cubicBezTo>
                  <a:pt x="156" y="120"/>
                  <a:pt x="155" y="120"/>
                  <a:pt x="155" y="119"/>
                </a:cubicBezTo>
                <a:cubicBezTo>
                  <a:pt x="154" y="119"/>
                  <a:pt x="154" y="118"/>
                  <a:pt x="154" y="118"/>
                </a:cubicBezTo>
                <a:cubicBezTo>
                  <a:pt x="153" y="117"/>
                  <a:pt x="153" y="117"/>
                  <a:pt x="153" y="117"/>
                </a:cubicBezTo>
                <a:cubicBezTo>
                  <a:pt x="153" y="117"/>
                  <a:pt x="153" y="117"/>
                  <a:pt x="153" y="117"/>
                </a:cubicBezTo>
                <a:cubicBezTo>
                  <a:pt x="153" y="116"/>
                  <a:pt x="153" y="116"/>
                  <a:pt x="153" y="115"/>
                </a:cubicBezTo>
                <a:cubicBezTo>
                  <a:pt x="153" y="115"/>
                  <a:pt x="153" y="115"/>
                  <a:pt x="153" y="115"/>
                </a:cubicBezTo>
                <a:cubicBezTo>
                  <a:pt x="153" y="114"/>
                  <a:pt x="152" y="114"/>
                  <a:pt x="152" y="113"/>
                </a:cubicBezTo>
                <a:cubicBezTo>
                  <a:pt x="152" y="112"/>
                  <a:pt x="152" y="112"/>
                  <a:pt x="153" y="111"/>
                </a:cubicBezTo>
                <a:cubicBezTo>
                  <a:pt x="153" y="111"/>
                  <a:pt x="153" y="111"/>
                  <a:pt x="153" y="111"/>
                </a:cubicBezTo>
                <a:cubicBezTo>
                  <a:pt x="153" y="110"/>
                  <a:pt x="153" y="109"/>
                  <a:pt x="154" y="109"/>
                </a:cubicBezTo>
                <a:cubicBezTo>
                  <a:pt x="154" y="108"/>
                  <a:pt x="154" y="108"/>
                  <a:pt x="154" y="107"/>
                </a:cubicBezTo>
                <a:cubicBezTo>
                  <a:pt x="154" y="107"/>
                  <a:pt x="154" y="107"/>
                  <a:pt x="154" y="107"/>
                </a:cubicBezTo>
                <a:cubicBezTo>
                  <a:pt x="154" y="107"/>
                  <a:pt x="154" y="106"/>
                  <a:pt x="154" y="106"/>
                </a:cubicBezTo>
                <a:cubicBezTo>
                  <a:pt x="154" y="106"/>
                  <a:pt x="154" y="106"/>
                  <a:pt x="154" y="106"/>
                </a:cubicBezTo>
                <a:cubicBezTo>
                  <a:pt x="154" y="106"/>
                  <a:pt x="154" y="106"/>
                  <a:pt x="154" y="106"/>
                </a:cubicBezTo>
                <a:cubicBezTo>
                  <a:pt x="154" y="106"/>
                  <a:pt x="154" y="106"/>
                  <a:pt x="154" y="106"/>
                </a:cubicBezTo>
                <a:cubicBezTo>
                  <a:pt x="154" y="106"/>
                  <a:pt x="154" y="106"/>
                  <a:pt x="154" y="106"/>
                </a:cubicBezTo>
                <a:cubicBezTo>
                  <a:pt x="154" y="106"/>
                  <a:pt x="154" y="106"/>
                  <a:pt x="153" y="106"/>
                </a:cubicBezTo>
                <a:cubicBezTo>
                  <a:pt x="153" y="106"/>
                  <a:pt x="153" y="106"/>
                  <a:pt x="152" y="106"/>
                </a:cubicBezTo>
                <a:cubicBezTo>
                  <a:pt x="152" y="106"/>
                  <a:pt x="152" y="106"/>
                  <a:pt x="152" y="106"/>
                </a:cubicBezTo>
                <a:cubicBezTo>
                  <a:pt x="151" y="106"/>
                  <a:pt x="151" y="107"/>
                  <a:pt x="150" y="107"/>
                </a:cubicBezTo>
                <a:cubicBezTo>
                  <a:pt x="150" y="106"/>
                  <a:pt x="150" y="106"/>
                  <a:pt x="149" y="106"/>
                </a:cubicBezTo>
                <a:cubicBezTo>
                  <a:pt x="149" y="106"/>
                  <a:pt x="148" y="105"/>
                  <a:pt x="148" y="106"/>
                </a:cubicBezTo>
                <a:cubicBezTo>
                  <a:pt x="148" y="106"/>
                  <a:pt x="148" y="106"/>
                  <a:pt x="148" y="106"/>
                </a:cubicBezTo>
                <a:cubicBezTo>
                  <a:pt x="148" y="106"/>
                  <a:pt x="148" y="106"/>
                  <a:pt x="147" y="106"/>
                </a:cubicBezTo>
                <a:cubicBezTo>
                  <a:pt x="147" y="106"/>
                  <a:pt x="147" y="106"/>
                  <a:pt x="146" y="106"/>
                </a:cubicBezTo>
                <a:cubicBezTo>
                  <a:pt x="146" y="106"/>
                  <a:pt x="146" y="106"/>
                  <a:pt x="146" y="106"/>
                </a:cubicBezTo>
                <a:cubicBezTo>
                  <a:pt x="146" y="106"/>
                  <a:pt x="146" y="106"/>
                  <a:pt x="146" y="106"/>
                </a:cubicBezTo>
                <a:cubicBezTo>
                  <a:pt x="145" y="106"/>
                  <a:pt x="145" y="106"/>
                  <a:pt x="145" y="106"/>
                </a:cubicBezTo>
                <a:cubicBezTo>
                  <a:pt x="145" y="106"/>
                  <a:pt x="145" y="106"/>
                  <a:pt x="145" y="106"/>
                </a:cubicBezTo>
                <a:cubicBezTo>
                  <a:pt x="145" y="106"/>
                  <a:pt x="145" y="106"/>
                  <a:pt x="145" y="106"/>
                </a:cubicBezTo>
                <a:cubicBezTo>
                  <a:pt x="145" y="106"/>
                  <a:pt x="145" y="106"/>
                  <a:pt x="145" y="106"/>
                </a:cubicBezTo>
                <a:cubicBezTo>
                  <a:pt x="145" y="105"/>
                  <a:pt x="145" y="105"/>
                  <a:pt x="145" y="105"/>
                </a:cubicBezTo>
                <a:cubicBezTo>
                  <a:pt x="145" y="105"/>
                  <a:pt x="145" y="105"/>
                  <a:pt x="145" y="105"/>
                </a:cubicBezTo>
                <a:cubicBezTo>
                  <a:pt x="145" y="105"/>
                  <a:pt x="144" y="105"/>
                  <a:pt x="144" y="105"/>
                </a:cubicBezTo>
                <a:cubicBezTo>
                  <a:pt x="144" y="105"/>
                  <a:pt x="144" y="105"/>
                  <a:pt x="144" y="105"/>
                </a:cubicBezTo>
                <a:cubicBezTo>
                  <a:pt x="144" y="105"/>
                  <a:pt x="144" y="105"/>
                  <a:pt x="144" y="105"/>
                </a:cubicBezTo>
                <a:cubicBezTo>
                  <a:pt x="144" y="105"/>
                  <a:pt x="144" y="105"/>
                  <a:pt x="144" y="105"/>
                </a:cubicBezTo>
                <a:cubicBezTo>
                  <a:pt x="144" y="105"/>
                  <a:pt x="144" y="105"/>
                  <a:pt x="144" y="105"/>
                </a:cubicBezTo>
                <a:cubicBezTo>
                  <a:pt x="144" y="104"/>
                  <a:pt x="144" y="104"/>
                  <a:pt x="144" y="104"/>
                </a:cubicBezTo>
                <a:cubicBezTo>
                  <a:pt x="143" y="104"/>
                  <a:pt x="143" y="104"/>
                  <a:pt x="143" y="104"/>
                </a:cubicBezTo>
                <a:cubicBezTo>
                  <a:pt x="143" y="104"/>
                  <a:pt x="143" y="104"/>
                  <a:pt x="143" y="104"/>
                </a:cubicBezTo>
                <a:cubicBezTo>
                  <a:pt x="143" y="103"/>
                  <a:pt x="143" y="103"/>
                  <a:pt x="143" y="103"/>
                </a:cubicBezTo>
                <a:cubicBezTo>
                  <a:pt x="143" y="103"/>
                  <a:pt x="143" y="103"/>
                  <a:pt x="143" y="103"/>
                </a:cubicBezTo>
                <a:cubicBezTo>
                  <a:pt x="144" y="103"/>
                  <a:pt x="144" y="103"/>
                  <a:pt x="143" y="103"/>
                </a:cubicBezTo>
                <a:cubicBezTo>
                  <a:pt x="143" y="103"/>
                  <a:pt x="143" y="103"/>
                  <a:pt x="143" y="103"/>
                </a:cubicBezTo>
                <a:cubicBezTo>
                  <a:pt x="143" y="103"/>
                  <a:pt x="144" y="103"/>
                  <a:pt x="144" y="103"/>
                </a:cubicBezTo>
                <a:cubicBezTo>
                  <a:pt x="144" y="103"/>
                  <a:pt x="144" y="103"/>
                  <a:pt x="144" y="103"/>
                </a:cubicBezTo>
                <a:cubicBezTo>
                  <a:pt x="143" y="103"/>
                  <a:pt x="143" y="103"/>
                  <a:pt x="143" y="103"/>
                </a:cubicBezTo>
                <a:cubicBezTo>
                  <a:pt x="143" y="102"/>
                  <a:pt x="143" y="102"/>
                  <a:pt x="143" y="102"/>
                </a:cubicBezTo>
                <a:cubicBezTo>
                  <a:pt x="143" y="102"/>
                  <a:pt x="143" y="102"/>
                  <a:pt x="143" y="102"/>
                </a:cubicBezTo>
                <a:cubicBezTo>
                  <a:pt x="143" y="102"/>
                  <a:pt x="143" y="102"/>
                  <a:pt x="143" y="102"/>
                </a:cubicBezTo>
                <a:cubicBezTo>
                  <a:pt x="143" y="102"/>
                  <a:pt x="143" y="102"/>
                  <a:pt x="144" y="102"/>
                </a:cubicBezTo>
                <a:cubicBezTo>
                  <a:pt x="144" y="102"/>
                  <a:pt x="144" y="102"/>
                  <a:pt x="144" y="102"/>
                </a:cubicBezTo>
                <a:cubicBezTo>
                  <a:pt x="143" y="102"/>
                  <a:pt x="143" y="102"/>
                  <a:pt x="143" y="102"/>
                </a:cubicBezTo>
                <a:cubicBezTo>
                  <a:pt x="143" y="102"/>
                  <a:pt x="143" y="101"/>
                  <a:pt x="143" y="101"/>
                </a:cubicBezTo>
                <a:cubicBezTo>
                  <a:pt x="143" y="101"/>
                  <a:pt x="143" y="101"/>
                  <a:pt x="143" y="101"/>
                </a:cubicBezTo>
                <a:cubicBezTo>
                  <a:pt x="143" y="101"/>
                  <a:pt x="144" y="101"/>
                  <a:pt x="144" y="100"/>
                </a:cubicBezTo>
                <a:cubicBezTo>
                  <a:pt x="144" y="101"/>
                  <a:pt x="144" y="101"/>
                  <a:pt x="145" y="101"/>
                </a:cubicBezTo>
                <a:cubicBezTo>
                  <a:pt x="145" y="101"/>
                  <a:pt x="145" y="101"/>
                  <a:pt x="145" y="101"/>
                </a:cubicBezTo>
                <a:cubicBezTo>
                  <a:pt x="145" y="101"/>
                  <a:pt x="144" y="101"/>
                  <a:pt x="144" y="101"/>
                </a:cubicBezTo>
                <a:cubicBezTo>
                  <a:pt x="144" y="100"/>
                  <a:pt x="144" y="100"/>
                  <a:pt x="144" y="100"/>
                </a:cubicBezTo>
                <a:cubicBezTo>
                  <a:pt x="145" y="100"/>
                  <a:pt x="145" y="100"/>
                  <a:pt x="145" y="100"/>
                </a:cubicBezTo>
                <a:cubicBezTo>
                  <a:pt x="145" y="101"/>
                  <a:pt x="145" y="101"/>
                  <a:pt x="145" y="101"/>
                </a:cubicBezTo>
                <a:cubicBezTo>
                  <a:pt x="145" y="101"/>
                  <a:pt x="146" y="101"/>
                  <a:pt x="146" y="101"/>
                </a:cubicBezTo>
                <a:cubicBezTo>
                  <a:pt x="146" y="101"/>
                  <a:pt x="146" y="101"/>
                  <a:pt x="146" y="101"/>
                </a:cubicBezTo>
                <a:cubicBezTo>
                  <a:pt x="146" y="101"/>
                  <a:pt x="146" y="101"/>
                  <a:pt x="146" y="101"/>
                </a:cubicBezTo>
                <a:cubicBezTo>
                  <a:pt x="146" y="100"/>
                  <a:pt x="146" y="100"/>
                  <a:pt x="146" y="100"/>
                </a:cubicBezTo>
                <a:cubicBezTo>
                  <a:pt x="146" y="100"/>
                  <a:pt x="146" y="100"/>
                  <a:pt x="146" y="100"/>
                </a:cubicBezTo>
                <a:cubicBezTo>
                  <a:pt x="146" y="100"/>
                  <a:pt x="147" y="100"/>
                  <a:pt x="147" y="100"/>
                </a:cubicBezTo>
                <a:cubicBezTo>
                  <a:pt x="147" y="100"/>
                  <a:pt x="147" y="100"/>
                  <a:pt x="147" y="100"/>
                </a:cubicBezTo>
                <a:cubicBezTo>
                  <a:pt x="147" y="100"/>
                  <a:pt x="147" y="100"/>
                  <a:pt x="146" y="100"/>
                </a:cubicBezTo>
                <a:cubicBezTo>
                  <a:pt x="146" y="100"/>
                  <a:pt x="146" y="100"/>
                  <a:pt x="146" y="100"/>
                </a:cubicBezTo>
                <a:cubicBezTo>
                  <a:pt x="146" y="100"/>
                  <a:pt x="146" y="100"/>
                  <a:pt x="146" y="99"/>
                </a:cubicBezTo>
                <a:cubicBezTo>
                  <a:pt x="146" y="99"/>
                  <a:pt x="147" y="100"/>
                  <a:pt x="147" y="100"/>
                </a:cubicBezTo>
                <a:cubicBezTo>
                  <a:pt x="147" y="100"/>
                  <a:pt x="147" y="99"/>
                  <a:pt x="147" y="99"/>
                </a:cubicBezTo>
                <a:cubicBezTo>
                  <a:pt x="148" y="100"/>
                  <a:pt x="148" y="100"/>
                  <a:pt x="149" y="100"/>
                </a:cubicBezTo>
                <a:cubicBezTo>
                  <a:pt x="149" y="99"/>
                  <a:pt x="149" y="99"/>
                  <a:pt x="149" y="99"/>
                </a:cubicBezTo>
                <a:cubicBezTo>
                  <a:pt x="149" y="99"/>
                  <a:pt x="150" y="99"/>
                  <a:pt x="151" y="98"/>
                </a:cubicBezTo>
                <a:cubicBezTo>
                  <a:pt x="152" y="98"/>
                  <a:pt x="152" y="99"/>
                  <a:pt x="153" y="98"/>
                </a:cubicBezTo>
                <a:cubicBezTo>
                  <a:pt x="153" y="98"/>
                  <a:pt x="153" y="99"/>
                  <a:pt x="153" y="99"/>
                </a:cubicBezTo>
                <a:cubicBezTo>
                  <a:pt x="154" y="99"/>
                  <a:pt x="154" y="99"/>
                  <a:pt x="154" y="99"/>
                </a:cubicBezTo>
                <a:cubicBezTo>
                  <a:pt x="154" y="99"/>
                  <a:pt x="154" y="99"/>
                  <a:pt x="155" y="99"/>
                </a:cubicBezTo>
                <a:cubicBezTo>
                  <a:pt x="155" y="99"/>
                  <a:pt x="155" y="100"/>
                  <a:pt x="156" y="100"/>
                </a:cubicBezTo>
                <a:cubicBezTo>
                  <a:pt x="156" y="100"/>
                  <a:pt x="157" y="100"/>
                  <a:pt x="157" y="100"/>
                </a:cubicBezTo>
                <a:cubicBezTo>
                  <a:pt x="157" y="100"/>
                  <a:pt x="158" y="100"/>
                  <a:pt x="158" y="100"/>
                </a:cubicBezTo>
                <a:cubicBezTo>
                  <a:pt x="158" y="100"/>
                  <a:pt x="159" y="100"/>
                  <a:pt x="159" y="100"/>
                </a:cubicBezTo>
                <a:cubicBezTo>
                  <a:pt x="160" y="100"/>
                  <a:pt x="161" y="99"/>
                  <a:pt x="161" y="98"/>
                </a:cubicBezTo>
                <a:cubicBezTo>
                  <a:pt x="161" y="98"/>
                  <a:pt x="160" y="98"/>
                  <a:pt x="160" y="97"/>
                </a:cubicBezTo>
                <a:cubicBezTo>
                  <a:pt x="160" y="97"/>
                  <a:pt x="159" y="97"/>
                  <a:pt x="159" y="97"/>
                </a:cubicBezTo>
                <a:cubicBezTo>
                  <a:pt x="159" y="96"/>
                  <a:pt x="159" y="96"/>
                  <a:pt x="159" y="96"/>
                </a:cubicBezTo>
                <a:cubicBezTo>
                  <a:pt x="159" y="96"/>
                  <a:pt x="158" y="96"/>
                  <a:pt x="158" y="96"/>
                </a:cubicBezTo>
                <a:cubicBezTo>
                  <a:pt x="158" y="95"/>
                  <a:pt x="158" y="95"/>
                  <a:pt x="157" y="95"/>
                </a:cubicBezTo>
                <a:cubicBezTo>
                  <a:pt x="157" y="95"/>
                  <a:pt x="157" y="95"/>
                  <a:pt x="157" y="95"/>
                </a:cubicBezTo>
                <a:cubicBezTo>
                  <a:pt x="156" y="95"/>
                  <a:pt x="156" y="94"/>
                  <a:pt x="156" y="94"/>
                </a:cubicBezTo>
                <a:cubicBezTo>
                  <a:pt x="156" y="94"/>
                  <a:pt x="156" y="94"/>
                  <a:pt x="156" y="94"/>
                </a:cubicBezTo>
                <a:cubicBezTo>
                  <a:pt x="156" y="94"/>
                  <a:pt x="155" y="94"/>
                  <a:pt x="155" y="94"/>
                </a:cubicBezTo>
                <a:cubicBezTo>
                  <a:pt x="155" y="94"/>
                  <a:pt x="156" y="94"/>
                  <a:pt x="156" y="93"/>
                </a:cubicBezTo>
                <a:cubicBezTo>
                  <a:pt x="156" y="93"/>
                  <a:pt x="156" y="93"/>
                  <a:pt x="156" y="93"/>
                </a:cubicBezTo>
                <a:cubicBezTo>
                  <a:pt x="157" y="93"/>
                  <a:pt x="157" y="93"/>
                  <a:pt x="157" y="92"/>
                </a:cubicBezTo>
                <a:cubicBezTo>
                  <a:pt x="157" y="92"/>
                  <a:pt x="156" y="92"/>
                  <a:pt x="156" y="92"/>
                </a:cubicBezTo>
                <a:cubicBezTo>
                  <a:pt x="156" y="92"/>
                  <a:pt x="156" y="92"/>
                  <a:pt x="156" y="92"/>
                </a:cubicBezTo>
                <a:cubicBezTo>
                  <a:pt x="157" y="92"/>
                  <a:pt x="157" y="91"/>
                  <a:pt x="158" y="91"/>
                </a:cubicBezTo>
                <a:cubicBezTo>
                  <a:pt x="158" y="91"/>
                  <a:pt x="158" y="91"/>
                  <a:pt x="158" y="91"/>
                </a:cubicBezTo>
                <a:cubicBezTo>
                  <a:pt x="157" y="91"/>
                  <a:pt x="157" y="91"/>
                  <a:pt x="157" y="91"/>
                </a:cubicBezTo>
                <a:cubicBezTo>
                  <a:pt x="157" y="91"/>
                  <a:pt x="157" y="91"/>
                  <a:pt x="157" y="91"/>
                </a:cubicBezTo>
                <a:cubicBezTo>
                  <a:pt x="156" y="91"/>
                  <a:pt x="156" y="91"/>
                  <a:pt x="156" y="91"/>
                </a:cubicBezTo>
                <a:cubicBezTo>
                  <a:pt x="156" y="91"/>
                  <a:pt x="156" y="91"/>
                  <a:pt x="155" y="91"/>
                </a:cubicBezTo>
                <a:cubicBezTo>
                  <a:pt x="155" y="92"/>
                  <a:pt x="154" y="92"/>
                  <a:pt x="154" y="92"/>
                </a:cubicBezTo>
                <a:cubicBezTo>
                  <a:pt x="154" y="92"/>
                  <a:pt x="154" y="92"/>
                  <a:pt x="154" y="92"/>
                </a:cubicBezTo>
                <a:cubicBezTo>
                  <a:pt x="153" y="92"/>
                  <a:pt x="153" y="92"/>
                  <a:pt x="153" y="92"/>
                </a:cubicBezTo>
                <a:cubicBezTo>
                  <a:pt x="153" y="92"/>
                  <a:pt x="153" y="92"/>
                  <a:pt x="153" y="92"/>
                </a:cubicBezTo>
                <a:cubicBezTo>
                  <a:pt x="153" y="92"/>
                  <a:pt x="153" y="92"/>
                  <a:pt x="153" y="92"/>
                </a:cubicBezTo>
                <a:cubicBezTo>
                  <a:pt x="153" y="92"/>
                  <a:pt x="153" y="92"/>
                  <a:pt x="153" y="92"/>
                </a:cubicBezTo>
                <a:cubicBezTo>
                  <a:pt x="152" y="92"/>
                  <a:pt x="152" y="92"/>
                  <a:pt x="152" y="92"/>
                </a:cubicBezTo>
                <a:cubicBezTo>
                  <a:pt x="152" y="92"/>
                  <a:pt x="152" y="92"/>
                  <a:pt x="152" y="92"/>
                </a:cubicBezTo>
                <a:cubicBezTo>
                  <a:pt x="152" y="93"/>
                  <a:pt x="153" y="93"/>
                  <a:pt x="153" y="94"/>
                </a:cubicBezTo>
                <a:cubicBezTo>
                  <a:pt x="153" y="94"/>
                  <a:pt x="154" y="94"/>
                  <a:pt x="154" y="94"/>
                </a:cubicBezTo>
                <a:cubicBezTo>
                  <a:pt x="154" y="94"/>
                  <a:pt x="154" y="94"/>
                  <a:pt x="155" y="94"/>
                </a:cubicBezTo>
                <a:cubicBezTo>
                  <a:pt x="155" y="94"/>
                  <a:pt x="154" y="94"/>
                  <a:pt x="154" y="94"/>
                </a:cubicBezTo>
                <a:cubicBezTo>
                  <a:pt x="154" y="94"/>
                  <a:pt x="154" y="94"/>
                  <a:pt x="154" y="94"/>
                </a:cubicBezTo>
                <a:cubicBezTo>
                  <a:pt x="154" y="94"/>
                  <a:pt x="154" y="94"/>
                  <a:pt x="153" y="94"/>
                </a:cubicBezTo>
                <a:cubicBezTo>
                  <a:pt x="153" y="94"/>
                  <a:pt x="153" y="94"/>
                  <a:pt x="153" y="94"/>
                </a:cubicBezTo>
                <a:cubicBezTo>
                  <a:pt x="153" y="94"/>
                  <a:pt x="153" y="94"/>
                  <a:pt x="152" y="94"/>
                </a:cubicBezTo>
                <a:cubicBezTo>
                  <a:pt x="152" y="95"/>
                  <a:pt x="152" y="95"/>
                  <a:pt x="151" y="95"/>
                </a:cubicBezTo>
                <a:cubicBezTo>
                  <a:pt x="151" y="95"/>
                  <a:pt x="151" y="95"/>
                  <a:pt x="151" y="95"/>
                </a:cubicBezTo>
                <a:cubicBezTo>
                  <a:pt x="151" y="94"/>
                  <a:pt x="151" y="94"/>
                  <a:pt x="150" y="94"/>
                </a:cubicBezTo>
                <a:cubicBezTo>
                  <a:pt x="150" y="94"/>
                  <a:pt x="150" y="94"/>
                  <a:pt x="150" y="94"/>
                </a:cubicBezTo>
                <a:cubicBezTo>
                  <a:pt x="150" y="93"/>
                  <a:pt x="151" y="93"/>
                  <a:pt x="151" y="93"/>
                </a:cubicBezTo>
                <a:cubicBezTo>
                  <a:pt x="151" y="93"/>
                  <a:pt x="151" y="93"/>
                  <a:pt x="151" y="92"/>
                </a:cubicBezTo>
                <a:cubicBezTo>
                  <a:pt x="150" y="92"/>
                  <a:pt x="150" y="93"/>
                  <a:pt x="149" y="92"/>
                </a:cubicBezTo>
                <a:cubicBezTo>
                  <a:pt x="149" y="92"/>
                  <a:pt x="149" y="92"/>
                  <a:pt x="149" y="92"/>
                </a:cubicBezTo>
                <a:cubicBezTo>
                  <a:pt x="149" y="92"/>
                  <a:pt x="149" y="92"/>
                  <a:pt x="150" y="92"/>
                </a:cubicBezTo>
                <a:cubicBezTo>
                  <a:pt x="150" y="92"/>
                  <a:pt x="150" y="92"/>
                  <a:pt x="150" y="92"/>
                </a:cubicBezTo>
                <a:cubicBezTo>
                  <a:pt x="149" y="92"/>
                  <a:pt x="149" y="92"/>
                  <a:pt x="149" y="91"/>
                </a:cubicBezTo>
                <a:cubicBezTo>
                  <a:pt x="149" y="91"/>
                  <a:pt x="149" y="92"/>
                  <a:pt x="149" y="92"/>
                </a:cubicBezTo>
                <a:cubicBezTo>
                  <a:pt x="149" y="92"/>
                  <a:pt x="149" y="92"/>
                  <a:pt x="149" y="92"/>
                </a:cubicBezTo>
                <a:cubicBezTo>
                  <a:pt x="148" y="92"/>
                  <a:pt x="148" y="92"/>
                  <a:pt x="147" y="93"/>
                </a:cubicBezTo>
                <a:cubicBezTo>
                  <a:pt x="147" y="93"/>
                  <a:pt x="146" y="93"/>
                  <a:pt x="147" y="93"/>
                </a:cubicBezTo>
                <a:cubicBezTo>
                  <a:pt x="147" y="94"/>
                  <a:pt x="147" y="94"/>
                  <a:pt x="147" y="94"/>
                </a:cubicBezTo>
                <a:cubicBezTo>
                  <a:pt x="147" y="94"/>
                  <a:pt x="147" y="94"/>
                  <a:pt x="146" y="94"/>
                </a:cubicBezTo>
                <a:cubicBezTo>
                  <a:pt x="146" y="94"/>
                  <a:pt x="145" y="95"/>
                  <a:pt x="145" y="96"/>
                </a:cubicBezTo>
                <a:cubicBezTo>
                  <a:pt x="145" y="96"/>
                  <a:pt x="145" y="96"/>
                  <a:pt x="145" y="96"/>
                </a:cubicBezTo>
                <a:cubicBezTo>
                  <a:pt x="145" y="96"/>
                  <a:pt x="145" y="96"/>
                  <a:pt x="145" y="97"/>
                </a:cubicBezTo>
                <a:cubicBezTo>
                  <a:pt x="145" y="97"/>
                  <a:pt x="145" y="97"/>
                  <a:pt x="145" y="97"/>
                </a:cubicBezTo>
                <a:cubicBezTo>
                  <a:pt x="144" y="97"/>
                  <a:pt x="144" y="98"/>
                  <a:pt x="144" y="98"/>
                </a:cubicBezTo>
                <a:cubicBezTo>
                  <a:pt x="144" y="98"/>
                  <a:pt x="144" y="98"/>
                  <a:pt x="144" y="98"/>
                </a:cubicBezTo>
                <a:cubicBezTo>
                  <a:pt x="144" y="98"/>
                  <a:pt x="145" y="99"/>
                  <a:pt x="145" y="99"/>
                </a:cubicBezTo>
                <a:cubicBezTo>
                  <a:pt x="145" y="99"/>
                  <a:pt x="146" y="99"/>
                  <a:pt x="146" y="99"/>
                </a:cubicBezTo>
                <a:cubicBezTo>
                  <a:pt x="146" y="100"/>
                  <a:pt x="146" y="100"/>
                  <a:pt x="146" y="100"/>
                </a:cubicBezTo>
                <a:cubicBezTo>
                  <a:pt x="145" y="100"/>
                  <a:pt x="145" y="100"/>
                  <a:pt x="145" y="100"/>
                </a:cubicBezTo>
                <a:cubicBezTo>
                  <a:pt x="144" y="100"/>
                  <a:pt x="144" y="100"/>
                  <a:pt x="144" y="100"/>
                </a:cubicBezTo>
                <a:cubicBezTo>
                  <a:pt x="144" y="100"/>
                  <a:pt x="144" y="100"/>
                  <a:pt x="144" y="100"/>
                </a:cubicBezTo>
                <a:cubicBezTo>
                  <a:pt x="144" y="100"/>
                  <a:pt x="143" y="100"/>
                  <a:pt x="143" y="101"/>
                </a:cubicBezTo>
                <a:cubicBezTo>
                  <a:pt x="143" y="101"/>
                  <a:pt x="143" y="101"/>
                  <a:pt x="143" y="101"/>
                </a:cubicBezTo>
                <a:cubicBezTo>
                  <a:pt x="143" y="101"/>
                  <a:pt x="143" y="101"/>
                  <a:pt x="143" y="101"/>
                </a:cubicBezTo>
                <a:cubicBezTo>
                  <a:pt x="143" y="101"/>
                  <a:pt x="143" y="101"/>
                  <a:pt x="143" y="100"/>
                </a:cubicBezTo>
                <a:cubicBezTo>
                  <a:pt x="143" y="100"/>
                  <a:pt x="143" y="100"/>
                  <a:pt x="143" y="100"/>
                </a:cubicBezTo>
                <a:cubicBezTo>
                  <a:pt x="143" y="100"/>
                  <a:pt x="143" y="100"/>
                  <a:pt x="142" y="100"/>
                </a:cubicBezTo>
                <a:cubicBezTo>
                  <a:pt x="142" y="100"/>
                  <a:pt x="142" y="100"/>
                  <a:pt x="142" y="100"/>
                </a:cubicBezTo>
                <a:cubicBezTo>
                  <a:pt x="142" y="100"/>
                  <a:pt x="141" y="100"/>
                  <a:pt x="141" y="100"/>
                </a:cubicBezTo>
                <a:cubicBezTo>
                  <a:pt x="141" y="100"/>
                  <a:pt x="141" y="100"/>
                  <a:pt x="141" y="100"/>
                </a:cubicBezTo>
                <a:cubicBezTo>
                  <a:pt x="141" y="100"/>
                  <a:pt x="141" y="100"/>
                  <a:pt x="140" y="100"/>
                </a:cubicBezTo>
                <a:cubicBezTo>
                  <a:pt x="140" y="100"/>
                  <a:pt x="140" y="100"/>
                  <a:pt x="140" y="100"/>
                </a:cubicBezTo>
                <a:cubicBezTo>
                  <a:pt x="140" y="100"/>
                  <a:pt x="140" y="100"/>
                  <a:pt x="140" y="100"/>
                </a:cubicBezTo>
                <a:cubicBezTo>
                  <a:pt x="140" y="101"/>
                  <a:pt x="140" y="101"/>
                  <a:pt x="140" y="101"/>
                </a:cubicBezTo>
                <a:cubicBezTo>
                  <a:pt x="140" y="101"/>
                  <a:pt x="140" y="101"/>
                  <a:pt x="140" y="101"/>
                </a:cubicBezTo>
                <a:cubicBezTo>
                  <a:pt x="140" y="101"/>
                  <a:pt x="140" y="101"/>
                  <a:pt x="140" y="101"/>
                </a:cubicBezTo>
                <a:cubicBezTo>
                  <a:pt x="140" y="101"/>
                  <a:pt x="140" y="101"/>
                  <a:pt x="140" y="101"/>
                </a:cubicBezTo>
                <a:cubicBezTo>
                  <a:pt x="140" y="101"/>
                  <a:pt x="140" y="101"/>
                  <a:pt x="140" y="101"/>
                </a:cubicBezTo>
                <a:cubicBezTo>
                  <a:pt x="140" y="101"/>
                  <a:pt x="140" y="101"/>
                  <a:pt x="140" y="101"/>
                </a:cubicBezTo>
                <a:cubicBezTo>
                  <a:pt x="140" y="101"/>
                  <a:pt x="140" y="101"/>
                  <a:pt x="140" y="101"/>
                </a:cubicBezTo>
                <a:cubicBezTo>
                  <a:pt x="140" y="101"/>
                  <a:pt x="140" y="101"/>
                  <a:pt x="140" y="101"/>
                </a:cubicBezTo>
                <a:cubicBezTo>
                  <a:pt x="140" y="101"/>
                  <a:pt x="140" y="101"/>
                  <a:pt x="140" y="101"/>
                </a:cubicBezTo>
                <a:cubicBezTo>
                  <a:pt x="140" y="101"/>
                  <a:pt x="139" y="101"/>
                  <a:pt x="139" y="101"/>
                </a:cubicBezTo>
                <a:cubicBezTo>
                  <a:pt x="139" y="101"/>
                  <a:pt x="139" y="101"/>
                  <a:pt x="139" y="101"/>
                </a:cubicBezTo>
                <a:cubicBezTo>
                  <a:pt x="139" y="101"/>
                  <a:pt x="139" y="101"/>
                  <a:pt x="140" y="101"/>
                </a:cubicBezTo>
                <a:cubicBezTo>
                  <a:pt x="140" y="101"/>
                  <a:pt x="140" y="101"/>
                  <a:pt x="140" y="101"/>
                </a:cubicBezTo>
                <a:cubicBezTo>
                  <a:pt x="139" y="101"/>
                  <a:pt x="139" y="101"/>
                  <a:pt x="139" y="101"/>
                </a:cubicBezTo>
                <a:cubicBezTo>
                  <a:pt x="139" y="101"/>
                  <a:pt x="139" y="101"/>
                  <a:pt x="139" y="101"/>
                </a:cubicBezTo>
                <a:cubicBezTo>
                  <a:pt x="139" y="101"/>
                  <a:pt x="139" y="100"/>
                  <a:pt x="139" y="100"/>
                </a:cubicBezTo>
                <a:cubicBezTo>
                  <a:pt x="139" y="100"/>
                  <a:pt x="139" y="100"/>
                  <a:pt x="139" y="100"/>
                </a:cubicBezTo>
                <a:cubicBezTo>
                  <a:pt x="139" y="100"/>
                  <a:pt x="139" y="100"/>
                  <a:pt x="139" y="100"/>
                </a:cubicBezTo>
                <a:cubicBezTo>
                  <a:pt x="139" y="100"/>
                  <a:pt x="138" y="100"/>
                  <a:pt x="138" y="101"/>
                </a:cubicBezTo>
                <a:cubicBezTo>
                  <a:pt x="138" y="101"/>
                  <a:pt x="138" y="101"/>
                  <a:pt x="138" y="101"/>
                </a:cubicBezTo>
                <a:cubicBezTo>
                  <a:pt x="138" y="101"/>
                  <a:pt x="138" y="101"/>
                  <a:pt x="138" y="101"/>
                </a:cubicBezTo>
                <a:cubicBezTo>
                  <a:pt x="138" y="102"/>
                  <a:pt x="139" y="102"/>
                  <a:pt x="139" y="102"/>
                </a:cubicBezTo>
                <a:cubicBezTo>
                  <a:pt x="139" y="102"/>
                  <a:pt x="139" y="102"/>
                  <a:pt x="139" y="102"/>
                </a:cubicBezTo>
                <a:cubicBezTo>
                  <a:pt x="139" y="102"/>
                  <a:pt x="139" y="102"/>
                  <a:pt x="139" y="102"/>
                </a:cubicBezTo>
                <a:cubicBezTo>
                  <a:pt x="139" y="102"/>
                  <a:pt x="139" y="102"/>
                  <a:pt x="139" y="102"/>
                </a:cubicBezTo>
                <a:cubicBezTo>
                  <a:pt x="139" y="102"/>
                  <a:pt x="139" y="102"/>
                  <a:pt x="139" y="102"/>
                </a:cubicBezTo>
                <a:cubicBezTo>
                  <a:pt x="139" y="102"/>
                  <a:pt x="139" y="102"/>
                  <a:pt x="139" y="102"/>
                </a:cubicBezTo>
                <a:cubicBezTo>
                  <a:pt x="139" y="102"/>
                  <a:pt x="139" y="102"/>
                  <a:pt x="139" y="102"/>
                </a:cubicBezTo>
                <a:cubicBezTo>
                  <a:pt x="139" y="102"/>
                  <a:pt x="139" y="102"/>
                  <a:pt x="139" y="103"/>
                </a:cubicBezTo>
                <a:cubicBezTo>
                  <a:pt x="139" y="103"/>
                  <a:pt x="138" y="103"/>
                  <a:pt x="138" y="103"/>
                </a:cubicBezTo>
                <a:cubicBezTo>
                  <a:pt x="138" y="103"/>
                  <a:pt x="138" y="103"/>
                  <a:pt x="138" y="103"/>
                </a:cubicBezTo>
                <a:cubicBezTo>
                  <a:pt x="139" y="103"/>
                  <a:pt x="140" y="104"/>
                  <a:pt x="140" y="104"/>
                </a:cubicBezTo>
                <a:cubicBezTo>
                  <a:pt x="140" y="104"/>
                  <a:pt x="140" y="104"/>
                  <a:pt x="140" y="104"/>
                </a:cubicBezTo>
                <a:cubicBezTo>
                  <a:pt x="140" y="104"/>
                  <a:pt x="140" y="104"/>
                  <a:pt x="140" y="104"/>
                </a:cubicBezTo>
                <a:cubicBezTo>
                  <a:pt x="140" y="104"/>
                  <a:pt x="140" y="104"/>
                  <a:pt x="140" y="104"/>
                </a:cubicBezTo>
                <a:cubicBezTo>
                  <a:pt x="140" y="104"/>
                  <a:pt x="140" y="104"/>
                  <a:pt x="140" y="104"/>
                </a:cubicBezTo>
                <a:cubicBezTo>
                  <a:pt x="140" y="104"/>
                  <a:pt x="140" y="104"/>
                  <a:pt x="139" y="104"/>
                </a:cubicBezTo>
                <a:cubicBezTo>
                  <a:pt x="139" y="104"/>
                  <a:pt x="139" y="104"/>
                  <a:pt x="139" y="104"/>
                </a:cubicBezTo>
                <a:cubicBezTo>
                  <a:pt x="139" y="104"/>
                  <a:pt x="139" y="104"/>
                  <a:pt x="139" y="104"/>
                </a:cubicBezTo>
                <a:cubicBezTo>
                  <a:pt x="139" y="104"/>
                  <a:pt x="139" y="104"/>
                  <a:pt x="139" y="104"/>
                </a:cubicBezTo>
                <a:cubicBezTo>
                  <a:pt x="139" y="105"/>
                  <a:pt x="139" y="105"/>
                  <a:pt x="139" y="105"/>
                </a:cubicBezTo>
                <a:cubicBezTo>
                  <a:pt x="139" y="105"/>
                  <a:pt x="139" y="105"/>
                  <a:pt x="139" y="105"/>
                </a:cubicBezTo>
                <a:cubicBezTo>
                  <a:pt x="139" y="105"/>
                  <a:pt x="139" y="105"/>
                  <a:pt x="139" y="105"/>
                </a:cubicBezTo>
                <a:cubicBezTo>
                  <a:pt x="139" y="105"/>
                  <a:pt x="139" y="105"/>
                  <a:pt x="139" y="105"/>
                </a:cubicBezTo>
                <a:cubicBezTo>
                  <a:pt x="139" y="105"/>
                  <a:pt x="139" y="105"/>
                  <a:pt x="139" y="105"/>
                </a:cubicBezTo>
                <a:cubicBezTo>
                  <a:pt x="139" y="105"/>
                  <a:pt x="139" y="105"/>
                  <a:pt x="138" y="105"/>
                </a:cubicBezTo>
                <a:cubicBezTo>
                  <a:pt x="138" y="105"/>
                  <a:pt x="138" y="105"/>
                  <a:pt x="138" y="105"/>
                </a:cubicBezTo>
                <a:cubicBezTo>
                  <a:pt x="139" y="105"/>
                  <a:pt x="139" y="105"/>
                  <a:pt x="139" y="106"/>
                </a:cubicBezTo>
                <a:cubicBezTo>
                  <a:pt x="139" y="106"/>
                  <a:pt x="138" y="106"/>
                  <a:pt x="138" y="106"/>
                </a:cubicBezTo>
                <a:cubicBezTo>
                  <a:pt x="138" y="106"/>
                  <a:pt x="138" y="106"/>
                  <a:pt x="138" y="106"/>
                </a:cubicBezTo>
                <a:cubicBezTo>
                  <a:pt x="138" y="106"/>
                  <a:pt x="138" y="106"/>
                  <a:pt x="138" y="106"/>
                </a:cubicBezTo>
                <a:cubicBezTo>
                  <a:pt x="138" y="106"/>
                  <a:pt x="138" y="105"/>
                  <a:pt x="138" y="105"/>
                </a:cubicBezTo>
                <a:cubicBezTo>
                  <a:pt x="138" y="105"/>
                  <a:pt x="138" y="105"/>
                  <a:pt x="137" y="106"/>
                </a:cubicBezTo>
                <a:cubicBezTo>
                  <a:pt x="137" y="105"/>
                  <a:pt x="137" y="105"/>
                  <a:pt x="137" y="105"/>
                </a:cubicBezTo>
                <a:cubicBezTo>
                  <a:pt x="137" y="105"/>
                  <a:pt x="137" y="105"/>
                  <a:pt x="137" y="105"/>
                </a:cubicBezTo>
                <a:cubicBezTo>
                  <a:pt x="137" y="105"/>
                  <a:pt x="137" y="104"/>
                  <a:pt x="137" y="104"/>
                </a:cubicBezTo>
                <a:cubicBezTo>
                  <a:pt x="137" y="104"/>
                  <a:pt x="137" y="104"/>
                  <a:pt x="137" y="104"/>
                </a:cubicBezTo>
                <a:cubicBezTo>
                  <a:pt x="137" y="104"/>
                  <a:pt x="138" y="104"/>
                  <a:pt x="138" y="104"/>
                </a:cubicBezTo>
                <a:cubicBezTo>
                  <a:pt x="138" y="104"/>
                  <a:pt x="139" y="104"/>
                  <a:pt x="139" y="104"/>
                </a:cubicBezTo>
                <a:cubicBezTo>
                  <a:pt x="139" y="104"/>
                  <a:pt x="139" y="104"/>
                  <a:pt x="139" y="104"/>
                </a:cubicBezTo>
                <a:cubicBezTo>
                  <a:pt x="139" y="104"/>
                  <a:pt x="138" y="103"/>
                  <a:pt x="138" y="103"/>
                </a:cubicBezTo>
                <a:cubicBezTo>
                  <a:pt x="138" y="103"/>
                  <a:pt x="137" y="103"/>
                  <a:pt x="137" y="103"/>
                </a:cubicBezTo>
                <a:cubicBezTo>
                  <a:pt x="137" y="103"/>
                  <a:pt x="136" y="103"/>
                  <a:pt x="136" y="103"/>
                </a:cubicBezTo>
                <a:cubicBezTo>
                  <a:pt x="136" y="103"/>
                  <a:pt x="136" y="103"/>
                  <a:pt x="136" y="103"/>
                </a:cubicBezTo>
                <a:cubicBezTo>
                  <a:pt x="136" y="103"/>
                  <a:pt x="137" y="103"/>
                  <a:pt x="137" y="103"/>
                </a:cubicBezTo>
                <a:cubicBezTo>
                  <a:pt x="137" y="103"/>
                  <a:pt x="137" y="103"/>
                  <a:pt x="137" y="103"/>
                </a:cubicBezTo>
                <a:cubicBezTo>
                  <a:pt x="137" y="103"/>
                  <a:pt x="137" y="103"/>
                  <a:pt x="137" y="102"/>
                </a:cubicBezTo>
                <a:cubicBezTo>
                  <a:pt x="136" y="103"/>
                  <a:pt x="136" y="102"/>
                  <a:pt x="135" y="102"/>
                </a:cubicBezTo>
                <a:cubicBezTo>
                  <a:pt x="135" y="102"/>
                  <a:pt x="135" y="102"/>
                  <a:pt x="135" y="101"/>
                </a:cubicBezTo>
                <a:cubicBezTo>
                  <a:pt x="135" y="101"/>
                  <a:pt x="135" y="101"/>
                  <a:pt x="135" y="101"/>
                </a:cubicBezTo>
                <a:cubicBezTo>
                  <a:pt x="135" y="101"/>
                  <a:pt x="135" y="101"/>
                  <a:pt x="135" y="101"/>
                </a:cubicBezTo>
                <a:cubicBezTo>
                  <a:pt x="135" y="101"/>
                  <a:pt x="135" y="101"/>
                  <a:pt x="135" y="100"/>
                </a:cubicBezTo>
                <a:cubicBezTo>
                  <a:pt x="135" y="100"/>
                  <a:pt x="135" y="100"/>
                  <a:pt x="135" y="100"/>
                </a:cubicBezTo>
                <a:cubicBezTo>
                  <a:pt x="135" y="100"/>
                  <a:pt x="135" y="99"/>
                  <a:pt x="135" y="99"/>
                </a:cubicBezTo>
                <a:cubicBezTo>
                  <a:pt x="135" y="99"/>
                  <a:pt x="135" y="99"/>
                  <a:pt x="135" y="99"/>
                </a:cubicBezTo>
                <a:cubicBezTo>
                  <a:pt x="135" y="99"/>
                  <a:pt x="135" y="99"/>
                  <a:pt x="134" y="99"/>
                </a:cubicBezTo>
                <a:cubicBezTo>
                  <a:pt x="134" y="98"/>
                  <a:pt x="134" y="98"/>
                  <a:pt x="134" y="98"/>
                </a:cubicBezTo>
                <a:cubicBezTo>
                  <a:pt x="134" y="98"/>
                  <a:pt x="133" y="98"/>
                  <a:pt x="132" y="97"/>
                </a:cubicBezTo>
                <a:cubicBezTo>
                  <a:pt x="132" y="97"/>
                  <a:pt x="132" y="97"/>
                  <a:pt x="132" y="97"/>
                </a:cubicBezTo>
                <a:cubicBezTo>
                  <a:pt x="132" y="97"/>
                  <a:pt x="131" y="96"/>
                  <a:pt x="131" y="96"/>
                </a:cubicBezTo>
                <a:cubicBezTo>
                  <a:pt x="131" y="96"/>
                  <a:pt x="131" y="96"/>
                  <a:pt x="131" y="96"/>
                </a:cubicBezTo>
                <a:cubicBezTo>
                  <a:pt x="130" y="96"/>
                  <a:pt x="130" y="96"/>
                  <a:pt x="130" y="95"/>
                </a:cubicBezTo>
                <a:cubicBezTo>
                  <a:pt x="130" y="95"/>
                  <a:pt x="130" y="95"/>
                  <a:pt x="130" y="95"/>
                </a:cubicBezTo>
                <a:cubicBezTo>
                  <a:pt x="130" y="95"/>
                  <a:pt x="130" y="95"/>
                  <a:pt x="130" y="95"/>
                </a:cubicBezTo>
                <a:cubicBezTo>
                  <a:pt x="129" y="95"/>
                  <a:pt x="130" y="94"/>
                  <a:pt x="129" y="94"/>
                </a:cubicBezTo>
                <a:cubicBezTo>
                  <a:pt x="129" y="94"/>
                  <a:pt x="129" y="94"/>
                  <a:pt x="129" y="94"/>
                </a:cubicBezTo>
                <a:cubicBezTo>
                  <a:pt x="128" y="94"/>
                  <a:pt x="128" y="94"/>
                  <a:pt x="128" y="95"/>
                </a:cubicBezTo>
                <a:cubicBezTo>
                  <a:pt x="128" y="94"/>
                  <a:pt x="128" y="94"/>
                  <a:pt x="128" y="94"/>
                </a:cubicBezTo>
                <a:cubicBezTo>
                  <a:pt x="128" y="94"/>
                  <a:pt x="128" y="93"/>
                  <a:pt x="128" y="93"/>
                </a:cubicBezTo>
                <a:cubicBezTo>
                  <a:pt x="128" y="93"/>
                  <a:pt x="128" y="93"/>
                  <a:pt x="128" y="93"/>
                </a:cubicBezTo>
                <a:cubicBezTo>
                  <a:pt x="128" y="93"/>
                  <a:pt x="128" y="93"/>
                  <a:pt x="127" y="93"/>
                </a:cubicBezTo>
                <a:cubicBezTo>
                  <a:pt x="127" y="93"/>
                  <a:pt x="127" y="93"/>
                  <a:pt x="127" y="93"/>
                </a:cubicBezTo>
                <a:cubicBezTo>
                  <a:pt x="127" y="93"/>
                  <a:pt x="127" y="94"/>
                  <a:pt x="126" y="94"/>
                </a:cubicBezTo>
                <a:cubicBezTo>
                  <a:pt x="126" y="94"/>
                  <a:pt x="126" y="94"/>
                  <a:pt x="126" y="94"/>
                </a:cubicBezTo>
                <a:cubicBezTo>
                  <a:pt x="126" y="94"/>
                  <a:pt x="126" y="94"/>
                  <a:pt x="126" y="94"/>
                </a:cubicBezTo>
                <a:cubicBezTo>
                  <a:pt x="126" y="94"/>
                  <a:pt x="127" y="94"/>
                  <a:pt x="127" y="94"/>
                </a:cubicBezTo>
                <a:cubicBezTo>
                  <a:pt x="127" y="95"/>
                  <a:pt x="126" y="95"/>
                  <a:pt x="126" y="95"/>
                </a:cubicBezTo>
                <a:cubicBezTo>
                  <a:pt x="127" y="95"/>
                  <a:pt x="127" y="96"/>
                  <a:pt x="127" y="96"/>
                </a:cubicBezTo>
                <a:cubicBezTo>
                  <a:pt x="128" y="96"/>
                  <a:pt x="128" y="96"/>
                  <a:pt x="128" y="96"/>
                </a:cubicBezTo>
                <a:cubicBezTo>
                  <a:pt x="128" y="97"/>
                  <a:pt x="128" y="97"/>
                  <a:pt x="128" y="97"/>
                </a:cubicBezTo>
                <a:cubicBezTo>
                  <a:pt x="128" y="98"/>
                  <a:pt x="129" y="98"/>
                  <a:pt x="129" y="98"/>
                </a:cubicBezTo>
                <a:cubicBezTo>
                  <a:pt x="130" y="99"/>
                  <a:pt x="131" y="98"/>
                  <a:pt x="131" y="99"/>
                </a:cubicBezTo>
                <a:cubicBezTo>
                  <a:pt x="131" y="99"/>
                  <a:pt x="131" y="99"/>
                  <a:pt x="131" y="99"/>
                </a:cubicBezTo>
                <a:cubicBezTo>
                  <a:pt x="131" y="99"/>
                  <a:pt x="131" y="99"/>
                  <a:pt x="131" y="99"/>
                </a:cubicBezTo>
                <a:cubicBezTo>
                  <a:pt x="131" y="99"/>
                  <a:pt x="131" y="99"/>
                  <a:pt x="131" y="99"/>
                </a:cubicBezTo>
                <a:cubicBezTo>
                  <a:pt x="132" y="100"/>
                  <a:pt x="133" y="100"/>
                  <a:pt x="134" y="101"/>
                </a:cubicBezTo>
                <a:cubicBezTo>
                  <a:pt x="134" y="101"/>
                  <a:pt x="134" y="101"/>
                  <a:pt x="133" y="102"/>
                </a:cubicBezTo>
                <a:cubicBezTo>
                  <a:pt x="133" y="101"/>
                  <a:pt x="133" y="101"/>
                  <a:pt x="133" y="101"/>
                </a:cubicBezTo>
                <a:cubicBezTo>
                  <a:pt x="133" y="101"/>
                  <a:pt x="133" y="101"/>
                  <a:pt x="133" y="101"/>
                </a:cubicBezTo>
                <a:cubicBezTo>
                  <a:pt x="133" y="101"/>
                  <a:pt x="132" y="101"/>
                  <a:pt x="132" y="101"/>
                </a:cubicBezTo>
                <a:cubicBezTo>
                  <a:pt x="132" y="100"/>
                  <a:pt x="131" y="101"/>
                  <a:pt x="131" y="102"/>
                </a:cubicBezTo>
                <a:cubicBezTo>
                  <a:pt x="132" y="102"/>
                  <a:pt x="132" y="102"/>
                  <a:pt x="132" y="102"/>
                </a:cubicBezTo>
                <a:cubicBezTo>
                  <a:pt x="132" y="102"/>
                  <a:pt x="132" y="102"/>
                  <a:pt x="132" y="103"/>
                </a:cubicBezTo>
                <a:cubicBezTo>
                  <a:pt x="132" y="103"/>
                  <a:pt x="132" y="103"/>
                  <a:pt x="132" y="103"/>
                </a:cubicBezTo>
                <a:cubicBezTo>
                  <a:pt x="132" y="103"/>
                  <a:pt x="132" y="103"/>
                  <a:pt x="131" y="103"/>
                </a:cubicBezTo>
                <a:cubicBezTo>
                  <a:pt x="131" y="103"/>
                  <a:pt x="131" y="103"/>
                  <a:pt x="131" y="103"/>
                </a:cubicBezTo>
                <a:cubicBezTo>
                  <a:pt x="131" y="104"/>
                  <a:pt x="131" y="104"/>
                  <a:pt x="131" y="104"/>
                </a:cubicBezTo>
                <a:cubicBezTo>
                  <a:pt x="130" y="104"/>
                  <a:pt x="130" y="104"/>
                  <a:pt x="130" y="104"/>
                </a:cubicBezTo>
                <a:cubicBezTo>
                  <a:pt x="130" y="104"/>
                  <a:pt x="130" y="104"/>
                  <a:pt x="130" y="104"/>
                </a:cubicBezTo>
                <a:cubicBezTo>
                  <a:pt x="130" y="104"/>
                  <a:pt x="130" y="104"/>
                  <a:pt x="130" y="104"/>
                </a:cubicBezTo>
                <a:cubicBezTo>
                  <a:pt x="131" y="104"/>
                  <a:pt x="131" y="103"/>
                  <a:pt x="131" y="103"/>
                </a:cubicBezTo>
                <a:cubicBezTo>
                  <a:pt x="131" y="103"/>
                  <a:pt x="131" y="103"/>
                  <a:pt x="131" y="103"/>
                </a:cubicBezTo>
                <a:cubicBezTo>
                  <a:pt x="131" y="103"/>
                  <a:pt x="131" y="103"/>
                  <a:pt x="131" y="103"/>
                </a:cubicBezTo>
                <a:cubicBezTo>
                  <a:pt x="131" y="103"/>
                  <a:pt x="131" y="103"/>
                  <a:pt x="131" y="103"/>
                </a:cubicBezTo>
                <a:cubicBezTo>
                  <a:pt x="131" y="103"/>
                  <a:pt x="130" y="101"/>
                  <a:pt x="130" y="101"/>
                </a:cubicBezTo>
                <a:cubicBezTo>
                  <a:pt x="130" y="101"/>
                  <a:pt x="130" y="101"/>
                  <a:pt x="130" y="101"/>
                </a:cubicBezTo>
                <a:cubicBezTo>
                  <a:pt x="130" y="101"/>
                  <a:pt x="130" y="101"/>
                  <a:pt x="129" y="101"/>
                </a:cubicBezTo>
                <a:cubicBezTo>
                  <a:pt x="129" y="101"/>
                  <a:pt x="130" y="101"/>
                  <a:pt x="129" y="101"/>
                </a:cubicBezTo>
                <a:cubicBezTo>
                  <a:pt x="129" y="100"/>
                  <a:pt x="129" y="100"/>
                  <a:pt x="129" y="100"/>
                </a:cubicBezTo>
                <a:cubicBezTo>
                  <a:pt x="129" y="100"/>
                  <a:pt x="129" y="100"/>
                  <a:pt x="129" y="100"/>
                </a:cubicBezTo>
                <a:cubicBezTo>
                  <a:pt x="129" y="100"/>
                  <a:pt x="129" y="100"/>
                  <a:pt x="129" y="100"/>
                </a:cubicBezTo>
                <a:cubicBezTo>
                  <a:pt x="129" y="100"/>
                  <a:pt x="129" y="100"/>
                  <a:pt x="129" y="100"/>
                </a:cubicBezTo>
                <a:cubicBezTo>
                  <a:pt x="129" y="100"/>
                  <a:pt x="129" y="100"/>
                  <a:pt x="129" y="100"/>
                </a:cubicBezTo>
                <a:cubicBezTo>
                  <a:pt x="129" y="100"/>
                  <a:pt x="129" y="100"/>
                  <a:pt x="129" y="100"/>
                </a:cubicBezTo>
                <a:cubicBezTo>
                  <a:pt x="129" y="100"/>
                  <a:pt x="129" y="100"/>
                  <a:pt x="128" y="100"/>
                </a:cubicBezTo>
                <a:cubicBezTo>
                  <a:pt x="128" y="99"/>
                  <a:pt x="128" y="100"/>
                  <a:pt x="127" y="99"/>
                </a:cubicBezTo>
                <a:cubicBezTo>
                  <a:pt x="126" y="99"/>
                  <a:pt x="126" y="98"/>
                  <a:pt x="125" y="98"/>
                </a:cubicBezTo>
                <a:cubicBezTo>
                  <a:pt x="124" y="97"/>
                  <a:pt x="124" y="96"/>
                  <a:pt x="123" y="95"/>
                </a:cubicBezTo>
                <a:cubicBezTo>
                  <a:pt x="123" y="95"/>
                  <a:pt x="122" y="95"/>
                  <a:pt x="122" y="95"/>
                </a:cubicBezTo>
                <a:cubicBezTo>
                  <a:pt x="122" y="95"/>
                  <a:pt x="121" y="96"/>
                  <a:pt x="121" y="96"/>
                </a:cubicBezTo>
                <a:cubicBezTo>
                  <a:pt x="121" y="96"/>
                  <a:pt x="121" y="96"/>
                  <a:pt x="121" y="96"/>
                </a:cubicBezTo>
                <a:cubicBezTo>
                  <a:pt x="120" y="96"/>
                  <a:pt x="120" y="97"/>
                  <a:pt x="119" y="97"/>
                </a:cubicBezTo>
                <a:cubicBezTo>
                  <a:pt x="118" y="97"/>
                  <a:pt x="118" y="97"/>
                  <a:pt x="118" y="97"/>
                </a:cubicBezTo>
                <a:cubicBezTo>
                  <a:pt x="118" y="96"/>
                  <a:pt x="118" y="97"/>
                  <a:pt x="117" y="97"/>
                </a:cubicBezTo>
                <a:cubicBezTo>
                  <a:pt x="117" y="97"/>
                  <a:pt x="117" y="96"/>
                  <a:pt x="116" y="97"/>
                </a:cubicBezTo>
                <a:cubicBezTo>
                  <a:pt x="115" y="97"/>
                  <a:pt x="116" y="98"/>
                  <a:pt x="116" y="99"/>
                </a:cubicBezTo>
                <a:cubicBezTo>
                  <a:pt x="115" y="99"/>
                  <a:pt x="115" y="99"/>
                  <a:pt x="115" y="99"/>
                </a:cubicBezTo>
                <a:cubicBezTo>
                  <a:pt x="115" y="99"/>
                  <a:pt x="114" y="99"/>
                  <a:pt x="114" y="99"/>
                </a:cubicBezTo>
                <a:cubicBezTo>
                  <a:pt x="114" y="100"/>
                  <a:pt x="113" y="99"/>
                  <a:pt x="113" y="100"/>
                </a:cubicBezTo>
                <a:cubicBezTo>
                  <a:pt x="113" y="100"/>
                  <a:pt x="113" y="100"/>
                  <a:pt x="113" y="100"/>
                </a:cubicBezTo>
                <a:cubicBezTo>
                  <a:pt x="113" y="100"/>
                  <a:pt x="113" y="100"/>
                  <a:pt x="113" y="100"/>
                </a:cubicBezTo>
                <a:cubicBezTo>
                  <a:pt x="112" y="100"/>
                  <a:pt x="112" y="101"/>
                  <a:pt x="112" y="102"/>
                </a:cubicBezTo>
                <a:cubicBezTo>
                  <a:pt x="112" y="102"/>
                  <a:pt x="112" y="102"/>
                  <a:pt x="112" y="103"/>
                </a:cubicBezTo>
                <a:cubicBezTo>
                  <a:pt x="112" y="103"/>
                  <a:pt x="112" y="103"/>
                  <a:pt x="112" y="103"/>
                </a:cubicBezTo>
                <a:cubicBezTo>
                  <a:pt x="112" y="103"/>
                  <a:pt x="112" y="103"/>
                  <a:pt x="112" y="103"/>
                </a:cubicBezTo>
                <a:cubicBezTo>
                  <a:pt x="112" y="103"/>
                  <a:pt x="111" y="104"/>
                  <a:pt x="111" y="104"/>
                </a:cubicBezTo>
                <a:cubicBezTo>
                  <a:pt x="111" y="104"/>
                  <a:pt x="111" y="104"/>
                  <a:pt x="111" y="105"/>
                </a:cubicBezTo>
                <a:cubicBezTo>
                  <a:pt x="111" y="105"/>
                  <a:pt x="110" y="105"/>
                  <a:pt x="110" y="105"/>
                </a:cubicBezTo>
                <a:cubicBezTo>
                  <a:pt x="110" y="105"/>
                  <a:pt x="110" y="105"/>
                  <a:pt x="109" y="106"/>
                </a:cubicBezTo>
                <a:cubicBezTo>
                  <a:pt x="109" y="106"/>
                  <a:pt x="109" y="106"/>
                  <a:pt x="109" y="106"/>
                </a:cubicBezTo>
                <a:cubicBezTo>
                  <a:pt x="109" y="106"/>
                  <a:pt x="109" y="106"/>
                  <a:pt x="109" y="106"/>
                </a:cubicBezTo>
                <a:cubicBezTo>
                  <a:pt x="108" y="106"/>
                  <a:pt x="107" y="106"/>
                  <a:pt x="107" y="106"/>
                </a:cubicBezTo>
                <a:cubicBezTo>
                  <a:pt x="107" y="106"/>
                  <a:pt x="107" y="106"/>
                  <a:pt x="106" y="106"/>
                </a:cubicBezTo>
                <a:cubicBezTo>
                  <a:pt x="106" y="106"/>
                  <a:pt x="106" y="106"/>
                  <a:pt x="106" y="107"/>
                </a:cubicBezTo>
                <a:cubicBezTo>
                  <a:pt x="106" y="107"/>
                  <a:pt x="106" y="107"/>
                  <a:pt x="106" y="107"/>
                </a:cubicBezTo>
                <a:cubicBezTo>
                  <a:pt x="106" y="107"/>
                  <a:pt x="106" y="106"/>
                  <a:pt x="106" y="106"/>
                </a:cubicBezTo>
                <a:cubicBezTo>
                  <a:pt x="106" y="106"/>
                  <a:pt x="106" y="106"/>
                  <a:pt x="106" y="106"/>
                </a:cubicBezTo>
                <a:cubicBezTo>
                  <a:pt x="106" y="107"/>
                  <a:pt x="106" y="107"/>
                  <a:pt x="106" y="107"/>
                </a:cubicBezTo>
                <a:cubicBezTo>
                  <a:pt x="105" y="107"/>
                  <a:pt x="105" y="106"/>
                  <a:pt x="105" y="106"/>
                </a:cubicBezTo>
                <a:cubicBezTo>
                  <a:pt x="105" y="106"/>
                  <a:pt x="105" y="106"/>
                  <a:pt x="104" y="106"/>
                </a:cubicBezTo>
                <a:cubicBezTo>
                  <a:pt x="104" y="105"/>
                  <a:pt x="104" y="105"/>
                  <a:pt x="103" y="105"/>
                </a:cubicBezTo>
                <a:cubicBezTo>
                  <a:pt x="103" y="105"/>
                  <a:pt x="103" y="105"/>
                  <a:pt x="103" y="105"/>
                </a:cubicBezTo>
                <a:cubicBezTo>
                  <a:pt x="103" y="105"/>
                  <a:pt x="102" y="105"/>
                  <a:pt x="102" y="105"/>
                </a:cubicBezTo>
                <a:cubicBezTo>
                  <a:pt x="102" y="105"/>
                  <a:pt x="102" y="105"/>
                  <a:pt x="102" y="105"/>
                </a:cubicBezTo>
                <a:cubicBezTo>
                  <a:pt x="102" y="105"/>
                  <a:pt x="102" y="105"/>
                  <a:pt x="102" y="105"/>
                </a:cubicBezTo>
                <a:cubicBezTo>
                  <a:pt x="101" y="105"/>
                  <a:pt x="102" y="105"/>
                  <a:pt x="102" y="105"/>
                </a:cubicBezTo>
                <a:cubicBezTo>
                  <a:pt x="102" y="104"/>
                  <a:pt x="102" y="104"/>
                  <a:pt x="102" y="104"/>
                </a:cubicBezTo>
                <a:cubicBezTo>
                  <a:pt x="102" y="104"/>
                  <a:pt x="102" y="104"/>
                  <a:pt x="102" y="104"/>
                </a:cubicBezTo>
                <a:cubicBezTo>
                  <a:pt x="102" y="104"/>
                  <a:pt x="102" y="104"/>
                  <a:pt x="102" y="103"/>
                </a:cubicBezTo>
                <a:cubicBezTo>
                  <a:pt x="102" y="103"/>
                  <a:pt x="102" y="103"/>
                  <a:pt x="102" y="103"/>
                </a:cubicBezTo>
                <a:cubicBezTo>
                  <a:pt x="102" y="103"/>
                  <a:pt x="101" y="103"/>
                  <a:pt x="101" y="103"/>
                </a:cubicBezTo>
                <a:cubicBezTo>
                  <a:pt x="101" y="103"/>
                  <a:pt x="101" y="103"/>
                  <a:pt x="101" y="103"/>
                </a:cubicBezTo>
                <a:cubicBezTo>
                  <a:pt x="101" y="103"/>
                  <a:pt x="101" y="103"/>
                  <a:pt x="101" y="103"/>
                </a:cubicBezTo>
                <a:cubicBezTo>
                  <a:pt x="101" y="103"/>
                  <a:pt x="101" y="103"/>
                  <a:pt x="102" y="103"/>
                </a:cubicBezTo>
                <a:cubicBezTo>
                  <a:pt x="102" y="103"/>
                  <a:pt x="102" y="103"/>
                  <a:pt x="101" y="103"/>
                </a:cubicBezTo>
                <a:cubicBezTo>
                  <a:pt x="101" y="103"/>
                  <a:pt x="101" y="103"/>
                  <a:pt x="101" y="103"/>
                </a:cubicBezTo>
                <a:cubicBezTo>
                  <a:pt x="101" y="103"/>
                  <a:pt x="101" y="103"/>
                  <a:pt x="101" y="103"/>
                </a:cubicBezTo>
                <a:cubicBezTo>
                  <a:pt x="101" y="103"/>
                  <a:pt x="101" y="103"/>
                  <a:pt x="101" y="103"/>
                </a:cubicBezTo>
                <a:cubicBezTo>
                  <a:pt x="101" y="103"/>
                  <a:pt x="101" y="102"/>
                  <a:pt x="101" y="102"/>
                </a:cubicBezTo>
                <a:cubicBezTo>
                  <a:pt x="102" y="102"/>
                  <a:pt x="102" y="100"/>
                  <a:pt x="102" y="99"/>
                </a:cubicBezTo>
                <a:cubicBezTo>
                  <a:pt x="102" y="99"/>
                  <a:pt x="102" y="98"/>
                  <a:pt x="102" y="98"/>
                </a:cubicBezTo>
                <a:cubicBezTo>
                  <a:pt x="102" y="98"/>
                  <a:pt x="102" y="97"/>
                  <a:pt x="101" y="97"/>
                </a:cubicBezTo>
                <a:cubicBezTo>
                  <a:pt x="101" y="97"/>
                  <a:pt x="101" y="97"/>
                  <a:pt x="101" y="97"/>
                </a:cubicBezTo>
                <a:cubicBezTo>
                  <a:pt x="101" y="97"/>
                  <a:pt x="102" y="97"/>
                  <a:pt x="102" y="97"/>
                </a:cubicBezTo>
                <a:cubicBezTo>
                  <a:pt x="102" y="97"/>
                  <a:pt x="102" y="97"/>
                  <a:pt x="102" y="97"/>
                </a:cubicBezTo>
                <a:cubicBezTo>
                  <a:pt x="102" y="96"/>
                  <a:pt x="102" y="96"/>
                  <a:pt x="102" y="96"/>
                </a:cubicBezTo>
                <a:cubicBezTo>
                  <a:pt x="103" y="96"/>
                  <a:pt x="103" y="96"/>
                  <a:pt x="104" y="96"/>
                </a:cubicBezTo>
                <a:cubicBezTo>
                  <a:pt x="104" y="96"/>
                  <a:pt x="105" y="96"/>
                  <a:pt x="105" y="96"/>
                </a:cubicBezTo>
                <a:cubicBezTo>
                  <a:pt x="105" y="96"/>
                  <a:pt x="106" y="96"/>
                  <a:pt x="106" y="96"/>
                </a:cubicBezTo>
                <a:cubicBezTo>
                  <a:pt x="107" y="96"/>
                  <a:pt x="108" y="97"/>
                  <a:pt x="109" y="96"/>
                </a:cubicBezTo>
                <a:cubicBezTo>
                  <a:pt x="109" y="96"/>
                  <a:pt x="109" y="97"/>
                  <a:pt x="110" y="97"/>
                </a:cubicBezTo>
                <a:cubicBezTo>
                  <a:pt x="110" y="96"/>
                  <a:pt x="110" y="95"/>
                  <a:pt x="110" y="95"/>
                </a:cubicBezTo>
                <a:cubicBezTo>
                  <a:pt x="111" y="95"/>
                  <a:pt x="111" y="95"/>
                  <a:pt x="111" y="95"/>
                </a:cubicBezTo>
                <a:cubicBezTo>
                  <a:pt x="111" y="95"/>
                  <a:pt x="111" y="95"/>
                  <a:pt x="111" y="95"/>
                </a:cubicBezTo>
                <a:cubicBezTo>
                  <a:pt x="111" y="95"/>
                  <a:pt x="111" y="95"/>
                  <a:pt x="110" y="95"/>
                </a:cubicBezTo>
                <a:cubicBezTo>
                  <a:pt x="110" y="94"/>
                  <a:pt x="111" y="94"/>
                  <a:pt x="111" y="93"/>
                </a:cubicBezTo>
                <a:cubicBezTo>
                  <a:pt x="111" y="93"/>
                  <a:pt x="111" y="93"/>
                  <a:pt x="111" y="93"/>
                </a:cubicBezTo>
                <a:cubicBezTo>
                  <a:pt x="111" y="94"/>
                  <a:pt x="111" y="94"/>
                  <a:pt x="111" y="94"/>
                </a:cubicBezTo>
                <a:cubicBezTo>
                  <a:pt x="111" y="94"/>
                  <a:pt x="111" y="93"/>
                  <a:pt x="111" y="93"/>
                </a:cubicBezTo>
                <a:cubicBezTo>
                  <a:pt x="111" y="93"/>
                  <a:pt x="111" y="93"/>
                  <a:pt x="111" y="93"/>
                </a:cubicBezTo>
                <a:cubicBezTo>
                  <a:pt x="110" y="92"/>
                  <a:pt x="111" y="92"/>
                  <a:pt x="110" y="92"/>
                </a:cubicBezTo>
                <a:cubicBezTo>
                  <a:pt x="110" y="92"/>
                  <a:pt x="110" y="92"/>
                  <a:pt x="110" y="91"/>
                </a:cubicBezTo>
                <a:cubicBezTo>
                  <a:pt x="110" y="91"/>
                  <a:pt x="110" y="91"/>
                  <a:pt x="110" y="91"/>
                </a:cubicBezTo>
                <a:cubicBezTo>
                  <a:pt x="109" y="91"/>
                  <a:pt x="109" y="91"/>
                  <a:pt x="109" y="91"/>
                </a:cubicBezTo>
                <a:cubicBezTo>
                  <a:pt x="109" y="91"/>
                  <a:pt x="109" y="91"/>
                  <a:pt x="109" y="91"/>
                </a:cubicBezTo>
                <a:cubicBezTo>
                  <a:pt x="109" y="90"/>
                  <a:pt x="109" y="90"/>
                  <a:pt x="109" y="90"/>
                </a:cubicBezTo>
                <a:cubicBezTo>
                  <a:pt x="109" y="90"/>
                  <a:pt x="109" y="91"/>
                  <a:pt x="109" y="91"/>
                </a:cubicBezTo>
                <a:cubicBezTo>
                  <a:pt x="108" y="90"/>
                  <a:pt x="108" y="90"/>
                  <a:pt x="107" y="90"/>
                </a:cubicBezTo>
                <a:cubicBezTo>
                  <a:pt x="107" y="90"/>
                  <a:pt x="107" y="90"/>
                  <a:pt x="107" y="90"/>
                </a:cubicBezTo>
                <a:cubicBezTo>
                  <a:pt x="107" y="90"/>
                  <a:pt x="107" y="90"/>
                  <a:pt x="107" y="90"/>
                </a:cubicBezTo>
                <a:cubicBezTo>
                  <a:pt x="107" y="90"/>
                  <a:pt x="107" y="90"/>
                  <a:pt x="107" y="90"/>
                </a:cubicBezTo>
                <a:cubicBezTo>
                  <a:pt x="107" y="90"/>
                  <a:pt x="107" y="90"/>
                  <a:pt x="107" y="90"/>
                </a:cubicBezTo>
                <a:cubicBezTo>
                  <a:pt x="107" y="90"/>
                  <a:pt x="107" y="90"/>
                  <a:pt x="107" y="89"/>
                </a:cubicBezTo>
                <a:cubicBezTo>
                  <a:pt x="107" y="89"/>
                  <a:pt x="107" y="89"/>
                  <a:pt x="107" y="89"/>
                </a:cubicBezTo>
                <a:cubicBezTo>
                  <a:pt x="107" y="89"/>
                  <a:pt x="107" y="89"/>
                  <a:pt x="107" y="89"/>
                </a:cubicBezTo>
                <a:cubicBezTo>
                  <a:pt x="107" y="89"/>
                  <a:pt x="107" y="89"/>
                  <a:pt x="106" y="89"/>
                </a:cubicBezTo>
                <a:cubicBezTo>
                  <a:pt x="106" y="89"/>
                  <a:pt x="106" y="89"/>
                  <a:pt x="106" y="89"/>
                </a:cubicBezTo>
                <a:cubicBezTo>
                  <a:pt x="107" y="89"/>
                  <a:pt x="107" y="89"/>
                  <a:pt x="107" y="89"/>
                </a:cubicBezTo>
                <a:cubicBezTo>
                  <a:pt x="107" y="89"/>
                  <a:pt x="107" y="89"/>
                  <a:pt x="107" y="89"/>
                </a:cubicBezTo>
                <a:cubicBezTo>
                  <a:pt x="107" y="89"/>
                  <a:pt x="108" y="89"/>
                  <a:pt x="108" y="89"/>
                </a:cubicBezTo>
                <a:cubicBezTo>
                  <a:pt x="108" y="89"/>
                  <a:pt x="108" y="89"/>
                  <a:pt x="108" y="89"/>
                </a:cubicBezTo>
                <a:cubicBezTo>
                  <a:pt x="108" y="89"/>
                  <a:pt x="108" y="88"/>
                  <a:pt x="108" y="88"/>
                </a:cubicBezTo>
                <a:cubicBezTo>
                  <a:pt x="109" y="89"/>
                  <a:pt x="109" y="89"/>
                  <a:pt x="109" y="89"/>
                </a:cubicBezTo>
                <a:cubicBezTo>
                  <a:pt x="109" y="89"/>
                  <a:pt x="110" y="89"/>
                  <a:pt x="110" y="89"/>
                </a:cubicBezTo>
                <a:cubicBezTo>
                  <a:pt x="110" y="89"/>
                  <a:pt x="110" y="89"/>
                  <a:pt x="110" y="89"/>
                </a:cubicBezTo>
                <a:cubicBezTo>
                  <a:pt x="110" y="89"/>
                  <a:pt x="110" y="89"/>
                  <a:pt x="110" y="89"/>
                </a:cubicBezTo>
                <a:cubicBezTo>
                  <a:pt x="110" y="89"/>
                  <a:pt x="110" y="88"/>
                  <a:pt x="110" y="88"/>
                </a:cubicBezTo>
                <a:cubicBezTo>
                  <a:pt x="110" y="88"/>
                  <a:pt x="110" y="88"/>
                  <a:pt x="110" y="87"/>
                </a:cubicBezTo>
                <a:cubicBezTo>
                  <a:pt x="110" y="87"/>
                  <a:pt x="110" y="87"/>
                  <a:pt x="111" y="87"/>
                </a:cubicBezTo>
                <a:cubicBezTo>
                  <a:pt x="111" y="87"/>
                  <a:pt x="111" y="88"/>
                  <a:pt x="111" y="88"/>
                </a:cubicBezTo>
                <a:cubicBezTo>
                  <a:pt x="111" y="87"/>
                  <a:pt x="112" y="88"/>
                  <a:pt x="112" y="88"/>
                </a:cubicBezTo>
                <a:cubicBezTo>
                  <a:pt x="112" y="88"/>
                  <a:pt x="112" y="88"/>
                  <a:pt x="112" y="88"/>
                </a:cubicBezTo>
                <a:cubicBezTo>
                  <a:pt x="112" y="87"/>
                  <a:pt x="112" y="87"/>
                  <a:pt x="112" y="87"/>
                </a:cubicBezTo>
                <a:cubicBezTo>
                  <a:pt x="112" y="87"/>
                  <a:pt x="113" y="87"/>
                  <a:pt x="114" y="87"/>
                </a:cubicBezTo>
                <a:cubicBezTo>
                  <a:pt x="114" y="86"/>
                  <a:pt x="114" y="86"/>
                  <a:pt x="114" y="85"/>
                </a:cubicBezTo>
                <a:cubicBezTo>
                  <a:pt x="114" y="85"/>
                  <a:pt x="114" y="85"/>
                  <a:pt x="114" y="85"/>
                </a:cubicBezTo>
                <a:cubicBezTo>
                  <a:pt x="115" y="85"/>
                  <a:pt x="115" y="85"/>
                  <a:pt x="115" y="85"/>
                </a:cubicBezTo>
                <a:cubicBezTo>
                  <a:pt x="115" y="85"/>
                  <a:pt x="115" y="85"/>
                  <a:pt x="116" y="85"/>
                </a:cubicBezTo>
                <a:cubicBezTo>
                  <a:pt x="116" y="85"/>
                  <a:pt x="116" y="85"/>
                  <a:pt x="116" y="85"/>
                </a:cubicBezTo>
                <a:cubicBezTo>
                  <a:pt x="116" y="84"/>
                  <a:pt x="116" y="84"/>
                  <a:pt x="116" y="84"/>
                </a:cubicBezTo>
                <a:cubicBezTo>
                  <a:pt x="116" y="84"/>
                  <a:pt x="117" y="84"/>
                  <a:pt x="117" y="84"/>
                </a:cubicBezTo>
                <a:cubicBezTo>
                  <a:pt x="117" y="83"/>
                  <a:pt x="117" y="83"/>
                  <a:pt x="117" y="82"/>
                </a:cubicBezTo>
                <a:cubicBezTo>
                  <a:pt x="118" y="82"/>
                  <a:pt x="118" y="82"/>
                  <a:pt x="118" y="82"/>
                </a:cubicBezTo>
                <a:cubicBezTo>
                  <a:pt x="118" y="82"/>
                  <a:pt x="118" y="82"/>
                  <a:pt x="118" y="83"/>
                </a:cubicBezTo>
                <a:cubicBezTo>
                  <a:pt x="118" y="83"/>
                  <a:pt x="118" y="83"/>
                  <a:pt x="118" y="83"/>
                </a:cubicBezTo>
                <a:cubicBezTo>
                  <a:pt x="118" y="83"/>
                  <a:pt x="118" y="83"/>
                  <a:pt x="118" y="83"/>
                </a:cubicBezTo>
                <a:cubicBezTo>
                  <a:pt x="118" y="83"/>
                  <a:pt x="118" y="83"/>
                  <a:pt x="118" y="83"/>
                </a:cubicBezTo>
                <a:cubicBezTo>
                  <a:pt x="118" y="83"/>
                  <a:pt x="118" y="83"/>
                  <a:pt x="118" y="83"/>
                </a:cubicBezTo>
                <a:cubicBezTo>
                  <a:pt x="119" y="83"/>
                  <a:pt x="119" y="83"/>
                  <a:pt x="119" y="83"/>
                </a:cubicBezTo>
                <a:cubicBezTo>
                  <a:pt x="119" y="83"/>
                  <a:pt x="119" y="83"/>
                  <a:pt x="118" y="83"/>
                </a:cubicBezTo>
                <a:cubicBezTo>
                  <a:pt x="118" y="83"/>
                  <a:pt x="119" y="83"/>
                  <a:pt x="119" y="82"/>
                </a:cubicBezTo>
                <a:cubicBezTo>
                  <a:pt x="118" y="82"/>
                  <a:pt x="118" y="82"/>
                  <a:pt x="118" y="82"/>
                </a:cubicBezTo>
                <a:cubicBezTo>
                  <a:pt x="118" y="82"/>
                  <a:pt x="118" y="82"/>
                  <a:pt x="118" y="82"/>
                </a:cubicBezTo>
                <a:cubicBezTo>
                  <a:pt x="119" y="82"/>
                  <a:pt x="119" y="81"/>
                  <a:pt x="120" y="82"/>
                </a:cubicBezTo>
                <a:cubicBezTo>
                  <a:pt x="120" y="82"/>
                  <a:pt x="120" y="82"/>
                  <a:pt x="120" y="82"/>
                </a:cubicBezTo>
                <a:cubicBezTo>
                  <a:pt x="120" y="82"/>
                  <a:pt x="120" y="82"/>
                  <a:pt x="120" y="82"/>
                </a:cubicBezTo>
                <a:cubicBezTo>
                  <a:pt x="120" y="82"/>
                  <a:pt x="120" y="82"/>
                  <a:pt x="120" y="82"/>
                </a:cubicBezTo>
                <a:cubicBezTo>
                  <a:pt x="120" y="82"/>
                  <a:pt x="120" y="82"/>
                  <a:pt x="120" y="81"/>
                </a:cubicBezTo>
                <a:cubicBezTo>
                  <a:pt x="120" y="81"/>
                  <a:pt x="120" y="81"/>
                  <a:pt x="120" y="81"/>
                </a:cubicBezTo>
                <a:cubicBezTo>
                  <a:pt x="121" y="81"/>
                  <a:pt x="121" y="81"/>
                  <a:pt x="121" y="81"/>
                </a:cubicBezTo>
                <a:cubicBezTo>
                  <a:pt x="121" y="81"/>
                  <a:pt x="121" y="81"/>
                  <a:pt x="121" y="82"/>
                </a:cubicBezTo>
                <a:cubicBezTo>
                  <a:pt x="121" y="82"/>
                  <a:pt x="121" y="82"/>
                  <a:pt x="122" y="82"/>
                </a:cubicBezTo>
                <a:cubicBezTo>
                  <a:pt x="122" y="82"/>
                  <a:pt x="122" y="82"/>
                  <a:pt x="122" y="82"/>
                </a:cubicBezTo>
                <a:cubicBezTo>
                  <a:pt x="122" y="82"/>
                  <a:pt x="122" y="82"/>
                  <a:pt x="122" y="81"/>
                </a:cubicBezTo>
                <a:cubicBezTo>
                  <a:pt x="122" y="81"/>
                  <a:pt x="122" y="81"/>
                  <a:pt x="122" y="81"/>
                </a:cubicBezTo>
                <a:cubicBezTo>
                  <a:pt x="122" y="81"/>
                  <a:pt x="122" y="81"/>
                  <a:pt x="122" y="81"/>
                </a:cubicBezTo>
                <a:cubicBezTo>
                  <a:pt x="122" y="81"/>
                  <a:pt x="122" y="81"/>
                  <a:pt x="122" y="81"/>
                </a:cubicBezTo>
                <a:cubicBezTo>
                  <a:pt x="122" y="81"/>
                  <a:pt x="122" y="81"/>
                  <a:pt x="123" y="81"/>
                </a:cubicBezTo>
                <a:cubicBezTo>
                  <a:pt x="123" y="81"/>
                  <a:pt x="122" y="81"/>
                  <a:pt x="122" y="81"/>
                </a:cubicBezTo>
                <a:cubicBezTo>
                  <a:pt x="122" y="81"/>
                  <a:pt x="122" y="81"/>
                  <a:pt x="122" y="81"/>
                </a:cubicBezTo>
                <a:cubicBezTo>
                  <a:pt x="122" y="81"/>
                  <a:pt x="122" y="81"/>
                  <a:pt x="122" y="80"/>
                </a:cubicBezTo>
                <a:cubicBezTo>
                  <a:pt x="122" y="80"/>
                  <a:pt x="122" y="80"/>
                  <a:pt x="122" y="80"/>
                </a:cubicBezTo>
                <a:cubicBezTo>
                  <a:pt x="122" y="80"/>
                  <a:pt x="122" y="80"/>
                  <a:pt x="122" y="80"/>
                </a:cubicBezTo>
                <a:cubicBezTo>
                  <a:pt x="122" y="80"/>
                  <a:pt x="122" y="80"/>
                  <a:pt x="122" y="80"/>
                </a:cubicBezTo>
                <a:cubicBezTo>
                  <a:pt x="122" y="80"/>
                  <a:pt x="122" y="80"/>
                  <a:pt x="122" y="80"/>
                </a:cubicBezTo>
                <a:cubicBezTo>
                  <a:pt x="122" y="80"/>
                  <a:pt x="122" y="79"/>
                  <a:pt x="122" y="79"/>
                </a:cubicBezTo>
                <a:cubicBezTo>
                  <a:pt x="122" y="79"/>
                  <a:pt x="122" y="79"/>
                  <a:pt x="122" y="78"/>
                </a:cubicBezTo>
                <a:cubicBezTo>
                  <a:pt x="122" y="78"/>
                  <a:pt x="122" y="78"/>
                  <a:pt x="122" y="78"/>
                </a:cubicBezTo>
                <a:cubicBezTo>
                  <a:pt x="122" y="78"/>
                  <a:pt x="122" y="78"/>
                  <a:pt x="122" y="78"/>
                </a:cubicBezTo>
                <a:cubicBezTo>
                  <a:pt x="122" y="78"/>
                  <a:pt x="121" y="78"/>
                  <a:pt x="121" y="78"/>
                </a:cubicBezTo>
                <a:cubicBezTo>
                  <a:pt x="121" y="78"/>
                  <a:pt x="122" y="78"/>
                  <a:pt x="122" y="78"/>
                </a:cubicBezTo>
                <a:cubicBezTo>
                  <a:pt x="122" y="77"/>
                  <a:pt x="121" y="77"/>
                  <a:pt x="122" y="77"/>
                </a:cubicBezTo>
                <a:cubicBezTo>
                  <a:pt x="122" y="77"/>
                  <a:pt x="122" y="77"/>
                  <a:pt x="122" y="77"/>
                </a:cubicBezTo>
                <a:cubicBezTo>
                  <a:pt x="122" y="77"/>
                  <a:pt x="122" y="76"/>
                  <a:pt x="123" y="76"/>
                </a:cubicBezTo>
                <a:cubicBezTo>
                  <a:pt x="123" y="76"/>
                  <a:pt x="123" y="76"/>
                  <a:pt x="123" y="77"/>
                </a:cubicBezTo>
                <a:cubicBezTo>
                  <a:pt x="123" y="76"/>
                  <a:pt x="123" y="76"/>
                  <a:pt x="123" y="76"/>
                </a:cubicBezTo>
                <a:cubicBezTo>
                  <a:pt x="123" y="76"/>
                  <a:pt x="123" y="76"/>
                  <a:pt x="123" y="76"/>
                </a:cubicBezTo>
                <a:cubicBezTo>
                  <a:pt x="123" y="76"/>
                  <a:pt x="124" y="76"/>
                  <a:pt x="124" y="76"/>
                </a:cubicBezTo>
                <a:cubicBezTo>
                  <a:pt x="124" y="76"/>
                  <a:pt x="124" y="76"/>
                  <a:pt x="124" y="76"/>
                </a:cubicBezTo>
                <a:cubicBezTo>
                  <a:pt x="124" y="76"/>
                  <a:pt x="124" y="77"/>
                  <a:pt x="125" y="77"/>
                </a:cubicBezTo>
                <a:cubicBezTo>
                  <a:pt x="125" y="77"/>
                  <a:pt x="125" y="77"/>
                  <a:pt x="125" y="77"/>
                </a:cubicBezTo>
                <a:cubicBezTo>
                  <a:pt x="124" y="77"/>
                  <a:pt x="124" y="77"/>
                  <a:pt x="124" y="77"/>
                </a:cubicBezTo>
                <a:cubicBezTo>
                  <a:pt x="124" y="77"/>
                  <a:pt x="124" y="77"/>
                  <a:pt x="124" y="77"/>
                </a:cubicBezTo>
                <a:cubicBezTo>
                  <a:pt x="124" y="77"/>
                  <a:pt x="124" y="77"/>
                  <a:pt x="124" y="77"/>
                </a:cubicBezTo>
                <a:cubicBezTo>
                  <a:pt x="124" y="78"/>
                  <a:pt x="124" y="78"/>
                  <a:pt x="124" y="78"/>
                </a:cubicBezTo>
                <a:cubicBezTo>
                  <a:pt x="124" y="78"/>
                  <a:pt x="123" y="78"/>
                  <a:pt x="123" y="78"/>
                </a:cubicBezTo>
                <a:cubicBezTo>
                  <a:pt x="123" y="78"/>
                  <a:pt x="123" y="78"/>
                  <a:pt x="123" y="78"/>
                </a:cubicBezTo>
                <a:cubicBezTo>
                  <a:pt x="123" y="78"/>
                  <a:pt x="123" y="79"/>
                  <a:pt x="123" y="79"/>
                </a:cubicBezTo>
                <a:cubicBezTo>
                  <a:pt x="123" y="79"/>
                  <a:pt x="124" y="79"/>
                  <a:pt x="124" y="80"/>
                </a:cubicBezTo>
                <a:cubicBezTo>
                  <a:pt x="124" y="80"/>
                  <a:pt x="124" y="80"/>
                  <a:pt x="124" y="80"/>
                </a:cubicBezTo>
                <a:cubicBezTo>
                  <a:pt x="124" y="80"/>
                  <a:pt x="124" y="80"/>
                  <a:pt x="124" y="80"/>
                </a:cubicBezTo>
                <a:cubicBezTo>
                  <a:pt x="125" y="80"/>
                  <a:pt x="125" y="80"/>
                  <a:pt x="125" y="80"/>
                </a:cubicBezTo>
                <a:cubicBezTo>
                  <a:pt x="125" y="80"/>
                  <a:pt x="125" y="80"/>
                  <a:pt x="125" y="80"/>
                </a:cubicBezTo>
                <a:cubicBezTo>
                  <a:pt x="125" y="80"/>
                  <a:pt x="125" y="80"/>
                  <a:pt x="125" y="81"/>
                </a:cubicBezTo>
                <a:cubicBezTo>
                  <a:pt x="125" y="81"/>
                  <a:pt x="125" y="81"/>
                  <a:pt x="125" y="81"/>
                </a:cubicBezTo>
                <a:cubicBezTo>
                  <a:pt x="125" y="81"/>
                  <a:pt x="125" y="81"/>
                  <a:pt x="125" y="81"/>
                </a:cubicBezTo>
                <a:cubicBezTo>
                  <a:pt x="125" y="81"/>
                  <a:pt x="125" y="81"/>
                  <a:pt x="125" y="81"/>
                </a:cubicBezTo>
                <a:cubicBezTo>
                  <a:pt x="125" y="81"/>
                  <a:pt x="125" y="81"/>
                  <a:pt x="125" y="81"/>
                </a:cubicBezTo>
                <a:cubicBezTo>
                  <a:pt x="125" y="81"/>
                  <a:pt x="125" y="81"/>
                  <a:pt x="125" y="81"/>
                </a:cubicBezTo>
                <a:cubicBezTo>
                  <a:pt x="125" y="80"/>
                  <a:pt x="127" y="80"/>
                  <a:pt x="127" y="80"/>
                </a:cubicBezTo>
                <a:cubicBezTo>
                  <a:pt x="127" y="81"/>
                  <a:pt x="128" y="80"/>
                  <a:pt x="128" y="80"/>
                </a:cubicBezTo>
                <a:cubicBezTo>
                  <a:pt x="128" y="81"/>
                  <a:pt x="128" y="81"/>
                  <a:pt x="128" y="81"/>
                </a:cubicBezTo>
                <a:cubicBezTo>
                  <a:pt x="128" y="81"/>
                  <a:pt x="129" y="81"/>
                  <a:pt x="129" y="81"/>
                </a:cubicBezTo>
                <a:cubicBezTo>
                  <a:pt x="129" y="81"/>
                  <a:pt x="129" y="81"/>
                  <a:pt x="129" y="81"/>
                </a:cubicBezTo>
                <a:cubicBezTo>
                  <a:pt x="130" y="81"/>
                  <a:pt x="131" y="80"/>
                  <a:pt x="132" y="79"/>
                </a:cubicBezTo>
                <a:cubicBezTo>
                  <a:pt x="133" y="79"/>
                  <a:pt x="133" y="79"/>
                  <a:pt x="133" y="80"/>
                </a:cubicBezTo>
                <a:cubicBezTo>
                  <a:pt x="134" y="80"/>
                  <a:pt x="134" y="80"/>
                  <a:pt x="134" y="80"/>
                </a:cubicBezTo>
                <a:cubicBezTo>
                  <a:pt x="134" y="80"/>
                  <a:pt x="135" y="80"/>
                  <a:pt x="135" y="80"/>
                </a:cubicBezTo>
                <a:cubicBezTo>
                  <a:pt x="135" y="79"/>
                  <a:pt x="135" y="79"/>
                  <a:pt x="135" y="79"/>
                </a:cubicBezTo>
                <a:cubicBezTo>
                  <a:pt x="136" y="79"/>
                  <a:pt x="136" y="79"/>
                  <a:pt x="137" y="79"/>
                </a:cubicBezTo>
                <a:cubicBezTo>
                  <a:pt x="137" y="79"/>
                  <a:pt x="137" y="79"/>
                  <a:pt x="137" y="79"/>
                </a:cubicBezTo>
                <a:cubicBezTo>
                  <a:pt x="137" y="79"/>
                  <a:pt x="137" y="79"/>
                  <a:pt x="137" y="79"/>
                </a:cubicBezTo>
                <a:cubicBezTo>
                  <a:pt x="137" y="78"/>
                  <a:pt x="137" y="79"/>
                  <a:pt x="137" y="78"/>
                </a:cubicBezTo>
                <a:cubicBezTo>
                  <a:pt x="137" y="78"/>
                  <a:pt x="136" y="77"/>
                  <a:pt x="137" y="76"/>
                </a:cubicBezTo>
                <a:cubicBezTo>
                  <a:pt x="137" y="76"/>
                  <a:pt x="137" y="76"/>
                  <a:pt x="137" y="76"/>
                </a:cubicBezTo>
                <a:cubicBezTo>
                  <a:pt x="137" y="76"/>
                  <a:pt x="137" y="75"/>
                  <a:pt x="137" y="75"/>
                </a:cubicBezTo>
                <a:cubicBezTo>
                  <a:pt x="137" y="75"/>
                  <a:pt x="137" y="75"/>
                  <a:pt x="137" y="75"/>
                </a:cubicBezTo>
                <a:cubicBezTo>
                  <a:pt x="138" y="75"/>
                  <a:pt x="138" y="75"/>
                  <a:pt x="138" y="75"/>
                </a:cubicBezTo>
                <a:cubicBezTo>
                  <a:pt x="138" y="75"/>
                  <a:pt x="138" y="75"/>
                  <a:pt x="138" y="75"/>
                </a:cubicBezTo>
                <a:cubicBezTo>
                  <a:pt x="139" y="75"/>
                  <a:pt x="139" y="75"/>
                  <a:pt x="139" y="75"/>
                </a:cubicBezTo>
                <a:cubicBezTo>
                  <a:pt x="139" y="75"/>
                  <a:pt x="139" y="75"/>
                  <a:pt x="139" y="76"/>
                </a:cubicBezTo>
                <a:cubicBezTo>
                  <a:pt x="140" y="76"/>
                  <a:pt x="140" y="76"/>
                  <a:pt x="140" y="75"/>
                </a:cubicBezTo>
                <a:cubicBezTo>
                  <a:pt x="140" y="75"/>
                  <a:pt x="140" y="74"/>
                  <a:pt x="141" y="74"/>
                </a:cubicBezTo>
                <a:cubicBezTo>
                  <a:pt x="141" y="74"/>
                  <a:pt x="140" y="73"/>
                  <a:pt x="140" y="73"/>
                </a:cubicBezTo>
                <a:cubicBezTo>
                  <a:pt x="140" y="74"/>
                  <a:pt x="140" y="74"/>
                  <a:pt x="140" y="74"/>
                </a:cubicBezTo>
                <a:cubicBezTo>
                  <a:pt x="140" y="74"/>
                  <a:pt x="140" y="74"/>
                  <a:pt x="140" y="74"/>
                </a:cubicBezTo>
                <a:cubicBezTo>
                  <a:pt x="140" y="73"/>
                  <a:pt x="140" y="73"/>
                  <a:pt x="140" y="73"/>
                </a:cubicBezTo>
                <a:cubicBezTo>
                  <a:pt x="140" y="73"/>
                  <a:pt x="140" y="73"/>
                  <a:pt x="139" y="73"/>
                </a:cubicBezTo>
                <a:cubicBezTo>
                  <a:pt x="139" y="73"/>
                  <a:pt x="139" y="73"/>
                  <a:pt x="139" y="72"/>
                </a:cubicBezTo>
                <a:cubicBezTo>
                  <a:pt x="139" y="72"/>
                  <a:pt x="139" y="72"/>
                  <a:pt x="139" y="72"/>
                </a:cubicBezTo>
                <a:cubicBezTo>
                  <a:pt x="140" y="72"/>
                  <a:pt x="140" y="72"/>
                  <a:pt x="140" y="72"/>
                </a:cubicBezTo>
                <a:cubicBezTo>
                  <a:pt x="141" y="72"/>
                  <a:pt x="141" y="72"/>
                  <a:pt x="141" y="72"/>
                </a:cubicBezTo>
                <a:cubicBezTo>
                  <a:pt x="141" y="72"/>
                  <a:pt x="141" y="71"/>
                  <a:pt x="141" y="71"/>
                </a:cubicBezTo>
                <a:cubicBezTo>
                  <a:pt x="141" y="71"/>
                  <a:pt x="141" y="72"/>
                  <a:pt x="142" y="72"/>
                </a:cubicBezTo>
                <a:cubicBezTo>
                  <a:pt x="142" y="71"/>
                  <a:pt x="142" y="71"/>
                  <a:pt x="142" y="71"/>
                </a:cubicBezTo>
                <a:cubicBezTo>
                  <a:pt x="142" y="71"/>
                  <a:pt x="142" y="71"/>
                  <a:pt x="143" y="71"/>
                </a:cubicBezTo>
                <a:cubicBezTo>
                  <a:pt x="143" y="72"/>
                  <a:pt x="144" y="72"/>
                  <a:pt x="144" y="72"/>
                </a:cubicBezTo>
                <a:cubicBezTo>
                  <a:pt x="145" y="72"/>
                  <a:pt x="145" y="71"/>
                  <a:pt x="145" y="71"/>
                </a:cubicBezTo>
                <a:cubicBezTo>
                  <a:pt x="145" y="71"/>
                  <a:pt x="145" y="71"/>
                  <a:pt x="145" y="72"/>
                </a:cubicBezTo>
                <a:cubicBezTo>
                  <a:pt x="145" y="71"/>
                  <a:pt x="145" y="71"/>
                  <a:pt x="145" y="71"/>
                </a:cubicBezTo>
                <a:cubicBezTo>
                  <a:pt x="145" y="71"/>
                  <a:pt x="145" y="71"/>
                  <a:pt x="145" y="71"/>
                </a:cubicBezTo>
                <a:cubicBezTo>
                  <a:pt x="145" y="71"/>
                  <a:pt x="145" y="71"/>
                  <a:pt x="145" y="71"/>
                </a:cubicBezTo>
                <a:cubicBezTo>
                  <a:pt x="145" y="71"/>
                  <a:pt x="145" y="71"/>
                  <a:pt x="145" y="71"/>
                </a:cubicBezTo>
                <a:cubicBezTo>
                  <a:pt x="145" y="71"/>
                  <a:pt x="145" y="71"/>
                  <a:pt x="145" y="71"/>
                </a:cubicBezTo>
                <a:cubicBezTo>
                  <a:pt x="145" y="71"/>
                  <a:pt x="145" y="71"/>
                  <a:pt x="146" y="71"/>
                </a:cubicBezTo>
                <a:cubicBezTo>
                  <a:pt x="146" y="71"/>
                  <a:pt x="146" y="71"/>
                  <a:pt x="146" y="70"/>
                </a:cubicBezTo>
                <a:cubicBezTo>
                  <a:pt x="146" y="71"/>
                  <a:pt x="147" y="71"/>
                  <a:pt x="147" y="71"/>
                </a:cubicBezTo>
                <a:cubicBezTo>
                  <a:pt x="147" y="71"/>
                  <a:pt x="147" y="71"/>
                  <a:pt x="147" y="71"/>
                </a:cubicBezTo>
                <a:cubicBezTo>
                  <a:pt x="147" y="70"/>
                  <a:pt x="146" y="71"/>
                  <a:pt x="145" y="70"/>
                </a:cubicBezTo>
                <a:cubicBezTo>
                  <a:pt x="145" y="70"/>
                  <a:pt x="145" y="69"/>
                  <a:pt x="145" y="69"/>
                </a:cubicBezTo>
                <a:cubicBezTo>
                  <a:pt x="145" y="69"/>
                  <a:pt x="145" y="69"/>
                  <a:pt x="145" y="69"/>
                </a:cubicBezTo>
                <a:cubicBezTo>
                  <a:pt x="145" y="69"/>
                  <a:pt x="144" y="70"/>
                  <a:pt x="144" y="70"/>
                </a:cubicBezTo>
                <a:cubicBezTo>
                  <a:pt x="144" y="70"/>
                  <a:pt x="144" y="70"/>
                  <a:pt x="144" y="70"/>
                </a:cubicBezTo>
                <a:cubicBezTo>
                  <a:pt x="144" y="70"/>
                  <a:pt x="144" y="70"/>
                  <a:pt x="143" y="70"/>
                </a:cubicBezTo>
                <a:cubicBezTo>
                  <a:pt x="143" y="70"/>
                  <a:pt x="143" y="70"/>
                  <a:pt x="143" y="70"/>
                </a:cubicBezTo>
                <a:cubicBezTo>
                  <a:pt x="143" y="70"/>
                  <a:pt x="143" y="70"/>
                  <a:pt x="143" y="70"/>
                </a:cubicBezTo>
                <a:cubicBezTo>
                  <a:pt x="143" y="70"/>
                  <a:pt x="143" y="70"/>
                  <a:pt x="143" y="70"/>
                </a:cubicBezTo>
                <a:cubicBezTo>
                  <a:pt x="143" y="70"/>
                  <a:pt x="142" y="70"/>
                  <a:pt x="142" y="70"/>
                </a:cubicBezTo>
                <a:cubicBezTo>
                  <a:pt x="142" y="70"/>
                  <a:pt x="142" y="70"/>
                  <a:pt x="142" y="70"/>
                </a:cubicBezTo>
                <a:cubicBezTo>
                  <a:pt x="142" y="70"/>
                  <a:pt x="142" y="70"/>
                  <a:pt x="142" y="70"/>
                </a:cubicBezTo>
                <a:cubicBezTo>
                  <a:pt x="142" y="70"/>
                  <a:pt x="141" y="70"/>
                  <a:pt x="141" y="70"/>
                </a:cubicBezTo>
                <a:cubicBezTo>
                  <a:pt x="141" y="70"/>
                  <a:pt x="141" y="70"/>
                  <a:pt x="141" y="70"/>
                </a:cubicBezTo>
                <a:cubicBezTo>
                  <a:pt x="141" y="70"/>
                  <a:pt x="141" y="70"/>
                  <a:pt x="141" y="71"/>
                </a:cubicBezTo>
                <a:cubicBezTo>
                  <a:pt x="140" y="71"/>
                  <a:pt x="140" y="71"/>
                  <a:pt x="140" y="71"/>
                </a:cubicBezTo>
                <a:cubicBezTo>
                  <a:pt x="140" y="71"/>
                  <a:pt x="140" y="71"/>
                  <a:pt x="140" y="71"/>
                </a:cubicBezTo>
                <a:cubicBezTo>
                  <a:pt x="140" y="71"/>
                  <a:pt x="139" y="71"/>
                  <a:pt x="139" y="71"/>
                </a:cubicBezTo>
                <a:cubicBezTo>
                  <a:pt x="139" y="71"/>
                  <a:pt x="139" y="71"/>
                  <a:pt x="139" y="70"/>
                </a:cubicBezTo>
                <a:cubicBezTo>
                  <a:pt x="139" y="70"/>
                  <a:pt x="139" y="70"/>
                  <a:pt x="139" y="70"/>
                </a:cubicBezTo>
                <a:cubicBezTo>
                  <a:pt x="139" y="70"/>
                  <a:pt x="138" y="70"/>
                  <a:pt x="138" y="70"/>
                </a:cubicBezTo>
                <a:cubicBezTo>
                  <a:pt x="138" y="70"/>
                  <a:pt x="138" y="70"/>
                  <a:pt x="138" y="70"/>
                </a:cubicBezTo>
                <a:cubicBezTo>
                  <a:pt x="138" y="70"/>
                  <a:pt x="138" y="70"/>
                  <a:pt x="138" y="70"/>
                </a:cubicBezTo>
                <a:cubicBezTo>
                  <a:pt x="137" y="70"/>
                  <a:pt x="137" y="69"/>
                  <a:pt x="137" y="68"/>
                </a:cubicBezTo>
                <a:cubicBezTo>
                  <a:pt x="137" y="68"/>
                  <a:pt x="137" y="68"/>
                  <a:pt x="137" y="68"/>
                </a:cubicBezTo>
                <a:cubicBezTo>
                  <a:pt x="137" y="68"/>
                  <a:pt x="137" y="67"/>
                  <a:pt x="137" y="67"/>
                </a:cubicBezTo>
                <a:cubicBezTo>
                  <a:pt x="137" y="67"/>
                  <a:pt x="137" y="67"/>
                  <a:pt x="137" y="66"/>
                </a:cubicBezTo>
                <a:cubicBezTo>
                  <a:pt x="137" y="66"/>
                  <a:pt x="137" y="66"/>
                  <a:pt x="137" y="66"/>
                </a:cubicBezTo>
                <a:cubicBezTo>
                  <a:pt x="137" y="66"/>
                  <a:pt x="137" y="65"/>
                  <a:pt x="137" y="65"/>
                </a:cubicBezTo>
                <a:cubicBezTo>
                  <a:pt x="137" y="65"/>
                  <a:pt x="137" y="65"/>
                  <a:pt x="137" y="65"/>
                </a:cubicBezTo>
                <a:cubicBezTo>
                  <a:pt x="137" y="65"/>
                  <a:pt x="138" y="65"/>
                  <a:pt x="138" y="65"/>
                </a:cubicBezTo>
                <a:cubicBezTo>
                  <a:pt x="138" y="65"/>
                  <a:pt x="138" y="64"/>
                  <a:pt x="138" y="64"/>
                </a:cubicBezTo>
                <a:cubicBezTo>
                  <a:pt x="138" y="64"/>
                  <a:pt x="138" y="64"/>
                  <a:pt x="138" y="64"/>
                </a:cubicBezTo>
                <a:cubicBezTo>
                  <a:pt x="139" y="64"/>
                  <a:pt x="139" y="64"/>
                  <a:pt x="139" y="64"/>
                </a:cubicBezTo>
                <a:cubicBezTo>
                  <a:pt x="139" y="64"/>
                  <a:pt x="139" y="64"/>
                  <a:pt x="139" y="64"/>
                </a:cubicBezTo>
                <a:cubicBezTo>
                  <a:pt x="139" y="64"/>
                  <a:pt x="141" y="62"/>
                  <a:pt x="141" y="62"/>
                </a:cubicBezTo>
                <a:cubicBezTo>
                  <a:pt x="141" y="62"/>
                  <a:pt x="141" y="62"/>
                  <a:pt x="142" y="62"/>
                </a:cubicBezTo>
                <a:cubicBezTo>
                  <a:pt x="142" y="62"/>
                  <a:pt x="142" y="62"/>
                  <a:pt x="142" y="61"/>
                </a:cubicBezTo>
                <a:cubicBezTo>
                  <a:pt x="142" y="61"/>
                  <a:pt x="141" y="61"/>
                  <a:pt x="141" y="61"/>
                </a:cubicBezTo>
                <a:cubicBezTo>
                  <a:pt x="141" y="61"/>
                  <a:pt x="142" y="61"/>
                  <a:pt x="141" y="61"/>
                </a:cubicBezTo>
                <a:cubicBezTo>
                  <a:pt x="141" y="60"/>
                  <a:pt x="141" y="60"/>
                  <a:pt x="141" y="60"/>
                </a:cubicBezTo>
                <a:cubicBezTo>
                  <a:pt x="141" y="60"/>
                  <a:pt x="141" y="60"/>
                  <a:pt x="140" y="60"/>
                </a:cubicBezTo>
                <a:cubicBezTo>
                  <a:pt x="140" y="60"/>
                  <a:pt x="139" y="60"/>
                  <a:pt x="139" y="60"/>
                </a:cubicBezTo>
                <a:cubicBezTo>
                  <a:pt x="139" y="60"/>
                  <a:pt x="139" y="60"/>
                  <a:pt x="138" y="60"/>
                </a:cubicBezTo>
                <a:cubicBezTo>
                  <a:pt x="138" y="60"/>
                  <a:pt x="138" y="60"/>
                  <a:pt x="138" y="61"/>
                </a:cubicBezTo>
                <a:cubicBezTo>
                  <a:pt x="137" y="61"/>
                  <a:pt x="137" y="61"/>
                  <a:pt x="137" y="61"/>
                </a:cubicBezTo>
                <a:cubicBezTo>
                  <a:pt x="137" y="61"/>
                  <a:pt x="137" y="61"/>
                  <a:pt x="137" y="61"/>
                </a:cubicBezTo>
                <a:cubicBezTo>
                  <a:pt x="137" y="62"/>
                  <a:pt x="137" y="62"/>
                  <a:pt x="136" y="62"/>
                </a:cubicBezTo>
                <a:cubicBezTo>
                  <a:pt x="136" y="62"/>
                  <a:pt x="136" y="62"/>
                  <a:pt x="137" y="62"/>
                </a:cubicBezTo>
                <a:cubicBezTo>
                  <a:pt x="137" y="62"/>
                  <a:pt x="137" y="62"/>
                  <a:pt x="137" y="63"/>
                </a:cubicBezTo>
                <a:cubicBezTo>
                  <a:pt x="137" y="63"/>
                  <a:pt x="137" y="63"/>
                  <a:pt x="137" y="63"/>
                </a:cubicBezTo>
                <a:cubicBezTo>
                  <a:pt x="137" y="63"/>
                  <a:pt x="136" y="63"/>
                  <a:pt x="136" y="64"/>
                </a:cubicBezTo>
                <a:cubicBezTo>
                  <a:pt x="136" y="64"/>
                  <a:pt x="135" y="64"/>
                  <a:pt x="135" y="64"/>
                </a:cubicBezTo>
                <a:cubicBezTo>
                  <a:pt x="135" y="64"/>
                  <a:pt x="135" y="64"/>
                  <a:pt x="135" y="64"/>
                </a:cubicBezTo>
                <a:cubicBezTo>
                  <a:pt x="134" y="64"/>
                  <a:pt x="134" y="65"/>
                  <a:pt x="134" y="65"/>
                </a:cubicBezTo>
                <a:cubicBezTo>
                  <a:pt x="134" y="65"/>
                  <a:pt x="134" y="65"/>
                  <a:pt x="133" y="66"/>
                </a:cubicBezTo>
                <a:cubicBezTo>
                  <a:pt x="133" y="66"/>
                  <a:pt x="133" y="66"/>
                  <a:pt x="133" y="66"/>
                </a:cubicBezTo>
                <a:cubicBezTo>
                  <a:pt x="133" y="66"/>
                  <a:pt x="133" y="66"/>
                  <a:pt x="133" y="66"/>
                </a:cubicBezTo>
                <a:cubicBezTo>
                  <a:pt x="133" y="66"/>
                  <a:pt x="133" y="66"/>
                  <a:pt x="133" y="66"/>
                </a:cubicBezTo>
                <a:cubicBezTo>
                  <a:pt x="133" y="66"/>
                  <a:pt x="132" y="66"/>
                  <a:pt x="132" y="66"/>
                </a:cubicBezTo>
                <a:cubicBezTo>
                  <a:pt x="132" y="67"/>
                  <a:pt x="133" y="67"/>
                  <a:pt x="132" y="68"/>
                </a:cubicBezTo>
                <a:cubicBezTo>
                  <a:pt x="132" y="68"/>
                  <a:pt x="132" y="68"/>
                  <a:pt x="132" y="68"/>
                </a:cubicBezTo>
                <a:cubicBezTo>
                  <a:pt x="132" y="68"/>
                  <a:pt x="132" y="69"/>
                  <a:pt x="132" y="69"/>
                </a:cubicBezTo>
                <a:cubicBezTo>
                  <a:pt x="132" y="69"/>
                  <a:pt x="132" y="69"/>
                  <a:pt x="132" y="69"/>
                </a:cubicBezTo>
                <a:cubicBezTo>
                  <a:pt x="132" y="69"/>
                  <a:pt x="133" y="69"/>
                  <a:pt x="133" y="69"/>
                </a:cubicBezTo>
                <a:cubicBezTo>
                  <a:pt x="133" y="69"/>
                  <a:pt x="133" y="69"/>
                  <a:pt x="133" y="69"/>
                </a:cubicBezTo>
                <a:cubicBezTo>
                  <a:pt x="133" y="70"/>
                  <a:pt x="133" y="70"/>
                  <a:pt x="134" y="70"/>
                </a:cubicBezTo>
                <a:cubicBezTo>
                  <a:pt x="134" y="71"/>
                  <a:pt x="134" y="71"/>
                  <a:pt x="134" y="71"/>
                </a:cubicBezTo>
                <a:cubicBezTo>
                  <a:pt x="134" y="71"/>
                  <a:pt x="134" y="71"/>
                  <a:pt x="134" y="71"/>
                </a:cubicBezTo>
                <a:cubicBezTo>
                  <a:pt x="134" y="71"/>
                  <a:pt x="133" y="72"/>
                  <a:pt x="133" y="72"/>
                </a:cubicBezTo>
                <a:cubicBezTo>
                  <a:pt x="133" y="71"/>
                  <a:pt x="131" y="71"/>
                  <a:pt x="131" y="71"/>
                </a:cubicBezTo>
                <a:cubicBezTo>
                  <a:pt x="131" y="71"/>
                  <a:pt x="131" y="71"/>
                  <a:pt x="131" y="71"/>
                </a:cubicBezTo>
                <a:cubicBezTo>
                  <a:pt x="131" y="71"/>
                  <a:pt x="131" y="71"/>
                  <a:pt x="131" y="71"/>
                </a:cubicBezTo>
                <a:cubicBezTo>
                  <a:pt x="132" y="71"/>
                  <a:pt x="132" y="72"/>
                  <a:pt x="132" y="72"/>
                </a:cubicBezTo>
                <a:cubicBezTo>
                  <a:pt x="133" y="72"/>
                  <a:pt x="133" y="71"/>
                  <a:pt x="134" y="72"/>
                </a:cubicBezTo>
                <a:cubicBezTo>
                  <a:pt x="134" y="72"/>
                  <a:pt x="134" y="72"/>
                  <a:pt x="134" y="72"/>
                </a:cubicBezTo>
                <a:cubicBezTo>
                  <a:pt x="134" y="72"/>
                  <a:pt x="134" y="72"/>
                  <a:pt x="134" y="72"/>
                </a:cubicBezTo>
                <a:cubicBezTo>
                  <a:pt x="134" y="72"/>
                  <a:pt x="134" y="72"/>
                  <a:pt x="134" y="72"/>
                </a:cubicBezTo>
                <a:cubicBezTo>
                  <a:pt x="134" y="72"/>
                  <a:pt x="134" y="72"/>
                  <a:pt x="134" y="72"/>
                </a:cubicBezTo>
                <a:cubicBezTo>
                  <a:pt x="134" y="72"/>
                  <a:pt x="133" y="72"/>
                  <a:pt x="133" y="72"/>
                </a:cubicBezTo>
                <a:cubicBezTo>
                  <a:pt x="133" y="72"/>
                  <a:pt x="133" y="72"/>
                  <a:pt x="133" y="72"/>
                </a:cubicBezTo>
                <a:cubicBezTo>
                  <a:pt x="133" y="72"/>
                  <a:pt x="133" y="72"/>
                  <a:pt x="133" y="72"/>
                </a:cubicBezTo>
                <a:cubicBezTo>
                  <a:pt x="133" y="72"/>
                  <a:pt x="133" y="72"/>
                  <a:pt x="133" y="72"/>
                </a:cubicBezTo>
                <a:cubicBezTo>
                  <a:pt x="133" y="72"/>
                  <a:pt x="133" y="72"/>
                  <a:pt x="133" y="72"/>
                </a:cubicBezTo>
                <a:cubicBezTo>
                  <a:pt x="133" y="72"/>
                  <a:pt x="133" y="72"/>
                  <a:pt x="133" y="72"/>
                </a:cubicBezTo>
                <a:cubicBezTo>
                  <a:pt x="132" y="72"/>
                  <a:pt x="133" y="73"/>
                  <a:pt x="132" y="73"/>
                </a:cubicBezTo>
                <a:cubicBezTo>
                  <a:pt x="132" y="73"/>
                  <a:pt x="132" y="73"/>
                  <a:pt x="132" y="73"/>
                </a:cubicBezTo>
                <a:cubicBezTo>
                  <a:pt x="132" y="73"/>
                  <a:pt x="131" y="73"/>
                  <a:pt x="131" y="73"/>
                </a:cubicBezTo>
                <a:cubicBezTo>
                  <a:pt x="131" y="73"/>
                  <a:pt x="132" y="74"/>
                  <a:pt x="132" y="74"/>
                </a:cubicBezTo>
                <a:cubicBezTo>
                  <a:pt x="131" y="74"/>
                  <a:pt x="131" y="74"/>
                  <a:pt x="131" y="74"/>
                </a:cubicBezTo>
                <a:cubicBezTo>
                  <a:pt x="131" y="74"/>
                  <a:pt x="131" y="74"/>
                  <a:pt x="131" y="74"/>
                </a:cubicBezTo>
                <a:cubicBezTo>
                  <a:pt x="131" y="74"/>
                  <a:pt x="131" y="74"/>
                  <a:pt x="131" y="75"/>
                </a:cubicBezTo>
                <a:cubicBezTo>
                  <a:pt x="131" y="75"/>
                  <a:pt x="131" y="75"/>
                  <a:pt x="131" y="75"/>
                </a:cubicBezTo>
                <a:cubicBezTo>
                  <a:pt x="131" y="75"/>
                  <a:pt x="131" y="75"/>
                  <a:pt x="131" y="75"/>
                </a:cubicBezTo>
                <a:cubicBezTo>
                  <a:pt x="131" y="76"/>
                  <a:pt x="131" y="76"/>
                  <a:pt x="131" y="76"/>
                </a:cubicBezTo>
                <a:cubicBezTo>
                  <a:pt x="131" y="76"/>
                  <a:pt x="131" y="77"/>
                  <a:pt x="130" y="77"/>
                </a:cubicBezTo>
                <a:cubicBezTo>
                  <a:pt x="130" y="77"/>
                  <a:pt x="130" y="77"/>
                  <a:pt x="130" y="77"/>
                </a:cubicBezTo>
                <a:cubicBezTo>
                  <a:pt x="130" y="77"/>
                  <a:pt x="130" y="77"/>
                  <a:pt x="130" y="77"/>
                </a:cubicBezTo>
                <a:cubicBezTo>
                  <a:pt x="130" y="77"/>
                  <a:pt x="130" y="77"/>
                  <a:pt x="129" y="77"/>
                </a:cubicBezTo>
                <a:cubicBezTo>
                  <a:pt x="129" y="77"/>
                  <a:pt x="129" y="77"/>
                  <a:pt x="129" y="77"/>
                </a:cubicBezTo>
                <a:cubicBezTo>
                  <a:pt x="129" y="77"/>
                  <a:pt x="129" y="77"/>
                  <a:pt x="129" y="77"/>
                </a:cubicBezTo>
                <a:cubicBezTo>
                  <a:pt x="129" y="77"/>
                  <a:pt x="129" y="78"/>
                  <a:pt x="129" y="78"/>
                </a:cubicBezTo>
                <a:cubicBezTo>
                  <a:pt x="129" y="78"/>
                  <a:pt x="129" y="78"/>
                  <a:pt x="129" y="78"/>
                </a:cubicBezTo>
                <a:cubicBezTo>
                  <a:pt x="129" y="78"/>
                  <a:pt x="129" y="78"/>
                  <a:pt x="128" y="78"/>
                </a:cubicBezTo>
                <a:cubicBezTo>
                  <a:pt x="128" y="78"/>
                  <a:pt x="128" y="78"/>
                  <a:pt x="127" y="78"/>
                </a:cubicBezTo>
                <a:cubicBezTo>
                  <a:pt x="127" y="78"/>
                  <a:pt x="127" y="78"/>
                  <a:pt x="127" y="78"/>
                </a:cubicBezTo>
                <a:cubicBezTo>
                  <a:pt x="127" y="78"/>
                  <a:pt x="127" y="77"/>
                  <a:pt x="127" y="77"/>
                </a:cubicBezTo>
                <a:cubicBezTo>
                  <a:pt x="127" y="77"/>
                  <a:pt x="127" y="77"/>
                  <a:pt x="127" y="77"/>
                </a:cubicBezTo>
                <a:cubicBezTo>
                  <a:pt x="127" y="77"/>
                  <a:pt x="127" y="77"/>
                  <a:pt x="127" y="77"/>
                </a:cubicBezTo>
                <a:cubicBezTo>
                  <a:pt x="127" y="77"/>
                  <a:pt x="127" y="77"/>
                  <a:pt x="127" y="77"/>
                </a:cubicBezTo>
                <a:cubicBezTo>
                  <a:pt x="127" y="77"/>
                  <a:pt x="127" y="76"/>
                  <a:pt x="127" y="76"/>
                </a:cubicBezTo>
                <a:cubicBezTo>
                  <a:pt x="127" y="76"/>
                  <a:pt x="126" y="76"/>
                  <a:pt x="126" y="75"/>
                </a:cubicBezTo>
                <a:cubicBezTo>
                  <a:pt x="126" y="75"/>
                  <a:pt x="126" y="75"/>
                  <a:pt x="126" y="75"/>
                </a:cubicBezTo>
                <a:cubicBezTo>
                  <a:pt x="126" y="75"/>
                  <a:pt x="126" y="74"/>
                  <a:pt x="126" y="74"/>
                </a:cubicBezTo>
                <a:cubicBezTo>
                  <a:pt x="126" y="74"/>
                  <a:pt x="126" y="74"/>
                  <a:pt x="126" y="74"/>
                </a:cubicBezTo>
                <a:cubicBezTo>
                  <a:pt x="126" y="74"/>
                  <a:pt x="126" y="74"/>
                  <a:pt x="125" y="74"/>
                </a:cubicBezTo>
                <a:cubicBezTo>
                  <a:pt x="125" y="74"/>
                  <a:pt x="125" y="73"/>
                  <a:pt x="125" y="73"/>
                </a:cubicBezTo>
                <a:cubicBezTo>
                  <a:pt x="125" y="73"/>
                  <a:pt x="125" y="73"/>
                  <a:pt x="125" y="73"/>
                </a:cubicBezTo>
                <a:cubicBezTo>
                  <a:pt x="125" y="73"/>
                  <a:pt x="125" y="73"/>
                  <a:pt x="125" y="72"/>
                </a:cubicBezTo>
                <a:cubicBezTo>
                  <a:pt x="125" y="72"/>
                  <a:pt x="125" y="72"/>
                  <a:pt x="125" y="72"/>
                </a:cubicBezTo>
                <a:cubicBezTo>
                  <a:pt x="125" y="72"/>
                  <a:pt x="125" y="72"/>
                  <a:pt x="125" y="72"/>
                </a:cubicBezTo>
                <a:cubicBezTo>
                  <a:pt x="125" y="72"/>
                  <a:pt x="125" y="72"/>
                  <a:pt x="124" y="72"/>
                </a:cubicBezTo>
                <a:cubicBezTo>
                  <a:pt x="124" y="71"/>
                  <a:pt x="124" y="71"/>
                  <a:pt x="124" y="71"/>
                </a:cubicBezTo>
                <a:cubicBezTo>
                  <a:pt x="124" y="71"/>
                  <a:pt x="124" y="71"/>
                  <a:pt x="124" y="71"/>
                </a:cubicBezTo>
                <a:cubicBezTo>
                  <a:pt x="124" y="72"/>
                  <a:pt x="124" y="72"/>
                  <a:pt x="124" y="72"/>
                </a:cubicBezTo>
                <a:cubicBezTo>
                  <a:pt x="124" y="72"/>
                  <a:pt x="123" y="72"/>
                  <a:pt x="123" y="72"/>
                </a:cubicBezTo>
                <a:cubicBezTo>
                  <a:pt x="123" y="72"/>
                  <a:pt x="123" y="73"/>
                  <a:pt x="123" y="73"/>
                </a:cubicBezTo>
                <a:cubicBezTo>
                  <a:pt x="122" y="73"/>
                  <a:pt x="122" y="73"/>
                  <a:pt x="121" y="74"/>
                </a:cubicBezTo>
                <a:cubicBezTo>
                  <a:pt x="121" y="74"/>
                  <a:pt x="120" y="74"/>
                  <a:pt x="120" y="74"/>
                </a:cubicBezTo>
                <a:cubicBezTo>
                  <a:pt x="120" y="74"/>
                  <a:pt x="120" y="74"/>
                  <a:pt x="120" y="74"/>
                </a:cubicBezTo>
                <a:cubicBezTo>
                  <a:pt x="120" y="74"/>
                  <a:pt x="120" y="74"/>
                  <a:pt x="120" y="74"/>
                </a:cubicBezTo>
                <a:cubicBezTo>
                  <a:pt x="120" y="74"/>
                  <a:pt x="120" y="74"/>
                  <a:pt x="120" y="74"/>
                </a:cubicBezTo>
                <a:cubicBezTo>
                  <a:pt x="120" y="74"/>
                  <a:pt x="120" y="74"/>
                  <a:pt x="120" y="74"/>
                </a:cubicBezTo>
                <a:cubicBezTo>
                  <a:pt x="119" y="73"/>
                  <a:pt x="119" y="73"/>
                  <a:pt x="119" y="73"/>
                </a:cubicBezTo>
                <a:cubicBezTo>
                  <a:pt x="118" y="73"/>
                  <a:pt x="118" y="73"/>
                  <a:pt x="118" y="73"/>
                </a:cubicBezTo>
                <a:cubicBezTo>
                  <a:pt x="118" y="73"/>
                  <a:pt x="118" y="72"/>
                  <a:pt x="118" y="72"/>
                </a:cubicBezTo>
                <a:cubicBezTo>
                  <a:pt x="118" y="72"/>
                  <a:pt x="119" y="72"/>
                  <a:pt x="119" y="72"/>
                </a:cubicBezTo>
                <a:cubicBezTo>
                  <a:pt x="119" y="72"/>
                  <a:pt x="119" y="72"/>
                  <a:pt x="119" y="72"/>
                </a:cubicBezTo>
                <a:cubicBezTo>
                  <a:pt x="119" y="72"/>
                  <a:pt x="119" y="72"/>
                  <a:pt x="119" y="72"/>
                </a:cubicBezTo>
                <a:cubicBezTo>
                  <a:pt x="119" y="72"/>
                  <a:pt x="119" y="72"/>
                  <a:pt x="119" y="73"/>
                </a:cubicBezTo>
                <a:cubicBezTo>
                  <a:pt x="119" y="72"/>
                  <a:pt x="119" y="72"/>
                  <a:pt x="119" y="72"/>
                </a:cubicBezTo>
                <a:cubicBezTo>
                  <a:pt x="119" y="72"/>
                  <a:pt x="119" y="72"/>
                  <a:pt x="119" y="72"/>
                </a:cubicBezTo>
                <a:cubicBezTo>
                  <a:pt x="119" y="72"/>
                  <a:pt x="119" y="72"/>
                  <a:pt x="119" y="72"/>
                </a:cubicBezTo>
                <a:cubicBezTo>
                  <a:pt x="119" y="72"/>
                  <a:pt x="119" y="72"/>
                  <a:pt x="119" y="72"/>
                </a:cubicBezTo>
                <a:cubicBezTo>
                  <a:pt x="119" y="72"/>
                  <a:pt x="119" y="72"/>
                  <a:pt x="119" y="72"/>
                </a:cubicBezTo>
                <a:cubicBezTo>
                  <a:pt x="119" y="72"/>
                  <a:pt x="119" y="72"/>
                  <a:pt x="119" y="72"/>
                </a:cubicBezTo>
                <a:cubicBezTo>
                  <a:pt x="119" y="72"/>
                  <a:pt x="119" y="72"/>
                  <a:pt x="119" y="72"/>
                </a:cubicBezTo>
                <a:cubicBezTo>
                  <a:pt x="119" y="72"/>
                  <a:pt x="119" y="72"/>
                  <a:pt x="119" y="72"/>
                </a:cubicBezTo>
                <a:cubicBezTo>
                  <a:pt x="119" y="72"/>
                  <a:pt x="119" y="71"/>
                  <a:pt x="119" y="71"/>
                </a:cubicBezTo>
                <a:cubicBezTo>
                  <a:pt x="119" y="71"/>
                  <a:pt x="119" y="72"/>
                  <a:pt x="119" y="72"/>
                </a:cubicBezTo>
                <a:cubicBezTo>
                  <a:pt x="119" y="72"/>
                  <a:pt x="119" y="72"/>
                  <a:pt x="119" y="72"/>
                </a:cubicBezTo>
                <a:cubicBezTo>
                  <a:pt x="119" y="71"/>
                  <a:pt x="119" y="71"/>
                  <a:pt x="119" y="71"/>
                </a:cubicBezTo>
                <a:cubicBezTo>
                  <a:pt x="119" y="71"/>
                  <a:pt x="119" y="72"/>
                  <a:pt x="119" y="72"/>
                </a:cubicBezTo>
                <a:cubicBezTo>
                  <a:pt x="119" y="72"/>
                  <a:pt x="118" y="72"/>
                  <a:pt x="118" y="72"/>
                </a:cubicBezTo>
                <a:cubicBezTo>
                  <a:pt x="118" y="72"/>
                  <a:pt x="118" y="72"/>
                  <a:pt x="118" y="72"/>
                </a:cubicBezTo>
                <a:cubicBezTo>
                  <a:pt x="118" y="72"/>
                  <a:pt x="118" y="72"/>
                  <a:pt x="118" y="72"/>
                </a:cubicBezTo>
                <a:cubicBezTo>
                  <a:pt x="118" y="72"/>
                  <a:pt x="118" y="72"/>
                  <a:pt x="118" y="72"/>
                </a:cubicBezTo>
                <a:cubicBezTo>
                  <a:pt x="118" y="72"/>
                  <a:pt x="118" y="71"/>
                  <a:pt x="118" y="71"/>
                </a:cubicBezTo>
                <a:cubicBezTo>
                  <a:pt x="118" y="71"/>
                  <a:pt x="118" y="71"/>
                  <a:pt x="118" y="71"/>
                </a:cubicBezTo>
                <a:cubicBezTo>
                  <a:pt x="118" y="71"/>
                  <a:pt x="118" y="71"/>
                  <a:pt x="118" y="71"/>
                </a:cubicBezTo>
                <a:cubicBezTo>
                  <a:pt x="118" y="71"/>
                  <a:pt x="118" y="71"/>
                  <a:pt x="118" y="71"/>
                </a:cubicBezTo>
                <a:cubicBezTo>
                  <a:pt x="118" y="71"/>
                  <a:pt x="118" y="71"/>
                  <a:pt x="118" y="71"/>
                </a:cubicBezTo>
                <a:cubicBezTo>
                  <a:pt x="118" y="71"/>
                  <a:pt x="118" y="71"/>
                  <a:pt x="118" y="71"/>
                </a:cubicBezTo>
                <a:cubicBezTo>
                  <a:pt x="118" y="71"/>
                  <a:pt x="119" y="71"/>
                  <a:pt x="119" y="71"/>
                </a:cubicBezTo>
                <a:cubicBezTo>
                  <a:pt x="119" y="71"/>
                  <a:pt x="119" y="71"/>
                  <a:pt x="119" y="71"/>
                </a:cubicBezTo>
                <a:cubicBezTo>
                  <a:pt x="119" y="71"/>
                  <a:pt x="119" y="71"/>
                  <a:pt x="119" y="71"/>
                </a:cubicBezTo>
                <a:cubicBezTo>
                  <a:pt x="119" y="71"/>
                  <a:pt x="119" y="71"/>
                  <a:pt x="119" y="71"/>
                </a:cubicBezTo>
                <a:cubicBezTo>
                  <a:pt x="119" y="71"/>
                  <a:pt x="119" y="71"/>
                  <a:pt x="118" y="71"/>
                </a:cubicBezTo>
                <a:cubicBezTo>
                  <a:pt x="119" y="71"/>
                  <a:pt x="119" y="71"/>
                  <a:pt x="119" y="71"/>
                </a:cubicBezTo>
                <a:cubicBezTo>
                  <a:pt x="119" y="71"/>
                  <a:pt x="119" y="70"/>
                  <a:pt x="119" y="70"/>
                </a:cubicBezTo>
                <a:cubicBezTo>
                  <a:pt x="118" y="70"/>
                  <a:pt x="118" y="70"/>
                  <a:pt x="118" y="70"/>
                </a:cubicBezTo>
                <a:cubicBezTo>
                  <a:pt x="118" y="70"/>
                  <a:pt x="118" y="70"/>
                  <a:pt x="118" y="70"/>
                </a:cubicBezTo>
                <a:cubicBezTo>
                  <a:pt x="118" y="70"/>
                  <a:pt x="118" y="69"/>
                  <a:pt x="118" y="69"/>
                </a:cubicBezTo>
                <a:cubicBezTo>
                  <a:pt x="118" y="70"/>
                  <a:pt x="118" y="69"/>
                  <a:pt x="118" y="69"/>
                </a:cubicBezTo>
                <a:cubicBezTo>
                  <a:pt x="118" y="69"/>
                  <a:pt x="118" y="69"/>
                  <a:pt x="118" y="69"/>
                </a:cubicBezTo>
                <a:cubicBezTo>
                  <a:pt x="118" y="69"/>
                  <a:pt x="118" y="69"/>
                  <a:pt x="118" y="69"/>
                </a:cubicBezTo>
                <a:cubicBezTo>
                  <a:pt x="118" y="69"/>
                  <a:pt x="118" y="69"/>
                  <a:pt x="118" y="69"/>
                </a:cubicBezTo>
                <a:cubicBezTo>
                  <a:pt x="118" y="69"/>
                  <a:pt x="118" y="68"/>
                  <a:pt x="118" y="68"/>
                </a:cubicBezTo>
                <a:cubicBezTo>
                  <a:pt x="118" y="68"/>
                  <a:pt x="118" y="68"/>
                  <a:pt x="118" y="67"/>
                </a:cubicBezTo>
                <a:cubicBezTo>
                  <a:pt x="118" y="67"/>
                  <a:pt x="119" y="67"/>
                  <a:pt x="119" y="67"/>
                </a:cubicBezTo>
                <a:cubicBezTo>
                  <a:pt x="119" y="67"/>
                  <a:pt x="119" y="67"/>
                  <a:pt x="119" y="67"/>
                </a:cubicBezTo>
                <a:cubicBezTo>
                  <a:pt x="119" y="67"/>
                  <a:pt x="118" y="67"/>
                  <a:pt x="118" y="67"/>
                </a:cubicBezTo>
                <a:cubicBezTo>
                  <a:pt x="118" y="67"/>
                  <a:pt x="118" y="67"/>
                  <a:pt x="118" y="67"/>
                </a:cubicBezTo>
                <a:cubicBezTo>
                  <a:pt x="119" y="67"/>
                  <a:pt x="119" y="66"/>
                  <a:pt x="119" y="66"/>
                </a:cubicBezTo>
                <a:cubicBezTo>
                  <a:pt x="120" y="66"/>
                  <a:pt x="120" y="66"/>
                  <a:pt x="120" y="66"/>
                </a:cubicBezTo>
                <a:cubicBezTo>
                  <a:pt x="120" y="66"/>
                  <a:pt x="121" y="66"/>
                  <a:pt x="121" y="66"/>
                </a:cubicBezTo>
                <a:cubicBezTo>
                  <a:pt x="121" y="66"/>
                  <a:pt x="120" y="66"/>
                  <a:pt x="120" y="65"/>
                </a:cubicBezTo>
                <a:cubicBezTo>
                  <a:pt x="120" y="65"/>
                  <a:pt x="120" y="65"/>
                  <a:pt x="120" y="65"/>
                </a:cubicBezTo>
                <a:cubicBezTo>
                  <a:pt x="121" y="65"/>
                  <a:pt x="121" y="65"/>
                  <a:pt x="122" y="65"/>
                </a:cubicBezTo>
                <a:cubicBezTo>
                  <a:pt x="122" y="65"/>
                  <a:pt x="122" y="64"/>
                  <a:pt x="123" y="64"/>
                </a:cubicBezTo>
                <a:cubicBezTo>
                  <a:pt x="123" y="64"/>
                  <a:pt x="123" y="65"/>
                  <a:pt x="123" y="65"/>
                </a:cubicBezTo>
                <a:cubicBezTo>
                  <a:pt x="123" y="65"/>
                  <a:pt x="123" y="65"/>
                  <a:pt x="123" y="65"/>
                </a:cubicBezTo>
                <a:cubicBezTo>
                  <a:pt x="123" y="64"/>
                  <a:pt x="123" y="64"/>
                  <a:pt x="123" y="64"/>
                </a:cubicBezTo>
                <a:cubicBezTo>
                  <a:pt x="123" y="64"/>
                  <a:pt x="124" y="64"/>
                  <a:pt x="124" y="63"/>
                </a:cubicBezTo>
                <a:cubicBezTo>
                  <a:pt x="124" y="63"/>
                  <a:pt x="124" y="63"/>
                  <a:pt x="125" y="62"/>
                </a:cubicBezTo>
                <a:cubicBezTo>
                  <a:pt x="125" y="62"/>
                  <a:pt x="125" y="63"/>
                  <a:pt x="125" y="62"/>
                </a:cubicBezTo>
                <a:cubicBezTo>
                  <a:pt x="125" y="62"/>
                  <a:pt x="125" y="62"/>
                  <a:pt x="125" y="62"/>
                </a:cubicBezTo>
                <a:cubicBezTo>
                  <a:pt x="125" y="62"/>
                  <a:pt x="125" y="62"/>
                  <a:pt x="125" y="62"/>
                </a:cubicBezTo>
                <a:cubicBezTo>
                  <a:pt x="126" y="62"/>
                  <a:pt x="126" y="61"/>
                  <a:pt x="126" y="61"/>
                </a:cubicBezTo>
                <a:cubicBezTo>
                  <a:pt x="126" y="61"/>
                  <a:pt x="126" y="61"/>
                  <a:pt x="127" y="61"/>
                </a:cubicBezTo>
                <a:cubicBezTo>
                  <a:pt x="127" y="61"/>
                  <a:pt x="127" y="61"/>
                  <a:pt x="127" y="61"/>
                </a:cubicBezTo>
                <a:cubicBezTo>
                  <a:pt x="127" y="61"/>
                  <a:pt x="126" y="61"/>
                  <a:pt x="126" y="61"/>
                </a:cubicBezTo>
                <a:cubicBezTo>
                  <a:pt x="127" y="60"/>
                  <a:pt x="127" y="60"/>
                  <a:pt x="127" y="60"/>
                </a:cubicBezTo>
                <a:cubicBezTo>
                  <a:pt x="127" y="60"/>
                  <a:pt x="127" y="59"/>
                  <a:pt x="127" y="59"/>
                </a:cubicBezTo>
                <a:cubicBezTo>
                  <a:pt x="128" y="59"/>
                  <a:pt x="128" y="59"/>
                  <a:pt x="128" y="59"/>
                </a:cubicBezTo>
                <a:cubicBezTo>
                  <a:pt x="128" y="59"/>
                  <a:pt x="128" y="59"/>
                  <a:pt x="128" y="59"/>
                </a:cubicBezTo>
                <a:cubicBezTo>
                  <a:pt x="128" y="59"/>
                  <a:pt x="128" y="59"/>
                  <a:pt x="127" y="59"/>
                </a:cubicBezTo>
                <a:cubicBezTo>
                  <a:pt x="127" y="58"/>
                  <a:pt x="128" y="58"/>
                  <a:pt x="128" y="58"/>
                </a:cubicBezTo>
                <a:cubicBezTo>
                  <a:pt x="128" y="58"/>
                  <a:pt x="128" y="58"/>
                  <a:pt x="128" y="58"/>
                </a:cubicBezTo>
                <a:cubicBezTo>
                  <a:pt x="128" y="58"/>
                  <a:pt x="128" y="58"/>
                  <a:pt x="128" y="58"/>
                </a:cubicBezTo>
                <a:cubicBezTo>
                  <a:pt x="128" y="58"/>
                  <a:pt x="128" y="58"/>
                  <a:pt x="128" y="58"/>
                </a:cubicBezTo>
                <a:cubicBezTo>
                  <a:pt x="128" y="58"/>
                  <a:pt x="128" y="58"/>
                  <a:pt x="128" y="58"/>
                </a:cubicBezTo>
                <a:cubicBezTo>
                  <a:pt x="128" y="57"/>
                  <a:pt x="129" y="57"/>
                  <a:pt x="129" y="57"/>
                </a:cubicBezTo>
                <a:cubicBezTo>
                  <a:pt x="129" y="57"/>
                  <a:pt x="129" y="57"/>
                  <a:pt x="129" y="57"/>
                </a:cubicBezTo>
                <a:cubicBezTo>
                  <a:pt x="129" y="57"/>
                  <a:pt x="129" y="57"/>
                  <a:pt x="129" y="56"/>
                </a:cubicBezTo>
                <a:cubicBezTo>
                  <a:pt x="130" y="56"/>
                  <a:pt x="130" y="57"/>
                  <a:pt x="130" y="57"/>
                </a:cubicBezTo>
                <a:cubicBezTo>
                  <a:pt x="130" y="56"/>
                  <a:pt x="130" y="56"/>
                  <a:pt x="130" y="56"/>
                </a:cubicBezTo>
                <a:cubicBezTo>
                  <a:pt x="130" y="56"/>
                  <a:pt x="130" y="56"/>
                  <a:pt x="130" y="56"/>
                </a:cubicBezTo>
                <a:cubicBezTo>
                  <a:pt x="130" y="56"/>
                  <a:pt x="130" y="56"/>
                  <a:pt x="130" y="56"/>
                </a:cubicBezTo>
                <a:cubicBezTo>
                  <a:pt x="130" y="56"/>
                  <a:pt x="131" y="55"/>
                  <a:pt x="131" y="55"/>
                </a:cubicBezTo>
                <a:cubicBezTo>
                  <a:pt x="131" y="55"/>
                  <a:pt x="131" y="55"/>
                  <a:pt x="131" y="55"/>
                </a:cubicBezTo>
                <a:cubicBezTo>
                  <a:pt x="131" y="56"/>
                  <a:pt x="131" y="56"/>
                  <a:pt x="131" y="56"/>
                </a:cubicBezTo>
                <a:cubicBezTo>
                  <a:pt x="131" y="56"/>
                  <a:pt x="131" y="56"/>
                  <a:pt x="131" y="56"/>
                </a:cubicBezTo>
                <a:cubicBezTo>
                  <a:pt x="131" y="56"/>
                  <a:pt x="131" y="56"/>
                  <a:pt x="131" y="55"/>
                </a:cubicBezTo>
                <a:cubicBezTo>
                  <a:pt x="131" y="55"/>
                  <a:pt x="131" y="55"/>
                  <a:pt x="131" y="55"/>
                </a:cubicBezTo>
                <a:cubicBezTo>
                  <a:pt x="132" y="55"/>
                  <a:pt x="132" y="55"/>
                  <a:pt x="132" y="55"/>
                </a:cubicBezTo>
                <a:cubicBezTo>
                  <a:pt x="132" y="55"/>
                  <a:pt x="132" y="55"/>
                  <a:pt x="132" y="55"/>
                </a:cubicBezTo>
                <a:cubicBezTo>
                  <a:pt x="132" y="55"/>
                  <a:pt x="132" y="55"/>
                  <a:pt x="132" y="54"/>
                </a:cubicBezTo>
                <a:cubicBezTo>
                  <a:pt x="132" y="54"/>
                  <a:pt x="132" y="54"/>
                  <a:pt x="132" y="54"/>
                </a:cubicBezTo>
                <a:cubicBezTo>
                  <a:pt x="132" y="54"/>
                  <a:pt x="132" y="54"/>
                  <a:pt x="133" y="54"/>
                </a:cubicBezTo>
                <a:cubicBezTo>
                  <a:pt x="133" y="53"/>
                  <a:pt x="133" y="54"/>
                  <a:pt x="133" y="53"/>
                </a:cubicBezTo>
                <a:cubicBezTo>
                  <a:pt x="133" y="53"/>
                  <a:pt x="134" y="53"/>
                  <a:pt x="134" y="53"/>
                </a:cubicBezTo>
                <a:cubicBezTo>
                  <a:pt x="134" y="53"/>
                  <a:pt x="134" y="53"/>
                  <a:pt x="135" y="53"/>
                </a:cubicBezTo>
                <a:cubicBezTo>
                  <a:pt x="135" y="53"/>
                  <a:pt x="135" y="52"/>
                  <a:pt x="136" y="52"/>
                </a:cubicBezTo>
                <a:cubicBezTo>
                  <a:pt x="136" y="52"/>
                  <a:pt x="136" y="52"/>
                  <a:pt x="136" y="52"/>
                </a:cubicBezTo>
                <a:cubicBezTo>
                  <a:pt x="136" y="52"/>
                  <a:pt x="136" y="52"/>
                  <a:pt x="136" y="52"/>
                </a:cubicBezTo>
                <a:cubicBezTo>
                  <a:pt x="136" y="52"/>
                  <a:pt x="136" y="53"/>
                  <a:pt x="136" y="53"/>
                </a:cubicBezTo>
                <a:cubicBezTo>
                  <a:pt x="136" y="53"/>
                  <a:pt x="136" y="52"/>
                  <a:pt x="136" y="52"/>
                </a:cubicBezTo>
                <a:cubicBezTo>
                  <a:pt x="137" y="52"/>
                  <a:pt x="137" y="52"/>
                  <a:pt x="137" y="51"/>
                </a:cubicBezTo>
                <a:cubicBezTo>
                  <a:pt x="137" y="51"/>
                  <a:pt x="137" y="51"/>
                  <a:pt x="137" y="51"/>
                </a:cubicBezTo>
                <a:cubicBezTo>
                  <a:pt x="137" y="52"/>
                  <a:pt x="137" y="52"/>
                  <a:pt x="138" y="52"/>
                </a:cubicBezTo>
                <a:cubicBezTo>
                  <a:pt x="138" y="50"/>
                  <a:pt x="138" y="51"/>
                  <a:pt x="139" y="51"/>
                </a:cubicBezTo>
                <a:cubicBezTo>
                  <a:pt x="139" y="51"/>
                  <a:pt x="140" y="51"/>
                  <a:pt x="140" y="50"/>
                </a:cubicBezTo>
                <a:cubicBezTo>
                  <a:pt x="140" y="50"/>
                  <a:pt x="140" y="50"/>
                  <a:pt x="140" y="50"/>
                </a:cubicBezTo>
                <a:cubicBezTo>
                  <a:pt x="141" y="50"/>
                  <a:pt x="141" y="49"/>
                  <a:pt x="142" y="50"/>
                </a:cubicBezTo>
                <a:cubicBezTo>
                  <a:pt x="142" y="50"/>
                  <a:pt x="141" y="50"/>
                  <a:pt x="141" y="51"/>
                </a:cubicBezTo>
                <a:cubicBezTo>
                  <a:pt x="141" y="51"/>
                  <a:pt x="141" y="51"/>
                  <a:pt x="142" y="51"/>
                </a:cubicBezTo>
                <a:cubicBezTo>
                  <a:pt x="142" y="51"/>
                  <a:pt x="143" y="50"/>
                  <a:pt x="143" y="49"/>
                </a:cubicBezTo>
                <a:cubicBezTo>
                  <a:pt x="143" y="50"/>
                  <a:pt x="143" y="50"/>
                  <a:pt x="143" y="51"/>
                </a:cubicBezTo>
                <a:cubicBezTo>
                  <a:pt x="144" y="50"/>
                  <a:pt x="144" y="50"/>
                  <a:pt x="144" y="49"/>
                </a:cubicBezTo>
                <a:cubicBezTo>
                  <a:pt x="144" y="49"/>
                  <a:pt x="145" y="49"/>
                  <a:pt x="145" y="49"/>
                </a:cubicBezTo>
                <a:cubicBezTo>
                  <a:pt x="145" y="50"/>
                  <a:pt x="145" y="50"/>
                  <a:pt x="145" y="51"/>
                </a:cubicBezTo>
                <a:cubicBezTo>
                  <a:pt x="145" y="51"/>
                  <a:pt x="145" y="51"/>
                  <a:pt x="145" y="51"/>
                </a:cubicBezTo>
                <a:cubicBezTo>
                  <a:pt x="145" y="50"/>
                  <a:pt x="145" y="50"/>
                  <a:pt x="146" y="50"/>
                </a:cubicBezTo>
                <a:cubicBezTo>
                  <a:pt x="146" y="50"/>
                  <a:pt x="146" y="50"/>
                  <a:pt x="147" y="50"/>
                </a:cubicBezTo>
                <a:cubicBezTo>
                  <a:pt x="147" y="50"/>
                  <a:pt x="147" y="50"/>
                  <a:pt x="148" y="50"/>
                </a:cubicBezTo>
                <a:cubicBezTo>
                  <a:pt x="148" y="50"/>
                  <a:pt x="148" y="50"/>
                  <a:pt x="148" y="50"/>
                </a:cubicBezTo>
                <a:cubicBezTo>
                  <a:pt x="148" y="51"/>
                  <a:pt x="148" y="51"/>
                  <a:pt x="148" y="51"/>
                </a:cubicBezTo>
                <a:cubicBezTo>
                  <a:pt x="147" y="51"/>
                  <a:pt x="147" y="51"/>
                  <a:pt x="146" y="51"/>
                </a:cubicBezTo>
                <a:cubicBezTo>
                  <a:pt x="146" y="52"/>
                  <a:pt x="146" y="52"/>
                  <a:pt x="147" y="52"/>
                </a:cubicBezTo>
                <a:cubicBezTo>
                  <a:pt x="147" y="52"/>
                  <a:pt x="148" y="52"/>
                  <a:pt x="148" y="52"/>
                </a:cubicBezTo>
                <a:cubicBezTo>
                  <a:pt x="148" y="52"/>
                  <a:pt x="149" y="52"/>
                  <a:pt x="149" y="52"/>
                </a:cubicBezTo>
                <a:cubicBezTo>
                  <a:pt x="149" y="52"/>
                  <a:pt x="149" y="52"/>
                  <a:pt x="150" y="52"/>
                </a:cubicBezTo>
                <a:cubicBezTo>
                  <a:pt x="150" y="52"/>
                  <a:pt x="150" y="53"/>
                  <a:pt x="151" y="53"/>
                </a:cubicBezTo>
                <a:cubicBezTo>
                  <a:pt x="151" y="53"/>
                  <a:pt x="151" y="53"/>
                  <a:pt x="151" y="53"/>
                </a:cubicBezTo>
                <a:cubicBezTo>
                  <a:pt x="151" y="53"/>
                  <a:pt x="151" y="53"/>
                  <a:pt x="151" y="53"/>
                </a:cubicBezTo>
                <a:cubicBezTo>
                  <a:pt x="152" y="53"/>
                  <a:pt x="153" y="53"/>
                  <a:pt x="153" y="53"/>
                </a:cubicBezTo>
                <a:cubicBezTo>
                  <a:pt x="154" y="53"/>
                  <a:pt x="154" y="53"/>
                  <a:pt x="155" y="54"/>
                </a:cubicBezTo>
                <a:cubicBezTo>
                  <a:pt x="155" y="54"/>
                  <a:pt x="155" y="54"/>
                  <a:pt x="156" y="54"/>
                </a:cubicBezTo>
                <a:cubicBezTo>
                  <a:pt x="156" y="54"/>
                  <a:pt x="157" y="55"/>
                  <a:pt x="157" y="55"/>
                </a:cubicBezTo>
                <a:cubicBezTo>
                  <a:pt x="158" y="55"/>
                  <a:pt x="158" y="55"/>
                  <a:pt x="159" y="55"/>
                </a:cubicBezTo>
                <a:cubicBezTo>
                  <a:pt x="159" y="56"/>
                  <a:pt x="160" y="56"/>
                  <a:pt x="160" y="56"/>
                </a:cubicBezTo>
                <a:cubicBezTo>
                  <a:pt x="160" y="57"/>
                  <a:pt x="160" y="57"/>
                  <a:pt x="160" y="57"/>
                </a:cubicBezTo>
                <a:cubicBezTo>
                  <a:pt x="160" y="58"/>
                  <a:pt x="160" y="58"/>
                  <a:pt x="159" y="59"/>
                </a:cubicBezTo>
                <a:cubicBezTo>
                  <a:pt x="157" y="60"/>
                  <a:pt x="154" y="59"/>
                  <a:pt x="152" y="58"/>
                </a:cubicBezTo>
                <a:cubicBezTo>
                  <a:pt x="152" y="58"/>
                  <a:pt x="151" y="58"/>
                  <a:pt x="151" y="58"/>
                </a:cubicBezTo>
                <a:cubicBezTo>
                  <a:pt x="151" y="58"/>
                  <a:pt x="151" y="57"/>
                  <a:pt x="150" y="57"/>
                </a:cubicBezTo>
                <a:cubicBezTo>
                  <a:pt x="150" y="58"/>
                  <a:pt x="151" y="58"/>
                  <a:pt x="151" y="59"/>
                </a:cubicBezTo>
                <a:cubicBezTo>
                  <a:pt x="151" y="59"/>
                  <a:pt x="152" y="59"/>
                  <a:pt x="152" y="59"/>
                </a:cubicBezTo>
                <a:cubicBezTo>
                  <a:pt x="153" y="60"/>
                  <a:pt x="153" y="60"/>
                  <a:pt x="152" y="60"/>
                </a:cubicBezTo>
                <a:cubicBezTo>
                  <a:pt x="152" y="61"/>
                  <a:pt x="153" y="62"/>
                  <a:pt x="153" y="63"/>
                </a:cubicBezTo>
                <a:cubicBezTo>
                  <a:pt x="153" y="63"/>
                  <a:pt x="154" y="63"/>
                  <a:pt x="154" y="63"/>
                </a:cubicBezTo>
                <a:cubicBezTo>
                  <a:pt x="154" y="63"/>
                  <a:pt x="154" y="63"/>
                  <a:pt x="154" y="63"/>
                </a:cubicBezTo>
                <a:cubicBezTo>
                  <a:pt x="155" y="63"/>
                  <a:pt x="155" y="63"/>
                  <a:pt x="155" y="63"/>
                </a:cubicBezTo>
                <a:cubicBezTo>
                  <a:pt x="156" y="64"/>
                  <a:pt x="157" y="64"/>
                  <a:pt x="156" y="63"/>
                </a:cubicBezTo>
                <a:cubicBezTo>
                  <a:pt x="156" y="63"/>
                  <a:pt x="156" y="63"/>
                  <a:pt x="156" y="63"/>
                </a:cubicBezTo>
                <a:cubicBezTo>
                  <a:pt x="155" y="62"/>
                  <a:pt x="155" y="62"/>
                  <a:pt x="155" y="62"/>
                </a:cubicBezTo>
                <a:cubicBezTo>
                  <a:pt x="155" y="61"/>
                  <a:pt x="155" y="61"/>
                  <a:pt x="155" y="61"/>
                </a:cubicBezTo>
                <a:cubicBezTo>
                  <a:pt x="156" y="62"/>
                  <a:pt x="157" y="62"/>
                  <a:pt x="158" y="62"/>
                </a:cubicBezTo>
                <a:cubicBezTo>
                  <a:pt x="158" y="62"/>
                  <a:pt x="158" y="62"/>
                  <a:pt x="159" y="62"/>
                </a:cubicBezTo>
                <a:cubicBezTo>
                  <a:pt x="159" y="62"/>
                  <a:pt x="159" y="62"/>
                  <a:pt x="159" y="62"/>
                </a:cubicBezTo>
                <a:cubicBezTo>
                  <a:pt x="160" y="61"/>
                  <a:pt x="159" y="61"/>
                  <a:pt x="159" y="60"/>
                </a:cubicBezTo>
                <a:cubicBezTo>
                  <a:pt x="159" y="59"/>
                  <a:pt x="161" y="60"/>
                  <a:pt x="161" y="59"/>
                </a:cubicBezTo>
                <a:cubicBezTo>
                  <a:pt x="162" y="58"/>
                  <a:pt x="163" y="59"/>
                  <a:pt x="163" y="59"/>
                </a:cubicBezTo>
                <a:cubicBezTo>
                  <a:pt x="163" y="59"/>
                  <a:pt x="163" y="59"/>
                  <a:pt x="163" y="59"/>
                </a:cubicBezTo>
                <a:cubicBezTo>
                  <a:pt x="163" y="59"/>
                  <a:pt x="164" y="59"/>
                  <a:pt x="164" y="59"/>
                </a:cubicBezTo>
                <a:cubicBezTo>
                  <a:pt x="164" y="58"/>
                  <a:pt x="164" y="58"/>
                  <a:pt x="164" y="57"/>
                </a:cubicBezTo>
                <a:cubicBezTo>
                  <a:pt x="163" y="57"/>
                  <a:pt x="163" y="57"/>
                  <a:pt x="163" y="57"/>
                </a:cubicBezTo>
                <a:cubicBezTo>
                  <a:pt x="163" y="57"/>
                  <a:pt x="163" y="57"/>
                  <a:pt x="163" y="57"/>
                </a:cubicBezTo>
                <a:cubicBezTo>
                  <a:pt x="163" y="56"/>
                  <a:pt x="164" y="56"/>
                  <a:pt x="164" y="56"/>
                </a:cubicBezTo>
                <a:cubicBezTo>
                  <a:pt x="164" y="55"/>
                  <a:pt x="163" y="55"/>
                  <a:pt x="163" y="54"/>
                </a:cubicBezTo>
                <a:cubicBezTo>
                  <a:pt x="164" y="54"/>
                  <a:pt x="164" y="55"/>
                  <a:pt x="164" y="55"/>
                </a:cubicBezTo>
                <a:cubicBezTo>
                  <a:pt x="164" y="55"/>
                  <a:pt x="165" y="55"/>
                  <a:pt x="165" y="54"/>
                </a:cubicBezTo>
                <a:cubicBezTo>
                  <a:pt x="166" y="55"/>
                  <a:pt x="166" y="56"/>
                  <a:pt x="166" y="56"/>
                </a:cubicBezTo>
                <a:cubicBezTo>
                  <a:pt x="166" y="56"/>
                  <a:pt x="165" y="56"/>
                  <a:pt x="164" y="57"/>
                </a:cubicBezTo>
                <a:cubicBezTo>
                  <a:pt x="165" y="57"/>
                  <a:pt x="166" y="58"/>
                  <a:pt x="167" y="58"/>
                </a:cubicBezTo>
                <a:cubicBezTo>
                  <a:pt x="167" y="58"/>
                  <a:pt x="167" y="58"/>
                  <a:pt x="168" y="58"/>
                </a:cubicBezTo>
                <a:cubicBezTo>
                  <a:pt x="168" y="57"/>
                  <a:pt x="168" y="57"/>
                  <a:pt x="168" y="56"/>
                </a:cubicBezTo>
                <a:cubicBezTo>
                  <a:pt x="168" y="56"/>
                  <a:pt x="169" y="56"/>
                  <a:pt x="169" y="56"/>
                </a:cubicBezTo>
                <a:cubicBezTo>
                  <a:pt x="170" y="56"/>
                  <a:pt x="171" y="55"/>
                  <a:pt x="171" y="55"/>
                </a:cubicBezTo>
                <a:cubicBezTo>
                  <a:pt x="172" y="55"/>
                  <a:pt x="173" y="55"/>
                  <a:pt x="173" y="54"/>
                </a:cubicBezTo>
                <a:cubicBezTo>
                  <a:pt x="173" y="54"/>
                  <a:pt x="173" y="55"/>
                  <a:pt x="173" y="55"/>
                </a:cubicBezTo>
                <a:cubicBezTo>
                  <a:pt x="173" y="55"/>
                  <a:pt x="173" y="55"/>
                  <a:pt x="173" y="55"/>
                </a:cubicBezTo>
                <a:cubicBezTo>
                  <a:pt x="174" y="55"/>
                  <a:pt x="173" y="54"/>
                  <a:pt x="175" y="54"/>
                </a:cubicBezTo>
                <a:cubicBezTo>
                  <a:pt x="175" y="54"/>
                  <a:pt x="175" y="54"/>
                  <a:pt x="175" y="55"/>
                </a:cubicBezTo>
                <a:cubicBezTo>
                  <a:pt x="175" y="55"/>
                  <a:pt x="175" y="55"/>
                  <a:pt x="174" y="55"/>
                </a:cubicBezTo>
                <a:cubicBezTo>
                  <a:pt x="174" y="55"/>
                  <a:pt x="174" y="55"/>
                  <a:pt x="174" y="55"/>
                </a:cubicBezTo>
                <a:cubicBezTo>
                  <a:pt x="175" y="55"/>
                  <a:pt x="175" y="55"/>
                  <a:pt x="176" y="55"/>
                </a:cubicBezTo>
                <a:cubicBezTo>
                  <a:pt x="176" y="55"/>
                  <a:pt x="176" y="55"/>
                  <a:pt x="176" y="55"/>
                </a:cubicBezTo>
                <a:cubicBezTo>
                  <a:pt x="176" y="55"/>
                  <a:pt x="176" y="55"/>
                  <a:pt x="177" y="54"/>
                </a:cubicBezTo>
                <a:cubicBezTo>
                  <a:pt x="177" y="54"/>
                  <a:pt x="178" y="54"/>
                  <a:pt x="178" y="54"/>
                </a:cubicBezTo>
                <a:cubicBezTo>
                  <a:pt x="178" y="54"/>
                  <a:pt x="179" y="55"/>
                  <a:pt x="179" y="54"/>
                </a:cubicBezTo>
                <a:cubicBezTo>
                  <a:pt x="179" y="54"/>
                  <a:pt x="179" y="54"/>
                  <a:pt x="180" y="54"/>
                </a:cubicBezTo>
                <a:cubicBezTo>
                  <a:pt x="180" y="54"/>
                  <a:pt x="181" y="54"/>
                  <a:pt x="181" y="54"/>
                </a:cubicBezTo>
                <a:cubicBezTo>
                  <a:pt x="181" y="54"/>
                  <a:pt x="181" y="54"/>
                  <a:pt x="181" y="54"/>
                </a:cubicBezTo>
                <a:cubicBezTo>
                  <a:pt x="181" y="55"/>
                  <a:pt x="181" y="55"/>
                  <a:pt x="182" y="55"/>
                </a:cubicBezTo>
                <a:cubicBezTo>
                  <a:pt x="182" y="55"/>
                  <a:pt x="182" y="54"/>
                  <a:pt x="182" y="54"/>
                </a:cubicBezTo>
                <a:cubicBezTo>
                  <a:pt x="183" y="54"/>
                  <a:pt x="183" y="54"/>
                  <a:pt x="183" y="53"/>
                </a:cubicBezTo>
                <a:cubicBezTo>
                  <a:pt x="183" y="53"/>
                  <a:pt x="183" y="53"/>
                  <a:pt x="183" y="52"/>
                </a:cubicBezTo>
                <a:cubicBezTo>
                  <a:pt x="183" y="52"/>
                  <a:pt x="183" y="52"/>
                  <a:pt x="183" y="52"/>
                </a:cubicBezTo>
                <a:cubicBezTo>
                  <a:pt x="183" y="52"/>
                  <a:pt x="183" y="52"/>
                  <a:pt x="183" y="52"/>
                </a:cubicBezTo>
                <a:cubicBezTo>
                  <a:pt x="184" y="52"/>
                  <a:pt x="185" y="52"/>
                  <a:pt x="186" y="52"/>
                </a:cubicBezTo>
                <a:cubicBezTo>
                  <a:pt x="188" y="53"/>
                  <a:pt x="190" y="54"/>
                  <a:pt x="192" y="55"/>
                </a:cubicBezTo>
                <a:cubicBezTo>
                  <a:pt x="192" y="55"/>
                  <a:pt x="192" y="55"/>
                  <a:pt x="192" y="55"/>
                </a:cubicBezTo>
                <a:cubicBezTo>
                  <a:pt x="192" y="55"/>
                  <a:pt x="193" y="54"/>
                  <a:pt x="193" y="54"/>
                </a:cubicBezTo>
                <a:cubicBezTo>
                  <a:pt x="192" y="54"/>
                  <a:pt x="192" y="54"/>
                  <a:pt x="192" y="53"/>
                </a:cubicBezTo>
                <a:cubicBezTo>
                  <a:pt x="191" y="53"/>
                  <a:pt x="192" y="53"/>
                  <a:pt x="192" y="52"/>
                </a:cubicBezTo>
                <a:cubicBezTo>
                  <a:pt x="191" y="52"/>
                  <a:pt x="190" y="52"/>
                  <a:pt x="190" y="52"/>
                </a:cubicBezTo>
                <a:cubicBezTo>
                  <a:pt x="190" y="51"/>
                  <a:pt x="191" y="51"/>
                  <a:pt x="191" y="50"/>
                </a:cubicBezTo>
                <a:cubicBezTo>
                  <a:pt x="190" y="50"/>
                  <a:pt x="190" y="50"/>
                  <a:pt x="190" y="50"/>
                </a:cubicBezTo>
                <a:cubicBezTo>
                  <a:pt x="190" y="49"/>
                  <a:pt x="191" y="48"/>
                  <a:pt x="192" y="48"/>
                </a:cubicBezTo>
                <a:cubicBezTo>
                  <a:pt x="192" y="47"/>
                  <a:pt x="192" y="47"/>
                  <a:pt x="192" y="47"/>
                </a:cubicBezTo>
                <a:cubicBezTo>
                  <a:pt x="192" y="47"/>
                  <a:pt x="192" y="47"/>
                  <a:pt x="192" y="46"/>
                </a:cubicBezTo>
                <a:cubicBezTo>
                  <a:pt x="189" y="44"/>
                  <a:pt x="186" y="42"/>
                  <a:pt x="183" y="40"/>
                </a:cubicBezTo>
                <a:cubicBezTo>
                  <a:pt x="183" y="40"/>
                  <a:pt x="183" y="40"/>
                  <a:pt x="183" y="40"/>
                </a:cubicBezTo>
                <a:cubicBezTo>
                  <a:pt x="183" y="40"/>
                  <a:pt x="183" y="40"/>
                  <a:pt x="183" y="40"/>
                </a:cubicBezTo>
                <a:cubicBezTo>
                  <a:pt x="183" y="40"/>
                  <a:pt x="183" y="41"/>
                  <a:pt x="183" y="41"/>
                </a:cubicBezTo>
                <a:cubicBezTo>
                  <a:pt x="182" y="41"/>
                  <a:pt x="182" y="41"/>
                  <a:pt x="182" y="41"/>
                </a:cubicBezTo>
                <a:cubicBezTo>
                  <a:pt x="182" y="41"/>
                  <a:pt x="181" y="41"/>
                  <a:pt x="181" y="41"/>
                </a:cubicBezTo>
                <a:cubicBezTo>
                  <a:pt x="181" y="41"/>
                  <a:pt x="181" y="41"/>
                  <a:pt x="181" y="41"/>
                </a:cubicBezTo>
                <a:cubicBezTo>
                  <a:pt x="181" y="41"/>
                  <a:pt x="180" y="41"/>
                  <a:pt x="181" y="41"/>
                </a:cubicBezTo>
                <a:cubicBezTo>
                  <a:pt x="181" y="41"/>
                  <a:pt x="181" y="42"/>
                  <a:pt x="181" y="42"/>
                </a:cubicBezTo>
                <a:cubicBezTo>
                  <a:pt x="181" y="42"/>
                  <a:pt x="181" y="42"/>
                  <a:pt x="181" y="42"/>
                </a:cubicBezTo>
                <a:cubicBezTo>
                  <a:pt x="181" y="42"/>
                  <a:pt x="180" y="42"/>
                  <a:pt x="180" y="42"/>
                </a:cubicBezTo>
                <a:cubicBezTo>
                  <a:pt x="180" y="42"/>
                  <a:pt x="180" y="42"/>
                  <a:pt x="179" y="42"/>
                </a:cubicBezTo>
                <a:cubicBezTo>
                  <a:pt x="179" y="42"/>
                  <a:pt x="179" y="42"/>
                  <a:pt x="179" y="42"/>
                </a:cubicBezTo>
                <a:cubicBezTo>
                  <a:pt x="179" y="42"/>
                  <a:pt x="179" y="42"/>
                  <a:pt x="179" y="43"/>
                </a:cubicBezTo>
                <a:cubicBezTo>
                  <a:pt x="179" y="43"/>
                  <a:pt x="179" y="43"/>
                  <a:pt x="180" y="43"/>
                </a:cubicBezTo>
                <a:cubicBezTo>
                  <a:pt x="180" y="43"/>
                  <a:pt x="180" y="43"/>
                  <a:pt x="180" y="43"/>
                </a:cubicBezTo>
                <a:cubicBezTo>
                  <a:pt x="179" y="43"/>
                  <a:pt x="179" y="44"/>
                  <a:pt x="179" y="44"/>
                </a:cubicBezTo>
                <a:cubicBezTo>
                  <a:pt x="178" y="44"/>
                  <a:pt x="178" y="44"/>
                  <a:pt x="177" y="44"/>
                </a:cubicBezTo>
                <a:cubicBezTo>
                  <a:pt x="176" y="43"/>
                  <a:pt x="176" y="44"/>
                  <a:pt x="175" y="43"/>
                </a:cubicBezTo>
                <a:cubicBezTo>
                  <a:pt x="175" y="43"/>
                  <a:pt x="175" y="43"/>
                  <a:pt x="175" y="43"/>
                </a:cubicBezTo>
                <a:cubicBezTo>
                  <a:pt x="176" y="43"/>
                  <a:pt x="176" y="42"/>
                  <a:pt x="177" y="42"/>
                </a:cubicBezTo>
                <a:cubicBezTo>
                  <a:pt x="177" y="42"/>
                  <a:pt x="177" y="42"/>
                  <a:pt x="177" y="42"/>
                </a:cubicBezTo>
                <a:cubicBezTo>
                  <a:pt x="177" y="42"/>
                  <a:pt x="177" y="42"/>
                  <a:pt x="177" y="42"/>
                </a:cubicBezTo>
                <a:cubicBezTo>
                  <a:pt x="177" y="42"/>
                  <a:pt x="177" y="42"/>
                  <a:pt x="177" y="42"/>
                </a:cubicBezTo>
                <a:cubicBezTo>
                  <a:pt x="177" y="41"/>
                  <a:pt x="178" y="41"/>
                  <a:pt x="178" y="41"/>
                </a:cubicBezTo>
                <a:cubicBezTo>
                  <a:pt x="178" y="41"/>
                  <a:pt x="178" y="41"/>
                  <a:pt x="178" y="41"/>
                </a:cubicBezTo>
                <a:cubicBezTo>
                  <a:pt x="178" y="40"/>
                  <a:pt x="178" y="40"/>
                  <a:pt x="178" y="40"/>
                </a:cubicBezTo>
                <a:cubicBezTo>
                  <a:pt x="178" y="40"/>
                  <a:pt x="179" y="40"/>
                  <a:pt x="179" y="39"/>
                </a:cubicBezTo>
                <a:cubicBezTo>
                  <a:pt x="179" y="39"/>
                  <a:pt x="179" y="40"/>
                  <a:pt x="179" y="40"/>
                </a:cubicBezTo>
                <a:cubicBezTo>
                  <a:pt x="180" y="39"/>
                  <a:pt x="180" y="39"/>
                  <a:pt x="181" y="38"/>
                </a:cubicBezTo>
                <a:cubicBezTo>
                  <a:pt x="165" y="29"/>
                  <a:pt x="147" y="24"/>
                  <a:pt x="128" y="24"/>
                </a:cubicBezTo>
                <a:cubicBezTo>
                  <a:pt x="112" y="24"/>
                  <a:pt x="97" y="28"/>
                  <a:pt x="83" y="34"/>
                </a:cubicBezTo>
                <a:moveTo>
                  <a:pt x="84" y="39"/>
                </a:moveTo>
                <a:cubicBezTo>
                  <a:pt x="84" y="39"/>
                  <a:pt x="84" y="39"/>
                  <a:pt x="84" y="39"/>
                </a:cubicBezTo>
                <a:cubicBezTo>
                  <a:pt x="84" y="39"/>
                  <a:pt x="84" y="39"/>
                  <a:pt x="84" y="39"/>
                </a:cubicBezTo>
                <a:cubicBezTo>
                  <a:pt x="84" y="39"/>
                  <a:pt x="84" y="39"/>
                  <a:pt x="84" y="39"/>
                </a:cubicBezTo>
                <a:cubicBezTo>
                  <a:pt x="84" y="39"/>
                  <a:pt x="84" y="39"/>
                  <a:pt x="84" y="39"/>
                </a:cubicBezTo>
                <a:moveTo>
                  <a:pt x="174" y="99"/>
                </a:moveTo>
                <a:cubicBezTo>
                  <a:pt x="174" y="99"/>
                  <a:pt x="174" y="99"/>
                  <a:pt x="173" y="99"/>
                </a:cubicBezTo>
                <a:cubicBezTo>
                  <a:pt x="173" y="99"/>
                  <a:pt x="173" y="98"/>
                  <a:pt x="173" y="98"/>
                </a:cubicBezTo>
                <a:cubicBezTo>
                  <a:pt x="174" y="98"/>
                  <a:pt x="174" y="98"/>
                  <a:pt x="174" y="97"/>
                </a:cubicBezTo>
                <a:cubicBezTo>
                  <a:pt x="174" y="97"/>
                  <a:pt x="173" y="97"/>
                  <a:pt x="173" y="97"/>
                </a:cubicBezTo>
                <a:cubicBezTo>
                  <a:pt x="173" y="97"/>
                  <a:pt x="173" y="97"/>
                  <a:pt x="172" y="97"/>
                </a:cubicBezTo>
                <a:cubicBezTo>
                  <a:pt x="172" y="97"/>
                  <a:pt x="172" y="97"/>
                  <a:pt x="172" y="97"/>
                </a:cubicBezTo>
                <a:cubicBezTo>
                  <a:pt x="172" y="96"/>
                  <a:pt x="172" y="96"/>
                  <a:pt x="172" y="95"/>
                </a:cubicBezTo>
                <a:cubicBezTo>
                  <a:pt x="171" y="95"/>
                  <a:pt x="171" y="95"/>
                  <a:pt x="171" y="95"/>
                </a:cubicBezTo>
                <a:cubicBezTo>
                  <a:pt x="171" y="95"/>
                  <a:pt x="171" y="95"/>
                  <a:pt x="171" y="95"/>
                </a:cubicBezTo>
                <a:cubicBezTo>
                  <a:pt x="171" y="95"/>
                  <a:pt x="171" y="95"/>
                  <a:pt x="171" y="95"/>
                </a:cubicBezTo>
                <a:cubicBezTo>
                  <a:pt x="171" y="95"/>
                  <a:pt x="172" y="95"/>
                  <a:pt x="172" y="95"/>
                </a:cubicBezTo>
                <a:cubicBezTo>
                  <a:pt x="172" y="95"/>
                  <a:pt x="172" y="95"/>
                  <a:pt x="172" y="95"/>
                </a:cubicBezTo>
                <a:cubicBezTo>
                  <a:pt x="172" y="95"/>
                  <a:pt x="172" y="94"/>
                  <a:pt x="172" y="94"/>
                </a:cubicBezTo>
                <a:cubicBezTo>
                  <a:pt x="172" y="94"/>
                  <a:pt x="172" y="94"/>
                  <a:pt x="172" y="94"/>
                </a:cubicBezTo>
                <a:cubicBezTo>
                  <a:pt x="172" y="94"/>
                  <a:pt x="172" y="94"/>
                  <a:pt x="172" y="94"/>
                </a:cubicBezTo>
                <a:cubicBezTo>
                  <a:pt x="172" y="94"/>
                  <a:pt x="172" y="93"/>
                  <a:pt x="173" y="93"/>
                </a:cubicBezTo>
                <a:cubicBezTo>
                  <a:pt x="173" y="93"/>
                  <a:pt x="174" y="94"/>
                  <a:pt x="174" y="94"/>
                </a:cubicBezTo>
                <a:cubicBezTo>
                  <a:pt x="174" y="94"/>
                  <a:pt x="174" y="94"/>
                  <a:pt x="174" y="94"/>
                </a:cubicBezTo>
                <a:cubicBezTo>
                  <a:pt x="174" y="93"/>
                  <a:pt x="174" y="93"/>
                  <a:pt x="174" y="93"/>
                </a:cubicBezTo>
                <a:cubicBezTo>
                  <a:pt x="174" y="93"/>
                  <a:pt x="174" y="92"/>
                  <a:pt x="174" y="92"/>
                </a:cubicBezTo>
                <a:cubicBezTo>
                  <a:pt x="174" y="92"/>
                  <a:pt x="174" y="92"/>
                  <a:pt x="174" y="92"/>
                </a:cubicBezTo>
                <a:cubicBezTo>
                  <a:pt x="174" y="92"/>
                  <a:pt x="174" y="91"/>
                  <a:pt x="174" y="91"/>
                </a:cubicBezTo>
                <a:cubicBezTo>
                  <a:pt x="174" y="91"/>
                  <a:pt x="174" y="91"/>
                  <a:pt x="173" y="91"/>
                </a:cubicBezTo>
                <a:cubicBezTo>
                  <a:pt x="173" y="91"/>
                  <a:pt x="173" y="91"/>
                  <a:pt x="173" y="91"/>
                </a:cubicBezTo>
                <a:cubicBezTo>
                  <a:pt x="173" y="91"/>
                  <a:pt x="172" y="91"/>
                  <a:pt x="172" y="91"/>
                </a:cubicBezTo>
                <a:cubicBezTo>
                  <a:pt x="171" y="91"/>
                  <a:pt x="171" y="92"/>
                  <a:pt x="170" y="92"/>
                </a:cubicBezTo>
                <a:cubicBezTo>
                  <a:pt x="170" y="92"/>
                  <a:pt x="170" y="92"/>
                  <a:pt x="170" y="92"/>
                </a:cubicBezTo>
                <a:cubicBezTo>
                  <a:pt x="170" y="92"/>
                  <a:pt x="169" y="92"/>
                  <a:pt x="169" y="92"/>
                </a:cubicBezTo>
                <a:cubicBezTo>
                  <a:pt x="169" y="93"/>
                  <a:pt x="169" y="93"/>
                  <a:pt x="169" y="93"/>
                </a:cubicBezTo>
                <a:cubicBezTo>
                  <a:pt x="169" y="93"/>
                  <a:pt x="169" y="93"/>
                  <a:pt x="169" y="93"/>
                </a:cubicBezTo>
                <a:cubicBezTo>
                  <a:pt x="169" y="93"/>
                  <a:pt x="168" y="93"/>
                  <a:pt x="168" y="93"/>
                </a:cubicBezTo>
                <a:cubicBezTo>
                  <a:pt x="168" y="93"/>
                  <a:pt x="168" y="93"/>
                  <a:pt x="168" y="93"/>
                </a:cubicBezTo>
                <a:cubicBezTo>
                  <a:pt x="168" y="93"/>
                  <a:pt x="167" y="94"/>
                  <a:pt x="167" y="94"/>
                </a:cubicBezTo>
                <a:cubicBezTo>
                  <a:pt x="167" y="94"/>
                  <a:pt x="167" y="94"/>
                  <a:pt x="167" y="95"/>
                </a:cubicBezTo>
                <a:cubicBezTo>
                  <a:pt x="167" y="95"/>
                  <a:pt x="167" y="95"/>
                  <a:pt x="167" y="95"/>
                </a:cubicBezTo>
                <a:cubicBezTo>
                  <a:pt x="167" y="95"/>
                  <a:pt x="167" y="95"/>
                  <a:pt x="167" y="95"/>
                </a:cubicBezTo>
                <a:cubicBezTo>
                  <a:pt x="167" y="95"/>
                  <a:pt x="168" y="96"/>
                  <a:pt x="168" y="96"/>
                </a:cubicBezTo>
                <a:cubicBezTo>
                  <a:pt x="168" y="96"/>
                  <a:pt x="168" y="96"/>
                  <a:pt x="168" y="96"/>
                </a:cubicBezTo>
                <a:cubicBezTo>
                  <a:pt x="168" y="96"/>
                  <a:pt x="168" y="96"/>
                  <a:pt x="168" y="96"/>
                </a:cubicBezTo>
                <a:cubicBezTo>
                  <a:pt x="168" y="96"/>
                  <a:pt x="168" y="96"/>
                  <a:pt x="168" y="96"/>
                </a:cubicBezTo>
                <a:cubicBezTo>
                  <a:pt x="168" y="96"/>
                  <a:pt x="168" y="96"/>
                  <a:pt x="168" y="96"/>
                </a:cubicBezTo>
                <a:cubicBezTo>
                  <a:pt x="168" y="96"/>
                  <a:pt x="167" y="97"/>
                  <a:pt x="168" y="97"/>
                </a:cubicBezTo>
                <a:cubicBezTo>
                  <a:pt x="168" y="97"/>
                  <a:pt x="168" y="97"/>
                  <a:pt x="168" y="97"/>
                </a:cubicBezTo>
                <a:cubicBezTo>
                  <a:pt x="168" y="97"/>
                  <a:pt x="168" y="97"/>
                  <a:pt x="168" y="97"/>
                </a:cubicBezTo>
                <a:cubicBezTo>
                  <a:pt x="168" y="98"/>
                  <a:pt x="168" y="98"/>
                  <a:pt x="169" y="98"/>
                </a:cubicBezTo>
                <a:cubicBezTo>
                  <a:pt x="169" y="98"/>
                  <a:pt x="169" y="98"/>
                  <a:pt x="169" y="98"/>
                </a:cubicBezTo>
                <a:cubicBezTo>
                  <a:pt x="169" y="99"/>
                  <a:pt x="169" y="99"/>
                  <a:pt x="169" y="99"/>
                </a:cubicBezTo>
                <a:cubicBezTo>
                  <a:pt x="170" y="99"/>
                  <a:pt x="170" y="99"/>
                  <a:pt x="170" y="100"/>
                </a:cubicBezTo>
                <a:cubicBezTo>
                  <a:pt x="170" y="100"/>
                  <a:pt x="170" y="100"/>
                  <a:pt x="170" y="100"/>
                </a:cubicBezTo>
                <a:cubicBezTo>
                  <a:pt x="170" y="100"/>
                  <a:pt x="171" y="100"/>
                  <a:pt x="171" y="101"/>
                </a:cubicBezTo>
                <a:cubicBezTo>
                  <a:pt x="171" y="101"/>
                  <a:pt x="171" y="101"/>
                  <a:pt x="171" y="101"/>
                </a:cubicBezTo>
                <a:cubicBezTo>
                  <a:pt x="171" y="101"/>
                  <a:pt x="171" y="101"/>
                  <a:pt x="171" y="101"/>
                </a:cubicBezTo>
                <a:cubicBezTo>
                  <a:pt x="170" y="100"/>
                  <a:pt x="170" y="101"/>
                  <a:pt x="170" y="102"/>
                </a:cubicBezTo>
                <a:cubicBezTo>
                  <a:pt x="170" y="102"/>
                  <a:pt x="170" y="102"/>
                  <a:pt x="170" y="102"/>
                </a:cubicBezTo>
                <a:cubicBezTo>
                  <a:pt x="170" y="102"/>
                  <a:pt x="170" y="102"/>
                  <a:pt x="170" y="102"/>
                </a:cubicBezTo>
                <a:cubicBezTo>
                  <a:pt x="170" y="102"/>
                  <a:pt x="170" y="102"/>
                  <a:pt x="170" y="102"/>
                </a:cubicBezTo>
                <a:cubicBezTo>
                  <a:pt x="170" y="102"/>
                  <a:pt x="170" y="102"/>
                  <a:pt x="169" y="102"/>
                </a:cubicBezTo>
                <a:cubicBezTo>
                  <a:pt x="169" y="102"/>
                  <a:pt x="169" y="102"/>
                  <a:pt x="169" y="102"/>
                </a:cubicBezTo>
                <a:cubicBezTo>
                  <a:pt x="169" y="103"/>
                  <a:pt x="169" y="104"/>
                  <a:pt x="169" y="105"/>
                </a:cubicBezTo>
                <a:cubicBezTo>
                  <a:pt x="170" y="105"/>
                  <a:pt x="170" y="105"/>
                  <a:pt x="171" y="105"/>
                </a:cubicBezTo>
                <a:cubicBezTo>
                  <a:pt x="171" y="106"/>
                  <a:pt x="173" y="106"/>
                  <a:pt x="174" y="106"/>
                </a:cubicBezTo>
                <a:cubicBezTo>
                  <a:pt x="174" y="106"/>
                  <a:pt x="175" y="106"/>
                  <a:pt x="175" y="106"/>
                </a:cubicBezTo>
                <a:cubicBezTo>
                  <a:pt x="175" y="105"/>
                  <a:pt x="175" y="104"/>
                  <a:pt x="175" y="104"/>
                </a:cubicBezTo>
                <a:cubicBezTo>
                  <a:pt x="175" y="104"/>
                  <a:pt x="175" y="104"/>
                  <a:pt x="175" y="103"/>
                </a:cubicBezTo>
                <a:cubicBezTo>
                  <a:pt x="175" y="103"/>
                  <a:pt x="175" y="103"/>
                  <a:pt x="175" y="103"/>
                </a:cubicBezTo>
                <a:cubicBezTo>
                  <a:pt x="175" y="102"/>
                  <a:pt x="175" y="102"/>
                  <a:pt x="175" y="102"/>
                </a:cubicBezTo>
                <a:cubicBezTo>
                  <a:pt x="175" y="102"/>
                  <a:pt x="174" y="102"/>
                  <a:pt x="174" y="102"/>
                </a:cubicBezTo>
                <a:cubicBezTo>
                  <a:pt x="174" y="102"/>
                  <a:pt x="174" y="102"/>
                  <a:pt x="174" y="102"/>
                </a:cubicBezTo>
                <a:cubicBezTo>
                  <a:pt x="174" y="102"/>
                  <a:pt x="174" y="102"/>
                  <a:pt x="174" y="102"/>
                </a:cubicBezTo>
                <a:cubicBezTo>
                  <a:pt x="175" y="102"/>
                  <a:pt x="175" y="102"/>
                  <a:pt x="175" y="102"/>
                </a:cubicBezTo>
                <a:cubicBezTo>
                  <a:pt x="175" y="102"/>
                  <a:pt x="175" y="102"/>
                  <a:pt x="175" y="102"/>
                </a:cubicBezTo>
                <a:cubicBezTo>
                  <a:pt x="175" y="102"/>
                  <a:pt x="175" y="102"/>
                  <a:pt x="175" y="102"/>
                </a:cubicBezTo>
                <a:cubicBezTo>
                  <a:pt x="175" y="101"/>
                  <a:pt x="175" y="101"/>
                  <a:pt x="175" y="101"/>
                </a:cubicBezTo>
                <a:cubicBezTo>
                  <a:pt x="175" y="101"/>
                  <a:pt x="175" y="101"/>
                  <a:pt x="175" y="101"/>
                </a:cubicBezTo>
                <a:cubicBezTo>
                  <a:pt x="174" y="101"/>
                  <a:pt x="174" y="101"/>
                  <a:pt x="174" y="101"/>
                </a:cubicBezTo>
                <a:cubicBezTo>
                  <a:pt x="174" y="101"/>
                  <a:pt x="174" y="100"/>
                  <a:pt x="174" y="100"/>
                </a:cubicBezTo>
                <a:cubicBezTo>
                  <a:pt x="174" y="100"/>
                  <a:pt x="174" y="100"/>
                  <a:pt x="174" y="100"/>
                </a:cubicBezTo>
                <a:cubicBezTo>
                  <a:pt x="174" y="100"/>
                  <a:pt x="175" y="100"/>
                  <a:pt x="175" y="100"/>
                </a:cubicBezTo>
                <a:cubicBezTo>
                  <a:pt x="175" y="100"/>
                  <a:pt x="175" y="100"/>
                  <a:pt x="175" y="100"/>
                </a:cubicBezTo>
                <a:cubicBezTo>
                  <a:pt x="175" y="100"/>
                  <a:pt x="175" y="100"/>
                  <a:pt x="175" y="100"/>
                </a:cubicBezTo>
                <a:cubicBezTo>
                  <a:pt x="175" y="100"/>
                  <a:pt x="175" y="100"/>
                  <a:pt x="175" y="100"/>
                </a:cubicBezTo>
                <a:cubicBezTo>
                  <a:pt x="175" y="100"/>
                  <a:pt x="175" y="100"/>
                  <a:pt x="175" y="100"/>
                </a:cubicBezTo>
                <a:cubicBezTo>
                  <a:pt x="175" y="100"/>
                  <a:pt x="175" y="100"/>
                  <a:pt x="175" y="100"/>
                </a:cubicBezTo>
                <a:cubicBezTo>
                  <a:pt x="176" y="100"/>
                  <a:pt x="176" y="100"/>
                  <a:pt x="176" y="100"/>
                </a:cubicBezTo>
                <a:cubicBezTo>
                  <a:pt x="176" y="100"/>
                  <a:pt x="176" y="100"/>
                  <a:pt x="176" y="100"/>
                </a:cubicBezTo>
                <a:cubicBezTo>
                  <a:pt x="176" y="100"/>
                  <a:pt x="176" y="100"/>
                  <a:pt x="176" y="100"/>
                </a:cubicBezTo>
                <a:cubicBezTo>
                  <a:pt x="176" y="100"/>
                  <a:pt x="176" y="100"/>
                  <a:pt x="176" y="100"/>
                </a:cubicBezTo>
                <a:cubicBezTo>
                  <a:pt x="176" y="99"/>
                  <a:pt x="176" y="99"/>
                  <a:pt x="175" y="99"/>
                </a:cubicBezTo>
                <a:cubicBezTo>
                  <a:pt x="175" y="99"/>
                  <a:pt x="175" y="98"/>
                  <a:pt x="175" y="98"/>
                </a:cubicBezTo>
                <a:cubicBezTo>
                  <a:pt x="175" y="98"/>
                  <a:pt x="174" y="98"/>
                  <a:pt x="174" y="98"/>
                </a:cubicBezTo>
                <a:cubicBezTo>
                  <a:pt x="174" y="99"/>
                  <a:pt x="174" y="99"/>
                  <a:pt x="174" y="100"/>
                </a:cubicBezTo>
                <a:cubicBezTo>
                  <a:pt x="174" y="99"/>
                  <a:pt x="174" y="99"/>
                  <a:pt x="174" y="99"/>
                </a:cubicBezTo>
                <a:cubicBezTo>
                  <a:pt x="174" y="99"/>
                  <a:pt x="174" y="99"/>
                  <a:pt x="174" y="99"/>
                </a:cubicBezTo>
                <a:cubicBezTo>
                  <a:pt x="174" y="99"/>
                  <a:pt x="174" y="99"/>
                  <a:pt x="174" y="99"/>
                </a:cubicBezTo>
                <a:moveTo>
                  <a:pt x="143" y="99"/>
                </a:moveTo>
                <a:cubicBezTo>
                  <a:pt x="143" y="99"/>
                  <a:pt x="143" y="99"/>
                  <a:pt x="143" y="99"/>
                </a:cubicBezTo>
                <a:cubicBezTo>
                  <a:pt x="143" y="99"/>
                  <a:pt x="143" y="99"/>
                  <a:pt x="143" y="99"/>
                </a:cubicBezTo>
                <a:cubicBezTo>
                  <a:pt x="143" y="99"/>
                  <a:pt x="143" y="99"/>
                  <a:pt x="143" y="99"/>
                </a:cubicBezTo>
                <a:cubicBezTo>
                  <a:pt x="143" y="99"/>
                  <a:pt x="143" y="99"/>
                  <a:pt x="143" y="99"/>
                </a:cubicBezTo>
                <a:cubicBezTo>
                  <a:pt x="143" y="99"/>
                  <a:pt x="143" y="99"/>
                  <a:pt x="143" y="99"/>
                </a:cubicBezTo>
                <a:moveTo>
                  <a:pt x="177" y="44"/>
                </a:moveTo>
                <a:cubicBezTo>
                  <a:pt x="178" y="44"/>
                  <a:pt x="178" y="44"/>
                  <a:pt x="178" y="44"/>
                </a:cubicBezTo>
                <a:cubicBezTo>
                  <a:pt x="178" y="46"/>
                  <a:pt x="177" y="45"/>
                  <a:pt x="177" y="47"/>
                </a:cubicBezTo>
                <a:cubicBezTo>
                  <a:pt x="177" y="48"/>
                  <a:pt x="177" y="49"/>
                  <a:pt x="178" y="49"/>
                </a:cubicBezTo>
                <a:cubicBezTo>
                  <a:pt x="178" y="49"/>
                  <a:pt x="179" y="49"/>
                  <a:pt x="179" y="50"/>
                </a:cubicBezTo>
                <a:cubicBezTo>
                  <a:pt x="178" y="50"/>
                  <a:pt x="178" y="50"/>
                  <a:pt x="177" y="50"/>
                </a:cubicBezTo>
                <a:cubicBezTo>
                  <a:pt x="177" y="50"/>
                  <a:pt x="177" y="50"/>
                  <a:pt x="176" y="50"/>
                </a:cubicBezTo>
                <a:cubicBezTo>
                  <a:pt x="176" y="50"/>
                  <a:pt x="176" y="50"/>
                  <a:pt x="176" y="50"/>
                </a:cubicBezTo>
                <a:cubicBezTo>
                  <a:pt x="175" y="50"/>
                  <a:pt x="175" y="50"/>
                  <a:pt x="175" y="50"/>
                </a:cubicBezTo>
                <a:cubicBezTo>
                  <a:pt x="175" y="49"/>
                  <a:pt x="175" y="49"/>
                  <a:pt x="175" y="49"/>
                </a:cubicBezTo>
                <a:cubicBezTo>
                  <a:pt x="175" y="49"/>
                  <a:pt x="175" y="49"/>
                  <a:pt x="176" y="49"/>
                </a:cubicBezTo>
                <a:cubicBezTo>
                  <a:pt x="175" y="49"/>
                  <a:pt x="174" y="48"/>
                  <a:pt x="174" y="48"/>
                </a:cubicBezTo>
                <a:cubicBezTo>
                  <a:pt x="173" y="48"/>
                  <a:pt x="173" y="48"/>
                  <a:pt x="172" y="48"/>
                </a:cubicBezTo>
                <a:cubicBezTo>
                  <a:pt x="172" y="48"/>
                  <a:pt x="172" y="48"/>
                  <a:pt x="172" y="48"/>
                </a:cubicBezTo>
                <a:cubicBezTo>
                  <a:pt x="172" y="47"/>
                  <a:pt x="172" y="47"/>
                  <a:pt x="172" y="47"/>
                </a:cubicBezTo>
                <a:cubicBezTo>
                  <a:pt x="173" y="47"/>
                  <a:pt x="173" y="47"/>
                  <a:pt x="173" y="47"/>
                </a:cubicBezTo>
                <a:cubicBezTo>
                  <a:pt x="174" y="47"/>
                  <a:pt x="174" y="46"/>
                  <a:pt x="174" y="46"/>
                </a:cubicBezTo>
                <a:cubicBezTo>
                  <a:pt x="174" y="46"/>
                  <a:pt x="174" y="46"/>
                  <a:pt x="173" y="45"/>
                </a:cubicBezTo>
                <a:cubicBezTo>
                  <a:pt x="173" y="45"/>
                  <a:pt x="174" y="45"/>
                  <a:pt x="174" y="45"/>
                </a:cubicBezTo>
                <a:cubicBezTo>
                  <a:pt x="174" y="45"/>
                  <a:pt x="174" y="45"/>
                  <a:pt x="174" y="45"/>
                </a:cubicBezTo>
                <a:cubicBezTo>
                  <a:pt x="175" y="44"/>
                  <a:pt x="175" y="44"/>
                  <a:pt x="175" y="44"/>
                </a:cubicBezTo>
                <a:cubicBezTo>
                  <a:pt x="176" y="44"/>
                  <a:pt x="177" y="44"/>
                  <a:pt x="177" y="44"/>
                </a:cubicBezTo>
                <a:moveTo>
                  <a:pt x="143" y="29"/>
                </a:moveTo>
                <a:cubicBezTo>
                  <a:pt x="142" y="29"/>
                  <a:pt x="142" y="29"/>
                  <a:pt x="142" y="30"/>
                </a:cubicBezTo>
                <a:cubicBezTo>
                  <a:pt x="141" y="30"/>
                  <a:pt x="141" y="30"/>
                  <a:pt x="141" y="30"/>
                </a:cubicBezTo>
                <a:cubicBezTo>
                  <a:pt x="140" y="30"/>
                  <a:pt x="140" y="30"/>
                  <a:pt x="140" y="30"/>
                </a:cubicBezTo>
                <a:cubicBezTo>
                  <a:pt x="139" y="30"/>
                  <a:pt x="138" y="30"/>
                  <a:pt x="137" y="30"/>
                </a:cubicBezTo>
                <a:cubicBezTo>
                  <a:pt x="137" y="30"/>
                  <a:pt x="137" y="30"/>
                  <a:pt x="137" y="30"/>
                </a:cubicBezTo>
                <a:cubicBezTo>
                  <a:pt x="137" y="29"/>
                  <a:pt x="137" y="29"/>
                  <a:pt x="138" y="28"/>
                </a:cubicBezTo>
                <a:cubicBezTo>
                  <a:pt x="138" y="28"/>
                  <a:pt x="138" y="28"/>
                  <a:pt x="138" y="28"/>
                </a:cubicBezTo>
                <a:cubicBezTo>
                  <a:pt x="136" y="28"/>
                  <a:pt x="134" y="29"/>
                  <a:pt x="133" y="28"/>
                </a:cubicBezTo>
                <a:cubicBezTo>
                  <a:pt x="133" y="28"/>
                  <a:pt x="133" y="28"/>
                  <a:pt x="133" y="28"/>
                </a:cubicBezTo>
                <a:cubicBezTo>
                  <a:pt x="134" y="28"/>
                  <a:pt x="134" y="28"/>
                  <a:pt x="134" y="27"/>
                </a:cubicBezTo>
                <a:cubicBezTo>
                  <a:pt x="135" y="27"/>
                  <a:pt x="135" y="27"/>
                  <a:pt x="135" y="26"/>
                </a:cubicBezTo>
                <a:cubicBezTo>
                  <a:pt x="135" y="26"/>
                  <a:pt x="136" y="27"/>
                  <a:pt x="136" y="27"/>
                </a:cubicBezTo>
                <a:cubicBezTo>
                  <a:pt x="137" y="28"/>
                  <a:pt x="137" y="27"/>
                  <a:pt x="138" y="28"/>
                </a:cubicBezTo>
                <a:cubicBezTo>
                  <a:pt x="138" y="28"/>
                  <a:pt x="138" y="27"/>
                  <a:pt x="138" y="27"/>
                </a:cubicBezTo>
                <a:cubicBezTo>
                  <a:pt x="139" y="27"/>
                  <a:pt x="139" y="27"/>
                  <a:pt x="139" y="26"/>
                </a:cubicBezTo>
                <a:cubicBezTo>
                  <a:pt x="139" y="27"/>
                  <a:pt x="139" y="27"/>
                  <a:pt x="139" y="28"/>
                </a:cubicBezTo>
                <a:cubicBezTo>
                  <a:pt x="139" y="28"/>
                  <a:pt x="139" y="28"/>
                  <a:pt x="139" y="28"/>
                </a:cubicBezTo>
                <a:cubicBezTo>
                  <a:pt x="140" y="27"/>
                  <a:pt x="140" y="27"/>
                  <a:pt x="141" y="27"/>
                </a:cubicBezTo>
                <a:cubicBezTo>
                  <a:pt x="141" y="27"/>
                  <a:pt x="141" y="27"/>
                  <a:pt x="141" y="27"/>
                </a:cubicBezTo>
                <a:cubicBezTo>
                  <a:pt x="141" y="27"/>
                  <a:pt x="141" y="27"/>
                  <a:pt x="141" y="27"/>
                </a:cubicBezTo>
                <a:cubicBezTo>
                  <a:pt x="142" y="27"/>
                  <a:pt x="142" y="27"/>
                  <a:pt x="143" y="27"/>
                </a:cubicBezTo>
                <a:cubicBezTo>
                  <a:pt x="143" y="27"/>
                  <a:pt x="143" y="28"/>
                  <a:pt x="144" y="28"/>
                </a:cubicBezTo>
                <a:cubicBezTo>
                  <a:pt x="144" y="28"/>
                  <a:pt x="144" y="28"/>
                  <a:pt x="144" y="28"/>
                </a:cubicBezTo>
                <a:cubicBezTo>
                  <a:pt x="144" y="28"/>
                  <a:pt x="144" y="28"/>
                  <a:pt x="144" y="28"/>
                </a:cubicBezTo>
                <a:lnTo>
                  <a:pt x="143" y="29"/>
                </a:lnTo>
                <a:close/>
                <a:moveTo>
                  <a:pt x="134" y="30"/>
                </a:moveTo>
                <a:cubicBezTo>
                  <a:pt x="135" y="30"/>
                  <a:pt x="135" y="30"/>
                  <a:pt x="135" y="30"/>
                </a:cubicBezTo>
                <a:cubicBezTo>
                  <a:pt x="136" y="30"/>
                  <a:pt x="136" y="31"/>
                  <a:pt x="136" y="31"/>
                </a:cubicBezTo>
                <a:cubicBezTo>
                  <a:pt x="136" y="31"/>
                  <a:pt x="136" y="31"/>
                  <a:pt x="136" y="31"/>
                </a:cubicBezTo>
                <a:cubicBezTo>
                  <a:pt x="135" y="31"/>
                  <a:pt x="135" y="32"/>
                  <a:pt x="135" y="32"/>
                </a:cubicBezTo>
                <a:cubicBezTo>
                  <a:pt x="134" y="32"/>
                  <a:pt x="134" y="33"/>
                  <a:pt x="134" y="33"/>
                </a:cubicBezTo>
                <a:cubicBezTo>
                  <a:pt x="134" y="34"/>
                  <a:pt x="134" y="34"/>
                  <a:pt x="134" y="34"/>
                </a:cubicBezTo>
                <a:cubicBezTo>
                  <a:pt x="133" y="34"/>
                  <a:pt x="133" y="34"/>
                  <a:pt x="133" y="34"/>
                </a:cubicBezTo>
                <a:cubicBezTo>
                  <a:pt x="132" y="35"/>
                  <a:pt x="132" y="35"/>
                  <a:pt x="132" y="36"/>
                </a:cubicBezTo>
                <a:cubicBezTo>
                  <a:pt x="132" y="36"/>
                  <a:pt x="132" y="36"/>
                  <a:pt x="132" y="36"/>
                </a:cubicBezTo>
                <a:cubicBezTo>
                  <a:pt x="131" y="36"/>
                  <a:pt x="129" y="35"/>
                  <a:pt x="129" y="35"/>
                </a:cubicBezTo>
                <a:cubicBezTo>
                  <a:pt x="129" y="35"/>
                  <a:pt x="129" y="35"/>
                  <a:pt x="129" y="35"/>
                </a:cubicBezTo>
                <a:cubicBezTo>
                  <a:pt x="129" y="34"/>
                  <a:pt x="129" y="34"/>
                  <a:pt x="129" y="34"/>
                </a:cubicBezTo>
                <a:cubicBezTo>
                  <a:pt x="130" y="34"/>
                  <a:pt x="131" y="34"/>
                  <a:pt x="132" y="34"/>
                </a:cubicBezTo>
                <a:cubicBezTo>
                  <a:pt x="131" y="34"/>
                  <a:pt x="131" y="33"/>
                  <a:pt x="131" y="33"/>
                </a:cubicBezTo>
                <a:cubicBezTo>
                  <a:pt x="130" y="33"/>
                  <a:pt x="130" y="34"/>
                  <a:pt x="129" y="34"/>
                </a:cubicBezTo>
                <a:cubicBezTo>
                  <a:pt x="128" y="34"/>
                  <a:pt x="128" y="33"/>
                  <a:pt x="128" y="33"/>
                </a:cubicBezTo>
                <a:cubicBezTo>
                  <a:pt x="128" y="33"/>
                  <a:pt x="128" y="33"/>
                  <a:pt x="128" y="33"/>
                </a:cubicBezTo>
                <a:cubicBezTo>
                  <a:pt x="129" y="33"/>
                  <a:pt x="131" y="33"/>
                  <a:pt x="131" y="32"/>
                </a:cubicBezTo>
                <a:cubicBezTo>
                  <a:pt x="131" y="32"/>
                  <a:pt x="131" y="32"/>
                  <a:pt x="131" y="32"/>
                </a:cubicBezTo>
                <a:cubicBezTo>
                  <a:pt x="131" y="32"/>
                  <a:pt x="130" y="31"/>
                  <a:pt x="130" y="31"/>
                </a:cubicBezTo>
                <a:cubicBezTo>
                  <a:pt x="129" y="31"/>
                  <a:pt x="129" y="32"/>
                  <a:pt x="128" y="32"/>
                </a:cubicBezTo>
                <a:cubicBezTo>
                  <a:pt x="127" y="33"/>
                  <a:pt x="126" y="31"/>
                  <a:pt x="126" y="31"/>
                </a:cubicBezTo>
                <a:cubicBezTo>
                  <a:pt x="126" y="31"/>
                  <a:pt x="126" y="31"/>
                  <a:pt x="127" y="30"/>
                </a:cubicBezTo>
                <a:cubicBezTo>
                  <a:pt x="127" y="30"/>
                  <a:pt x="126" y="30"/>
                  <a:pt x="126" y="30"/>
                </a:cubicBezTo>
                <a:cubicBezTo>
                  <a:pt x="126" y="30"/>
                  <a:pt x="126" y="30"/>
                  <a:pt x="125" y="30"/>
                </a:cubicBezTo>
                <a:cubicBezTo>
                  <a:pt x="125" y="30"/>
                  <a:pt x="125" y="29"/>
                  <a:pt x="125" y="29"/>
                </a:cubicBezTo>
                <a:cubicBezTo>
                  <a:pt x="125" y="29"/>
                  <a:pt x="125" y="29"/>
                  <a:pt x="126" y="29"/>
                </a:cubicBezTo>
                <a:cubicBezTo>
                  <a:pt x="126" y="29"/>
                  <a:pt x="126" y="29"/>
                  <a:pt x="127" y="29"/>
                </a:cubicBezTo>
                <a:cubicBezTo>
                  <a:pt x="127" y="29"/>
                  <a:pt x="127" y="28"/>
                  <a:pt x="128" y="28"/>
                </a:cubicBezTo>
                <a:cubicBezTo>
                  <a:pt x="128" y="29"/>
                  <a:pt x="128" y="29"/>
                  <a:pt x="128" y="29"/>
                </a:cubicBezTo>
                <a:cubicBezTo>
                  <a:pt x="128" y="29"/>
                  <a:pt x="128" y="30"/>
                  <a:pt x="129" y="30"/>
                </a:cubicBezTo>
                <a:cubicBezTo>
                  <a:pt x="129" y="30"/>
                  <a:pt x="129" y="30"/>
                  <a:pt x="129" y="30"/>
                </a:cubicBezTo>
                <a:cubicBezTo>
                  <a:pt x="129" y="29"/>
                  <a:pt x="129" y="29"/>
                  <a:pt x="129" y="29"/>
                </a:cubicBezTo>
                <a:cubicBezTo>
                  <a:pt x="129" y="28"/>
                  <a:pt x="129" y="28"/>
                  <a:pt x="129" y="29"/>
                </a:cubicBezTo>
                <a:cubicBezTo>
                  <a:pt x="130" y="29"/>
                  <a:pt x="130" y="30"/>
                  <a:pt x="131" y="30"/>
                </a:cubicBezTo>
                <a:cubicBezTo>
                  <a:pt x="131" y="30"/>
                  <a:pt x="131" y="30"/>
                  <a:pt x="131" y="30"/>
                </a:cubicBezTo>
                <a:cubicBezTo>
                  <a:pt x="131" y="30"/>
                  <a:pt x="130" y="29"/>
                  <a:pt x="131" y="28"/>
                </a:cubicBezTo>
                <a:cubicBezTo>
                  <a:pt x="131" y="28"/>
                  <a:pt x="131" y="28"/>
                  <a:pt x="131" y="28"/>
                </a:cubicBezTo>
                <a:cubicBezTo>
                  <a:pt x="131" y="28"/>
                  <a:pt x="132" y="28"/>
                  <a:pt x="132" y="28"/>
                </a:cubicBezTo>
                <a:cubicBezTo>
                  <a:pt x="133" y="28"/>
                  <a:pt x="133" y="28"/>
                  <a:pt x="133" y="28"/>
                </a:cubicBezTo>
                <a:cubicBezTo>
                  <a:pt x="133" y="28"/>
                  <a:pt x="133" y="28"/>
                  <a:pt x="133" y="28"/>
                </a:cubicBezTo>
                <a:cubicBezTo>
                  <a:pt x="133" y="29"/>
                  <a:pt x="133" y="29"/>
                  <a:pt x="133" y="29"/>
                </a:cubicBezTo>
                <a:cubicBezTo>
                  <a:pt x="133" y="30"/>
                  <a:pt x="133" y="30"/>
                  <a:pt x="133" y="30"/>
                </a:cubicBezTo>
                <a:cubicBezTo>
                  <a:pt x="133" y="29"/>
                  <a:pt x="133" y="29"/>
                  <a:pt x="134" y="29"/>
                </a:cubicBezTo>
                <a:cubicBezTo>
                  <a:pt x="134" y="29"/>
                  <a:pt x="134" y="30"/>
                  <a:pt x="134" y="30"/>
                </a:cubicBezTo>
                <a:moveTo>
                  <a:pt x="112" y="85"/>
                </a:moveTo>
                <a:cubicBezTo>
                  <a:pt x="112" y="85"/>
                  <a:pt x="112" y="85"/>
                  <a:pt x="112" y="85"/>
                </a:cubicBezTo>
                <a:cubicBezTo>
                  <a:pt x="113" y="85"/>
                  <a:pt x="114" y="85"/>
                  <a:pt x="114" y="85"/>
                </a:cubicBezTo>
                <a:cubicBezTo>
                  <a:pt x="114" y="85"/>
                  <a:pt x="114" y="85"/>
                  <a:pt x="114" y="85"/>
                </a:cubicBezTo>
                <a:cubicBezTo>
                  <a:pt x="114" y="85"/>
                  <a:pt x="114" y="85"/>
                  <a:pt x="114" y="85"/>
                </a:cubicBezTo>
                <a:cubicBezTo>
                  <a:pt x="113" y="85"/>
                  <a:pt x="113" y="85"/>
                  <a:pt x="113" y="85"/>
                </a:cubicBezTo>
                <a:cubicBezTo>
                  <a:pt x="113" y="85"/>
                  <a:pt x="113" y="86"/>
                  <a:pt x="112" y="86"/>
                </a:cubicBezTo>
                <a:cubicBezTo>
                  <a:pt x="112" y="86"/>
                  <a:pt x="112" y="86"/>
                  <a:pt x="112" y="86"/>
                </a:cubicBezTo>
                <a:cubicBezTo>
                  <a:pt x="111" y="86"/>
                  <a:pt x="111" y="86"/>
                  <a:pt x="111" y="86"/>
                </a:cubicBezTo>
                <a:cubicBezTo>
                  <a:pt x="111" y="86"/>
                  <a:pt x="111" y="86"/>
                  <a:pt x="111" y="86"/>
                </a:cubicBezTo>
                <a:cubicBezTo>
                  <a:pt x="110" y="86"/>
                  <a:pt x="110" y="86"/>
                  <a:pt x="110" y="86"/>
                </a:cubicBezTo>
                <a:cubicBezTo>
                  <a:pt x="110" y="86"/>
                  <a:pt x="110" y="86"/>
                  <a:pt x="110" y="86"/>
                </a:cubicBezTo>
                <a:cubicBezTo>
                  <a:pt x="109" y="86"/>
                  <a:pt x="109" y="86"/>
                  <a:pt x="108" y="86"/>
                </a:cubicBezTo>
                <a:cubicBezTo>
                  <a:pt x="108" y="87"/>
                  <a:pt x="108" y="86"/>
                  <a:pt x="107" y="86"/>
                </a:cubicBezTo>
                <a:cubicBezTo>
                  <a:pt x="107" y="86"/>
                  <a:pt x="107" y="86"/>
                  <a:pt x="107" y="86"/>
                </a:cubicBezTo>
                <a:cubicBezTo>
                  <a:pt x="106" y="86"/>
                  <a:pt x="106" y="87"/>
                  <a:pt x="106" y="87"/>
                </a:cubicBezTo>
                <a:cubicBezTo>
                  <a:pt x="106" y="87"/>
                  <a:pt x="106" y="87"/>
                  <a:pt x="106" y="87"/>
                </a:cubicBezTo>
                <a:cubicBezTo>
                  <a:pt x="106" y="87"/>
                  <a:pt x="105" y="87"/>
                  <a:pt x="105" y="87"/>
                </a:cubicBezTo>
                <a:cubicBezTo>
                  <a:pt x="105" y="87"/>
                  <a:pt x="105" y="87"/>
                  <a:pt x="105" y="86"/>
                </a:cubicBezTo>
                <a:cubicBezTo>
                  <a:pt x="106" y="86"/>
                  <a:pt x="107" y="86"/>
                  <a:pt x="107" y="85"/>
                </a:cubicBezTo>
                <a:cubicBezTo>
                  <a:pt x="107" y="85"/>
                  <a:pt x="107" y="85"/>
                  <a:pt x="107" y="85"/>
                </a:cubicBezTo>
                <a:cubicBezTo>
                  <a:pt x="108" y="85"/>
                  <a:pt x="108" y="85"/>
                  <a:pt x="108" y="85"/>
                </a:cubicBezTo>
                <a:cubicBezTo>
                  <a:pt x="108" y="85"/>
                  <a:pt x="109" y="84"/>
                  <a:pt x="109" y="84"/>
                </a:cubicBezTo>
                <a:cubicBezTo>
                  <a:pt x="109" y="84"/>
                  <a:pt x="108" y="85"/>
                  <a:pt x="108" y="85"/>
                </a:cubicBezTo>
                <a:cubicBezTo>
                  <a:pt x="108" y="85"/>
                  <a:pt x="108" y="85"/>
                  <a:pt x="108" y="85"/>
                </a:cubicBezTo>
                <a:cubicBezTo>
                  <a:pt x="108" y="85"/>
                  <a:pt x="108" y="85"/>
                  <a:pt x="108" y="85"/>
                </a:cubicBezTo>
                <a:cubicBezTo>
                  <a:pt x="108" y="84"/>
                  <a:pt x="107" y="84"/>
                  <a:pt x="107" y="84"/>
                </a:cubicBezTo>
                <a:cubicBezTo>
                  <a:pt x="107" y="84"/>
                  <a:pt x="107" y="84"/>
                  <a:pt x="106" y="84"/>
                </a:cubicBezTo>
                <a:cubicBezTo>
                  <a:pt x="106" y="84"/>
                  <a:pt x="106" y="84"/>
                  <a:pt x="106" y="84"/>
                </a:cubicBezTo>
                <a:cubicBezTo>
                  <a:pt x="106" y="84"/>
                  <a:pt x="106" y="84"/>
                  <a:pt x="106" y="84"/>
                </a:cubicBezTo>
                <a:cubicBezTo>
                  <a:pt x="106" y="84"/>
                  <a:pt x="107" y="84"/>
                  <a:pt x="107" y="83"/>
                </a:cubicBezTo>
                <a:cubicBezTo>
                  <a:pt x="107" y="83"/>
                  <a:pt x="107" y="83"/>
                  <a:pt x="107" y="82"/>
                </a:cubicBezTo>
                <a:cubicBezTo>
                  <a:pt x="107" y="82"/>
                  <a:pt x="107" y="82"/>
                  <a:pt x="107" y="82"/>
                </a:cubicBezTo>
                <a:cubicBezTo>
                  <a:pt x="107" y="82"/>
                  <a:pt x="107" y="82"/>
                  <a:pt x="107" y="82"/>
                </a:cubicBezTo>
                <a:cubicBezTo>
                  <a:pt x="107" y="82"/>
                  <a:pt x="107" y="82"/>
                  <a:pt x="107" y="82"/>
                </a:cubicBezTo>
                <a:cubicBezTo>
                  <a:pt x="107" y="82"/>
                  <a:pt x="108" y="82"/>
                  <a:pt x="109" y="82"/>
                </a:cubicBezTo>
                <a:cubicBezTo>
                  <a:pt x="109" y="82"/>
                  <a:pt x="109" y="82"/>
                  <a:pt x="109" y="82"/>
                </a:cubicBezTo>
                <a:cubicBezTo>
                  <a:pt x="108" y="81"/>
                  <a:pt x="109" y="81"/>
                  <a:pt x="109" y="80"/>
                </a:cubicBezTo>
                <a:cubicBezTo>
                  <a:pt x="109" y="80"/>
                  <a:pt x="109" y="80"/>
                  <a:pt x="109" y="80"/>
                </a:cubicBezTo>
                <a:cubicBezTo>
                  <a:pt x="108" y="80"/>
                  <a:pt x="108" y="80"/>
                  <a:pt x="108" y="80"/>
                </a:cubicBezTo>
                <a:cubicBezTo>
                  <a:pt x="108" y="80"/>
                  <a:pt x="108" y="80"/>
                  <a:pt x="108" y="80"/>
                </a:cubicBezTo>
                <a:cubicBezTo>
                  <a:pt x="108" y="80"/>
                  <a:pt x="108" y="79"/>
                  <a:pt x="108" y="79"/>
                </a:cubicBezTo>
                <a:cubicBezTo>
                  <a:pt x="108" y="79"/>
                  <a:pt x="108" y="79"/>
                  <a:pt x="107" y="79"/>
                </a:cubicBezTo>
                <a:cubicBezTo>
                  <a:pt x="107" y="79"/>
                  <a:pt x="107" y="79"/>
                  <a:pt x="107" y="79"/>
                </a:cubicBezTo>
                <a:cubicBezTo>
                  <a:pt x="107" y="79"/>
                  <a:pt x="107" y="79"/>
                  <a:pt x="107" y="79"/>
                </a:cubicBezTo>
                <a:cubicBezTo>
                  <a:pt x="106" y="79"/>
                  <a:pt x="106" y="79"/>
                  <a:pt x="106" y="79"/>
                </a:cubicBezTo>
                <a:cubicBezTo>
                  <a:pt x="106" y="79"/>
                  <a:pt x="107" y="78"/>
                  <a:pt x="107" y="78"/>
                </a:cubicBezTo>
                <a:cubicBezTo>
                  <a:pt x="106" y="78"/>
                  <a:pt x="106" y="78"/>
                  <a:pt x="106" y="78"/>
                </a:cubicBezTo>
                <a:cubicBezTo>
                  <a:pt x="106" y="78"/>
                  <a:pt x="107" y="78"/>
                  <a:pt x="107" y="77"/>
                </a:cubicBezTo>
                <a:cubicBezTo>
                  <a:pt x="107" y="77"/>
                  <a:pt x="107" y="77"/>
                  <a:pt x="107" y="77"/>
                </a:cubicBezTo>
                <a:cubicBezTo>
                  <a:pt x="106" y="77"/>
                  <a:pt x="106" y="77"/>
                  <a:pt x="106" y="77"/>
                </a:cubicBezTo>
                <a:cubicBezTo>
                  <a:pt x="106" y="77"/>
                  <a:pt x="106" y="77"/>
                  <a:pt x="106" y="78"/>
                </a:cubicBezTo>
                <a:cubicBezTo>
                  <a:pt x="106" y="78"/>
                  <a:pt x="106" y="78"/>
                  <a:pt x="106" y="78"/>
                </a:cubicBezTo>
                <a:cubicBezTo>
                  <a:pt x="105" y="77"/>
                  <a:pt x="106" y="77"/>
                  <a:pt x="106" y="76"/>
                </a:cubicBezTo>
                <a:cubicBezTo>
                  <a:pt x="106" y="76"/>
                  <a:pt x="106" y="76"/>
                  <a:pt x="106" y="76"/>
                </a:cubicBezTo>
                <a:cubicBezTo>
                  <a:pt x="106" y="76"/>
                  <a:pt x="106" y="76"/>
                  <a:pt x="106" y="76"/>
                </a:cubicBezTo>
                <a:cubicBezTo>
                  <a:pt x="105" y="76"/>
                  <a:pt x="105" y="76"/>
                  <a:pt x="105" y="77"/>
                </a:cubicBezTo>
                <a:cubicBezTo>
                  <a:pt x="105" y="77"/>
                  <a:pt x="105" y="77"/>
                  <a:pt x="105" y="76"/>
                </a:cubicBezTo>
                <a:cubicBezTo>
                  <a:pt x="105" y="76"/>
                  <a:pt x="105" y="76"/>
                  <a:pt x="105" y="76"/>
                </a:cubicBezTo>
                <a:cubicBezTo>
                  <a:pt x="105" y="75"/>
                  <a:pt x="105" y="75"/>
                  <a:pt x="105" y="75"/>
                </a:cubicBezTo>
                <a:cubicBezTo>
                  <a:pt x="105" y="75"/>
                  <a:pt x="106" y="75"/>
                  <a:pt x="106" y="75"/>
                </a:cubicBezTo>
                <a:cubicBezTo>
                  <a:pt x="106" y="75"/>
                  <a:pt x="105" y="75"/>
                  <a:pt x="105" y="75"/>
                </a:cubicBezTo>
                <a:cubicBezTo>
                  <a:pt x="105" y="74"/>
                  <a:pt x="105" y="74"/>
                  <a:pt x="106" y="74"/>
                </a:cubicBezTo>
                <a:cubicBezTo>
                  <a:pt x="106" y="74"/>
                  <a:pt x="106" y="74"/>
                  <a:pt x="106" y="74"/>
                </a:cubicBezTo>
                <a:cubicBezTo>
                  <a:pt x="106" y="74"/>
                  <a:pt x="106" y="74"/>
                  <a:pt x="106" y="74"/>
                </a:cubicBezTo>
                <a:cubicBezTo>
                  <a:pt x="106" y="74"/>
                  <a:pt x="106" y="74"/>
                  <a:pt x="106" y="74"/>
                </a:cubicBezTo>
                <a:cubicBezTo>
                  <a:pt x="106" y="73"/>
                  <a:pt x="106" y="73"/>
                  <a:pt x="106" y="73"/>
                </a:cubicBezTo>
                <a:cubicBezTo>
                  <a:pt x="106" y="73"/>
                  <a:pt x="106" y="73"/>
                  <a:pt x="106" y="73"/>
                </a:cubicBezTo>
                <a:cubicBezTo>
                  <a:pt x="106" y="73"/>
                  <a:pt x="107" y="73"/>
                  <a:pt x="107" y="73"/>
                </a:cubicBezTo>
                <a:cubicBezTo>
                  <a:pt x="107" y="73"/>
                  <a:pt x="108" y="73"/>
                  <a:pt x="108" y="73"/>
                </a:cubicBezTo>
                <a:cubicBezTo>
                  <a:pt x="108" y="73"/>
                  <a:pt x="109" y="73"/>
                  <a:pt x="108" y="73"/>
                </a:cubicBezTo>
                <a:cubicBezTo>
                  <a:pt x="108" y="74"/>
                  <a:pt x="107" y="74"/>
                  <a:pt x="107" y="75"/>
                </a:cubicBezTo>
                <a:cubicBezTo>
                  <a:pt x="107" y="75"/>
                  <a:pt x="107" y="75"/>
                  <a:pt x="107" y="75"/>
                </a:cubicBezTo>
                <a:cubicBezTo>
                  <a:pt x="108" y="75"/>
                  <a:pt x="109" y="74"/>
                  <a:pt x="110" y="75"/>
                </a:cubicBezTo>
                <a:cubicBezTo>
                  <a:pt x="110" y="75"/>
                  <a:pt x="110" y="75"/>
                  <a:pt x="110" y="75"/>
                </a:cubicBezTo>
                <a:cubicBezTo>
                  <a:pt x="109" y="76"/>
                  <a:pt x="109" y="77"/>
                  <a:pt x="108" y="77"/>
                </a:cubicBezTo>
                <a:cubicBezTo>
                  <a:pt x="108" y="77"/>
                  <a:pt x="108" y="77"/>
                  <a:pt x="108" y="77"/>
                </a:cubicBezTo>
                <a:cubicBezTo>
                  <a:pt x="109" y="77"/>
                  <a:pt x="109" y="77"/>
                  <a:pt x="109" y="77"/>
                </a:cubicBezTo>
                <a:cubicBezTo>
                  <a:pt x="109" y="77"/>
                  <a:pt x="109" y="77"/>
                  <a:pt x="109" y="77"/>
                </a:cubicBezTo>
                <a:cubicBezTo>
                  <a:pt x="109" y="77"/>
                  <a:pt x="108" y="77"/>
                  <a:pt x="108" y="77"/>
                </a:cubicBezTo>
                <a:cubicBezTo>
                  <a:pt x="108" y="77"/>
                  <a:pt x="108" y="77"/>
                  <a:pt x="108" y="77"/>
                </a:cubicBezTo>
                <a:cubicBezTo>
                  <a:pt x="108" y="78"/>
                  <a:pt x="108" y="77"/>
                  <a:pt x="109" y="77"/>
                </a:cubicBezTo>
                <a:cubicBezTo>
                  <a:pt x="109" y="77"/>
                  <a:pt x="110" y="78"/>
                  <a:pt x="110" y="78"/>
                </a:cubicBezTo>
                <a:cubicBezTo>
                  <a:pt x="110" y="79"/>
                  <a:pt x="110" y="79"/>
                  <a:pt x="110" y="79"/>
                </a:cubicBezTo>
                <a:cubicBezTo>
                  <a:pt x="111" y="80"/>
                  <a:pt x="111" y="79"/>
                  <a:pt x="111" y="80"/>
                </a:cubicBezTo>
                <a:cubicBezTo>
                  <a:pt x="111" y="80"/>
                  <a:pt x="111" y="80"/>
                  <a:pt x="112" y="80"/>
                </a:cubicBezTo>
                <a:cubicBezTo>
                  <a:pt x="112" y="81"/>
                  <a:pt x="112" y="81"/>
                  <a:pt x="112" y="81"/>
                </a:cubicBezTo>
                <a:cubicBezTo>
                  <a:pt x="112" y="82"/>
                  <a:pt x="113" y="82"/>
                  <a:pt x="112" y="82"/>
                </a:cubicBezTo>
                <a:cubicBezTo>
                  <a:pt x="112" y="82"/>
                  <a:pt x="112" y="83"/>
                  <a:pt x="112" y="83"/>
                </a:cubicBezTo>
                <a:cubicBezTo>
                  <a:pt x="113" y="82"/>
                  <a:pt x="114" y="82"/>
                  <a:pt x="114" y="83"/>
                </a:cubicBezTo>
                <a:cubicBezTo>
                  <a:pt x="114" y="83"/>
                  <a:pt x="114" y="83"/>
                  <a:pt x="114" y="83"/>
                </a:cubicBezTo>
                <a:cubicBezTo>
                  <a:pt x="114" y="84"/>
                  <a:pt x="113" y="84"/>
                  <a:pt x="112" y="85"/>
                </a:cubicBezTo>
                <a:moveTo>
                  <a:pt x="106" y="78"/>
                </a:moveTo>
                <a:cubicBezTo>
                  <a:pt x="106" y="78"/>
                  <a:pt x="106" y="78"/>
                  <a:pt x="106" y="78"/>
                </a:cubicBezTo>
                <a:cubicBezTo>
                  <a:pt x="106" y="78"/>
                  <a:pt x="106" y="78"/>
                  <a:pt x="105" y="78"/>
                </a:cubicBezTo>
                <a:cubicBezTo>
                  <a:pt x="105" y="78"/>
                  <a:pt x="105" y="78"/>
                  <a:pt x="105" y="78"/>
                </a:cubicBezTo>
                <a:cubicBezTo>
                  <a:pt x="105" y="78"/>
                  <a:pt x="105" y="78"/>
                  <a:pt x="105" y="78"/>
                </a:cubicBezTo>
                <a:cubicBezTo>
                  <a:pt x="105" y="78"/>
                  <a:pt x="105" y="78"/>
                  <a:pt x="106" y="78"/>
                </a:cubicBezTo>
                <a:moveTo>
                  <a:pt x="105" y="80"/>
                </a:moveTo>
                <a:cubicBezTo>
                  <a:pt x="105" y="80"/>
                  <a:pt x="105" y="81"/>
                  <a:pt x="104" y="81"/>
                </a:cubicBezTo>
                <a:cubicBezTo>
                  <a:pt x="105" y="81"/>
                  <a:pt x="105" y="82"/>
                  <a:pt x="105" y="82"/>
                </a:cubicBezTo>
                <a:cubicBezTo>
                  <a:pt x="105" y="83"/>
                  <a:pt x="105" y="83"/>
                  <a:pt x="105" y="83"/>
                </a:cubicBezTo>
                <a:cubicBezTo>
                  <a:pt x="104" y="83"/>
                  <a:pt x="104" y="83"/>
                  <a:pt x="104" y="83"/>
                </a:cubicBezTo>
                <a:cubicBezTo>
                  <a:pt x="104" y="83"/>
                  <a:pt x="104" y="83"/>
                  <a:pt x="104" y="84"/>
                </a:cubicBezTo>
                <a:cubicBezTo>
                  <a:pt x="104" y="84"/>
                  <a:pt x="103" y="84"/>
                  <a:pt x="103" y="84"/>
                </a:cubicBezTo>
                <a:cubicBezTo>
                  <a:pt x="103" y="84"/>
                  <a:pt x="102" y="84"/>
                  <a:pt x="102" y="84"/>
                </a:cubicBezTo>
                <a:cubicBezTo>
                  <a:pt x="102" y="84"/>
                  <a:pt x="102" y="84"/>
                  <a:pt x="102" y="84"/>
                </a:cubicBezTo>
                <a:cubicBezTo>
                  <a:pt x="101" y="84"/>
                  <a:pt x="101" y="85"/>
                  <a:pt x="101" y="85"/>
                </a:cubicBezTo>
                <a:cubicBezTo>
                  <a:pt x="101" y="84"/>
                  <a:pt x="101" y="84"/>
                  <a:pt x="101" y="84"/>
                </a:cubicBezTo>
                <a:cubicBezTo>
                  <a:pt x="100" y="84"/>
                  <a:pt x="100" y="84"/>
                  <a:pt x="100" y="84"/>
                </a:cubicBezTo>
                <a:cubicBezTo>
                  <a:pt x="100" y="84"/>
                  <a:pt x="100" y="84"/>
                  <a:pt x="100" y="84"/>
                </a:cubicBezTo>
                <a:cubicBezTo>
                  <a:pt x="100" y="84"/>
                  <a:pt x="100" y="84"/>
                  <a:pt x="100" y="84"/>
                </a:cubicBezTo>
                <a:cubicBezTo>
                  <a:pt x="100" y="84"/>
                  <a:pt x="100" y="84"/>
                  <a:pt x="100" y="84"/>
                </a:cubicBezTo>
                <a:cubicBezTo>
                  <a:pt x="100" y="84"/>
                  <a:pt x="100" y="84"/>
                  <a:pt x="100" y="84"/>
                </a:cubicBezTo>
                <a:cubicBezTo>
                  <a:pt x="100" y="83"/>
                  <a:pt x="100" y="83"/>
                  <a:pt x="100" y="83"/>
                </a:cubicBezTo>
                <a:cubicBezTo>
                  <a:pt x="100" y="83"/>
                  <a:pt x="100" y="83"/>
                  <a:pt x="101" y="83"/>
                </a:cubicBezTo>
                <a:cubicBezTo>
                  <a:pt x="101" y="83"/>
                  <a:pt x="101" y="83"/>
                  <a:pt x="101" y="83"/>
                </a:cubicBezTo>
                <a:cubicBezTo>
                  <a:pt x="101" y="83"/>
                  <a:pt x="101" y="83"/>
                  <a:pt x="101" y="83"/>
                </a:cubicBezTo>
                <a:cubicBezTo>
                  <a:pt x="101" y="83"/>
                  <a:pt x="101" y="83"/>
                  <a:pt x="101" y="83"/>
                </a:cubicBezTo>
                <a:cubicBezTo>
                  <a:pt x="101" y="83"/>
                  <a:pt x="101" y="83"/>
                  <a:pt x="101" y="83"/>
                </a:cubicBezTo>
                <a:cubicBezTo>
                  <a:pt x="101" y="83"/>
                  <a:pt x="101" y="82"/>
                  <a:pt x="101" y="82"/>
                </a:cubicBezTo>
                <a:cubicBezTo>
                  <a:pt x="101" y="82"/>
                  <a:pt x="101" y="82"/>
                  <a:pt x="101" y="82"/>
                </a:cubicBezTo>
                <a:cubicBezTo>
                  <a:pt x="101" y="82"/>
                  <a:pt x="101" y="82"/>
                  <a:pt x="102" y="82"/>
                </a:cubicBezTo>
                <a:cubicBezTo>
                  <a:pt x="102" y="82"/>
                  <a:pt x="102" y="82"/>
                  <a:pt x="102" y="82"/>
                </a:cubicBezTo>
                <a:cubicBezTo>
                  <a:pt x="101" y="82"/>
                  <a:pt x="100" y="82"/>
                  <a:pt x="100" y="81"/>
                </a:cubicBezTo>
                <a:cubicBezTo>
                  <a:pt x="100" y="81"/>
                  <a:pt x="100" y="81"/>
                  <a:pt x="100" y="81"/>
                </a:cubicBezTo>
                <a:cubicBezTo>
                  <a:pt x="100" y="81"/>
                  <a:pt x="100" y="81"/>
                  <a:pt x="100" y="81"/>
                </a:cubicBezTo>
                <a:cubicBezTo>
                  <a:pt x="100" y="81"/>
                  <a:pt x="100" y="81"/>
                  <a:pt x="101" y="81"/>
                </a:cubicBezTo>
                <a:cubicBezTo>
                  <a:pt x="100" y="81"/>
                  <a:pt x="101" y="81"/>
                  <a:pt x="101" y="81"/>
                </a:cubicBezTo>
                <a:cubicBezTo>
                  <a:pt x="101" y="81"/>
                  <a:pt x="101" y="81"/>
                  <a:pt x="101" y="81"/>
                </a:cubicBezTo>
                <a:cubicBezTo>
                  <a:pt x="100" y="81"/>
                  <a:pt x="100" y="81"/>
                  <a:pt x="100" y="81"/>
                </a:cubicBezTo>
                <a:cubicBezTo>
                  <a:pt x="100" y="81"/>
                  <a:pt x="100" y="81"/>
                  <a:pt x="100" y="81"/>
                </a:cubicBezTo>
                <a:cubicBezTo>
                  <a:pt x="100" y="80"/>
                  <a:pt x="100" y="80"/>
                  <a:pt x="100" y="80"/>
                </a:cubicBezTo>
                <a:cubicBezTo>
                  <a:pt x="101" y="80"/>
                  <a:pt x="101" y="80"/>
                  <a:pt x="102" y="80"/>
                </a:cubicBezTo>
                <a:cubicBezTo>
                  <a:pt x="102" y="80"/>
                  <a:pt x="102" y="80"/>
                  <a:pt x="102" y="80"/>
                </a:cubicBezTo>
                <a:cubicBezTo>
                  <a:pt x="102" y="80"/>
                  <a:pt x="102" y="80"/>
                  <a:pt x="102" y="79"/>
                </a:cubicBezTo>
                <a:cubicBezTo>
                  <a:pt x="102" y="79"/>
                  <a:pt x="102" y="79"/>
                  <a:pt x="102" y="79"/>
                </a:cubicBezTo>
                <a:cubicBezTo>
                  <a:pt x="102" y="79"/>
                  <a:pt x="102" y="79"/>
                  <a:pt x="102" y="79"/>
                </a:cubicBezTo>
                <a:cubicBezTo>
                  <a:pt x="102" y="79"/>
                  <a:pt x="102" y="79"/>
                  <a:pt x="102" y="79"/>
                </a:cubicBezTo>
                <a:cubicBezTo>
                  <a:pt x="102" y="79"/>
                  <a:pt x="102" y="79"/>
                  <a:pt x="103" y="78"/>
                </a:cubicBezTo>
                <a:cubicBezTo>
                  <a:pt x="103" y="79"/>
                  <a:pt x="103" y="79"/>
                  <a:pt x="103" y="79"/>
                </a:cubicBezTo>
                <a:cubicBezTo>
                  <a:pt x="104" y="79"/>
                  <a:pt x="105" y="78"/>
                  <a:pt x="105" y="79"/>
                </a:cubicBezTo>
                <a:cubicBezTo>
                  <a:pt x="105" y="79"/>
                  <a:pt x="105" y="80"/>
                  <a:pt x="105" y="80"/>
                </a:cubicBezTo>
                <a:moveTo>
                  <a:pt x="100" y="113"/>
                </a:moveTo>
                <a:cubicBezTo>
                  <a:pt x="101" y="112"/>
                  <a:pt x="101" y="112"/>
                  <a:pt x="101" y="112"/>
                </a:cubicBezTo>
                <a:cubicBezTo>
                  <a:pt x="101" y="112"/>
                  <a:pt x="101" y="111"/>
                  <a:pt x="101" y="111"/>
                </a:cubicBezTo>
                <a:cubicBezTo>
                  <a:pt x="101" y="111"/>
                  <a:pt x="102" y="110"/>
                  <a:pt x="102" y="110"/>
                </a:cubicBezTo>
                <a:cubicBezTo>
                  <a:pt x="103" y="110"/>
                  <a:pt x="104" y="110"/>
                  <a:pt x="104" y="109"/>
                </a:cubicBezTo>
                <a:cubicBezTo>
                  <a:pt x="104" y="109"/>
                  <a:pt x="105" y="107"/>
                  <a:pt x="105" y="107"/>
                </a:cubicBezTo>
                <a:cubicBezTo>
                  <a:pt x="105" y="107"/>
                  <a:pt x="105" y="107"/>
                  <a:pt x="105" y="107"/>
                </a:cubicBezTo>
                <a:cubicBezTo>
                  <a:pt x="106" y="107"/>
                  <a:pt x="106" y="108"/>
                  <a:pt x="107" y="108"/>
                </a:cubicBezTo>
                <a:cubicBezTo>
                  <a:pt x="107" y="108"/>
                  <a:pt x="108" y="107"/>
                  <a:pt x="109" y="107"/>
                </a:cubicBezTo>
                <a:cubicBezTo>
                  <a:pt x="109" y="108"/>
                  <a:pt x="109" y="108"/>
                  <a:pt x="110" y="108"/>
                </a:cubicBezTo>
                <a:cubicBezTo>
                  <a:pt x="110" y="108"/>
                  <a:pt x="110" y="107"/>
                  <a:pt x="111" y="107"/>
                </a:cubicBezTo>
                <a:cubicBezTo>
                  <a:pt x="111" y="107"/>
                  <a:pt x="111" y="107"/>
                  <a:pt x="112" y="107"/>
                </a:cubicBezTo>
                <a:cubicBezTo>
                  <a:pt x="112" y="107"/>
                  <a:pt x="112" y="107"/>
                  <a:pt x="112" y="107"/>
                </a:cubicBezTo>
                <a:cubicBezTo>
                  <a:pt x="112" y="107"/>
                  <a:pt x="112" y="106"/>
                  <a:pt x="113" y="106"/>
                </a:cubicBezTo>
                <a:cubicBezTo>
                  <a:pt x="113" y="106"/>
                  <a:pt x="114" y="106"/>
                  <a:pt x="115" y="106"/>
                </a:cubicBezTo>
                <a:cubicBezTo>
                  <a:pt x="115" y="106"/>
                  <a:pt x="115" y="106"/>
                  <a:pt x="115" y="106"/>
                </a:cubicBezTo>
                <a:cubicBezTo>
                  <a:pt x="115" y="106"/>
                  <a:pt x="116" y="106"/>
                  <a:pt x="116" y="106"/>
                </a:cubicBezTo>
                <a:cubicBezTo>
                  <a:pt x="116" y="106"/>
                  <a:pt x="116" y="106"/>
                  <a:pt x="116" y="105"/>
                </a:cubicBezTo>
                <a:cubicBezTo>
                  <a:pt x="117" y="105"/>
                  <a:pt x="118" y="106"/>
                  <a:pt x="118" y="106"/>
                </a:cubicBezTo>
                <a:cubicBezTo>
                  <a:pt x="119" y="106"/>
                  <a:pt x="119" y="105"/>
                  <a:pt x="119" y="105"/>
                </a:cubicBezTo>
                <a:cubicBezTo>
                  <a:pt x="120" y="105"/>
                  <a:pt x="120" y="105"/>
                  <a:pt x="120" y="105"/>
                </a:cubicBezTo>
                <a:cubicBezTo>
                  <a:pt x="120" y="105"/>
                  <a:pt x="120" y="105"/>
                  <a:pt x="121" y="105"/>
                </a:cubicBezTo>
                <a:cubicBezTo>
                  <a:pt x="121" y="105"/>
                  <a:pt x="121" y="106"/>
                  <a:pt x="121" y="106"/>
                </a:cubicBezTo>
                <a:cubicBezTo>
                  <a:pt x="122" y="106"/>
                  <a:pt x="123" y="105"/>
                  <a:pt x="123" y="105"/>
                </a:cubicBezTo>
                <a:cubicBezTo>
                  <a:pt x="123" y="105"/>
                  <a:pt x="123" y="105"/>
                  <a:pt x="123" y="105"/>
                </a:cubicBezTo>
                <a:cubicBezTo>
                  <a:pt x="123" y="105"/>
                  <a:pt x="124" y="105"/>
                  <a:pt x="124" y="105"/>
                </a:cubicBezTo>
                <a:cubicBezTo>
                  <a:pt x="124" y="105"/>
                  <a:pt x="124" y="105"/>
                  <a:pt x="124" y="106"/>
                </a:cubicBezTo>
                <a:cubicBezTo>
                  <a:pt x="124" y="106"/>
                  <a:pt x="124" y="106"/>
                  <a:pt x="124" y="106"/>
                </a:cubicBezTo>
                <a:cubicBezTo>
                  <a:pt x="124" y="105"/>
                  <a:pt x="125" y="105"/>
                  <a:pt x="125" y="105"/>
                </a:cubicBezTo>
                <a:cubicBezTo>
                  <a:pt x="125" y="106"/>
                  <a:pt x="123" y="106"/>
                  <a:pt x="125" y="107"/>
                </a:cubicBezTo>
                <a:cubicBezTo>
                  <a:pt x="125" y="107"/>
                  <a:pt x="125" y="107"/>
                  <a:pt x="125" y="108"/>
                </a:cubicBezTo>
                <a:cubicBezTo>
                  <a:pt x="125" y="108"/>
                  <a:pt x="124" y="109"/>
                  <a:pt x="124" y="109"/>
                </a:cubicBezTo>
                <a:cubicBezTo>
                  <a:pt x="124" y="109"/>
                  <a:pt x="124" y="110"/>
                  <a:pt x="124" y="110"/>
                </a:cubicBezTo>
                <a:cubicBezTo>
                  <a:pt x="125" y="110"/>
                  <a:pt x="125" y="110"/>
                  <a:pt x="125" y="110"/>
                </a:cubicBezTo>
                <a:cubicBezTo>
                  <a:pt x="125" y="110"/>
                  <a:pt x="125" y="110"/>
                  <a:pt x="125" y="110"/>
                </a:cubicBezTo>
                <a:cubicBezTo>
                  <a:pt x="126" y="110"/>
                  <a:pt x="126" y="111"/>
                  <a:pt x="127" y="111"/>
                </a:cubicBezTo>
                <a:cubicBezTo>
                  <a:pt x="127" y="111"/>
                  <a:pt x="127" y="111"/>
                  <a:pt x="128" y="111"/>
                </a:cubicBezTo>
                <a:cubicBezTo>
                  <a:pt x="128" y="111"/>
                  <a:pt x="128" y="111"/>
                  <a:pt x="129" y="111"/>
                </a:cubicBezTo>
                <a:cubicBezTo>
                  <a:pt x="129" y="111"/>
                  <a:pt x="129" y="111"/>
                  <a:pt x="129" y="111"/>
                </a:cubicBezTo>
                <a:cubicBezTo>
                  <a:pt x="129" y="111"/>
                  <a:pt x="129" y="111"/>
                  <a:pt x="129" y="111"/>
                </a:cubicBezTo>
                <a:cubicBezTo>
                  <a:pt x="130" y="112"/>
                  <a:pt x="130" y="113"/>
                  <a:pt x="130" y="113"/>
                </a:cubicBezTo>
                <a:cubicBezTo>
                  <a:pt x="131" y="113"/>
                  <a:pt x="132" y="113"/>
                  <a:pt x="133" y="113"/>
                </a:cubicBezTo>
                <a:cubicBezTo>
                  <a:pt x="133" y="113"/>
                  <a:pt x="134" y="114"/>
                  <a:pt x="134" y="114"/>
                </a:cubicBezTo>
                <a:cubicBezTo>
                  <a:pt x="134" y="114"/>
                  <a:pt x="135" y="114"/>
                  <a:pt x="135" y="114"/>
                </a:cubicBezTo>
                <a:cubicBezTo>
                  <a:pt x="136" y="113"/>
                  <a:pt x="135" y="113"/>
                  <a:pt x="135" y="112"/>
                </a:cubicBezTo>
                <a:cubicBezTo>
                  <a:pt x="136" y="111"/>
                  <a:pt x="137" y="111"/>
                  <a:pt x="139" y="111"/>
                </a:cubicBezTo>
                <a:cubicBezTo>
                  <a:pt x="139" y="111"/>
                  <a:pt x="139" y="112"/>
                  <a:pt x="139" y="112"/>
                </a:cubicBezTo>
                <a:cubicBezTo>
                  <a:pt x="139" y="112"/>
                  <a:pt x="140" y="112"/>
                  <a:pt x="140" y="112"/>
                </a:cubicBezTo>
                <a:cubicBezTo>
                  <a:pt x="141" y="112"/>
                  <a:pt x="141" y="112"/>
                  <a:pt x="141" y="112"/>
                </a:cubicBezTo>
                <a:cubicBezTo>
                  <a:pt x="141" y="112"/>
                  <a:pt x="141" y="112"/>
                  <a:pt x="141" y="113"/>
                </a:cubicBezTo>
                <a:cubicBezTo>
                  <a:pt x="143" y="113"/>
                  <a:pt x="143" y="113"/>
                  <a:pt x="143" y="113"/>
                </a:cubicBezTo>
                <a:cubicBezTo>
                  <a:pt x="143" y="113"/>
                  <a:pt x="144" y="113"/>
                  <a:pt x="144" y="113"/>
                </a:cubicBezTo>
                <a:cubicBezTo>
                  <a:pt x="144" y="113"/>
                  <a:pt x="145" y="113"/>
                  <a:pt x="145" y="113"/>
                </a:cubicBezTo>
                <a:cubicBezTo>
                  <a:pt x="145" y="113"/>
                  <a:pt x="145" y="113"/>
                  <a:pt x="145" y="113"/>
                </a:cubicBezTo>
                <a:cubicBezTo>
                  <a:pt x="146" y="113"/>
                  <a:pt x="146" y="114"/>
                  <a:pt x="146" y="113"/>
                </a:cubicBezTo>
                <a:cubicBezTo>
                  <a:pt x="146" y="113"/>
                  <a:pt x="146" y="113"/>
                  <a:pt x="147" y="113"/>
                </a:cubicBezTo>
                <a:cubicBezTo>
                  <a:pt x="147" y="113"/>
                  <a:pt x="148" y="112"/>
                  <a:pt x="149" y="113"/>
                </a:cubicBezTo>
                <a:cubicBezTo>
                  <a:pt x="149" y="113"/>
                  <a:pt x="149" y="113"/>
                  <a:pt x="149" y="113"/>
                </a:cubicBezTo>
                <a:cubicBezTo>
                  <a:pt x="150" y="113"/>
                  <a:pt x="150" y="113"/>
                  <a:pt x="151" y="113"/>
                </a:cubicBezTo>
                <a:cubicBezTo>
                  <a:pt x="151" y="113"/>
                  <a:pt x="151" y="113"/>
                  <a:pt x="152" y="113"/>
                </a:cubicBezTo>
                <a:cubicBezTo>
                  <a:pt x="152" y="114"/>
                  <a:pt x="152" y="114"/>
                  <a:pt x="153" y="115"/>
                </a:cubicBezTo>
                <a:cubicBezTo>
                  <a:pt x="152" y="116"/>
                  <a:pt x="152" y="117"/>
                  <a:pt x="152" y="117"/>
                </a:cubicBezTo>
                <a:cubicBezTo>
                  <a:pt x="152" y="117"/>
                  <a:pt x="152" y="117"/>
                  <a:pt x="152" y="117"/>
                </a:cubicBezTo>
                <a:cubicBezTo>
                  <a:pt x="151" y="117"/>
                  <a:pt x="150" y="116"/>
                  <a:pt x="150" y="115"/>
                </a:cubicBezTo>
                <a:cubicBezTo>
                  <a:pt x="150" y="115"/>
                  <a:pt x="150" y="115"/>
                  <a:pt x="150" y="115"/>
                </a:cubicBezTo>
                <a:cubicBezTo>
                  <a:pt x="150" y="116"/>
                  <a:pt x="151" y="116"/>
                  <a:pt x="151" y="117"/>
                </a:cubicBezTo>
                <a:cubicBezTo>
                  <a:pt x="151" y="118"/>
                  <a:pt x="151" y="118"/>
                  <a:pt x="152" y="119"/>
                </a:cubicBezTo>
                <a:cubicBezTo>
                  <a:pt x="152" y="120"/>
                  <a:pt x="153" y="121"/>
                  <a:pt x="153" y="121"/>
                </a:cubicBezTo>
                <a:cubicBezTo>
                  <a:pt x="153" y="122"/>
                  <a:pt x="153" y="122"/>
                  <a:pt x="154" y="122"/>
                </a:cubicBezTo>
                <a:cubicBezTo>
                  <a:pt x="154" y="122"/>
                  <a:pt x="154" y="122"/>
                  <a:pt x="153" y="122"/>
                </a:cubicBezTo>
                <a:cubicBezTo>
                  <a:pt x="154" y="123"/>
                  <a:pt x="154" y="123"/>
                  <a:pt x="154" y="123"/>
                </a:cubicBezTo>
                <a:cubicBezTo>
                  <a:pt x="154" y="123"/>
                  <a:pt x="154" y="124"/>
                  <a:pt x="154" y="124"/>
                </a:cubicBezTo>
                <a:cubicBezTo>
                  <a:pt x="155" y="124"/>
                  <a:pt x="155" y="125"/>
                  <a:pt x="155" y="125"/>
                </a:cubicBezTo>
                <a:cubicBezTo>
                  <a:pt x="156" y="126"/>
                  <a:pt x="155" y="128"/>
                  <a:pt x="156" y="128"/>
                </a:cubicBezTo>
                <a:cubicBezTo>
                  <a:pt x="156" y="129"/>
                  <a:pt x="157" y="129"/>
                  <a:pt x="157" y="129"/>
                </a:cubicBezTo>
                <a:cubicBezTo>
                  <a:pt x="158" y="130"/>
                  <a:pt x="158" y="132"/>
                  <a:pt x="159" y="133"/>
                </a:cubicBezTo>
                <a:cubicBezTo>
                  <a:pt x="159" y="133"/>
                  <a:pt x="159" y="133"/>
                  <a:pt x="159" y="133"/>
                </a:cubicBezTo>
                <a:cubicBezTo>
                  <a:pt x="159" y="133"/>
                  <a:pt x="159" y="132"/>
                  <a:pt x="159" y="132"/>
                </a:cubicBezTo>
                <a:cubicBezTo>
                  <a:pt x="159" y="132"/>
                  <a:pt x="159" y="133"/>
                  <a:pt x="159" y="133"/>
                </a:cubicBezTo>
                <a:cubicBezTo>
                  <a:pt x="159" y="133"/>
                  <a:pt x="160" y="133"/>
                  <a:pt x="160" y="133"/>
                </a:cubicBezTo>
                <a:cubicBezTo>
                  <a:pt x="160" y="133"/>
                  <a:pt x="160" y="134"/>
                  <a:pt x="161" y="134"/>
                </a:cubicBezTo>
                <a:cubicBezTo>
                  <a:pt x="161" y="134"/>
                  <a:pt x="161" y="134"/>
                  <a:pt x="161" y="134"/>
                </a:cubicBezTo>
                <a:cubicBezTo>
                  <a:pt x="161" y="134"/>
                  <a:pt x="161" y="135"/>
                  <a:pt x="162" y="135"/>
                </a:cubicBezTo>
                <a:cubicBezTo>
                  <a:pt x="162" y="135"/>
                  <a:pt x="163" y="136"/>
                  <a:pt x="163" y="136"/>
                </a:cubicBezTo>
                <a:cubicBezTo>
                  <a:pt x="163" y="136"/>
                  <a:pt x="162" y="137"/>
                  <a:pt x="162" y="137"/>
                </a:cubicBezTo>
                <a:cubicBezTo>
                  <a:pt x="162" y="137"/>
                  <a:pt x="162" y="137"/>
                  <a:pt x="162" y="137"/>
                </a:cubicBezTo>
                <a:cubicBezTo>
                  <a:pt x="162" y="137"/>
                  <a:pt x="162" y="137"/>
                  <a:pt x="162" y="137"/>
                </a:cubicBezTo>
                <a:cubicBezTo>
                  <a:pt x="162" y="137"/>
                  <a:pt x="162" y="137"/>
                  <a:pt x="163" y="137"/>
                </a:cubicBezTo>
                <a:cubicBezTo>
                  <a:pt x="163" y="137"/>
                  <a:pt x="163" y="138"/>
                  <a:pt x="164" y="138"/>
                </a:cubicBezTo>
                <a:cubicBezTo>
                  <a:pt x="164" y="138"/>
                  <a:pt x="164" y="138"/>
                  <a:pt x="164" y="138"/>
                </a:cubicBezTo>
                <a:cubicBezTo>
                  <a:pt x="165" y="138"/>
                  <a:pt x="165" y="138"/>
                  <a:pt x="166" y="138"/>
                </a:cubicBezTo>
                <a:cubicBezTo>
                  <a:pt x="166" y="138"/>
                  <a:pt x="166" y="138"/>
                  <a:pt x="166" y="138"/>
                </a:cubicBezTo>
                <a:cubicBezTo>
                  <a:pt x="167" y="138"/>
                  <a:pt x="167" y="138"/>
                  <a:pt x="167" y="137"/>
                </a:cubicBezTo>
                <a:cubicBezTo>
                  <a:pt x="167" y="137"/>
                  <a:pt x="167" y="137"/>
                  <a:pt x="167" y="137"/>
                </a:cubicBezTo>
                <a:cubicBezTo>
                  <a:pt x="168" y="137"/>
                  <a:pt x="168" y="137"/>
                  <a:pt x="168" y="138"/>
                </a:cubicBezTo>
                <a:cubicBezTo>
                  <a:pt x="168" y="137"/>
                  <a:pt x="169" y="137"/>
                  <a:pt x="169" y="137"/>
                </a:cubicBezTo>
                <a:cubicBezTo>
                  <a:pt x="169" y="137"/>
                  <a:pt x="169" y="137"/>
                  <a:pt x="170" y="137"/>
                </a:cubicBezTo>
                <a:cubicBezTo>
                  <a:pt x="170" y="137"/>
                  <a:pt x="171" y="137"/>
                  <a:pt x="171" y="136"/>
                </a:cubicBezTo>
                <a:cubicBezTo>
                  <a:pt x="171" y="137"/>
                  <a:pt x="172" y="137"/>
                  <a:pt x="172" y="137"/>
                </a:cubicBezTo>
                <a:cubicBezTo>
                  <a:pt x="172" y="137"/>
                  <a:pt x="172" y="137"/>
                  <a:pt x="172" y="137"/>
                </a:cubicBezTo>
                <a:cubicBezTo>
                  <a:pt x="172" y="137"/>
                  <a:pt x="172" y="137"/>
                  <a:pt x="172" y="137"/>
                </a:cubicBezTo>
                <a:cubicBezTo>
                  <a:pt x="172" y="138"/>
                  <a:pt x="172" y="138"/>
                  <a:pt x="172" y="138"/>
                </a:cubicBezTo>
                <a:cubicBezTo>
                  <a:pt x="172" y="138"/>
                  <a:pt x="171" y="138"/>
                  <a:pt x="171" y="139"/>
                </a:cubicBezTo>
                <a:cubicBezTo>
                  <a:pt x="171" y="139"/>
                  <a:pt x="171" y="139"/>
                  <a:pt x="171" y="140"/>
                </a:cubicBezTo>
                <a:cubicBezTo>
                  <a:pt x="171" y="140"/>
                  <a:pt x="171" y="140"/>
                  <a:pt x="171" y="141"/>
                </a:cubicBezTo>
                <a:cubicBezTo>
                  <a:pt x="170" y="141"/>
                  <a:pt x="170" y="141"/>
                  <a:pt x="170" y="141"/>
                </a:cubicBezTo>
                <a:cubicBezTo>
                  <a:pt x="170" y="141"/>
                  <a:pt x="170" y="141"/>
                  <a:pt x="170" y="142"/>
                </a:cubicBezTo>
                <a:cubicBezTo>
                  <a:pt x="170" y="142"/>
                  <a:pt x="170" y="142"/>
                  <a:pt x="169" y="143"/>
                </a:cubicBezTo>
                <a:cubicBezTo>
                  <a:pt x="169" y="143"/>
                  <a:pt x="169" y="143"/>
                  <a:pt x="169" y="144"/>
                </a:cubicBezTo>
                <a:cubicBezTo>
                  <a:pt x="169" y="145"/>
                  <a:pt x="168" y="145"/>
                  <a:pt x="167" y="146"/>
                </a:cubicBezTo>
                <a:cubicBezTo>
                  <a:pt x="167" y="147"/>
                  <a:pt x="166" y="147"/>
                  <a:pt x="166" y="148"/>
                </a:cubicBezTo>
                <a:cubicBezTo>
                  <a:pt x="165" y="148"/>
                  <a:pt x="164" y="149"/>
                  <a:pt x="163" y="150"/>
                </a:cubicBezTo>
                <a:cubicBezTo>
                  <a:pt x="162" y="151"/>
                  <a:pt x="161" y="151"/>
                  <a:pt x="161" y="152"/>
                </a:cubicBezTo>
                <a:cubicBezTo>
                  <a:pt x="161" y="153"/>
                  <a:pt x="161" y="153"/>
                  <a:pt x="161" y="153"/>
                </a:cubicBezTo>
                <a:cubicBezTo>
                  <a:pt x="160" y="153"/>
                  <a:pt x="160" y="153"/>
                  <a:pt x="160" y="153"/>
                </a:cubicBezTo>
                <a:cubicBezTo>
                  <a:pt x="160" y="154"/>
                  <a:pt x="159" y="154"/>
                  <a:pt x="159" y="154"/>
                </a:cubicBezTo>
                <a:cubicBezTo>
                  <a:pt x="159" y="155"/>
                  <a:pt x="158" y="155"/>
                  <a:pt x="158" y="155"/>
                </a:cubicBezTo>
                <a:cubicBezTo>
                  <a:pt x="158" y="156"/>
                  <a:pt x="158" y="156"/>
                  <a:pt x="158" y="156"/>
                </a:cubicBezTo>
                <a:cubicBezTo>
                  <a:pt x="158" y="156"/>
                  <a:pt x="158" y="156"/>
                  <a:pt x="158" y="156"/>
                </a:cubicBezTo>
                <a:cubicBezTo>
                  <a:pt x="158" y="156"/>
                  <a:pt x="157" y="158"/>
                  <a:pt x="157" y="158"/>
                </a:cubicBezTo>
                <a:cubicBezTo>
                  <a:pt x="158" y="158"/>
                  <a:pt x="158" y="159"/>
                  <a:pt x="158" y="159"/>
                </a:cubicBezTo>
                <a:cubicBezTo>
                  <a:pt x="158" y="159"/>
                  <a:pt x="158" y="159"/>
                  <a:pt x="158" y="160"/>
                </a:cubicBezTo>
                <a:cubicBezTo>
                  <a:pt x="158" y="160"/>
                  <a:pt x="158" y="160"/>
                  <a:pt x="158" y="160"/>
                </a:cubicBezTo>
                <a:cubicBezTo>
                  <a:pt x="158" y="161"/>
                  <a:pt x="158" y="162"/>
                  <a:pt x="158" y="162"/>
                </a:cubicBezTo>
                <a:cubicBezTo>
                  <a:pt x="159" y="163"/>
                  <a:pt x="159" y="163"/>
                  <a:pt x="159" y="163"/>
                </a:cubicBezTo>
                <a:cubicBezTo>
                  <a:pt x="159" y="163"/>
                  <a:pt x="159" y="164"/>
                  <a:pt x="159" y="164"/>
                </a:cubicBezTo>
                <a:cubicBezTo>
                  <a:pt x="159" y="164"/>
                  <a:pt x="159" y="165"/>
                  <a:pt x="159" y="165"/>
                </a:cubicBezTo>
                <a:cubicBezTo>
                  <a:pt x="159" y="166"/>
                  <a:pt x="159" y="166"/>
                  <a:pt x="159" y="166"/>
                </a:cubicBezTo>
                <a:cubicBezTo>
                  <a:pt x="159" y="166"/>
                  <a:pt x="159" y="167"/>
                  <a:pt x="159" y="168"/>
                </a:cubicBezTo>
                <a:cubicBezTo>
                  <a:pt x="160" y="168"/>
                  <a:pt x="160" y="168"/>
                  <a:pt x="160" y="168"/>
                </a:cubicBezTo>
                <a:cubicBezTo>
                  <a:pt x="160" y="168"/>
                  <a:pt x="160" y="168"/>
                  <a:pt x="160" y="168"/>
                </a:cubicBezTo>
                <a:cubicBezTo>
                  <a:pt x="160" y="168"/>
                  <a:pt x="160" y="168"/>
                  <a:pt x="159" y="168"/>
                </a:cubicBezTo>
                <a:cubicBezTo>
                  <a:pt x="159" y="168"/>
                  <a:pt x="159" y="169"/>
                  <a:pt x="159" y="169"/>
                </a:cubicBezTo>
                <a:cubicBezTo>
                  <a:pt x="159" y="169"/>
                  <a:pt x="159" y="170"/>
                  <a:pt x="158" y="170"/>
                </a:cubicBezTo>
                <a:cubicBezTo>
                  <a:pt x="157" y="171"/>
                  <a:pt x="156" y="171"/>
                  <a:pt x="156" y="171"/>
                </a:cubicBezTo>
                <a:cubicBezTo>
                  <a:pt x="155" y="172"/>
                  <a:pt x="155" y="173"/>
                  <a:pt x="154" y="173"/>
                </a:cubicBezTo>
                <a:cubicBezTo>
                  <a:pt x="153" y="173"/>
                  <a:pt x="153" y="174"/>
                  <a:pt x="153" y="174"/>
                </a:cubicBezTo>
                <a:cubicBezTo>
                  <a:pt x="153" y="175"/>
                  <a:pt x="153" y="175"/>
                  <a:pt x="153" y="175"/>
                </a:cubicBezTo>
                <a:cubicBezTo>
                  <a:pt x="153" y="175"/>
                  <a:pt x="153" y="175"/>
                  <a:pt x="153" y="175"/>
                </a:cubicBezTo>
                <a:cubicBezTo>
                  <a:pt x="153" y="176"/>
                  <a:pt x="153" y="176"/>
                  <a:pt x="153" y="177"/>
                </a:cubicBezTo>
                <a:cubicBezTo>
                  <a:pt x="153" y="177"/>
                  <a:pt x="153" y="177"/>
                  <a:pt x="153" y="177"/>
                </a:cubicBezTo>
                <a:cubicBezTo>
                  <a:pt x="153" y="177"/>
                  <a:pt x="154" y="178"/>
                  <a:pt x="153" y="178"/>
                </a:cubicBezTo>
                <a:cubicBezTo>
                  <a:pt x="153" y="179"/>
                  <a:pt x="153" y="179"/>
                  <a:pt x="153" y="179"/>
                </a:cubicBezTo>
                <a:cubicBezTo>
                  <a:pt x="153" y="179"/>
                  <a:pt x="153" y="179"/>
                  <a:pt x="153" y="179"/>
                </a:cubicBezTo>
                <a:cubicBezTo>
                  <a:pt x="153" y="179"/>
                  <a:pt x="153" y="179"/>
                  <a:pt x="153" y="179"/>
                </a:cubicBezTo>
                <a:cubicBezTo>
                  <a:pt x="153" y="180"/>
                  <a:pt x="152" y="180"/>
                  <a:pt x="151" y="181"/>
                </a:cubicBezTo>
                <a:cubicBezTo>
                  <a:pt x="150" y="181"/>
                  <a:pt x="150" y="181"/>
                  <a:pt x="150" y="182"/>
                </a:cubicBezTo>
                <a:cubicBezTo>
                  <a:pt x="150" y="182"/>
                  <a:pt x="150" y="182"/>
                  <a:pt x="150" y="182"/>
                </a:cubicBezTo>
                <a:cubicBezTo>
                  <a:pt x="150" y="182"/>
                  <a:pt x="150" y="182"/>
                  <a:pt x="150" y="182"/>
                </a:cubicBezTo>
                <a:cubicBezTo>
                  <a:pt x="151" y="183"/>
                  <a:pt x="150" y="184"/>
                  <a:pt x="150" y="184"/>
                </a:cubicBezTo>
                <a:cubicBezTo>
                  <a:pt x="150" y="184"/>
                  <a:pt x="150" y="184"/>
                  <a:pt x="150" y="184"/>
                </a:cubicBezTo>
                <a:cubicBezTo>
                  <a:pt x="150" y="184"/>
                  <a:pt x="150" y="185"/>
                  <a:pt x="150" y="185"/>
                </a:cubicBezTo>
                <a:cubicBezTo>
                  <a:pt x="150" y="185"/>
                  <a:pt x="149" y="186"/>
                  <a:pt x="149" y="186"/>
                </a:cubicBezTo>
                <a:cubicBezTo>
                  <a:pt x="147" y="188"/>
                  <a:pt x="146" y="189"/>
                  <a:pt x="144" y="191"/>
                </a:cubicBezTo>
                <a:cubicBezTo>
                  <a:pt x="144" y="191"/>
                  <a:pt x="144" y="191"/>
                  <a:pt x="144" y="191"/>
                </a:cubicBezTo>
                <a:cubicBezTo>
                  <a:pt x="143" y="192"/>
                  <a:pt x="142" y="192"/>
                  <a:pt x="142" y="192"/>
                </a:cubicBezTo>
                <a:cubicBezTo>
                  <a:pt x="142" y="192"/>
                  <a:pt x="142" y="192"/>
                  <a:pt x="142" y="192"/>
                </a:cubicBezTo>
                <a:cubicBezTo>
                  <a:pt x="142" y="192"/>
                  <a:pt x="141" y="192"/>
                  <a:pt x="141" y="192"/>
                </a:cubicBezTo>
                <a:cubicBezTo>
                  <a:pt x="141" y="192"/>
                  <a:pt x="141" y="192"/>
                  <a:pt x="141" y="192"/>
                </a:cubicBezTo>
                <a:cubicBezTo>
                  <a:pt x="140" y="192"/>
                  <a:pt x="140" y="192"/>
                  <a:pt x="139" y="192"/>
                </a:cubicBezTo>
                <a:cubicBezTo>
                  <a:pt x="139" y="192"/>
                  <a:pt x="139" y="192"/>
                  <a:pt x="139" y="192"/>
                </a:cubicBezTo>
                <a:cubicBezTo>
                  <a:pt x="139" y="192"/>
                  <a:pt x="138" y="192"/>
                  <a:pt x="138" y="192"/>
                </a:cubicBezTo>
                <a:cubicBezTo>
                  <a:pt x="138" y="192"/>
                  <a:pt x="137" y="192"/>
                  <a:pt x="137" y="192"/>
                </a:cubicBezTo>
                <a:cubicBezTo>
                  <a:pt x="137" y="193"/>
                  <a:pt x="136" y="192"/>
                  <a:pt x="136" y="192"/>
                </a:cubicBezTo>
                <a:cubicBezTo>
                  <a:pt x="136" y="193"/>
                  <a:pt x="135" y="193"/>
                  <a:pt x="135" y="193"/>
                </a:cubicBezTo>
                <a:cubicBezTo>
                  <a:pt x="135" y="193"/>
                  <a:pt x="135" y="193"/>
                  <a:pt x="135" y="193"/>
                </a:cubicBezTo>
                <a:cubicBezTo>
                  <a:pt x="134" y="193"/>
                  <a:pt x="134" y="192"/>
                  <a:pt x="134" y="192"/>
                </a:cubicBezTo>
                <a:cubicBezTo>
                  <a:pt x="134" y="192"/>
                  <a:pt x="134" y="192"/>
                  <a:pt x="134" y="192"/>
                </a:cubicBezTo>
                <a:cubicBezTo>
                  <a:pt x="134" y="192"/>
                  <a:pt x="134" y="192"/>
                  <a:pt x="134" y="192"/>
                </a:cubicBezTo>
                <a:cubicBezTo>
                  <a:pt x="134" y="192"/>
                  <a:pt x="134" y="192"/>
                  <a:pt x="134" y="192"/>
                </a:cubicBezTo>
                <a:cubicBezTo>
                  <a:pt x="134" y="192"/>
                  <a:pt x="134" y="192"/>
                  <a:pt x="134" y="192"/>
                </a:cubicBezTo>
                <a:cubicBezTo>
                  <a:pt x="134" y="192"/>
                  <a:pt x="133" y="192"/>
                  <a:pt x="133" y="192"/>
                </a:cubicBezTo>
                <a:cubicBezTo>
                  <a:pt x="133" y="192"/>
                  <a:pt x="133" y="192"/>
                  <a:pt x="133" y="192"/>
                </a:cubicBezTo>
                <a:cubicBezTo>
                  <a:pt x="133" y="192"/>
                  <a:pt x="133" y="192"/>
                  <a:pt x="134" y="192"/>
                </a:cubicBezTo>
                <a:cubicBezTo>
                  <a:pt x="133" y="191"/>
                  <a:pt x="133" y="191"/>
                  <a:pt x="133" y="190"/>
                </a:cubicBezTo>
                <a:cubicBezTo>
                  <a:pt x="133" y="190"/>
                  <a:pt x="133" y="190"/>
                  <a:pt x="133" y="190"/>
                </a:cubicBezTo>
                <a:cubicBezTo>
                  <a:pt x="134" y="189"/>
                  <a:pt x="133" y="188"/>
                  <a:pt x="132" y="188"/>
                </a:cubicBezTo>
                <a:cubicBezTo>
                  <a:pt x="132" y="187"/>
                  <a:pt x="132" y="186"/>
                  <a:pt x="131" y="185"/>
                </a:cubicBezTo>
                <a:cubicBezTo>
                  <a:pt x="131" y="185"/>
                  <a:pt x="130" y="184"/>
                  <a:pt x="130" y="184"/>
                </a:cubicBezTo>
                <a:cubicBezTo>
                  <a:pt x="130" y="183"/>
                  <a:pt x="130" y="183"/>
                  <a:pt x="130" y="182"/>
                </a:cubicBezTo>
                <a:cubicBezTo>
                  <a:pt x="130" y="182"/>
                  <a:pt x="130" y="182"/>
                  <a:pt x="130" y="182"/>
                </a:cubicBezTo>
                <a:cubicBezTo>
                  <a:pt x="130" y="182"/>
                  <a:pt x="129" y="181"/>
                  <a:pt x="129" y="181"/>
                </a:cubicBezTo>
                <a:cubicBezTo>
                  <a:pt x="129" y="181"/>
                  <a:pt x="129" y="181"/>
                  <a:pt x="129" y="180"/>
                </a:cubicBezTo>
                <a:cubicBezTo>
                  <a:pt x="129" y="180"/>
                  <a:pt x="129" y="180"/>
                  <a:pt x="129" y="180"/>
                </a:cubicBezTo>
                <a:cubicBezTo>
                  <a:pt x="129" y="179"/>
                  <a:pt x="129" y="179"/>
                  <a:pt x="129" y="178"/>
                </a:cubicBezTo>
                <a:cubicBezTo>
                  <a:pt x="129" y="177"/>
                  <a:pt x="128" y="176"/>
                  <a:pt x="128" y="176"/>
                </a:cubicBezTo>
                <a:cubicBezTo>
                  <a:pt x="128" y="175"/>
                  <a:pt x="127" y="174"/>
                  <a:pt x="127" y="173"/>
                </a:cubicBezTo>
                <a:cubicBezTo>
                  <a:pt x="126" y="173"/>
                  <a:pt x="126" y="172"/>
                  <a:pt x="126" y="172"/>
                </a:cubicBezTo>
                <a:cubicBezTo>
                  <a:pt x="126" y="171"/>
                  <a:pt x="126" y="170"/>
                  <a:pt x="126" y="169"/>
                </a:cubicBezTo>
                <a:cubicBezTo>
                  <a:pt x="126" y="169"/>
                  <a:pt x="126" y="167"/>
                  <a:pt x="127" y="166"/>
                </a:cubicBezTo>
                <a:cubicBezTo>
                  <a:pt x="127" y="166"/>
                  <a:pt x="127" y="166"/>
                  <a:pt x="127" y="166"/>
                </a:cubicBezTo>
                <a:cubicBezTo>
                  <a:pt x="127" y="166"/>
                  <a:pt x="127" y="166"/>
                  <a:pt x="127" y="166"/>
                </a:cubicBezTo>
                <a:cubicBezTo>
                  <a:pt x="127" y="165"/>
                  <a:pt x="127" y="165"/>
                  <a:pt x="128" y="165"/>
                </a:cubicBezTo>
                <a:cubicBezTo>
                  <a:pt x="128" y="165"/>
                  <a:pt x="128" y="164"/>
                  <a:pt x="128" y="164"/>
                </a:cubicBezTo>
                <a:cubicBezTo>
                  <a:pt x="128" y="164"/>
                  <a:pt x="128" y="163"/>
                  <a:pt x="128" y="163"/>
                </a:cubicBezTo>
                <a:cubicBezTo>
                  <a:pt x="128" y="162"/>
                  <a:pt x="127" y="161"/>
                  <a:pt x="128" y="161"/>
                </a:cubicBezTo>
                <a:cubicBezTo>
                  <a:pt x="128" y="160"/>
                  <a:pt x="127" y="160"/>
                  <a:pt x="127" y="159"/>
                </a:cubicBezTo>
                <a:cubicBezTo>
                  <a:pt x="127" y="159"/>
                  <a:pt x="127" y="159"/>
                  <a:pt x="127" y="159"/>
                </a:cubicBezTo>
                <a:cubicBezTo>
                  <a:pt x="127" y="158"/>
                  <a:pt x="127" y="158"/>
                  <a:pt x="126" y="158"/>
                </a:cubicBezTo>
                <a:cubicBezTo>
                  <a:pt x="126" y="157"/>
                  <a:pt x="126" y="157"/>
                  <a:pt x="126" y="157"/>
                </a:cubicBezTo>
                <a:cubicBezTo>
                  <a:pt x="126" y="157"/>
                  <a:pt x="126" y="156"/>
                  <a:pt x="126" y="156"/>
                </a:cubicBezTo>
                <a:cubicBezTo>
                  <a:pt x="125" y="155"/>
                  <a:pt x="125" y="155"/>
                  <a:pt x="124" y="155"/>
                </a:cubicBezTo>
                <a:cubicBezTo>
                  <a:pt x="124" y="154"/>
                  <a:pt x="124" y="154"/>
                  <a:pt x="124" y="154"/>
                </a:cubicBezTo>
                <a:cubicBezTo>
                  <a:pt x="124" y="154"/>
                  <a:pt x="124" y="154"/>
                  <a:pt x="124" y="154"/>
                </a:cubicBezTo>
                <a:cubicBezTo>
                  <a:pt x="124" y="153"/>
                  <a:pt x="123" y="153"/>
                  <a:pt x="123" y="153"/>
                </a:cubicBezTo>
                <a:cubicBezTo>
                  <a:pt x="123" y="153"/>
                  <a:pt x="123" y="153"/>
                  <a:pt x="123" y="153"/>
                </a:cubicBezTo>
                <a:cubicBezTo>
                  <a:pt x="123" y="153"/>
                  <a:pt x="123" y="153"/>
                  <a:pt x="123" y="153"/>
                </a:cubicBezTo>
                <a:cubicBezTo>
                  <a:pt x="123" y="153"/>
                  <a:pt x="123" y="152"/>
                  <a:pt x="123" y="152"/>
                </a:cubicBezTo>
                <a:cubicBezTo>
                  <a:pt x="123" y="152"/>
                  <a:pt x="123" y="152"/>
                  <a:pt x="123" y="152"/>
                </a:cubicBezTo>
                <a:cubicBezTo>
                  <a:pt x="122" y="152"/>
                  <a:pt x="122" y="152"/>
                  <a:pt x="122" y="152"/>
                </a:cubicBezTo>
                <a:cubicBezTo>
                  <a:pt x="123" y="151"/>
                  <a:pt x="123" y="151"/>
                  <a:pt x="123" y="150"/>
                </a:cubicBezTo>
                <a:cubicBezTo>
                  <a:pt x="123" y="150"/>
                  <a:pt x="123" y="150"/>
                  <a:pt x="123" y="150"/>
                </a:cubicBezTo>
                <a:cubicBezTo>
                  <a:pt x="123" y="150"/>
                  <a:pt x="123" y="150"/>
                  <a:pt x="123" y="150"/>
                </a:cubicBezTo>
                <a:cubicBezTo>
                  <a:pt x="123" y="150"/>
                  <a:pt x="123" y="150"/>
                  <a:pt x="123" y="150"/>
                </a:cubicBezTo>
                <a:cubicBezTo>
                  <a:pt x="123" y="150"/>
                  <a:pt x="123" y="150"/>
                  <a:pt x="123" y="149"/>
                </a:cubicBezTo>
                <a:cubicBezTo>
                  <a:pt x="123" y="149"/>
                  <a:pt x="123" y="149"/>
                  <a:pt x="123" y="149"/>
                </a:cubicBezTo>
                <a:cubicBezTo>
                  <a:pt x="123" y="149"/>
                  <a:pt x="123" y="149"/>
                  <a:pt x="123" y="149"/>
                </a:cubicBezTo>
                <a:cubicBezTo>
                  <a:pt x="123" y="149"/>
                  <a:pt x="123" y="148"/>
                  <a:pt x="124" y="148"/>
                </a:cubicBezTo>
                <a:cubicBezTo>
                  <a:pt x="124" y="148"/>
                  <a:pt x="123" y="148"/>
                  <a:pt x="123" y="148"/>
                </a:cubicBezTo>
                <a:cubicBezTo>
                  <a:pt x="123" y="148"/>
                  <a:pt x="124" y="147"/>
                  <a:pt x="124" y="147"/>
                </a:cubicBezTo>
                <a:cubicBezTo>
                  <a:pt x="124" y="147"/>
                  <a:pt x="123" y="147"/>
                  <a:pt x="123" y="146"/>
                </a:cubicBezTo>
                <a:cubicBezTo>
                  <a:pt x="123" y="146"/>
                  <a:pt x="123" y="146"/>
                  <a:pt x="123" y="146"/>
                </a:cubicBezTo>
                <a:cubicBezTo>
                  <a:pt x="123" y="146"/>
                  <a:pt x="123" y="146"/>
                  <a:pt x="123" y="146"/>
                </a:cubicBezTo>
                <a:cubicBezTo>
                  <a:pt x="123" y="146"/>
                  <a:pt x="123" y="146"/>
                  <a:pt x="123" y="146"/>
                </a:cubicBezTo>
                <a:cubicBezTo>
                  <a:pt x="122" y="146"/>
                  <a:pt x="123" y="146"/>
                  <a:pt x="122" y="145"/>
                </a:cubicBezTo>
                <a:cubicBezTo>
                  <a:pt x="122" y="145"/>
                  <a:pt x="122" y="145"/>
                  <a:pt x="122" y="145"/>
                </a:cubicBezTo>
                <a:cubicBezTo>
                  <a:pt x="122" y="145"/>
                  <a:pt x="122" y="145"/>
                  <a:pt x="122" y="145"/>
                </a:cubicBezTo>
                <a:cubicBezTo>
                  <a:pt x="121" y="145"/>
                  <a:pt x="121" y="145"/>
                  <a:pt x="120" y="145"/>
                </a:cubicBezTo>
                <a:cubicBezTo>
                  <a:pt x="120" y="146"/>
                  <a:pt x="118" y="145"/>
                  <a:pt x="118" y="144"/>
                </a:cubicBezTo>
                <a:cubicBezTo>
                  <a:pt x="118" y="144"/>
                  <a:pt x="118" y="144"/>
                  <a:pt x="118" y="144"/>
                </a:cubicBezTo>
                <a:cubicBezTo>
                  <a:pt x="118" y="144"/>
                  <a:pt x="118" y="144"/>
                  <a:pt x="118" y="144"/>
                </a:cubicBezTo>
                <a:cubicBezTo>
                  <a:pt x="118" y="144"/>
                  <a:pt x="118" y="144"/>
                  <a:pt x="118" y="144"/>
                </a:cubicBezTo>
                <a:cubicBezTo>
                  <a:pt x="118" y="144"/>
                  <a:pt x="118" y="144"/>
                  <a:pt x="118" y="144"/>
                </a:cubicBezTo>
                <a:cubicBezTo>
                  <a:pt x="118" y="143"/>
                  <a:pt x="117" y="143"/>
                  <a:pt x="116" y="143"/>
                </a:cubicBezTo>
                <a:cubicBezTo>
                  <a:pt x="116" y="143"/>
                  <a:pt x="116" y="143"/>
                  <a:pt x="116" y="143"/>
                </a:cubicBezTo>
                <a:cubicBezTo>
                  <a:pt x="115" y="143"/>
                  <a:pt x="114" y="143"/>
                  <a:pt x="114" y="143"/>
                </a:cubicBezTo>
                <a:cubicBezTo>
                  <a:pt x="113" y="143"/>
                  <a:pt x="113" y="144"/>
                  <a:pt x="113" y="144"/>
                </a:cubicBezTo>
                <a:cubicBezTo>
                  <a:pt x="113" y="144"/>
                  <a:pt x="112" y="144"/>
                  <a:pt x="112" y="144"/>
                </a:cubicBezTo>
                <a:cubicBezTo>
                  <a:pt x="111" y="144"/>
                  <a:pt x="110" y="145"/>
                  <a:pt x="110" y="145"/>
                </a:cubicBezTo>
                <a:cubicBezTo>
                  <a:pt x="109" y="145"/>
                  <a:pt x="109" y="144"/>
                  <a:pt x="108" y="144"/>
                </a:cubicBezTo>
                <a:cubicBezTo>
                  <a:pt x="108" y="144"/>
                  <a:pt x="108" y="144"/>
                  <a:pt x="108" y="145"/>
                </a:cubicBezTo>
                <a:cubicBezTo>
                  <a:pt x="108" y="145"/>
                  <a:pt x="108" y="144"/>
                  <a:pt x="107" y="144"/>
                </a:cubicBezTo>
                <a:cubicBezTo>
                  <a:pt x="107" y="144"/>
                  <a:pt x="106" y="144"/>
                  <a:pt x="106" y="144"/>
                </a:cubicBezTo>
                <a:cubicBezTo>
                  <a:pt x="105" y="145"/>
                  <a:pt x="105" y="145"/>
                  <a:pt x="105" y="145"/>
                </a:cubicBezTo>
                <a:cubicBezTo>
                  <a:pt x="104" y="145"/>
                  <a:pt x="104" y="145"/>
                  <a:pt x="103" y="145"/>
                </a:cubicBezTo>
                <a:cubicBezTo>
                  <a:pt x="103" y="146"/>
                  <a:pt x="102" y="145"/>
                  <a:pt x="102" y="145"/>
                </a:cubicBezTo>
                <a:cubicBezTo>
                  <a:pt x="101" y="144"/>
                  <a:pt x="101" y="144"/>
                  <a:pt x="100" y="143"/>
                </a:cubicBezTo>
                <a:cubicBezTo>
                  <a:pt x="100" y="143"/>
                  <a:pt x="99" y="143"/>
                  <a:pt x="99" y="143"/>
                </a:cubicBezTo>
                <a:cubicBezTo>
                  <a:pt x="98" y="143"/>
                  <a:pt x="98" y="142"/>
                  <a:pt x="98" y="142"/>
                </a:cubicBezTo>
                <a:cubicBezTo>
                  <a:pt x="98" y="142"/>
                  <a:pt x="98" y="142"/>
                  <a:pt x="98" y="142"/>
                </a:cubicBezTo>
                <a:cubicBezTo>
                  <a:pt x="97" y="141"/>
                  <a:pt x="97" y="141"/>
                  <a:pt x="97" y="141"/>
                </a:cubicBezTo>
                <a:cubicBezTo>
                  <a:pt x="97" y="141"/>
                  <a:pt x="97" y="141"/>
                  <a:pt x="97" y="141"/>
                </a:cubicBezTo>
                <a:cubicBezTo>
                  <a:pt x="97" y="141"/>
                  <a:pt x="97" y="141"/>
                  <a:pt x="97" y="141"/>
                </a:cubicBezTo>
                <a:cubicBezTo>
                  <a:pt x="97" y="140"/>
                  <a:pt x="97" y="140"/>
                  <a:pt x="97" y="140"/>
                </a:cubicBezTo>
                <a:cubicBezTo>
                  <a:pt x="97" y="140"/>
                  <a:pt x="97" y="140"/>
                  <a:pt x="97" y="140"/>
                </a:cubicBezTo>
                <a:cubicBezTo>
                  <a:pt x="97" y="140"/>
                  <a:pt x="97" y="140"/>
                  <a:pt x="97" y="140"/>
                </a:cubicBezTo>
                <a:cubicBezTo>
                  <a:pt x="97" y="140"/>
                  <a:pt x="96" y="140"/>
                  <a:pt x="96" y="139"/>
                </a:cubicBezTo>
                <a:cubicBezTo>
                  <a:pt x="96" y="139"/>
                  <a:pt x="96" y="139"/>
                  <a:pt x="96" y="139"/>
                </a:cubicBezTo>
                <a:cubicBezTo>
                  <a:pt x="96" y="139"/>
                  <a:pt x="95" y="139"/>
                  <a:pt x="95" y="138"/>
                </a:cubicBezTo>
                <a:cubicBezTo>
                  <a:pt x="95" y="138"/>
                  <a:pt x="95" y="138"/>
                  <a:pt x="95" y="138"/>
                </a:cubicBezTo>
                <a:cubicBezTo>
                  <a:pt x="95" y="138"/>
                  <a:pt x="95" y="138"/>
                  <a:pt x="94" y="138"/>
                </a:cubicBezTo>
                <a:cubicBezTo>
                  <a:pt x="94" y="138"/>
                  <a:pt x="94" y="138"/>
                  <a:pt x="94" y="138"/>
                </a:cubicBezTo>
                <a:cubicBezTo>
                  <a:pt x="94" y="137"/>
                  <a:pt x="94" y="137"/>
                  <a:pt x="94" y="137"/>
                </a:cubicBezTo>
                <a:cubicBezTo>
                  <a:pt x="94" y="137"/>
                  <a:pt x="94" y="137"/>
                  <a:pt x="94" y="137"/>
                </a:cubicBezTo>
                <a:cubicBezTo>
                  <a:pt x="94" y="136"/>
                  <a:pt x="94" y="137"/>
                  <a:pt x="93" y="137"/>
                </a:cubicBezTo>
                <a:cubicBezTo>
                  <a:pt x="93" y="137"/>
                  <a:pt x="93" y="136"/>
                  <a:pt x="93" y="136"/>
                </a:cubicBezTo>
                <a:cubicBezTo>
                  <a:pt x="93" y="136"/>
                  <a:pt x="93" y="136"/>
                  <a:pt x="93" y="136"/>
                </a:cubicBezTo>
                <a:cubicBezTo>
                  <a:pt x="93" y="136"/>
                  <a:pt x="93" y="136"/>
                  <a:pt x="92" y="136"/>
                </a:cubicBezTo>
                <a:cubicBezTo>
                  <a:pt x="92" y="135"/>
                  <a:pt x="92" y="135"/>
                  <a:pt x="92" y="135"/>
                </a:cubicBezTo>
                <a:cubicBezTo>
                  <a:pt x="93" y="135"/>
                  <a:pt x="93" y="135"/>
                  <a:pt x="93" y="135"/>
                </a:cubicBezTo>
                <a:cubicBezTo>
                  <a:pt x="93" y="135"/>
                  <a:pt x="93" y="134"/>
                  <a:pt x="93" y="134"/>
                </a:cubicBezTo>
                <a:cubicBezTo>
                  <a:pt x="92" y="134"/>
                  <a:pt x="92" y="133"/>
                  <a:pt x="92" y="133"/>
                </a:cubicBezTo>
                <a:cubicBezTo>
                  <a:pt x="92" y="133"/>
                  <a:pt x="92" y="133"/>
                  <a:pt x="92" y="133"/>
                </a:cubicBezTo>
                <a:cubicBezTo>
                  <a:pt x="92" y="133"/>
                  <a:pt x="93" y="132"/>
                  <a:pt x="93" y="132"/>
                </a:cubicBezTo>
                <a:cubicBezTo>
                  <a:pt x="93" y="131"/>
                  <a:pt x="93" y="131"/>
                  <a:pt x="93" y="131"/>
                </a:cubicBezTo>
                <a:cubicBezTo>
                  <a:pt x="93" y="130"/>
                  <a:pt x="94" y="128"/>
                  <a:pt x="93" y="128"/>
                </a:cubicBezTo>
                <a:cubicBezTo>
                  <a:pt x="93" y="127"/>
                  <a:pt x="93" y="126"/>
                  <a:pt x="92" y="126"/>
                </a:cubicBezTo>
                <a:cubicBezTo>
                  <a:pt x="92" y="126"/>
                  <a:pt x="92" y="126"/>
                  <a:pt x="92" y="126"/>
                </a:cubicBezTo>
                <a:cubicBezTo>
                  <a:pt x="92" y="125"/>
                  <a:pt x="92" y="125"/>
                  <a:pt x="92" y="124"/>
                </a:cubicBezTo>
                <a:cubicBezTo>
                  <a:pt x="93" y="124"/>
                  <a:pt x="93" y="124"/>
                  <a:pt x="93" y="124"/>
                </a:cubicBezTo>
                <a:cubicBezTo>
                  <a:pt x="93" y="123"/>
                  <a:pt x="93" y="123"/>
                  <a:pt x="94" y="122"/>
                </a:cubicBezTo>
                <a:cubicBezTo>
                  <a:pt x="94" y="122"/>
                  <a:pt x="94" y="121"/>
                  <a:pt x="95" y="121"/>
                </a:cubicBezTo>
                <a:cubicBezTo>
                  <a:pt x="95" y="121"/>
                  <a:pt x="95" y="121"/>
                  <a:pt x="95" y="121"/>
                </a:cubicBezTo>
                <a:cubicBezTo>
                  <a:pt x="95" y="120"/>
                  <a:pt x="95" y="120"/>
                  <a:pt x="95" y="119"/>
                </a:cubicBezTo>
                <a:cubicBezTo>
                  <a:pt x="95" y="119"/>
                  <a:pt x="96" y="119"/>
                  <a:pt x="96" y="119"/>
                </a:cubicBezTo>
                <a:cubicBezTo>
                  <a:pt x="96" y="118"/>
                  <a:pt x="96" y="117"/>
                  <a:pt x="97" y="117"/>
                </a:cubicBezTo>
                <a:cubicBezTo>
                  <a:pt x="97" y="117"/>
                  <a:pt x="98" y="117"/>
                  <a:pt x="98" y="117"/>
                </a:cubicBezTo>
                <a:cubicBezTo>
                  <a:pt x="99" y="117"/>
                  <a:pt x="100" y="115"/>
                  <a:pt x="100" y="115"/>
                </a:cubicBezTo>
                <a:cubicBezTo>
                  <a:pt x="101" y="114"/>
                  <a:pt x="100" y="114"/>
                  <a:pt x="100" y="113"/>
                </a:cubicBezTo>
                <a:moveTo>
                  <a:pt x="95" y="62"/>
                </a:moveTo>
                <a:cubicBezTo>
                  <a:pt x="95" y="62"/>
                  <a:pt x="95" y="62"/>
                  <a:pt x="95" y="62"/>
                </a:cubicBezTo>
                <a:cubicBezTo>
                  <a:pt x="95" y="63"/>
                  <a:pt x="95" y="63"/>
                  <a:pt x="94" y="63"/>
                </a:cubicBezTo>
                <a:cubicBezTo>
                  <a:pt x="94" y="63"/>
                  <a:pt x="93" y="63"/>
                  <a:pt x="93" y="64"/>
                </a:cubicBezTo>
                <a:cubicBezTo>
                  <a:pt x="92" y="64"/>
                  <a:pt x="92" y="64"/>
                  <a:pt x="92" y="64"/>
                </a:cubicBezTo>
                <a:cubicBezTo>
                  <a:pt x="91" y="64"/>
                  <a:pt x="91" y="65"/>
                  <a:pt x="90" y="65"/>
                </a:cubicBezTo>
                <a:cubicBezTo>
                  <a:pt x="90" y="64"/>
                  <a:pt x="89" y="64"/>
                  <a:pt x="89" y="64"/>
                </a:cubicBezTo>
                <a:cubicBezTo>
                  <a:pt x="89" y="64"/>
                  <a:pt x="88" y="64"/>
                  <a:pt x="88" y="64"/>
                </a:cubicBezTo>
                <a:cubicBezTo>
                  <a:pt x="88" y="64"/>
                  <a:pt x="86" y="64"/>
                  <a:pt x="86" y="64"/>
                </a:cubicBezTo>
                <a:cubicBezTo>
                  <a:pt x="86" y="63"/>
                  <a:pt x="87" y="63"/>
                  <a:pt x="87" y="63"/>
                </a:cubicBezTo>
                <a:cubicBezTo>
                  <a:pt x="86" y="63"/>
                  <a:pt x="86" y="62"/>
                  <a:pt x="86" y="62"/>
                </a:cubicBezTo>
                <a:cubicBezTo>
                  <a:pt x="86" y="62"/>
                  <a:pt x="85" y="62"/>
                  <a:pt x="85" y="62"/>
                </a:cubicBezTo>
                <a:cubicBezTo>
                  <a:pt x="84" y="62"/>
                  <a:pt x="84" y="62"/>
                  <a:pt x="84" y="62"/>
                </a:cubicBezTo>
                <a:cubicBezTo>
                  <a:pt x="84" y="62"/>
                  <a:pt x="84" y="62"/>
                  <a:pt x="84" y="62"/>
                </a:cubicBezTo>
                <a:cubicBezTo>
                  <a:pt x="85" y="62"/>
                  <a:pt x="86" y="62"/>
                  <a:pt x="87" y="61"/>
                </a:cubicBezTo>
                <a:cubicBezTo>
                  <a:pt x="87" y="61"/>
                  <a:pt x="87" y="61"/>
                  <a:pt x="87" y="61"/>
                </a:cubicBezTo>
                <a:cubicBezTo>
                  <a:pt x="87" y="61"/>
                  <a:pt x="87" y="61"/>
                  <a:pt x="87" y="61"/>
                </a:cubicBezTo>
                <a:cubicBezTo>
                  <a:pt x="86" y="61"/>
                  <a:pt x="86" y="61"/>
                  <a:pt x="86" y="60"/>
                </a:cubicBezTo>
                <a:cubicBezTo>
                  <a:pt x="85" y="60"/>
                  <a:pt x="84" y="61"/>
                  <a:pt x="84" y="60"/>
                </a:cubicBezTo>
                <a:cubicBezTo>
                  <a:pt x="84" y="60"/>
                  <a:pt x="84" y="60"/>
                  <a:pt x="84" y="60"/>
                </a:cubicBezTo>
                <a:cubicBezTo>
                  <a:pt x="84" y="60"/>
                  <a:pt x="85" y="60"/>
                  <a:pt x="85" y="60"/>
                </a:cubicBezTo>
                <a:cubicBezTo>
                  <a:pt x="85" y="60"/>
                  <a:pt x="85" y="60"/>
                  <a:pt x="85" y="60"/>
                </a:cubicBezTo>
                <a:cubicBezTo>
                  <a:pt x="85" y="60"/>
                  <a:pt x="85" y="60"/>
                  <a:pt x="84" y="60"/>
                </a:cubicBezTo>
                <a:cubicBezTo>
                  <a:pt x="85" y="59"/>
                  <a:pt x="85" y="60"/>
                  <a:pt x="86" y="59"/>
                </a:cubicBezTo>
                <a:cubicBezTo>
                  <a:pt x="86" y="59"/>
                  <a:pt x="86" y="59"/>
                  <a:pt x="86" y="59"/>
                </a:cubicBezTo>
                <a:cubicBezTo>
                  <a:pt x="86" y="59"/>
                  <a:pt x="86" y="59"/>
                  <a:pt x="85" y="59"/>
                </a:cubicBezTo>
                <a:cubicBezTo>
                  <a:pt x="85" y="59"/>
                  <a:pt x="85" y="59"/>
                  <a:pt x="85" y="59"/>
                </a:cubicBezTo>
                <a:cubicBezTo>
                  <a:pt x="85" y="59"/>
                  <a:pt x="86" y="59"/>
                  <a:pt x="86" y="59"/>
                </a:cubicBezTo>
                <a:cubicBezTo>
                  <a:pt x="86" y="59"/>
                  <a:pt x="87" y="59"/>
                  <a:pt x="87" y="60"/>
                </a:cubicBezTo>
                <a:cubicBezTo>
                  <a:pt x="87" y="60"/>
                  <a:pt x="87" y="60"/>
                  <a:pt x="87" y="60"/>
                </a:cubicBezTo>
                <a:cubicBezTo>
                  <a:pt x="87" y="61"/>
                  <a:pt x="87" y="61"/>
                  <a:pt x="87" y="61"/>
                </a:cubicBezTo>
                <a:cubicBezTo>
                  <a:pt x="88" y="61"/>
                  <a:pt x="88" y="61"/>
                  <a:pt x="88" y="61"/>
                </a:cubicBezTo>
                <a:cubicBezTo>
                  <a:pt x="88" y="60"/>
                  <a:pt x="88" y="60"/>
                  <a:pt x="88" y="60"/>
                </a:cubicBezTo>
                <a:cubicBezTo>
                  <a:pt x="88" y="60"/>
                  <a:pt x="88" y="60"/>
                  <a:pt x="88" y="59"/>
                </a:cubicBezTo>
                <a:cubicBezTo>
                  <a:pt x="89" y="59"/>
                  <a:pt x="89" y="59"/>
                  <a:pt x="89" y="59"/>
                </a:cubicBezTo>
                <a:cubicBezTo>
                  <a:pt x="89" y="59"/>
                  <a:pt x="89" y="59"/>
                  <a:pt x="89" y="59"/>
                </a:cubicBezTo>
                <a:cubicBezTo>
                  <a:pt x="89" y="60"/>
                  <a:pt x="89" y="60"/>
                  <a:pt x="89" y="60"/>
                </a:cubicBezTo>
                <a:cubicBezTo>
                  <a:pt x="90" y="60"/>
                  <a:pt x="90" y="60"/>
                  <a:pt x="90" y="60"/>
                </a:cubicBezTo>
                <a:cubicBezTo>
                  <a:pt x="90" y="60"/>
                  <a:pt x="90" y="60"/>
                  <a:pt x="90" y="60"/>
                </a:cubicBezTo>
                <a:cubicBezTo>
                  <a:pt x="90" y="60"/>
                  <a:pt x="90" y="60"/>
                  <a:pt x="90" y="60"/>
                </a:cubicBezTo>
                <a:cubicBezTo>
                  <a:pt x="90" y="59"/>
                  <a:pt x="90" y="59"/>
                  <a:pt x="90" y="59"/>
                </a:cubicBezTo>
                <a:cubicBezTo>
                  <a:pt x="90" y="60"/>
                  <a:pt x="91" y="60"/>
                  <a:pt x="91" y="60"/>
                </a:cubicBezTo>
                <a:cubicBezTo>
                  <a:pt x="91" y="60"/>
                  <a:pt x="91" y="60"/>
                  <a:pt x="91" y="59"/>
                </a:cubicBezTo>
                <a:cubicBezTo>
                  <a:pt x="92" y="59"/>
                  <a:pt x="92" y="60"/>
                  <a:pt x="93" y="59"/>
                </a:cubicBezTo>
                <a:cubicBezTo>
                  <a:pt x="93" y="59"/>
                  <a:pt x="93" y="59"/>
                  <a:pt x="93" y="59"/>
                </a:cubicBezTo>
                <a:cubicBezTo>
                  <a:pt x="93" y="59"/>
                  <a:pt x="93" y="59"/>
                  <a:pt x="94" y="59"/>
                </a:cubicBezTo>
                <a:cubicBezTo>
                  <a:pt x="94" y="59"/>
                  <a:pt x="94" y="59"/>
                  <a:pt x="95" y="59"/>
                </a:cubicBezTo>
                <a:cubicBezTo>
                  <a:pt x="95" y="59"/>
                  <a:pt x="95" y="60"/>
                  <a:pt x="95" y="60"/>
                </a:cubicBezTo>
                <a:cubicBezTo>
                  <a:pt x="95" y="60"/>
                  <a:pt x="95" y="60"/>
                  <a:pt x="95" y="60"/>
                </a:cubicBezTo>
                <a:cubicBezTo>
                  <a:pt x="95" y="60"/>
                  <a:pt x="95" y="60"/>
                  <a:pt x="95" y="60"/>
                </a:cubicBezTo>
                <a:cubicBezTo>
                  <a:pt x="95" y="60"/>
                  <a:pt x="96" y="60"/>
                  <a:pt x="96" y="60"/>
                </a:cubicBezTo>
                <a:cubicBezTo>
                  <a:pt x="96" y="61"/>
                  <a:pt x="96" y="62"/>
                  <a:pt x="96" y="62"/>
                </a:cubicBezTo>
                <a:cubicBezTo>
                  <a:pt x="96" y="62"/>
                  <a:pt x="96" y="62"/>
                  <a:pt x="95" y="62"/>
                </a:cubicBezTo>
                <a:moveTo>
                  <a:pt x="122" y="146"/>
                </a:moveTo>
                <a:cubicBezTo>
                  <a:pt x="122" y="147"/>
                  <a:pt x="122" y="147"/>
                  <a:pt x="122" y="147"/>
                </a:cubicBezTo>
                <a:cubicBezTo>
                  <a:pt x="122" y="147"/>
                  <a:pt x="122" y="147"/>
                  <a:pt x="122" y="147"/>
                </a:cubicBezTo>
                <a:cubicBezTo>
                  <a:pt x="122" y="147"/>
                  <a:pt x="122" y="147"/>
                  <a:pt x="122" y="147"/>
                </a:cubicBezTo>
                <a:cubicBezTo>
                  <a:pt x="122" y="147"/>
                  <a:pt x="122" y="146"/>
                  <a:pt x="122" y="146"/>
                </a:cubicBezTo>
                <a:cubicBezTo>
                  <a:pt x="122" y="146"/>
                  <a:pt x="122" y="146"/>
                  <a:pt x="122" y="146"/>
                </a:cubicBezTo>
                <a:moveTo>
                  <a:pt x="163" y="176"/>
                </a:moveTo>
                <a:cubicBezTo>
                  <a:pt x="163" y="176"/>
                  <a:pt x="163" y="176"/>
                  <a:pt x="163" y="176"/>
                </a:cubicBezTo>
                <a:cubicBezTo>
                  <a:pt x="163" y="176"/>
                  <a:pt x="164" y="174"/>
                  <a:pt x="164" y="174"/>
                </a:cubicBezTo>
                <a:cubicBezTo>
                  <a:pt x="164" y="173"/>
                  <a:pt x="164" y="173"/>
                  <a:pt x="164" y="173"/>
                </a:cubicBezTo>
                <a:cubicBezTo>
                  <a:pt x="164" y="173"/>
                  <a:pt x="164" y="173"/>
                  <a:pt x="164" y="173"/>
                </a:cubicBezTo>
                <a:cubicBezTo>
                  <a:pt x="164" y="172"/>
                  <a:pt x="163" y="172"/>
                  <a:pt x="163" y="171"/>
                </a:cubicBezTo>
                <a:cubicBezTo>
                  <a:pt x="164" y="171"/>
                  <a:pt x="164" y="170"/>
                  <a:pt x="164" y="170"/>
                </a:cubicBezTo>
                <a:cubicBezTo>
                  <a:pt x="164" y="170"/>
                  <a:pt x="164" y="170"/>
                  <a:pt x="164" y="170"/>
                </a:cubicBezTo>
                <a:cubicBezTo>
                  <a:pt x="165" y="170"/>
                  <a:pt x="165" y="169"/>
                  <a:pt x="165" y="169"/>
                </a:cubicBezTo>
                <a:cubicBezTo>
                  <a:pt x="165" y="169"/>
                  <a:pt x="165" y="170"/>
                  <a:pt x="165" y="169"/>
                </a:cubicBezTo>
                <a:cubicBezTo>
                  <a:pt x="165" y="169"/>
                  <a:pt x="165" y="169"/>
                  <a:pt x="165" y="169"/>
                </a:cubicBezTo>
                <a:cubicBezTo>
                  <a:pt x="166" y="169"/>
                  <a:pt x="166" y="169"/>
                  <a:pt x="166" y="169"/>
                </a:cubicBezTo>
                <a:cubicBezTo>
                  <a:pt x="166" y="169"/>
                  <a:pt x="166" y="169"/>
                  <a:pt x="166" y="169"/>
                </a:cubicBezTo>
                <a:cubicBezTo>
                  <a:pt x="166" y="169"/>
                  <a:pt x="167" y="169"/>
                  <a:pt x="167" y="169"/>
                </a:cubicBezTo>
                <a:cubicBezTo>
                  <a:pt x="167" y="169"/>
                  <a:pt x="167" y="169"/>
                  <a:pt x="167" y="169"/>
                </a:cubicBezTo>
                <a:cubicBezTo>
                  <a:pt x="167" y="169"/>
                  <a:pt x="167" y="169"/>
                  <a:pt x="167" y="169"/>
                </a:cubicBezTo>
                <a:cubicBezTo>
                  <a:pt x="167" y="168"/>
                  <a:pt x="167" y="168"/>
                  <a:pt x="167" y="168"/>
                </a:cubicBezTo>
                <a:cubicBezTo>
                  <a:pt x="167" y="168"/>
                  <a:pt x="167" y="168"/>
                  <a:pt x="167" y="168"/>
                </a:cubicBezTo>
                <a:cubicBezTo>
                  <a:pt x="167" y="168"/>
                  <a:pt x="167" y="168"/>
                  <a:pt x="167" y="168"/>
                </a:cubicBezTo>
                <a:cubicBezTo>
                  <a:pt x="167" y="168"/>
                  <a:pt x="167" y="168"/>
                  <a:pt x="168" y="168"/>
                </a:cubicBezTo>
                <a:cubicBezTo>
                  <a:pt x="168" y="168"/>
                  <a:pt x="168" y="168"/>
                  <a:pt x="168" y="168"/>
                </a:cubicBezTo>
                <a:cubicBezTo>
                  <a:pt x="168" y="168"/>
                  <a:pt x="168" y="168"/>
                  <a:pt x="168" y="167"/>
                </a:cubicBezTo>
                <a:cubicBezTo>
                  <a:pt x="168" y="167"/>
                  <a:pt x="168" y="167"/>
                  <a:pt x="168" y="167"/>
                </a:cubicBezTo>
                <a:cubicBezTo>
                  <a:pt x="168" y="167"/>
                  <a:pt x="168" y="167"/>
                  <a:pt x="168" y="167"/>
                </a:cubicBezTo>
                <a:cubicBezTo>
                  <a:pt x="168" y="167"/>
                  <a:pt x="168" y="167"/>
                  <a:pt x="168" y="167"/>
                </a:cubicBezTo>
                <a:cubicBezTo>
                  <a:pt x="168" y="167"/>
                  <a:pt x="168" y="167"/>
                  <a:pt x="168" y="166"/>
                </a:cubicBezTo>
                <a:cubicBezTo>
                  <a:pt x="168" y="166"/>
                  <a:pt x="168" y="166"/>
                  <a:pt x="168" y="166"/>
                </a:cubicBezTo>
                <a:cubicBezTo>
                  <a:pt x="168" y="167"/>
                  <a:pt x="168" y="167"/>
                  <a:pt x="168" y="167"/>
                </a:cubicBezTo>
                <a:cubicBezTo>
                  <a:pt x="169" y="167"/>
                  <a:pt x="169" y="167"/>
                  <a:pt x="169" y="166"/>
                </a:cubicBezTo>
                <a:cubicBezTo>
                  <a:pt x="169" y="166"/>
                  <a:pt x="169" y="166"/>
                  <a:pt x="169" y="165"/>
                </a:cubicBezTo>
                <a:cubicBezTo>
                  <a:pt x="169" y="165"/>
                  <a:pt x="169" y="165"/>
                  <a:pt x="170" y="165"/>
                </a:cubicBezTo>
                <a:cubicBezTo>
                  <a:pt x="170" y="165"/>
                  <a:pt x="170" y="165"/>
                  <a:pt x="170" y="166"/>
                </a:cubicBezTo>
                <a:cubicBezTo>
                  <a:pt x="171" y="166"/>
                  <a:pt x="170" y="167"/>
                  <a:pt x="171" y="168"/>
                </a:cubicBezTo>
                <a:cubicBezTo>
                  <a:pt x="171" y="168"/>
                  <a:pt x="171" y="168"/>
                  <a:pt x="171" y="169"/>
                </a:cubicBezTo>
                <a:cubicBezTo>
                  <a:pt x="171" y="169"/>
                  <a:pt x="171" y="169"/>
                  <a:pt x="171" y="169"/>
                </a:cubicBezTo>
                <a:cubicBezTo>
                  <a:pt x="170" y="169"/>
                  <a:pt x="170" y="169"/>
                  <a:pt x="170" y="169"/>
                </a:cubicBezTo>
                <a:cubicBezTo>
                  <a:pt x="170" y="169"/>
                  <a:pt x="170" y="169"/>
                  <a:pt x="170" y="169"/>
                </a:cubicBezTo>
                <a:cubicBezTo>
                  <a:pt x="170" y="169"/>
                  <a:pt x="170" y="169"/>
                  <a:pt x="170" y="169"/>
                </a:cubicBezTo>
                <a:cubicBezTo>
                  <a:pt x="170" y="169"/>
                  <a:pt x="170" y="170"/>
                  <a:pt x="170" y="170"/>
                </a:cubicBezTo>
                <a:cubicBezTo>
                  <a:pt x="170" y="170"/>
                  <a:pt x="170" y="170"/>
                  <a:pt x="170" y="171"/>
                </a:cubicBezTo>
                <a:cubicBezTo>
                  <a:pt x="170" y="171"/>
                  <a:pt x="170" y="172"/>
                  <a:pt x="170" y="172"/>
                </a:cubicBezTo>
                <a:cubicBezTo>
                  <a:pt x="169" y="174"/>
                  <a:pt x="168" y="176"/>
                  <a:pt x="168" y="178"/>
                </a:cubicBezTo>
                <a:cubicBezTo>
                  <a:pt x="168" y="179"/>
                  <a:pt x="167" y="180"/>
                  <a:pt x="167" y="181"/>
                </a:cubicBezTo>
                <a:cubicBezTo>
                  <a:pt x="167" y="181"/>
                  <a:pt x="166" y="181"/>
                  <a:pt x="166" y="181"/>
                </a:cubicBezTo>
                <a:cubicBezTo>
                  <a:pt x="165" y="181"/>
                  <a:pt x="165" y="181"/>
                  <a:pt x="165" y="181"/>
                </a:cubicBezTo>
                <a:cubicBezTo>
                  <a:pt x="164" y="181"/>
                  <a:pt x="164" y="181"/>
                  <a:pt x="163" y="180"/>
                </a:cubicBezTo>
                <a:cubicBezTo>
                  <a:pt x="163" y="180"/>
                  <a:pt x="163" y="180"/>
                  <a:pt x="163" y="180"/>
                </a:cubicBezTo>
                <a:cubicBezTo>
                  <a:pt x="163" y="180"/>
                  <a:pt x="163" y="179"/>
                  <a:pt x="163" y="179"/>
                </a:cubicBezTo>
                <a:cubicBezTo>
                  <a:pt x="163" y="179"/>
                  <a:pt x="163" y="179"/>
                  <a:pt x="163" y="178"/>
                </a:cubicBezTo>
                <a:cubicBezTo>
                  <a:pt x="163" y="178"/>
                  <a:pt x="163" y="178"/>
                  <a:pt x="163" y="177"/>
                </a:cubicBezTo>
                <a:cubicBezTo>
                  <a:pt x="162" y="177"/>
                  <a:pt x="163" y="176"/>
                  <a:pt x="163" y="176"/>
                </a:cubicBezTo>
                <a:moveTo>
                  <a:pt x="152" y="108"/>
                </a:moveTo>
                <a:cubicBezTo>
                  <a:pt x="151" y="108"/>
                  <a:pt x="151" y="108"/>
                  <a:pt x="151" y="108"/>
                </a:cubicBezTo>
                <a:cubicBezTo>
                  <a:pt x="151" y="108"/>
                  <a:pt x="151" y="108"/>
                  <a:pt x="150" y="108"/>
                </a:cubicBezTo>
                <a:cubicBezTo>
                  <a:pt x="150" y="108"/>
                  <a:pt x="150" y="108"/>
                  <a:pt x="150" y="108"/>
                </a:cubicBezTo>
                <a:cubicBezTo>
                  <a:pt x="150" y="108"/>
                  <a:pt x="150" y="108"/>
                  <a:pt x="150" y="108"/>
                </a:cubicBezTo>
                <a:cubicBezTo>
                  <a:pt x="150" y="108"/>
                  <a:pt x="150" y="108"/>
                  <a:pt x="150" y="108"/>
                </a:cubicBezTo>
                <a:cubicBezTo>
                  <a:pt x="150" y="108"/>
                  <a:pt x="150" y="107"/>
                  <a:pt x="150" y="107"/>
                </a:cubicBezTo>
                <a:cubicBezTo>
                  <a:pt x="151" y="107"/>
                  <a:pt x="151" y="107"/>
                  <a:pt x="151" y="107"/>
                </a:cubicBezTo>
                <a:cubicBezTo>
                  <a:pt x="151" y="107"/>
                  <a:pt x="152" y="107"/>
                  <a:pt x="152" y="107"/>
                </a:cubicBezTo>
                <a:cubicBezTo>
                  <a:pt x="152" y="107"/>
                  <a:pt x="152" y="107"/>
                  <a:pt x="152" y="108"/>
                </a:cubicBezTo>
                <a:cubicBezTo>
                  <a:pt x="152" y="108"/>
                  <a:pt x="152" y="108"/>
                  <a:pt x="152" y="108"/>
                </a:cubicBezTo>
                <a:moveTo>
                  <a:pt x="141" y="108"/>
                </a:moveTo>
                <a:cubicBezTo>
                  <a:pt x="141" y="108"/>
                  <a:pt x="141" y="108"/>
                  <a:pt x="141" y="108"/>
                </a:cubicBezTo>
                <a:cubicBezTo>
                  <a:pt x="140" y="108"/>
                  <a:pt x="140" y="108"/>
                  <a:pt x="139" y="108"/>
                </a:cubicBezTo>
                <a:cubicBezTo>
                  <a:pt x="139" y="107"/>
                  <a:pt x="139" y="107"/>
                  <a:pt x="140" y="107"/>
                </a:cubicBezTo>
                <a:cubicBezTo>
                  <a:pt x="140" y="107"/>
                  <a:pt x="140" y="107"/>
                  <a:pt x="140" y="107"/>
                </a:cubicBezTo>
                <a:cubicBezTo>
                  <a:pt x="140" y="107"/>
                  <a:pt x="140" y="107"/>
                  <a:pt x="140" y="107"/>
                </a:cubicBezTo>
                <a:cubicBezTo>
                  <a:pt x="140" y="107"/>
                  <a:pt x="140" y="107"/>
                  <a:pt x="140" y="107"/>
                </a:cubicBezTo>
                <a:cubicBezTo>
                  <a:pt x="140" y="107"/>
                  <a:pt x="140" y="107"/>
                  <a:pt x="140" y="107"/>
                </a:cubicBezTo>
                <a:cubicBezTo>
                  <a:pt x="140" y="107"/>
                  <a:pt x="140" y="107"/>
                  <a:pt x="140" y="107"/>
                </a:cubicBezTo>
                <a:cubicBezTo>
                  <a:pt x="140" y="107"/>
                  <a:pt x="140" y="107"/>
                  <a:pt x="140" y="107"/>
                </a:cubicBezTo>
                <a:cubicBezTo>
                  <a:pt x="140" y="107"/>
                  <a:pt x="140" y="107"/>
                  <a:pt x="140" y="107"/>
                </a:cubicBezTo>
                <a:cubicBezTo>
                  <a:pt x="140" y="107"/>
                  <a:pt x="140" y="107"/>
                  <a:pt x="140" y="107"/>
                </a:cubicBezTo>
                <a:cubicBezTo>
                  <a:pt x="141" y="107"/>
                  <a:pt x="141" y="107"/>
                  <a:pt x="141" y="107"/>
                </a:cubicBezTo>
                <a:cubicBezTo>
                  <a:pt x="141" y="108"/>
                  <a:pt x="142" y="108"/>
                  <a:pt x="142" y="108"/>
                </a:cubicBezTo>
                <a:cubicBezTo>
                  <a:pt x="142" y="108"/>
                  <a:pt x="142" y="108"/>
                  <a:pt x="142" y="108"/>
                </a:cubicBezTo>
                <a:cubicBezTo>
                  <a:pt x="142" y="108"/>
                  <a:pt x="142" y="108"/>
                  <a:pt x="142" y="108"/>
                </a:cubicBezTo>
                <a:cubicBezTo>
                  <a:pt x="142" y="108"/>
                  <a:pt x="142" y="108"/>
                  <a:pt x="142" y="108"/>
                </a:cubicBezTo>
                <a:cubicBezTo>
                  <a:pt x="142" y="108"/>
                  <a:pt x="143" y="108"/>
                  <a:pt x="143" y="108"/>
                </a:cubicBezTo>
                <a:cubicBezTo>
                  <a:pt x="143" y="108"/>
                  <a:pt x="143" y="108"/>
                  <a:pt x="143" y="108"/>
                </a:cubicBezTo>
                <a:cubicBezTo>
                  <a:pt x="142" y="108"/>
                  <a:pt x="141" y="108"/>
                  <a:pt x="141" y="108"/>
                </a:cubicBezTo>
                <a:moveTo>
                  <a:pt x="130" y="105"/>
                </a:moveTo>
                <a:cubicBezTo>
                  <a:pt x="130" y="105"/>
                  <a:pt x="130" y="106"/>
                  <a:pt x="129" y="106"/>
                </a:cubicBezTo>
                <a:cubicBezTo>
                  <a:pt x="129" y="105"/>
                  <a:pt x="128" y="105"/>
                  <a:pt x="127" y="105"/>
                </a:cubicBezTo>
                <a:cubicBezTo>
                  <a:pt x="127" y="105"/>
                  <a:pt x="127" y="105"/>
                  <a:pt x="127" y="104"/>
                </a:cubicBezTo>
                <a:cubicBezTo>
                  <a:pt x="127" y="104"/>
                  <a:pt x="127" y="104"/>
                  <a:pt x="128" y="104"/>
                </a:cubicBezTo>
                <a:cubicBezTo>
                  <a:pt x="128" y="104"/>
                  <a:pt x="129" y="104"/>
                  <a:pt x="129" y="104"/>
                </a:cubicBezTo>
                <a:cubicBezTo>
                  <a:pt x="130" y="104"/>
                  <a:pt x="130" y="104"/>
                  <a:pt x="130" y="104"/>
                </a:cubicBezTo>
                <a:cubicBezTo>
                  <a:pt x="130" y="104"/>
                  <a:pt x="130" y="104"/>
                  <a:pt x="130" y="104"/>
                </a:cubicBezTo>
                <a:cubicBezTo>
                  <a:pt x="130" y="104"/>
                  <a:pt x="130" y="105"/>
                  <a:pt x="130" y="105"/>
                </a:cubicBezTo>
                <a:cubicBezTo>
                  <a:pt x="130" y="105"/>
                  <a:pt x="130" y="105"/>
                  <a:pt x="130" y="105"/>
                </a:cubicBezTo>
                <a:moveTo>
                  <a:pt x="123" y="102"/>
                </a:moveTo>
                <a:cubicBezTo>
                  <a:pt x="123" y="102"/>
                  <a:pt x="123" y="102"/>
                  <a:pt x="123" y="102"/>
                </a:cubicBezTo>
                <a:cubicBezTo>
                  <a:pt x="123" y="102"/>
                  <a:pt x="123" y="102"/>
                  <a:pt x="123" y="102"/>
                </a:cubicBezTo>
                <a:cubicBezTo>
                  <a:pt x="122" y="102"/>
                  <a:pt x="122" y="103"/>
                  <a:pt x="122" y="103"/>
                </a:cubicBezTo>
                <a:cubicBezTo>
                  <a:pt x="121" y="102"/>
                  <a:pt x="122" y="102"/>
                  <a:pt x="122" y="101"/>
                </a:cubicBezTo>
                <a:cubicBezTo>
                  <a:pt x="122" y="101"/>
                  <a:pt x="122" y="100"/>
                  <a:pt x="122" y="100"/>
                </a:cubicBezTo>
                <a:cubicBezTo>
                  <a:pt x="122" y="100"/>
                  <a:pt x="122" y="100"/>
                  <a:pt x="122" y="100"/>
                </a:cubicBezTo>
                <a:cubicBezTo>
                  <a:pt x="122" y="100"/>
                  <a:pt x="122" y="100"/>
                  <a:pt x="123" y="100"/>
                </a:cubicBezTo>
                <a:cubicBezTo>
                  <a:pt x="123" y="100"/>
                  <a:pt x="124" y="100"/>
                  <a:pt x="123" y="101"/>
                </a:cubicBezTo>
                <a:cubicBezTo>
                  <a:pt x="123" y="101"/>
                  <a:pt x="123" y="101"/>
                  <a:pt x="123" y="101"/>
                </a:cubicBezTo>
                <a:cubicBezTo>
                  <a:pt x="123" y="101"/>
                  <a:pt x="123" y="101"/>
                  <a:pt x="123" y="102"/>
                </a:cubicBezTo>
                <a:moveTo>
                  <a:pt x="123" y="99"/>
                </a:moveTo>
                <a:cubicBezTo>
                  <a:pt x="123" y="99"/>
                  <a:pt x="123" y="99"/>
                  <a:pt x="123" y="99"/>
                </a:cubicBezTo>
                <a:cubicBezTo>
                  <a:pt x="122" y="99"/>
                  <a:pt x="122" y="99"/>
                  <a:pt x="122" y="99"/>
                </a:cubicBezTo>
                <a:cubicBezTo>
                  <a:pt x="122" y="99"/>
                  <a:pt x="122" y="99"/>
                  <a:pt x="122" y="99"/>
                </a:cubicBezTo>
                <a:cubicBezTo>
                  <a:pt x="122" y="99"/>
                  <a:pt x="122" y="99"/>
                  <a:pt x="122" y="99"/>
                </a:cubicBezTo>
                <a:cubicBezTo>
                  <a:pt x="122" y="99"/>
                  <a:pt x="122" y="99"/>
                  <a:pt x="122" y="99"/>
                </a:cubicBezTo>
                <a:cubicBezTo>
                  <a:pt x="122" y="99"/>
                  <a:pt x="122" y="99"/>
                  <a:pt x="122" y="99"/>
                </a:cubicBezTo>
                <a:cubicBezTo>
                  <a:pt x="122" y="99"/>
                  <a:pt x="122" y="99"/>
                  <a:pt x="122" y="99"/>
                </a:cubicBezTo>
                <a:cubicBezTo>
                  <a:pt x="122" y="99"/>
                  <a:pt x="122" y="99"/>
                  <a:pt x="122" y="99"/>
                </a:cubicBezTo>
                <a:cubicBezTo>
                  <a:pt x="122" y="99"/>
                  <a:pt x="122" y="99"/>
                  <a:pt x="122" y="99"/>
                </a:cubicBezTo>
                <a:cubicBezTo>
                  <a:pt x="122" y="98"/>
                  <a:pt x="122" y="98"/>
                  <a:pt x="122" y="98"/>
                </a:cubicBezTo>
                <a:cubicBezTo>
                  <a:pt x="122" y="98"/>
                  <a:pt x="122" y="98"/>
                  <a:pt x="122" y="98"/>
                </a:cubicBezTo>
                <a:cubicBezTo>
                  <a:pt x="122" y="98"/>
                  <a:pt x="122" y="98"/>
                  <a:pt x="122" y="98"/>
                </a:cubicBezTo>
                <a:cubicBezTo>
                  <a:pt x="122" y="98"/>
                  <a:pt x="122" y="98"/>
                  <a:pt x="122" y="98"/>
                </a:cubicBezTo>
                <a:cubicBezTo>
                  <a:pt x="122" y="98"/>
                  <a:pt x="123" y="97"/>
                  <a:pt x="123" y="97"/>
                </a:cubicBezTo>
                <a:cubicBezTo>
                  <a:pt x="123" y="97"/>
                  <a:pt x="123" y="97"/>
                  <a:pt x="123" y="97"/>
                </a:cubicBezTo>
                <a:cubicBezTo>
                  <a:pt x="123" y="97"/>
                  <a:pt x="123" y="97"/>
                  <a:pt x="123" y="97"/>
                </a:cubicBezTo>
                <a:cubicBezTo>
                  <a:pt x="123" y="97"/>
                  <a:pt x="123" y="97"/>
                  <a:pt x="123" y="97"/>
                </a:cubicBezTo>
                <a:cubicBezTo>
                  <a:pt x="123" y="98"/>
                  <a:pt x="123" y="99"/>
                  <a:pt x="123" y="99"/>
                </a:cubicBezTo>
                <a:cubicBezTo>
                  <a:pt x="123" y="99"/>
                  <a:pt x="123" y="99"/>
                  <a:pt x="123" y="99"/>
                </a:cubicBezTo>
                <a:moveTo>
                  <a:pt x="87" y="43"/>
                </a:moveTo>
                <a:cubicBezTo>
                  <a:pt x="87" y="43"/>
                  <a:pt x="87" y="43"/>
                  <a:pt x="87" y="43"/>
                </a:cubicBezTo>
                <a:cubicBezTo>
                  <a:pt x="87" y="43"/>
                  <a:pt x="87" y="43"/>
                  <a:pt x="87" y="43"/>
                </a:cubicBezTo>
                <a:cubicBezTo>
                  <a:pt x="87" y="43"/>
                  <a:pt x="86" y="43"/>
                  <a:pt x="86" y="43"/>
                </a:cubicBezTo>
                <a:cubicBezTo>
                  <a:pt x="86" y="43"/>
                  <a:pt x="85" y="43"/>
                  <a:pt x="84" y="43"/>
                </a:cubicBezTo>
                <a:cubicBezTo>
                  <a:pt x="84" y="43"/>
                  <a:pt x="84" y="43"/>
                  <a:pt x="84" y="42"/>
                </a:cubicBezTo>
                <a:cubicBezTo>
                  <a:pt x="84" y="42"/>
                  <a:pt x="85" y="42"/>
                  <a:pt x="85" y="42"/>
                </a:cubicBezTo>
                <a:cubicBezTo>
                  <a:pt x="86" y="42"/>
                  <a:pt x="86" y="42"/>
                  <a:pt x="87" y="42"/>
                </a:cubicBezTo>
                <a:cubicBezTo>
                  <a:pt x="87" y="42"/>
                  <a:pt x="87" y="42"/>
                  <a:pt x="87" y="42"/>
                </a:cubicBezTo>
                <a:cubicBezTo>
                  <a:pt x="87" y="42"/>
                  <a:pt x="87" y="42"/>
                  <a:pt x="87" y="42"/>
                </a:cubicBezTo>
                <a:cubicBezTo>
                  <a:pt x="87" y="42"/>
                  <a:pt x="87" y="42"/>
                  <a:pt x="87" y="42"/>
                </a:cubicBezTo>
                <a:cubicBezTo>
                  <a:pt x="87" y="42"/>
                  <a:pt x="86" y="42"/>
                  <a:pt x="86" y="43"/>
                </a:cubicBezTo>
                <a:cubicBezTo>
                  <a:pt x="87" y="43"/>
                  <a:pt x="87" y="43"/>
                  <a:pt x="87" y="43"/>
                </a:cubicBezTo>
                <a:cubicBezTo>
                  <a:pt x="87" y="43"/>
                  <a:pt x="87" y="43"/>
                  <a:pt x="87" y="43"/>
                </a:cubicBezTo>
                <a:moveTo>
                  <a:pt x="85" y="42"/>
                </a:moveTo>
                <a:cubicBezTo>
                  <a:pt x="85" y="42"/>
                  <a:pt x="85" y="42"/>
                  <a:pt x="85" y="42"/>
                </a:cubicBezTo>
                <a:cubicBezTo>
                  <a:pt x="85" y="42"/>
                  <a:pt x="84" y="42"/>
                  <a:pt x="84" y="42"/>
                </a:cubicBezTo>
                <a:cubicBezTo>
                  <a:pt x="84" y="42"/>
                  <a:pt x="84" y="42"/>
                  <a:pt x="84" y="42"/>
                </a:cubicBezTo>
                <a:cubicBezTo>
                  <a:pt x="84" y="42"/>
                  <a:pt x="84" y="42"/>
                  <a:pt x="84" y="42"/>
                </a:cubicBezTo>
                <a:cubicBezTo>
                  <a:pt x="84" y="42"/>
                  <a:pt x="84" y="42"/>
                  <a:pt x="84" y="42"/>
                </a:cubicBezTo>
                <a:cubicBezTo>
                  <a:pt x="84" y="42"/>
                  <a:pt x="85" y="42"/>
                  <a:pt x="85" y="42"/>
                </a:cubicBezTo>
                <a:cubicBezTo>
                  <a:pt x="85" y="42"/>
                  <a:pt x="86" y="41"/>
                  <a:pt x="86" y="41"/>
                </a:cubicBezTo>
                <a:cubicBezTo>
                  <a:pt x="86" y="41"/>
                  <a:pt x="86" y="41"/>
                  <a:pt x="86" y="41"/>
                </a:cubicBezTo>
                <a:cubicBezTo>
                  <a:pt x="86" y="42"/>
                  <a:pt x="86" y="42"/>
                  <a:pt x="85" y="42"/>
                </a:cubicBezTo>
                <a:moveTo>
                  <a:pt x="83" y="41"/>
                </a:moveTo>
                <a:cubicBezTo>
                  <a:pt x="83" y="41"/>
                  <a:pt x="84" y="41"/>
                  <a:pt x="84" y="41"/>
                </a:cubicBezTo>
                <a:cubicBezTo>
                  <a:pt x="84" y="41"/>
                  <a:pt x="84" y="41"/>
                  <a:pt x="84" y="41"/>
                </a:cubicBezTo>
                <a:cubicBezTo>
                  <a:pt x="84" y="41"/>
                  <a:pt x="83" y="42"/>
                  <a:pt x="83" y="42"/>
                </a:cubicBezTo>
                <a:cubicBezTo>
                  <a:pt x="83" y="42"/>
                  <a:pt x="83" y="41"/>
                  <a:pt x="83" y="41"/>
                </a:cubicBezTo>
                <a:moveTo>
                  <a:pt x="85" y="37"/>
                </a:moveTo>
                <a:cubicBezTo>
                  <a:pt x="85" y="37"/>
                  <a:pt x="85" y="36"/>
                  <a:pt x="85" y="36"/>
                </a:cubicBezTo>
                <a:cubicBezTo>
                  <a:pt x="85" y="36"/>
                  <a:pt x="84" y="36"/>
                  <a:pt x="84" y="36"/>
                </a:cubicBezTo>
                <a:cubicBezTo>
                  <a:pt x="84" y="36"/>
                  <a:pt x="85" y="36"/>
                  <a:pt x="85" y="35"/>
                </a:cubicBezTo>
                <a:cubicBezTo>
                  <a:pt x="85" y="36"/>
                  <a:pt x="85" y="36"/>
                  <a:pt x="86" y="36"/>
                </a:cubicBezTo>
                <a:cubicBezTo>
                  <a:pt x="86" y="36"/>
                  <a:pt x="86" y="36"/>
                  <a:pt x="86" y="36"/>
                </a:cubicBezTo>
                <a:cubicBezTo>
                  <a:pt x="86" y="36"/>
                  <a:pt x="86" y="36"/>
                  <a:pt x="86" y="36"/>
                </a:cubicBezTo>
                <a:cubicBezTo>
                  <a:pt x="86" y="36"/>
                  <a:pt x="85" y="37"/>
                  <a:pt x="85" y="37"/>
                </a:cubicBezTo>
                <a:moveTo>
                  <a:pt x="84" y="37"/>
                </a:moveTo>
                <a:cubicBezTo>
                  <a:pt x="84" y="37"/>
                  <a:pt x="84" y="37"/>
                  <a:pt x="84" y="37"/>
                </a:cubicBezTo>
                <a:cubicBezTo>
                  <a:pt x="84" y="37"/>
                  <a:pt x="84" y="37"/>
                  <a:pt x="84" y="37"/>
                </a:cubicBezTo>
                <a:cubicBezTo>
                  <a:pt x="85" y="37"/>
                  <a:pt x="85" y="37"/>
                  <a:pt x="84" y="37"/>
                </a:cubicBezTo>
                <a:moveTo>
                  <a:pt x="84" y="37"/>
                </a:moveTo>
                <a:cubicBezTo>
                  <a:pt x="84" y="37"/>
                  <a:pt x="84" y="37"/>
                  <a:pt x="84" y="37"/>
                </a:cubicBezTo>
                <a:cubicBezTo>
                  <a:pt x="84" y="37"/>
                  <a:pt x="84" y="37"/>
                  <a:pt x="84" y="37"/>
                </a:cubicBezTo>
                <a:cubicBezTo>
                  <a:pt x="84" y="37"/>
                  <a:pt x="84" y="37"/>
                  <a:pt x="84" y="37"/>
                </a:cubicBezTo>
                <a:moveTo>
                  <a:pt x="85" y="39"/>
                </a:moveTo>
                <a:cubicBezTo>
                  <a:pt x="85" y="39"/>
                  <a:pt x="84" y="39"/>
                  <a:pt x="84" y="39"/>
                </a:cubicBezTo>
                <a:cubicBezTo>
                  <a:pt x="84" y="39"/>
                  <a:pt x="84" y="38"/>
                  <a:pt x="85" y="38"/>
                </a:cubicBezTo>
                <a:cubicBezTo>
                  <a:pt x="85" y="38"/>
                  <a:pt x="85" y="38"/>
                  <a:pt x="85" y="38"/>
                </a:cubicBezTo>
                <a:cubicBezTo>
                  <a:pt x="85" y="39"/>
                  <a:pt x="85" y="39"/>
                  <a:pt x="85" y="39"/>
                </a:cubicBezTo>
                <a:cubicBezTo>
                  <a:pt x="85" y="39"/>
                  <a:pt x="85" y="39"/>
                  <a:pt x="85" y="39"/>
                </a:cubicBezTo>
                <a:moveTo>
                  <a:pt x="86" y="47"/>
                </a:moveTo>
                <a:cubicBezTo>
                  <a:pt x="86" y="47"/>
                  <a:pt x="86" y="47"/>
                  <a:pt x="86" y="47"/>
                </a:cubicBezTo>
                <a:cubicBezTo>
                  <a:pt x="86" y="47"/>
                  <a:pt x="86" y="47"/>
                  <a:pt x="86" y="47"/>
                </a:cubicBezTo>
                <a:cubicBezTo>
                  <a:pt x="86" y="47"/>
                  <a:pt x="85" y="47"/>
                  <a:pt x="85" y="48"/>
                </a:cubicBezTo>
                <a:cubicBezTo>
                  <a:pt x="85" y="48"/>
                  <a:pt x="85" y="48"/>
                  <a:pt x="85" y="48"/>
                </a:cubicBezTo>
                <a:cubicBezTo>
                  <a:pt x="85" y="48"/>
                  <a:pt x="85" y="48"/>
                  <a:pt x="85" y="48"/>
                </a:cubicBezTo>
                <a:cubicBezTo>
                  <a:pt x="85" y="48"/>
                  <a:pt x="85" y="48"/>
                  <a:pt x="84" y="48"/>
                </a:cubicBezTo>
                <a:cubicBezTo>
                  <a:pt x="84" y="48"/>
                  <a:pt x="84" y="48"/>
                  <a:pt x="84" y="48"/>
                </a:cubicBezTo>
                <a:cubicBezTo>
                  <a:pt x="84" y="48"/>
                  <a:pt x="84" y="48"/>
                  <a:pt x="84" y="48"/>
                </a:cubicBezTo>
                <a:cubicBezTo>
                  <a:pt x="84" y="48"/>
                  <a:pt x="84" y="47"/>
                  <a:pt x="84" y="47"/>
                </a:cubicBezTo>
                <a:cubicBezTo>
                  <a:pt x="84" y="47"/>
                  <a:pt x="85" y="47"/>
                  <a:pt x="85" y="47"/>
                </a:cubicBezTo>
                <a:cubicBezTo>
                  <a:pt x="85" y="47"/>
                  <a:pt x="85" y="46"/>
                  <a:pt x="86" y="46"/>
                </a:cubicBezTo>
                <a:cubicBezTo>
                  <a:pt x="86" y="46"/>
                  <a:pt x="86" y="46"/>
                  <a:pt x="86" y="46"/>
                </a:cubicBezTo>
                <a:cubicBezTo>
                  <a:pt x="86" y="46"/>
                  <a:pt x="86" y="47"/>
                  <a:pt x="86" y="47"/>
                </a:cubicBezTo>
                <a:cubicBezTo>
                  <a:pt x="86" y="47"/>
                  <a:pt x="86" y="47"/>
                  <a:pt x="86" y="47"/>
                </a:cubicBezTo>
                <a:moveTo>
                  <a:pt x="66" y="74"/>
                </a:moveTo>
                <a:cubicBezTo>
                  <a:pt x="66" y="74"/>
                  <a:pt x="67" y="73"/>
                  <a:pt x="67" y="73"/>
                </a:cubicBezTo>
                <a:cubicBezTo>
                  <a:pt x="67" y="73"/>
                  <a:pt x="67" y="73"/>
                  <a:pt x="67" y="73"/>
                </a:cubicBezTo>
                <a:cubicBezTo>
                  <a:pt x="67" y="73"/>
                  <a:pt x="67" y="73"/>
                  <a:pt x="67" y="73"/>
                </a:cubicBezTo>
                <a:cubicBezTo>
                  <a:pt x="67" y="74"/>
                  <a:pt x="67" y="74"/>
                  <a:pt x="66" y="74"/>
                </a:cubicBezTo>
                <a:cubicBezTo>
                  <a:pt x="66" y="74"/>
                  <a:pt x="66" y="74"/>
                  <a:pt x="66" y="74"/>
                </a:cubicBezTo>
                <a:moveTo>
                  <a:pt x="59" y="100"/>
                </a:moveTo>
                <a:cubicBezTo>
                  <a:pt x="59" y="100"/>
                  <a:pt x="59" y="100"/>
                  <a:pt x="59" y="100"/>
                </a:cubicBezTo>
                <a:cubicBezTo>
                  <a:pt x="59" y="100"/>
                  <a:pt x="59" y="100"/>
                  <a:pt x="59" y="100"/>
                </a:cubicBezTo>
                <a:cubicBezTo>
                  <a:pt x="59" y="100"/>
                  <a:pt x="59" y="100"/>
                  <a:pt x="59" y="100"/>
                </a:cubicBezTo>
                <a:cubicBezTo>
                  <a:pt x="59" y="100"/>
                  <a:pt x="59" y="100"/>
                  <a:pt x="59" y="100"/>
                </a:cubicBezTo>
                <a:cubicBezTo>
                  <a:pt x="59" y="99"/>
                  <a:pt x="59" y="99"/>
                  <a:pt x="59" y="99"/>
                </a:cubicBezTo>
                <a:cubicBezTo>
                  <a:pt x="59" y="99"/>
                  <a:pt x="59" y="99"/>
                  <a:pt x="59" y="99"/>
                </a:cubicBezTo>
                <a:cubicBezTo>
                  <a:pt x="59" y="99"/>
                  <a:pt x="59" y="99"/>
                  <a:pt x="59" y="99"/>
                </a:cubicBezTo>
                <a:cubicBezTo>
                  <a:pt x="58" y="99"/>
                  <a:pt x="58" y="99"/>
                  <a:pt x="57" y="100"/>
                </a:cubicBezTo>
                <a:cubicBezTo>
                  <a:pt x="57" y="100"/>
                  <a:pt x="57" y="100"/>
                  <a:pt x="57" y="100"/>
                </a:cubicBezTo>
                <a:cubicBezTo>
                  <a:pt x="57" y="100"/>
                  <a:pt x="57" y="100"/>
                  <a:pt x="57" y="100"/>
                </a:cubicBezTo>
                <a:cubicBezTo>
                  <a:pt x="57" y="100"/>
                  <a:pt x="58" y="99"/>
                  <a:pt x="58" y="99"/>
                </a:cubicBezTo>
                <a:cubicBezTo>
                  <a:pt x="58" y="99"/>
                  <a:pt x="58" y="99"/>
                  <a:pt x="58" y="99"/>
                </a:cubicBezTo>
                <a:cubicBezTo>
                  <a:pt x="58" y="99"/>
                  <a:pt x="58" y="99"/>
                  <a:pt x="57" y="99"/>
                </a:cubicBezTo>
                <a:cubicBezTo>
                  <a:pt x="57" y="99"/>
                  <a:pt x="57" y="99"/>
                  <a:pt x="57" y="99"/>
                </a:cubicBezTo>
                <a:cubicBezTo>
                  <a:pt x="57" y="99"/>
                  <a:pt x="57" y="99"/>
                  <a:pt x="57" y="99"/>
                </a:cubicBezTo>
                <a:cubicBezTo>
                  <a:pt x="57" y="99"/>
                  <a:pt x="57" y="99"/>
                  <a:pt x="57" y="99"/>
                </a:cubicBezTo>
                <a:cubicBezTo>
                  <a:pt x="57" y="99"/>
                  <a:pt x="57" y="99"/>
                  <a:pt x="57" y="99"/>
                </a:cubicBezTo>
                <a:cubicBezTo>
                  <a:pt x="57" y="99"/>
                  <a:pt x="57" y="99"/>
                  <a:pt x="57" y="99"/>
                </a:cubicBezTo>
                <a:cubicBezTo>
                  <a:pt x="56" y="99"/>
                  <a:pt x="56" y="99"/>
                  <a:pt x="56" y="99"/>
                </a:cubicBezTo>
                <a:cubicBezTo>
                  <a:pt x="55" y="99"/>
                  <a:pt x="55" y="99"/>
                  <a:pt x="54" y="99"/>
                </a:cubicBezTo>
                <a:cubicBezTo>
                  <a:pt x="54" y="99"/>
                  <a:pt x="53" y="99"/>
                  <a:pt x="53" y="99"/>
                </a:cubicBezTo>
                <a:cubicBezTo>
                  <a:pt x="53" y="99"/>
                  <a:pt x="53" y="99"/>
                  <a:pt x="53" y="98"/>
                </a:cubicBezTo>
                <a:cubicBezTo>
                  <a:pt x="53" y="98"/>
                  <a:pt x="54" y="98"/>
                  <a:pt x="54" y="97"/>
                </a:cubicBezTo>
                <a:cubicBezTo>
                  <a:pt x="54" y="97"/>
                  <a:pt x="54" y="97"/>
                  <a:pt x="54" y="97"/>
                </a:cubicBezTo>
                <a:cubicBezTo>
                  <a:pt x="54" y="97"/>
                  <a:pt x="54" y="97"/>
                  <a:pt x="54" y="97"/>
                </a:cubicBezTo>
                <a:cubicBezTo>
                  <a:pt x="54" y="97"/>
                  <a:pt x="54" y="97"/>
                  <a:pt x="55" y="97"/>
                </a:cubicBezTo>
                <a:cubicBezTo>
                  <a:pt x="54" y="96"/>
                  <a:pt x="54" y="96"/>
                  <a:pt x="54" y="96"/>
                </a:cubicBezTo>
                <a:cubicBezTo>
                  <a:pt x="54" y="95"/>
                  <a:pt x="55" y="94"/>
                  <a:pt x="56" y="93"/>
                </a:cubicBezTo>
                <a:cubicBezTo>
                  <a:pt x="56" y="93"/>
                  <a:pt x="57" y="93"/>
                  <a:pt x="57" y="93"/>
                </a:cubicBezTo>
                <a:cubicBezTo>
                  <a:pt x="57" y="93"/>
                  <a:pt x="57" y="93"/>
                  <a:pt x="57" y="93"/>
                </a:cubicBezTo>
                <a:cubicBezTo>
                  <a:pt x="57" y="93"/>
                  <a:pt x="57" y="93"/>
                  <a:pt x="57" y="93"/>
                </a:cubicBezTo>
                <a:cubicBezTo>
                  <a:pt x="57" y="93"/>
                  <a:pt x="57" y="93"/>
                  <a:pt x="57" y="93"/>
                </a:cubicBezTo>
                <a:cubicBezTo>
                  <a:pt x="57" y="93"/>
                  <a:pt x="57" y="93"/>
                  <a:pt x="57" y="93"/>
                </a:cubicBezTo>
                <a:cubicBezTo>
                  <a:pt x="57" y="94"/>
                  <a:pt x="56" y="95"/>
                  <a:pt x="56" y="96"/>
                </a:cubicBezTo>
                <a:cubicBezTo>
                  <a:pt x="56" y="96"/>
                  <a:pt x="56" y="95"/>
                  <a:pt x="57" y="95"/>
                </a:cubicBezTo>
                <a:cubicBezTo>
                  <a:pt x="57" y="95"/>
                  <a:pt x="57" y="95"/>
                  <a:pt x="57" y="95"/>
                </a:cubicBezTo>
                <a:cubicBezTo>
                  <a:pt x="57" y="96"/>
                  <a:pt x="57" y="96"/>
                  <a:pt x="57" y="96"/>
                </a:cubicBezTo>
                <a:cubicBezTo>
                  <a:pt x="57" y="96"/>
                  <a:pt x="57" y="96"/>
                  <a:pt x="57" y="96"/>
                </a:cubicBezTo>
                <a:cubicBezTo>
                  <a:pt x="57" y="96"/>
                  <a:pt x="57" y="96"/>
                  <a:pt x="57" y="96"/>
                </a:cubicBezTo>
                <a:cubicBezTo>
                  <a:pt x="57" y="96"/>
                  <a:pt x="58" y="97"/>
                  <a:pt x="58" y="96"/>
                </a:cubicBezTo>
                <a:cubicBezTo>
                  <a:pt x="58" y="96"/>
                  <a:pt x="58" y="96"/>
                  <a:pt x="58" y="96"/>
                </a:cubicBezTo>
                <a:cubicBezTo>
                  <a:pt x="59" y="96"/>
                  <a:pt x="59" y="96"/>
                  <a:pt x="60" y="96"/>
                </a:cubicBezTo>
                <a:cubicBezTo>
                  <a:pt x="59" y="97"/>
                  <a:pt x="59" y="97"/>
                  <a:pt x="59" y="97"/>
                </a:cubicBezTo>
                <a:cubicBezTo>
                  <a:pt x="59" y="97"/>
                  <a:pt x="59" y="97"/>
                  <a:pt x="59" y="97"/>
                </a:cubicBezTo>
                <a:cubicBezTo>
                  <a:pt x="59" y="97"/>
                  <a:pt x="59" y="97"/>
                  <a:pt x="59" y="97"/>
                </a:cubicBezTo>
                <a:cubicBezTo>
                  <a:pt x="59" y="97"/>
                  <a:pt x="59" y="97"/>
                  <a:pt x="59" y="98"/>
                </a:cubicBezTo>
                <a:cubicBezTo>
                  <a:pt x="59" y="98"/>
                  <a:pt x="60" y="97"/>
                  <a:pt x="60" y="97"/>
                </a:cubicBezTo>
                <a:cubicBezTo>
                  <a:pt x="60" y="97"/>
                  <a:pt x="60" y="97"/>
                  <a:pt x="60" y="97"/>
                </a:cubicBezTo>
                <a:cubicBezTo>
                  <a:pt x="60" y="98"/>
                  <a:pt x="60" y="98"/>
                  <a:pt x="60" y="98"/>
                </a:cubicBezTo>
                <a:cubicBezTo>
                  <a:pt x="60" y="98"/>
                  <a:pt x="60" y="98"/>
                  <a:pt x="59" y="98"/>
                </a:cubicBezTo>
                <a:cubicBezTo>
                  <a:pt x="59" y="98"/>
                  <a:pt x="59" y="98"/>
                  <a:pt x="59" y="98"/>
                </a:cubicBezTo>
                <a:cubicBezTo>
                  <a:pt x="59" y="98"/>
                  <a:pt x="59" y="99"/>
                  <a:pt x="59" y="99"/>
                </a:cubicBezTo>
                <a:cubicBezTo>
                  <a:pt x="59" y="99"/>
                  <a:pt x="59" y="99"/>
                  <a:pt x="59" y="99"/>
                </a:cubicBezTo>
                <a:cubicBezTo>
                  <a:pt x="60" y="99"/>
                  <a:pt x="60" y="99"/>
                  <a:pt x="60" y="98"/>
                </a:cubicBezTo>
                <a:cubicBezTo>
                  <a:pt x="60" y="98"/>
                  <a:pt x="60" y="98"/>
                  <a:pt x="60" y="99"/>
                </a:cubicBezTo>
                <a:cubicBezTo>
                  <a:pt x="60" y="99"/>
                  <a:pt x="60" y="99"/>
                  <a:pt x="60" y="99"/>
                </a:cubicBezTo>
                <a:cubicBezTo>
                  <a:pt x="60" y="99"/>
                  <a:pt x="60" y="99"/>
                  <a:pt x="60" y="99"/>
                </a:cubicBezTo>
                <a:cubicBezTo>
                  <a:pt x="60" y="99"/>
                  <a:pt x="60" y="100"/>
                  <a:pt x="60" y="100"/>
                </a:cubicBezTo>
                <a:cubicBezTo>
                  <a:pt x="60" y="100"/>
                  <a:pt x="60" y="100"/>
                  <a:pt x="59" y="100"/>
                </a:cubicBezTo>
                <a:moveTo>
                  <a:pt x="59" y="166"/>
                </a:moveTo>
                <a:cubicBezTo>
                  <a:pt x="59" y="166"/>
                  <a:pt x="58" y="166"/>
                  <a:pt x="57" y="166"/>
                </a:cubicBezTo>
                <a:cubicBezTo>
                  <a:pt x="57" y="166"/>
                  <a:pt x="57" y="165"/>
                  <a:pt x="57" y="164"/>
                </a:cubicBezTo>
                <a:cubicBezTo>
                  <a:pt x="58" y="164"/>
                  <a:pt x="59" y="164"/>
                  <a:pt x="59" y="165"/>
                </a:cubicBezTo>
                <a:cubicBezTo>
                  <a:pt x="59" y="165"/>
                  <a:pt x="59" y="166"/>
                  <a:pt x="59" y="166"/>
                </a:cubicBezTo>
                <a:moveTo>
                  <a:pt x="58" y="54"/>
                </a:moveTo>
                <a:cubicBezTo>
                  <a:pt x="59" y="55"/>
                  <a:pt x="58" y="55"/>
                  <a:pt x="58" y="55"/>
                </a:cubicBezTo>
                <a:cubicBezTo>
                  <a:pt x="58" y="55"/>
                  <a:pt x="58" y="55"/>
                  <a:pt x="58" y="55"/>
                </a:cubicBezTo>
                <a:cubicBezTo>
                  <a:pt x="58" y="55"/>
                  <a:pt x="58" y="55"/>
                  <a:pt x="58" y="54"/>
                </a:cubicBezTo>
                <a:moveTo>
                  <a:pt x="50" y="101"/>
                </a:moveTo>
                <a:cubicBezTo>
                  <a:pt x="50" y="101"/>
                  <a:pt x="51" y="100"/>
                  <a:pt x="51" y="100"/>
                </a:cubicBezTo>
                <a:cubicBezTo>
                  <a:pt x="52" y="100"/>
                  <a:pt x="52" y="100"/>
                  <a:pt x="52" y="100"/>
                </a:cubicBezTo>
                <a:cubicBezTo>
                  <a:pt x="52" y="100"/>
                  <a:pt x="51" y="101"/>
                  <a:pt x="51" y="101"/>
                </a:cubicBezTo>
                <a:cubicBezTo>
                  <a:pt x="51" y="101"/>
                  <a:pt x="51" y="101"/>
                  <a:pt x="51" y="101"/>
                </a:cubicBezTo>
                <a:cubicBezTo>
                  <a:pt x="51" y="101"/>
                  <a:pt x="51" y="101"/>
                  <a:pt x="51" y="101"/>
                </a:cubicBezTo>
                <a:cubicBezTo>
                  <a:pt x="51" y="101"/>
                  <a:pt x="52" y="100"/>
                  <a:pt x="52" y="101"/>
                </a:cubicBezTo>
                <a:cubicBezTo>
                  <a:pt x="52" y="102"/>
                  <a:pt x="51" y="102"/>
                  <a:pt x="50" y="101"/>
                </a:cubicBezTo>
                <a:moveTo>
                  <a:pt x="44" y="138"/>
                </a:moveTo>
                <a:cubicBezTo>
                  <a:pt x="44" y="138"/>
                  <a:pt x="44" y="138"/>
                  <a:pt x="43" y="138"/>
                </a:cubicBezTo>
                <a:cubicBezTo>
                  <a:pt x="43" y="138"/>
                  <a:pt x="43" y="138"/>
                  <a:pt x="43" y="137"/>
                </a:cubicBezTo>
                <a:cubicBezTo>
                  <a:pt x="43" y="137"/>
                  <a:pt x="43" y="137"/>
                  <a:pt x="43" y="137"/>
                </a:cubicBezTo>
                <a:cubicBezTo>
                  <a:pt x="44" y="137"/>
                  <a:pt x="45" y="137"/>
                  <a:pt x="45" y="137"/>
                </a:cubicBezTo>
                <a:cubicBezTo>
                  <a:pt x="45" y="138"/>
                  <a:pt x="45" y="138"/>
                  <a:pt x="44" y="138"/>
                </a:cubicBezTo>
                <a:moveTo>
                  <a:pt x="44" y="152"/>
                </a:moveTo>
                <a:cubicBezTo>
                  <a:pt x="44" y="152"/>
                  <a:pt x="44" y="152"/>
                  <a:pt x="44" y="152"/>
                </a:cubicBezTo>
                <a:cubicBezTo>
                  <a:pt x="44" y="152"/>
                  <a:pt x="44" y="152"/>
                  <a:pt x="44" y="152"/>
                </a:cubicBezTo>
                <a:cubicBezTo>
                  <a:pt x="44" y="152"/>
                  <a:pt x="44" y="152"/>
                  <a:pt x="44" y="152"/>
                </a:cubicBezTo>
                <a:cubicBezTo>
                  <a:pt x="44" y="152"/>
                  <a:pt x="44" y="152"/>
                  <a:pt x="44" y="152"/>
                </a:cubicBezTo>
                <a:cubicBezTo>
                  <a:pt x="45" y="152"/>
                  <a:pt x="45" y="152"/>
                  <a:pt x="45" y="152"/>
                </a:cubicBezTo>
                <a:cubicBezTo>
                  <a:pt x="45" y="152"/>
                  <a:pt x="45" y="152"/>
                  <a:pt x="45" y="152"/>
                </a:cubicBezTo>
                <a:cubicBezTo>
                  <a:pt x="44" y="152"/>
                  <a:pt x="45" y="152"/>
                  <a:pt x="44" y="152"/>
                </a:cubicBezTo>
                <a:cubicBezTo>
                  <a:pt x="44" y="152"/>
                  <a:pt x="44" y="152"/>
                  <a:pt x="43" y="152"/>
                </a:cubicBezTo>
                <a:cubicBezTo>
                  <a:pt x="43" y="152"/>
                  <a:pt x="43" y="152"/>
                  <a:pt x="43" y="152"/>
                </a:cubicBezTo>
                <a:cubicBezTo>
                  <a:pt x="43" y="152"/>
                  <a:pt x="44" y="152"/>
                  <a:pt x="44" y="152"/>
                </a:cubicBezTo>
                <a:cubicBezTo>
                  <a:pt x="44" y="152"/>
                  <a:pt x="44" y="152"/>
                  <a:pt x="44" y="152"/>
                </a:cubicBezTo>
                <a:moveTo>
                  <a:pt x="41" y="137"/>
                </a:moveTo>
                <a:cubicBezTo>
                  <a:pt x="41" y="137"/>
                  <a:pt x="40" y="137"/>
                  <a:pt x="40" y="137"/>
                </a:cubicBezTo>
                <a:cubicBezTo>
                  <a:pt x="40" y="137"/>
                  <a:pt x="40" y="138"/>
                  <a:pt x="40" y="138"/>
                </a:cubicBezTo>
                <a:cubicBezTo>
                  <a:pt x="39" y="137"/>
                  <a:pt x="39" y="137"/>
                  <a:pt x="39" y="137"/>
                </a:cubicBezTo>
                <a:cubicBezTo>
                  <a:pt x="39" y="138"/>
                  <a:pt x="39" y="138"/>
                  <a:pt x="38" y="138"/>
                </a:cubicBezTo>
                <a:cubicBezTo>
                  <a:pt x="38" y="138"/>
                  <a:pt x="38" y="138"/>
                  <a:pt x="38" y="138"/>
                </a:cubicBezTo>
                <a:cubicBezTo>
                  <a:pt x="37" y="138"/>
                  <a:pt x="37" y="138"/>
                  <a:pt x="37" y="138"/>
                </a:cubicBezTo>
                <a:cubicBezTo>
                  <a:pt x="36" y="138"/>
                  <a:pt x="36" y="138"/>
                  <a:pt x="36" y="138"/>
                </a:cubicBezTo>
                <a:cubicBezTo>
                  <a:pt x="36" y="138"/>
                  <a:pt x="36" y="138"/>
                  <a:pt x="35" y="138"/>
                </a:cubicBezTo>
                <a:cubicBezTo>
                  <a:pt x="35" y="138"/>
                  <a:pt x="35" y="138"/>
                  <a:pt x="35" y="137"/>
                </a:cubicBezTo>
                <a:cubicBezTo>
                  <a:pt x="35" y="137"/>
                  <a:pt x="35" y="137"/>
                  <a:pt x="35" y="137"/>
                </a:cubicBezTo>
                <a:cubicBezTo>
                  <a:pt x="35" y="137"/>
                  <a:pt x="35" y="137"/>
                  <a:pt x="35" y="137"/>
                </a:cubicBezTo>
                <a:cubicBezTo>
                  <a:pt x="36" y="137"/>
                  <a:pt x="37" y="137"/>
                  <a:pt x="37" y="137"/>
                </a:cubicBezTo>
                <a:cubicBezTo>
                  <a:pt x="37" y="137"/>
                  <a:pt x="37" y="137"/>
                  <a:pt x="37" y="137"/>
                </a:cubicBezTo>
                <a:cubicBezTo>
                  <a:pt x="37" y="137"/>
                  <a:pt x="37" y="137"/>
                  <a:pt x="37" y="136"/>
                </a:cubicBezTo>
                <a:cubicBezTo>
                  <a:pt x="37" y="136"/>
                  <a:pt x="36" y="136"/>
                  <a:pt x="36" y="136"/>
                </a:cubicBezTo>
                <a:cubicBezTo>
                  <a:pt x="36" y="136"/>
                  <a:pt x="36" y="136"/>
                  <a:pt x="36" y="136"/>
                </a:cubicBezTo>
                <a:cubicBezTo>
                  <a:pt x="36" y="136"/>
                  <a:pt x="36" y="136"/>
                  <a:pt x="36" y="136"/>
                </a:cubicBezTo>
                <a:cubicBezTo>
                  <a:pt x="36" y="136"/>
                  <a:pt x="36" y="136"/>
                  <a:pt x="36" y="136"/>
                </a:cubicBezTo>
                <a:cubicBezTo>
                  <a:pt x="37" y="136"/>
                  <a:pt x="37" y="136"/>
                  <a:pt x="38" y="136"/>
                </a:cubicBezTo>
                <a:cubicBezTo>
                  <a:pt x="38" y="136"/>
                  <a:pt x="38" y="136"/>
                  <a:pt x="38" y="136"/>
                </a:cubicBezTo>
                <a:cubicBezTo>
                  <a:pt x="38" y="136"/>
                  <a:pt x="39" y="136"/>
                  <a:pt x="39" y="136"/>
                </a:cubicBezTo>
                <a:cubicBezTo>
                  <a:pt x="39" y="136"/>
                  <a:pt x="39" y="136"/>
                  <a:pt x="39" y="136"/>
                </a:cubicBezTo>
                <a:cubicBezTo>
                  <a:pt x="39" y="136"/>
                  <a:pt x="40" y="136"/>
                  <a:pt x="40" y="136"/>
                </a:cubicBezTo>
                <a:cubicBezTo>
                  <a:pt x="40" y="137"/>
                  <a:pt x="42" y="137"/>
                  <a:pt x="42" y="137"/>
                </a:cubicBezTo>
                <a:cubicBezTo>
                  <a:pt x="42" y="137"/>
                  <a:pt x="42" y="138"/>
                  <a:pt x="42" y="138"/>
                </a:cubicBezTo>
                <a:cubicBezTo>
                  <a:pt x="41" y="138"/>
                  <a:pt x="41" y="137"/>
                  <a:pt x="41" y="137"/>
                </a:cubicBezTo>
                <a:moveTo>
                  <a:pt x="34" y="115"/>
                </a:moveTo>
                <a:cubicBezTo>
                  <a:pt x="34" y="115"/>
                  <a:pt x="34" y="115"/>
                  <a:pt x="34" y="115"/>
                </a:cubicBezTo>
                <a:cubicBezTo>
                  <a:pt x="34" y="115"/>
                  <a:pt x="34" y="115"/>
                  <a:pt x="34" y="115"/>
                </a:cubicBezTo>
                <a:cubicBezTo>
                  <a:pt x="34" y="115"/>
                  <a:pt x="34" y="115"/>
                  <a:pt x="34" y="115"/>
                </a:cubicBezTo>
                <a:moveTo>
                  <a:pt x="33" y="115"/>
                </a:moveTo>
                <a:cubicBezTo>
                  <a:pt x="33" y="115"/>
                  <a:pt x="34" y="115"/>
                  <a:pt x="34" y="115"/>
                </a:cubicBezTo>
                <a:cubicBezTo>
                  <a:pt x="34" y="115"/>
                  <a:pt x="34" y="115"/>
                  <a:pt x="34" y="115"/>
                </a:cubicBezTo>
                <a:cubicBezTo>
                  <a:pt x="33" y="115"/>
                  <a:pt x="33" y="115"/>
                  <a:pt x="33" y="115"/>
                </a:cubicBezTo>
                <a:moveTo>
                  <a:pt x="33" y="115"/>
                </a:moveTo>
                <a:cubicBezTo>
                  <a:pt x="33" y="115"/>
                  <a:pt x="33" y="115"/>
                  <a:pt x="33" y="115"/>
                </a:cubicBezTo>
                <a:cubicBezTo>
                  <a:pt x="33" y="115"/>
                  <a:pt x="33" y="115"/>
                  <a:pt x="33" y="115"/>
                </a:cubicBezTo>
                <a:close/>
                <a:moveTo>
                  <a:pt x="32" y="138"/>
                </a:moveTo>
                <a:cubicBezTo>
                  <a:pt x="32" y="138"/>
                  <a:pt x="32" y="138"/>
                  <a:pt x="32" y="138"/>
                </a:cubicBezTo>
                <a:cubicBezTo>
                  <a:pt x="31" y="138"/>
                  <a:pt x="30" y="138"/>
                  <a:pt x="30" y="138"/>
                </a:cubicBezTo>
                <a:cubicBezTo>
                  <a:pt x="30" y="137"/>
                  <a:pt x="31" y="137"/>
                  <a:pt x="31" y="137"/>
                </a:cubicBezTo>
                <a:cubicBezTo>
                  <a:pt x="31" y="137"/>
                  <a:pt x="32" y="138"/>
                  <a:pt x="33" y="138"/>
                </a:cubicBezTo>
                <a:cubicBezTo>
                  <a:pt x="33" y="138"/>
                  <a:pt x="33" y="138"/>
                  <a:pt x="33" y="138"/>
                </a:cubicBezTo>
                <a:cubicBezTo>
                  <a:pt x="32" y="138"/>
                  <a:pt x="32" y="138"/>
                  <a:pt x="32" y="138"/>
                </a:cubicBezTo>
                <a:moveTo>
                  <a:pt x="206" y="140"/>
                </a:moveTo>
                <a:cubicBezTo>
                  <a:pt x="206" y="140"/>
                  <a:pt x="206" y="139"/>
                  <a:pt x="206" y="139"/>
                </a:cubicBezTo>
                <a:cubicBezTo>
                  <a:pt x="206" y="140"/>
                  <a:pt x="207" y="140"/>
                  <a:pt x="207" y="141"/>
                </a:cubicBezTo>
                <a:cubicBezTo>
                  <a:pt x="207" y="141"/>
                  <a:pt x="207" y="141"/>
                  <a:pt x="207" y="141"/>
                </a:cubicBezTo>
                <a:cubicBezTo>
                  <a:pt x="207" y="141"/>
                  <a:pt x="208" y="142"/>
                  <a:pt x="208" y="142"/>
                </a:cubicBezTo>
                <a:cubicBezTo>
                  <a:pt x="208" y="143"/>
                  <a:pt x="207" y="144"/>
                  <a:pt x="206" y="143"/>
                </a:cubicBezTo>
                <a:cubicBezTo>
                  <a:pt x="206" y="143"/>
                  <a:pt x="205" y="143"/>
                  <a:pt x="205" y="142"/>
                </a:cubicBezTo>
                <a:cubicBezTo>
                  <a:pt x="205" y="141"/>
                  <a:pt x="205" y="141"/>
                  <a:pt x="205" y="141"/>
                </a:cubicBezTo>
                <a:cubicBezTo>
                  <a:pt x="205" y="141"/>
                  <a:pt x="205" y="141"/>
                  <a:pt x="205" y="140"/>
                </a:cubicBezTo>
                <a:cubicBezTo>
                  <a:pt x="205" y="140"/>
                  <a:pt x="205" y="140"/>
                  <a:pt x="205" y="140"/>
                </a:cubicBezTo>
                <a:cubicBezTo>
                  <a:pt x="205" y="140"/>
                  <a:pt x="205" y="140"/>
                  <a:pt x="205" y="140"/>
                </a:cubicBezTo>
                <a:cubicBezTo>
                  <a:pt x="205" y="140"/>
                  <a:pt x="205" y="140"/>
                  <a:pt x="206" y="140"/>
                </a:cubicBezTo>
                <a:moveTo>
                  <a:pt x="123" y="75"/>
                </a:moveTo>
                <a:cubicBezTo>
                  <a:pt x="123" y="75"/>
                  <a:pt x="123" y="75"/>
                  <a:pt x="123" y="75"/>
                </a:cubicBezTo>
                <a:cubicBezTo>
                  <a:pt x="124" y="75"/>
                  <a:pt x="124" y="75"/>
                  <a:pt x="124" y="74"/>
                </a:cubicBezTo>
                <a:cubicBezTo>
                  <a:pt x="124" y="74"/>
                  <a:pt x="124" y="74"/>
                  <a:pt x="124" y="74"/>
                </a:cubicBezTo>
                <a:cubicBezTo>
                  <a:pt x="124" y="74"/>
                  <a:pt x="124" y="74"/>
                  <a:pt x="124" y="74"/>
                </a:cubicBezTo>
                <a:cubicBezTo>
                  <a:pt x="124" y="75"/>
                  <a:pt x="124" y="75"/>
                  <a:pt x="124" y="75"/>
                </a:cubicBezTo>
                <a:cubicBezTo>
                  <a:pt x="124" y="75"/>
                  <a:pt x="124" y="75"/>
                  <a:pt x="124" y="76"/>
                </a:cubicBezTo>
                <a:cubicBezTo>
                  <a:pt x="123" y="76"/>
                  <a:pt x="123" y="76"/>
                  <a:pt x="122" y="76"/>
                </a:cubicBezTo>
                <a:cubicBezTo>
                  <a:pt x="122" y="76"/>
                  <a:pt x="122" y="76"/>
                  <a:pt x="122" y="76"/>
                </a:cubicBezTo>
                <a:cubicBezTo>
                  <a:pt x="122" y="76"/>
                  <a:pt x="122" y="76"/>
                  <a:pt x="122" y="76"/>
                </a:cubicBezTo>
                <a:cubicBezTo>
                  <a:pt x="122" y="76"/>
                  <a:pt x="122" y="76"/>
                  <a:pt x="122" y="75"/>
                </a:cubicBezTo>
                <a:cubicBezTo>
                  <a:pt x="122" y="75"/>
                  <a:pt x="123" y="75"/>
                  <a:pt x="123" y="75"/>
                </a:cubicBezTo>
                <a:moveTo>
                  <a:pt x="126" y="78"/>
                </a:moveTo>
                <a:cubicBezTo>
                  <a:pt x="126" y="78"/>
                  <a:pt x="126" y="78"/>
                  <a:pt x="126" y="78"/>
                </a:cubicBezTo>
                <a:cubicBezTo>
                  <a:pt x="126" y="78"/>
                  <a:pt x="126" y="77"/>
                  <a:pt x="126" y="77"/>
                </a:cubicBezTo>
                <a:cubicBezTo>
                  <a:pt x="126" y="77"/>
                  <a:pt x="126" y="77"/>
                  <a:pt x="127" y="77"/>
                </a:cubicBezTo>
                <a:cubicBezTo>
                  <a:pt x="127" y="78"/>
                  <a:pt x="127" y="78"/>
                  <a:pt x="126" y="78"/>
                </a:cubicBezTo>
                <a:cubicBezTo>
                  <a:pt x="126" y="78"/>
                  <a:pt x="126" y="78"/>
                  <a:pt x="126" y="78"/>
                </a:cubicBezTo>
                <a:cubicBezTo>
                  <a:pt x="126" y="78"/>
                  <a:pt x="126" y="78"/>
                  <a:pt x="127" y="78"/>
                </a:cubicBezTo>
                <a:cubicBezTo>
                  <a:pt x="127" y="79"/>
                  <a:pt x="127" y="78"/>
                  <a:pt x="126" y="79"/>
                </a:cubicBezTo>
                <a:cubicBezTo>
                  <a:pt x="126" y="79"/>
                  <a:pt x="126" y="79"/>
                  <a:pt x="126" y="79"/>
                </a:cubicBezTo>
                <a:cubicBezTo>
                  <a:pt x="126" y="79"/>
                  <a:pt x="126" y="79"/>
                  <a:pt x="126" y="79"/>
                </a:cubicBezTo>
                <a:cubicBezTo>
                  <a:pt x="126" y="79"/>
                  <a:pt x="125" y="79"/>
                  <a:pt x="125" y="79"/>
                </a:cubicBezTo>
                <a:cubicBezTo>
                  <a:pt x="125" y="78"/>
                  <a:pt x="125" y="78"/>
                  <a:pt x="126" y="77"/>
                </a:cubicBezTo>
                <a:cubicBezTo>
                  <a:pt x="126" y="77"/>
                  <a:pt x="126" y="77"/>
                  <a:pt x="126" y="78"/>
                </a:cubicBezTo>
                <a:moveTo>
                  <a:pt x="40" y="107"/>
                </a:moveTo>
                <a:cubicBezTo>
                  <a:pt x="40" y="107"/>
                  <a:pt x="40" y="107"/>
                  <a:pt x="40" y="107"/>
                </a:cubicBezTo>
                <a:cubicBezTo>
                  <a:pt x="40" y="107"/>
                  <a:pt x="40" y="107"/>
                  <a:pt x="40" y="107"/>
                </a:cubicBezTo>
                <a:cubicBezTo>
                  <a:pt x="40" y="107"/>
                  <a:pt x="40" y="107"/>
                  <a:pt x="40" y="107"/>
                </a:cubicBezTo>
                <a:cubicBezTo>
                  <a:pt x="40" y="107"/>
                  <a:pt x="40" y="107"/>
                  <a:pt x="40" y="107"/>
                </a:cubicBezTo>
                <a:cubicBezTo>
                  <a:pt x="40" y="107"/>
                  <a:pt x="40" y="107"/>
                  <a:pt x="40" y="107"/>
                </a:cubicBezTo>
                <a:moveTo>
                  <a:pt x="40" y="107"/>
                </a:moveTo>
                <a:cubicBezTo>
                  <a:pt x="40" y="107"/>
                  <a:pt x="40" y="107"/>
                  <a:pt x="40" y="107"/>
                </a:cubicBezTo>
                <a:cubicBezTo>
                  <a:pt x="40" y="107"/>
                  <a:pt x="40" y="107"/>
                  <a:pt x="40" y="107"/>
                </a:cubicBezTo>
                <a:close/>
                <a:moveTo>
                  <a:pt x="33" y="114"/>
                </a:moveTo>
                <a:cubicBezTo>
                  <a:pt x="33" y="114"/>
                  <a:pt x="33" y="114"/>
                  <a:pt x="33" y="114"/>
                </a:cubicBezTo>
                <a:cubicBezTo>
                  <a:pt x="33" y="114"/>
                  <a:pt x="33" y="114"/>
                  <a:pt x="33" y="114"/>
                </a:cubicBezTo>
                <a:cubicBezTo>
                  <a:pt x="33" y="114"/>
                  <a:pt x="33" y="114"/>
                  <a:pt x="33" y="114"/>
                </a:cubicBezTo>
                <a:moveTo>
                  <a:pt x="33" y="115"/>
                </a:moveTo>
                <a:cubicBezTo>
                  <a:pt x="33" y="114"/>
                  <a:pt x="33" y="114"/>
                  <a:pt x="33" y="114"/>
                </a:cubicBezTo>
                <a:cubicBezTo>
                  <a:pt x="33" y="114"/>
                  <a:pt x="33" y="114"/>
                  <a:pt x="33" y="115"/>
                </a:cubicBezTo>
                <a:close/>
                <a:moveTo>
                  <a:pt x="33" y="114"/>
                </a:moveTo>
                <a:cubicBezTo>
                  <a:pt x="33" y="114"/>
                  <a:pt x="33" y="114"/>
                  <a:pt x="33" y="114"/>
                </a:cubicBezTo>
                <a:cubicBezTo>
                  <a:pt x="33" y="114"/>
                  <a:pt x="33" y="114"/>
                  <a:pt x="33" y="114"/>
                </a:cubicBezTo>
                <a:close/>
                <a:moveTo>
                  <a:pt x="33" y="114"/>
                </a:moveTo>
                <a:cubicBezTo>
                  <a:pt x="33" y="114"/>
                  <a:pt x="33" y="114"/>
                  <a:pt x="33" y="114"/>
                </a:cubicBezTo>
                <a:cubicBezTo>
                  <a:pt x="33" y="114"/>
                  <a:pt x="33" y="114"/>
                  <a:pt x="33" y="114"/>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 name="Freeform 150">
            <a:extLst>
              <a:ext uri="{FF2B5EF4-FFF2-40B4-BE49-F238E27FC236}">
                <a16:creationId xmlns:a16="http://schemas.microsoft.com/office/drawing/2014/main" id="{642E7D7A-A1F1-C609-5F02-E9D44CF6F88B}"/>
              </a:ext>
            </a:extLst>
          </p:cNvPr>
          <p:cNvSpPr>
            <a:spLocks noEditPoints="1"/>
          </p:cNvSpPr>
          <p:nvPr/>
        </p:nvSpPr>
        <p:spPr bwMode="auto">
          <a:xfrm>
            <a:off x="9989483" y="2191720"/>
            <a:ext cx="764395" cy="764395"/>
          </a:xfrm>
          <a:custGeom>
            <a:avLst/>
            <a:gdLst/>
            <a:ahLst/>
            <a:cxnLst>
              <a:cxn ang="0">
                <a:pos x="244" y="256"/>
              </a:cxn>
              <a:cxn ang="0">
                <a:pos x="12" y="256"/>
              </a:cxn>
              <a:cxn ang="0">
                <a:pos x="0" y="244"/>
              </a:cxn>
              <a:cxn ang="0">
                <a:pos x="0" y="44"/>
              </a:cxn>
              <a:cxn ang="0">
                <a:pos x="12" y="32"/>
              </a:cxn>
              <a:cxn ang="0">
                <a:pos x="36" y="32"/>
              </a:cxn>
              <a:cxn ang="0">
                <a:pos x="36" y="44"/>
              </a:cxn>
              <a:cxn ang="0">
                <a:pos x="64" y="72"/>
              </a:cxn>
              <a:cxn ang="0">
                <a:pos x="92" y="44"/>
              </a:cxn>
              <a:cxn ang="0">
                <a:pos x="92" y="32"/>
              </a:cxn>
              <a:cxn ang="0">
                <a:pos x="164" y="32"/>
              </a:cxn>
              <a:cxn ang="0">
                <a:pos x="164" y="44"/>
              </a:cxn>
              <a:cxn ang="0">
                <a:pos x="192" y="72"/>
              </a:cxn>
              <a:cxn ang="0">
                <a:pos x="220" y="44"/>
              </a:cxn>
              <a:cxn ang="0">
                <a:pos x="220" y="32"/>
              </a:cxn>
              <a:cxn ang="0">
                <a:pos x="244" y="32"/>
              </a:cxn>
              <a:cxn ang="0">
                <a:pos x="256" y="44"/>
              </a:cxn>
              <a:cxn ang="0">
                <a:pos x="256" y="244"/>
              </a:cxn>
              <a:cxn ang="0">
                <a:pos x="244" y="256"/>
              </a:cxn>
              <a:cxn ang="0">
                <a:pos x="232" y="96"/>
              </a:cxn>
              <a:cxn ang="0">
                <a:pos x="24" y="96"/>
              </a:cxn>
              <a:cxn ang="0">
                <a:pos x="24" y="232"/>
              </a:cxn>
              <a:cxn ang="0">
                <a:pos x="232" y="232"/>
              </a:cxn>
              <a:cxn ang="0">
                <a:pos x="232" y="96"/>
              </a:cxn>
              <a:cxn ang="0">
                <a:pos x="88" y="152"/>
              </a:cxn>
              <a:cxn ang="0">
                <a:pos x="96" y="156"/>
              </a:cxn>
              <a:cxn ang="0">
                <a:pos x="116" y="175"/>
              </a:cxn>
              <a:cxn ang="0">
                <a:pos x="164" y="128"/>
              </a:cxn>
              <a:cxn ang="0">
                <a:pos x="172" y="124"/>
              </a:cxn>
              <a:cxn ang="0">
                <a:pos x="184" y="136"/>
              </a:cxn>
              <a:cxn ang="0">
                <a:pos x="180" y="144"/>
              </a:cxn>
              <a:cxn ang="0">
                <a:pos x="124" y="200"/>
              </a:cxn>
              <a:cxn ang="0">
                <a:pos x="116" y="204"/>
              </a:cxn>
              <a:cxn ang="0">
                <a:pos x="108" y="200"/>
              </a:cxn>
              <a:cxn ang="0">
                <a:pos x="80" y="172"/>
              </a:cxn>
              <a:cxn ang="0">
                <a:pos x="76" y="164"/>
              </a:cxn>
              <a:cxn ang="0">
                <a:pos x="88" y="152"/>
              </a:cxn>
              <a:cxn ang="0">
                <a:pos x="192" y="56"/>
              </a:cxn>
              <a:cxn ang="0">
                <a:pos x="180" y="44"/>
              </a:cxn>
              <a:cxn ang="0">
                <a:pos x="180" y="12"/>
              </a:cxn>
              <a:cxn ang="0">
                <a:pos x="192" y="0"/>
              </a:cxn>
              <a:cxn ang="0">
                <a:pos x="204" y="12"/>
              </a:cxn>
              <a:cxn ang="0">
                <a:pos x="204" y="44"/>
              </a:cxn>
              <a:cxn ang="0">
                <a:pos x="192" y="56"/>
              </a:cxn>
              <a:cxn ang="0">
                <a:pos x="64" y="56"/>
              </a:cxn>
              <a:cxn ang="0">
                <a:pos x="52" y="44"/>
              </a:cxn>
              <a:cxn ang="0">
                <a:pos x="52" y="12"/>
              </a:cxn>
              <a:cxn ang="0">
                <a:pos x="64" y="0"/>
              </a:cxn>
              <a:cxn ang="0">
                <a:pos x="76" y="12"/>
              </a:cxn>
              <a:cxn ang="0">
                <a:pos x="76" y="44"/>
              </a:cxn>
              <a:cxn ang="0">
                <a:pos x="64" y="56"/>
              </a:cxn>
            </a:cxnLst>
            <a:rect l="0" t="0" r="r" b="b"/>
            <a:pathLst>
              <a:path w="256" h="256">
                <a:moveTo>
                  <a:pt x="244" y="256"/>
                </a:moveTo>
                <a:cubicBezTo>
                  <a:pt x="12" y="256"/>
                  <a:pt x="12" y="256"/>
                  <a:pt x="12" y="256"/>
                </a:cubicBezTo>
                <a:cubicBezTo>
                  <a:pt x="5" y="256"/>
                  <a:pt x="0" y="251"/>
                  <a:pt x="0" y="244"/>
                </a:cubicBezTo>
                <a:cubicBezTo>
                  <a:pt x="0" y="44"/>
                  <a:pt x="0" y="44"/>
                  <a:pt x="0" y="44"/>
                </a:cubicBezTo>
                <a:cubicBezTo>
                  <a:pt x="0" y="37"/>
                  <a:pt x="5" y="32"/>
                  <a:pt x="12" y="32"/>
                </a:cubicBezTo>
                <a:cubicBezTo>
                  <a:pt x="36" y="32"/>
                  <a:pt x="36" y="32"/>
                  <a:pt x="36" y="32"/>
                </a:cubicBezTo>
                <a:cubicBezTo>
                  <a:pt x="36" y="44"/>
                  <a:pt x="36" y="44"/>
                  <a:pt x="36" y="44"/>
                </a:cubicBezTo>
                <a:cubicBezTo>
                  <a:pt x="36" y="59"/>
                  <a:pt x="49" y="72"/>
                  <a:pt x="64" y="72"/>
                </a:cubicBezTo>
                <a:cubicBezTo>
                  <a:pt x="79" y="72"/>
                  <a:pt x="92" y="59"/>
                  <a:pt x="92" y="44"/>
                </a:cubicBezTo>
                <a:cubicBezTo>
                  <a:pt x="92" y="32"/>
                  <a:pt x="92" y="32"/>
                  <a:pt x="92" y="32"/>
                </a:cubicBezTo>
                <a:cubicBezTo>
                  <a:pt x="164" y="32"/>
                  <a:pt x="164" y="32"/>
                  <a:pt x="164" y="32"/>
                </a:cubicBezTo>
                <a:cubicBezTo>
                  <a:pt x="164" y="44"/>
                  <a:pt x="164" y="44"/>
                  <a:pt x="164" y="44"/>
                </a:cubicBezTo>
                <a:cubicBezTo>
                  <a:pt x="164" y="59"/>
                  <a:pt x="177" y="72"/>
                  <a:pt x="192" y="72"/>
                </a:cubicBezTo>
                <a:cubicBezTo>
                  <a:pt x="207" y="72"/>
                  <a:pt x="220" y="59"/>
                  <a:pt x="220" y="44"/>
                </a:cubicBezTo>
                <a:cubicBezTo>
                  <a:pt x="220" y="32"/>
                  <a:pt x="220" y="32"/>
                  <a:pt x="220" y="32"/>
                </a:cubicBezTo>
                <a:cubicBezTo>
                  <a:pt x="244" y="32"/>
                  <a:pt x="244" y="32"/>
                  <a:pt x="244" y="32"/>
                </a:cubicBezTo>
                <a:cubicBezTo>
                  <a:pt x="251" y="32"/>
                  <a:pt x="256" y="37"/>
                  <a:pt x="256" y="44"/>
                </a:cubicBezTo>
                <a:cubicBezTo>
                  <a:pt x="256" y="244"/>
                  <a:pt x="256" y="244"/>
                  <a:pt x="256" y="244"/>
                </a:cubicBezTo>
                <a:cubicBezTo>
                  <a:pt x="256" y="251"/>
                  <a:pt x="251" y="256"/>
                  <a:pt x="244" y="256"/>
                </a:cubicBezTo>
                <a:moveTo>
                  <a:pt x="232" y="96"/>
                </a:moveTo>
                <a:cubicBezTo>
                  <a:pt x="24" y="96"/>
                  <a:pt x="24" y="96"/>
                  <a:pt x="24" y="96"/>
                </a:cubicBezTo>
                <a:cubicBezTo>
                  <a:pt x="24" y="232"/>
                  <a:pt x="24" y="232"/>
                  <a:pt x="24" y="232"/>
                </a:cubicBezTo>
                <a:cubicBezTo>
                  <a:pt x="232" y="232"/>
                  <a:pt x="232" y="232"/>
                  <a:pt x="232" y="232"/>
                </a:cubicBezTo>
                <a:lnTo>
                  <a:pt x="232" y="96"/>
                </a:lnTo>
                <a:close/>
                <a:moveTo>
                  <a:pt x="88" y="152"/>
                </a:moveTo>
                <a:cubicBezTo>
                  <a:pt x="91" y="152"/>
                  <a:pt x="94" y="153"/>
                  <a:pt x="96" y="156"/>
                </a:cubicBezTo>
                <a:cubicBezTo>
                  <a:pt x="116" y="175"/>
                  <a:pt x="116" y="175"/>
                  <a:pt x="116" y="175"/>
                </a:cubicBezTo>
                <a:cubicBezTo>
                  <a:pt x="164" y="128"/>
                  <a:pt x="164" y="128"/>
                  <a:pt x="164" y="128"/>
                </a:cubicBezTo>
                <a:cubicBezTo>
                  <a:pt x="166" y="125"/>
                  <a:pt x="169" y="124"/>
                  <a:pt x="172" y="124"/>
                </a:cubicBezTo>
                <a:cubicBezTo>
                  <a:pt x="179" y="124"/>
                  <a:pt x="184" y="129"/>
                  <a:pt x="184" y="136"/>
                </a:cubicBezTo>
                <a:cubicBezTo>
                  <a:pt x="184" y="139"/>
                  <a:pt x="183" y="142"/>
                  <a:pt x="180" y="144"/>
                </a:cubicBezTo>
                <a:cubicBezTo>
                  <a:pt x="124" y="200"/>
                  <a:pt x="124" y="200"/>
                  <a:pt x="124" y="200"/>
                </a:cubicBezTo>
                <a:cubicBezTo>
                  <a:pt x="122" y="203"/>
                  <a:pt x="119" y="204"/>
                  <a:pt x="116" y="204"/>
                </a:cubicBezTo>
                <a:cubicBezTo>
                  <a:pt x="113" y="204"/>
                  <a:pt x="110" y="203"/>
                  <a:pt x="108" y="200"/>
                </a:cubicBezTo>
                <a:cubicBezTo>
                  <a:pt x="80" y="172"/>
                  <a:pt x="80" y="172"/>
                  <a:pt x="80" y="172"/>
                </a:cubicBezTo>
                <a:cubicBezTo>
                  <a:pt x="77" y="170"/>
                  <a:pt x="76" y="167"/>
                  <a:pt x="76" y="164"/>
                </a:cubicBezTo>
                <a:cubicBezTo>
                  <a:pt x="76" y="157"/>
                  <a:pt x="81" y="152"/>
                  <a:pt x="88" y="152"/>
                </a:cubicBezTo>
                <a:moveTo>
                  <a:pt x="192" y="56"/>
                </a:moveTo>
                <a:cubicBezTo>
                  <a:pt x="185" y="56"/>
                  <a:pt x="180" y="51"/>
                  <a:pt x="180" y="44"/>
                </a:cubicBezTo>
                <a:cubicBezTo>
                  <a:pt x="180" y="12"/>
                  <a:pt x="180" y="12"/>
                  <a:pt x="180" y="12"/>
                </a:cubicBezTo>
                <a:cubicBezTo>
                  <a:pt x="180" y="5"/>
                  <a:pt x="185" y="0"/>
                  <a:pt x="192" y="0"/>
                </a:cubicBezTo>
                <a:cubicBezTo>
                  <a:pt x="199" y="0"/>
                  <a:pt x="204" y="5"/>
                  <a:pt x="204" y="12"/>
                </a:cubicBezTo>
                <a:cubicBezTo>
                  <a:pt x="204" y="44"/>
                  <a:pt x="204" y="44"/>
                  <a:pt x="204" y="44"/>
                </a:cubicBezTo>
                <a:cubicBezTo>
                  <a:pt x="204" y="51"/>
                  <a:pt x="199" y="56"/>
                  <a:pt x="192" y="56"/>
                </a:cubicBezTo>
                <a:moveTo>
                  <a:pt x="64" y="56"/>
                </a:moveTo>
                <a:cubicBezTo>
                  <a:pt x="57" y="56"/>
                  <a:pt x="52" y="51"/>
                  <a:pt x="52" y="44"/>
                </a:cubicBezTo>
                <a:cubicBezTo>
                  <a:pt x="52" y="12"/>
                  <a:pt x="52" y="12"/>
                  <a:pt x="52" y="12"/>
                </a:cubicBezTo>
                <a:cubicBezTo>
                  <a:pt x="52" y="5"/>
                  <a:pt x="57" y="0"/>
                  <a:pt x="64" y="0"/>
                </a:cubicBezTo>
                <a:cubicBezTo>
                  <a:pt x="71" y="0"/>
                  <a:pt x="76" y="5"/>
                  <a:pt x="76" y="12"/>
                </a:cubicBezTo>
                <a:cubicBezTo>
                  <a:pt x="76" y="44"/>
                  <a:pt x="76" y="44"/>
                  <a:pt x="76" y="44"/>
                </a:cubicBezTo>
                <a:cubicBezTo>
                  <a:pt x="76" y="51"/>
                  <a:pt x="71" y="56"/>
                  <a:pt x="64" y="56"/>
                </a:cubicBezTo>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7" name="Group 16">
            <a:extLst>
              <a:ext uri="{FF2B5EF4-FFF2-40B4-BE49-F238E27FC236}">
                <a16:creationId xmlns:a16="http://schemas.microsoft.com/office/drawing/2014/main" id="{26AB23BC-7E65-77D1-C970-0CFFDBC040D7}"/>
              </a:ext>
            </a:extLst>
          </p:cNvPr>
          <p:cNvGrpSpPr/>
          <p:nvPr/>
        </p:nvGrpSpPr>
        <p:grpSpPr>
          <a:xfrm>
            <a:off x="1242596" y="2122362"/>
            <a:ext cx="904530" cy="903110"/>
            <a:chOff x="7770813" y="2224088"/>
            <a:chExt cx="1011237" cy="1009650"/>
          </a:xfrm>
          <a:solidFill>
            <a:schemeClr val="bg1"/>
          </a:solidFill>
        </p:grpSpPr>
        <p:sp>
          <p:nvSpPr>
            <p:cNvPr id="18" name="Freeform 6">
              <a:extLst>
                <a:ext uri="{FF2B5EF4-FFF2-40B4-BE49-F238E27FC236}">
                  <a16:creationId xmlns:a16="http://schemas.microsoft.com/office/drawing/2014/main" id="{B9557AA4-B9A3-EDDD-88E4-346104973E54}"/>
                </a:ext>
              </a:extLst>
            </p:cNvPr>
            <p:cNvSpPr>
              <a:spLocks noEditPoints="1"/>
            </p:cNvSpPr>
            <p:nvPr/>
          </p:nvSpPr>
          <p:spPr bwMode="auto">
            <a:xfrm>
              <a:off x="7770813" y="2224088"/>
              <a:ext cx="1011237" cy="1009650"/>
            </a:xfrm>
            <a:custGeom>
              <a:avLst/>
              <a:gdLst>
                <a:gd name="T0" fmla="*/ 1640 w 3822"/>
                <a:gd name="T1" fmla="*/ 615 h 3818"/>
                <a:gd name="T2" fmla="*/ 1246 w 3822"/>
                <a:gd name="T3" fmla="*/ 796 h 3818"/>
                <a:gd name="T4" fmla="*/ 850 w 3822"/>
                <a:gd name="T5" fmla="*/ 593 h 3818"/>
                <a:gd name="T6" fmla="*/ 587 w 3822"/>
                <a:gd name="T7" fmla="*/ 835 h 3818"/>
                <a:gd name="T8" fmla="*/ 805 w 3822"/>
                <a:gd name="T9" fmla="*/ 1211 h 3818"/>
                <a:gd name="T10" fmla="*/ 644 w 3822"/>
                <a:gd name="T11" fmla="*/ 1617 h 3818"/>
                <a:gd name="T12" fmla="*/ 218 w 3822"/>
                <a:gd name="T13" fmla="*/ 1740 h 3818"/>
                <a:gd name="T14" fmla="*/ 594 w 3822"/>
                <a:gd name="T15" fmla="*/ 2170 h 3818"/>
                <a:gd name="T16" fmla="*/ 754 w 3822"/>
                <a:gd name="T17" fmla="*/ 2496 h 3818"/>
                <a:gd name="T18" fmla="*/ 597 w 3822"/>
                <a:gd name="T19" fmla="*/ 2968 h 3818"/>
                <a:gd name="T20" fmla="*/ 849 w 3822"/>
                <a:gd name="T21" fmla="*/ 3240 h 3818"/>
                <a:gd name="T22" fmla="*/ 1184 w 3822"/>
                <a:gd name="T23" fmla="*/ 3019 h 3818"/>
                <a:gd name="T24" fmla="*/ 1503 w 3822"/>
                <a:gd name="T25" fmla="*/ 3140 h 3818"/>
                <a:gd name="T26" fmla="*/ 1722 w 3822"/>
                <a:gd name="T27" fmla="*/ 3587 h 3818"/>
                <a:gd name="T28" fmla="*/ 2100 w 3822"/>
                <a:gd name="T29" fmla="*/ 3587 h 3818"/>
                <a:gd name="T30" fmla="*/ 2323 w 3822"/>
                <a:gd name="T31" fmla="*/ 3140 h 3818"/>
                <a:gd name="T32" fmla="*/ 2666 w 3822"/>
                <a:gd name="T33" fmla="*/ 3019 h 3818"/>
                <a:gd name="T34" fmla="*/ 2983 w 3822"/>
                <a:gd name="T35" fmla="*/ 3232 h 3818"/>
                <a:gd name="T36" fmla="*/ 3034 w 3822"/>
                <a:gd name="T37" fmla="*/ 2684 h 3818"/>
                <a:gd name="T38" fmla="*/ 3111 w 3822"/>
                <a:gd name="T39" fmla="*/ 2405 h 3818"/>
                <a:gd name="T40" fmla="*/ 3255 w 3822"/>
                <a:gd name="T41" fmla="*/ 2154 h 3818"/>
                <a:gd name="T42" fmla="*/ 3607 w 3822"/>
                <a:gd name="T43" fmla="*/ 1732 h 3818"/>
                <a:gd name="T44" fmla="*/ 3178 w 3822"/>
                <a:gd name="T45" fmla="*/ 1609 h 3818"/>
                <a:gd name="T46" fmla="*/ 3016 w 3822"/>
                <a:gd name="T47" fmla="*/ 1204 h 3818"/>
                <a:gd name="T48" fmla="*/ 3231 w 3822"/>
                <a:gd name="T49" fmla="*/ 829 h 3818"/>
                <a:gd name="T50" fmla="*/ 2969 w 3822"/>
                <a:gd name="T51" fmla="*/ 588 h 3818"/>
                <a:gd name="T52" fmla="*/ 2572 w 3822"/>
                <a:gd name="T53" fmla="*/ 792 h 3818"/>
                <a:gd name="T54" fmla="*/ 2169 w 3822"/>
                <a:gd name="T55" fmla="*/ 611 h 3818"/>
                <a:gd name="T56" fmla="*/ 1737 w 3822"/>
                <a:gd name="T57" fmla="*/ 215 h 3818"/>
                <a:gd name="T58" fmla="*/ 2238 w 3822"/>
                <a:gd name="T59" fmla="*/ 68 h 3818"/>
                <a:gd name="T60" fmla="*/ 2533 w 3822"/>
                <a:gd name="T61" fmla="*/ 530 h 3818"/>
                <a:gd name="T62" fmla="*/ 3016 w 3822"/>
                <a:gd name="T63" fmla="*/ 375 h 3818"/>
                <a:gd name="T64" fmla="*/ 3427 w 3822"/>
                <a:gd name="T65" fmla="*/ 739 h 3818"/>
                <a:gd name="T66" fmla="*/ 3408 w 3822"/>
                <a:gd name="T67" fmla="*/ 983 h 3818"/>
                <a:gd name="T68" fmla="*/ 3698 w 3822"/>
                <a:gd name="T69" fmla="*/ 1532 h 3818"/>
                <a:gd name="T70" fmla="*/ 3822 w 3822"/>
                <a:gd name="T71" fmla="*/ 1741 h 3818"/>
                <a:gd name="T72" fmla="*/ 3727 w 3822"/>
                <a:gd name="T73" fmla="*/ 2267 h 3818"/>
                <a:gd name="T74" fmla="*/ 3249 w 3822"/>
                <a:gd name="T75" fmla="*/ 2615 h 3818"/>
                <a:gd name="T76" fmla="*/ 3440 w 3822"/>
                <a:gd name="T77" fmla="*/ 3046 h 3818"/>
                <a:gd name="T78" fmla="*/ 3050 w 3822"/>
                <a:gd name="T79" fmla="*/ 3436 h 3818"/>
                <a:gd name="T80" fmla="*/ 2619 w 3822"/>
                <a:gd name="T81" fmla="*/ 3246 h 3818"/>
                <a:gd name="T82" fmla="*/ 2269 w 3822"/>
                <a:gd name="T83" fmla="*/ 3722 h 3818"/>
                <a:gd name="T84" fmla="*/ 1742 w 3822"/>
                <a:gd name="T85" fmla="*/ 3818 h 3818"/>
                <a:gd name="T86" fmla="*/ 1533 w 3822"/>
                <a:gd name="T87" fmla="*/ 3692 h 3818"/>
                <a:gd name="T88" fmla="*/ 988 w 3822"/>
                <a:gd name="T89" fmla="*/ 3409 h 3818"/>
                <a:gd name="T90" fmla="*/ 744 w 3822"/>
                <a:gd name="T91" fmla="*/ 3427 h 3818"/>
                <a:gd name="T92" fmla="*/ 380 w 3822"/>
                <a:gd name="T93" fmla="*/ 3016 h 3818"/>
                <a:gd name="T94" fmla="*/ 536 w 3822"/>
                <a:gd name="T95" fmla="*/ 2539 h 3818"/>
                <a:gd name="T96" fmla="*/ 68 w 3822"/>
                <a:gd name="T97" fmla="*/ 2252 h 3818"/>
                <a:gd name="T98" fmla="*/ 3 w 3822"/>
                <a:gd name="T99" fmla="*/ 1711 h 3818"/>
                <a:gd name="T100" fmla="*/ 160 w 3822"/>
                <a:gd name="T101" fmla="*/ 1525 h 3818"/>
                <a:gd name="T102" fmla="*/ 390 w 3822"/>
                <a:gd name="T103" fmla="*/ 955 h 3818"/>
                <a:gd name="T104" fmla="*/ 410 w 3822"/>
                <a:gd name="T105" fmla="*/ 712 h 3818"/>
                <a:gd name="T106" fmla="*/ 841 w 3822"/>
                <a:gd name="T107" fmla="*/ 376 h 3818"/>
                <a:gd name="T108" fmla="*/ 1368 w 3822"/>
                <a:gd name="T109" fmla="*/ 499 h 3818"/>
                <a:gd name="T110" fmla="*/ 1598 w 3822"/>
                <a:gd name="T111" fmla="*/ 45 h 3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822" h="3818">
                  <a:moveTo>
                    <a:pt x="1737" y="215"/>
                  </a:moveTo>
                  <a:lnTo>
                    <a:pt x="1728" y="217"/>
                  </a:lnTo>
                  <a:lnTo>
                    <a:pt x="1721" y="224"/>
                  </a:lnTo>
                  <a:lnTo>
                    <a:pt x="1716" y="232"/>
                  </a:lnTo>
                  <a:lnTo>
                    <a:pt x="1659" y="570"/>
                  </a:lnTo>
                  <a:lnTo>
                    <a:pt x="1652" y="594"/>
                  </a:lnTo>
                  <a:lnTo>
                    <a:pt x="1640" y="615"/>
                  </a:lnTo>
                  <a:lnTo>
                    <a:pt x="1623" y="632"/>
                  </a:lnTo>
                  <a:lnTo>
                    <a:pt x="1604" y="646"/>
                  </a:lnTo>
                  <a:lnTo>
                    <a:pt x="1580" y="655"/>
                  </a:lnTo>
                  <a:lnTo>
                    <a:pt x="1493" y="682"/>
                  </a:lnTo>
                  <a:lnTo>
                    <a:pt x="1409" y="715"/>
                  </a:lnTo>
                  <a:lnTo>
                    <a:pt x="1326" y="753"/>
                  </a:lnTo>
                  <a:lnTo>
                    <a:pt x="1246" y="796"/>
                  </a:lnTo>
                  <a:lnTo>
                    <a:pt x="1224" y="806"/>
                  </a:lnTo>
                  <a:lnTo>
                    <a:pt x="1200" y="811"/>
                  </a:lnTo>
                  <a:lnTo>
                    <a:pt x="1175" y="810"/>
                  </a:lnTo>
                  <a:lnTo>
                    <a:pt x="1151" y="804"/>
                  </a:lnTo>
                  <a:lnTo>
                    <a:pt x="1129" y="791"/>
                  </a:lnTo>
                  <a:lnTo>
                    <a:pt x="853" y="595"/>
                  </a:lnTo>
                  <a:lnTo>
                    <a:pt x="850" y="593"/>
                  </a:lnTo>
                  <a:lnTo>
                    <a:pt x="845" y="592"/>
                  </a:lnTo>
                  <a:lnTo>
                    <a:pt x="841" y="592"/>
                  </a:lnTo>
                  <a:lnTo>
                    <a:pt x="837" y="592"/>
                  </a:lnTo>
                  <a:lnTo>
                    <a:pt x="834" y="593"/>
                  </a:lnTo>
                  <a:lnTo>
                    <a:pt x="830" y="594"/>
                  </a:lnTo>
                  <a:lnTo>
                    <a:pt x="826" y="597"/>
                  </a:lnTo>
                  <a:lnTo>
                    <a:pt x="587" y="835"/>
                  </a:lnTo>
                  <a:lnTo>
                    <a:pt x="583" y="843"/>
                  </a:lnTo>
                  <a:lnTo>
                    <a:pt x="582" y="854"/>
                  </a:lnTo>
                  <a:lnTo>
                    <a:pt x="585" y="863"/>
                  </a:lnTo>
                  <a:lnTo>
                    <a:pt x="784" y="1141"/>
                  </a:lnTo>
                  <a:lnTo>
                    <a:pt x="797" y="1163"/>
                  </a:lnTo>
                  <a:lnTo>
                    <a:pt x="803" y="1187"/>
                  </a:lnTo>
                  <a:lnTo>
                    <a:pt x="805" y="1211"/>
                  </a:lnTo>
                  <a:lnTo>
                    <a:pt x="800" y="1235"/>
                  </a:lnTo>
                  <a:lnTo>
                    <a:pt x="790" y="1259"/>
                  </a:lnTo>
                  <a:lnTo>
                    <a:pt x="747" y="1337"/>
                  </a:lnTo>
                  <a:lnTo>
                    <a:pt x="709" y="1421"/>
                  </a:lnTo>
                  <a:lnTo>
                    <a:pt x="678" y="1506"/>
                  </a:lnTo>
                  <a:lnTo>
                    <a:pt x="654" y="1593"/>
                  </a:lnTo>
                  <a:lnTo>
                    <a:pt x="644" y="1617"/>
                  </a:lnTo>
                  <a:lnTo>
                    <a:pt x="630" y="1637"/>
                  </a:lnTo>
                  <a:lnTo>
                    <a:pt x="612" y="1653"/>
                  </a:lnTo>
                  <a:lnTo>
                    <a:pt x="591" y="1666"/>
                  </a:lnTo>
                  <a:lnTo>
                    <a:pt x="567" y="1673"/>
                  </a:lnTo>
                  <a:lnTo>
                    <a:pt x="233" y="1728"/>
                  </a:lnTo>
                  <a:lnTo>
                    <a:pt x="224" y="1732"/>
                  </a:lnTo>
                  <a:lnTo>
                    <a:pt x="218" y="1740"/>
                  </a:lnTo>
                  <a:lnTo>
                    <a:pt x="216" y="1749"/>
                  </a:lnTo>
                  <a:lnTo>
                    <a:pt x="216" y="2085"/>
                  </a:lnTo>
                  <a:lnTo>
                    <a:pt x="218" y="2095"/>
                  </a:lnTo>
                  <a:lnTo>
                    <a:pt x="224" y="2102"/>
                  </a:lnTo>
                  <a:lnTo>
                    <a:pt x="233" y="2105"/>
                  </a:lnTo>
                  <a:lnTo>
                    <a:pt x="571" y="2163"/>
                  </a:lnTo>
                  <a:lnTo>
                    <a:pt x="594" y="2170"/>
                  </a:lnTo>
                  <a:lnTo>
                    <a:pt x="617" y="2182"/>
                  </a:lnTo>
                  <a:lnTo>
                    <a:pt x="634" y="2199"/>
                  </a:lnTo>
                  <a:lnTo>
                    <a:pt x="648" y="2219"/>
                  </a:lnTo>
                  <a:lnTo>
                    <a:pt x="657" y="2242"/>
                  </a:lnTo>
                  <a:lnTo>
                    <a:pt x="683" y="2329"/>
                  </a:lnTo>
                  <a:lnTo>
                    <a:pt x="715" y="2414"/>
                  </a:lnTo>
                  <a:lnTo>
                    <a:pt x="754" y="2496"/>
                  </a:lnTo>
                  <a:lnTo>
                    <a:pt x="798" y="2575"/>
                  </a:lnTo>
                  <a:lnTo>
                    <a:pt x="808" y="2598"/>
                  </a:lnTo>
                  <a:lnTo>
                    <a:pt x="813" y="2623"/>
                  </a:lnTo>
                  <a:lnTo>
                    <a:pt x="812" y="2647"/>
                  </a:lnTo>
                  <a:lnTo>
                    <a:pt x="805" y="2671"/>
                  </a:lnTo>
                  <a:lnTo>
                    <a:pt x="793" y="2694"/>
                  </a:lnTo>
                  <a:lnTo>
                    <a:pt x="597" y="2968"/>
                  </a:lnTo>
                  <a:lnTo>
                    <a:pt x="593" y="2978"/>
                  </a:lnTo>
                  <a:lnTo>
                    <a:pt x="594" y="2987"/>
                  </a:lnTo>
                  <a:lnTo>
                    <a:pt x="599" y="2996"/>
                  </a:lnTo>
                  <a:lnTo>
                    <a:pt x="837" y="3233"/>
                  </a:lnTo>
                  <a:lnTo>
                    <a:pt x="841" y="3236"/>
                  </a:lnTo>
                  <a:lnTo>
                    <a:pt x="845" y="3239"/>
                  </a:lnTo>
                  <a:lnTo>
                    <a:pt x="849" y="3240"/>
                  </a:lnTo>
                  <a:lnTo>
                    <a:pt x="852" y="3240"/>
                  </a:lnTo>
                  <a:lnTo>
                    <a:pt x="856" y="3240"/>
                  </a:lnTo>
                  <a:lnTo>
                    <a:pt x="860" y="3238"/>
                  </a:lnTo>
                  <a:lnTo>
                    <a:pt x="864" y="3236"/>
                  </a:lnTo>
                  <a:lnTo>
                    <a:pt x="1144" y="3037"/>
                  </a:lnTo>
                  <a:lnTo>
                    <a:pt x="1164" y="3026"/>
                  </a:lnTo>
                  <a:lnTo>
                    <a:pt x="1184" y="3019"/>
                  </a:lnTo>
                  <a:lnTo>
                    <a:pt x="1205" y="3017"/>
                  </a:lnTo>
                  <a:lnTo>
                    <a:pt x="1224" y="3019"/>
                  </a:lnTo>
                  <a:lnTo>
                    <a:pt x="1242" y="3024"/>
                  </a:lnTo>
                  <a:lnTo>
                    <a:pt x="1260" y="3032"/>
                  </a:lnTo>
                  <a:lnTo>
                    <a:pt x="1339" y="3073"/>
                  </a:lnTo>
                  <a:lnTo>
                    <a:pt x="1420" y="3110"/>
                  </a:lnTo>
                  <a:lnTo>
                    <a:pt x="1503" y="3140"/>
                  </a:lnTo>
                  <a:lnTo>
                    <a:pt x="1587" y="3166"/>
                  </a:lnTo>
                  <a:lnTo>
                    <a:pt x="1611" y="3175"/>
                  </a:lnTo>
                  <a:lnTo>
                    <a:pt x="1630" y="3189"/>
                  </a:lnTo>
                  <a:lnTo>
                    <a:pt x="1648" y="3206"/>
                  </a:lnTo>
                  <a:lnTo>
                    <a:pt x="1659" y="3227"/>
                  </a:lnTo>
                  <a:lnTo>
                    <a:pt x="1666" y="3251"/>
                  </a:lnTo>
                  <a:lnTo>
                    <a:pt x="1722" y="3587"/>
                  </a:lnTo>
                  <a:lnTo>
                    <a:pt x="1726" y="3596"/>
                  </a:lnTo>
                  <a:lnTo>
                    <a:pt x="1734" y="3602"/>
                  </a:lnTo>
                  <a:lnTo>
                    <a:pt x="1743" y="3604"/>
                  </a:lnTo>
                  <a:lnTo>
                    <a:pt x="2080" y="3604"/>
                  </a:lnTo>
                  <a:lnTo>
                    <a:pt x="2089" y="3602"/>
                  </a:lnTo>
                  <a:lnTo>
                    <a:pt x="2096" y="3596"/>
                  </a:lnTo>
                  <a:lnTo>
                    <a:pt x="2100" y="3587"/>
                  </a:lnTo>
                  <a:lnTo>
                    <a:pt x="2156" y="3251"/>
                  </a:lnTo>
                  <a:lnTo>
                    <a:pt x="2163" y="3228"/>
                  </a:lnTo>
                  <a:lnTo>
                    <a:pt x="2175" y="3206"/>
                  </a:lnTo>
                  <a:lnTo>
                    <a:pt x="2191" y="3189"/>
                  </a:lnTo>
                  <a:lnTo>
                    <a:pt x="2212" y="3175"/>
                  </a:lnTo>
                  <a:lnTo>
                    <a:pt x="2235" y="3166"/>
                  </a:lnTo>
                  <a:lnTo>
                    <a:pt x="2323" y="3140"/>
                  </a:lnTo>
                  <a:lnTo>
                    <a:pt x="2407" y="3109"/>
                  </a:lnTo>
                  <a:lnTo>
                    <a:pt x="2491" y="3071"/>
                  </a:lnTo>
                  <a:lnTo>
                    <a:pt x="2570" y="3026"/>
                  </a:lnTo>
                  <a:lnTo>
                    <a:pt x="2593" y="3017"/>
                  </a:lnTo>
                  <a:lnTo>
                    <a:pt x="2618" y="3013"/>
                  </a:lnTo>
                  <a:lnTo>
                    <a:pt x="2642" y="3014"/>
                  </a:lnTo>
                  <a:lnTo>
                    <a:pt x="2666" y="3019"/>
                  </a:lnTo>
                  <a:lnTo>
                    <a:pt x="2687" y="3032"/>
                  </a:lnTo>
                  <a:lnTo>
                    <a:pt x="2965" y="3228"/>
                  </a:lnTo>
                  <a:lnTo>
                    <a:pt x="2968" y="3231"/>
                  </a:lnTo>
                  <a:lnTo>
                    <a:pt x="2972" y="3232"/>
                  </a:lnTo>
                  <a:lnTo>
                    <a:pt x="2976" y="3233"/>
                  </a:lnTo>
                  <a:lnTo>
                    <a:pt x="2980" y="3233"/>
                  </a:lnTo>
                  <a:lnTo>
                    <a:pt x="2983" y="3232"/>
                  </a:lnTo>
                  <a:lnTo>
                    <a:pt x="2988" y="3229"/>
                  </a:lnTo>
                  <a:lnTo>
                    <a:pt x="2991" y="3226"/>
                  </a:lnTo>
                  <a:lnTo>
                    <a:pt x="3230" y="2988"/>
                  </a:lnTo>
                  <a:lnTo>
                    <a:pt x="3235" y="2980"/>
                  </a:lnTo>
                  <a:lnTo>
                    <a:pt x="3235" y="2971"/>
                  </a:lnTo>
                  <a:lnTo>
                    <a:pt x="3232" y="2961"/>
                  </a:lnTo>
                  <a:lnTo>
                    <a:pt x="3034" y="2684"/>
                  </a:lnTo>
                  <a:lnTo>
                    <a:pt x="3023" y="2662"/>
                  </a:lnTo>
                  <a:lnTo>
                    <a:pt x="3016" y="2638"/>
                  </a:lnTo>
                  <a:lnTo>
                    <a:pt x="3016" y="2613"/>
                  </a:lnTo>
                  <a:lnTo>
                    <a:pt x="3021" y="2589"/>
                  </a:lnTo>
                  <a:lnTo>
                    <a:pt x="3030" y="2567"/>
                  </a:lnTo>
                  <a:lnTo>
                    <a:pt x="3074" y="2487"/>
                  </a:lnTo>
                  <a:lnTo>
                    <a:pt x="3111" y="2405"/>
                  </a:lnTo>
                  <a:lnTo>
                    <a:pt x="3144" y="2320"/>
                  </a:lnTo>
                  <a:lnTo>
                    <a:pt x="3169" y="2233"/>
                  </a:lnTo>
                  <a:lnTo>
                    <a:pt x="3178" y="2210"/>
                  </a:lnTo>
                  <a:lnTo>
                    <a:pt x="3191" y="2189"/>
                  </a:lnTo>
                  <a:lnTo>
                    <a:pt x="3210" y="2173"/>
                  </a:lnTo>
                  <a:lnTo>
                    <a:pt x="3231" y="2161"/>
                  </a:lnTo>
                  <a:lnTo>
                    <a:pt x="3255" y="2154"/>
                  </a:lnTo>
                  <a:lnTo>
                    <a:pt x="3591" y="2097"/>
                  </a:lnTo>
                  <a:lnTo>
                    <a:pt x="3600" y="2094"/>
                  </a:lnTo>
                  <a:lnTo>
                    <a:pt x="3606" y="2087"/>
                  </a:lnTo>
                  <a:lnTo>
                    <a:pt x="3608" y="2078"/>
                  </a:lnTo>
                  <a:lnTo>
                    <a:pt x="3609" y="2078"/>
                  </a:lnTo>
                  <a:lnTo>
                    <a:pt x="3609" y="1741"/>
                  </a:lnTo>
                  <a:lnTo>
                    <a:pt x="3607" y="1732"/>
                  </a:lnTo>
                  <a:lnTo>
                    <a:pt x="3601" y="1725"/>
                  </a:lnTo>
                  <a:lnTo>
                    <a:pt x="3592" y="1720"/>
                  </a:lnTo>
                  <a:lnTo>
                    <a:pt x="3256" y="1663"/>
                  </a:lnTo>
                  <a:lnTo>
                    <a:pt x="3232" y="1658"/>
                  </a:lnTo>
                  <a:lnTo>
                    <a:pt x="3211" y="1645"/>
                  </a:lnTo>
                  <a:lnTo>
                    <a:pt x="3192" y="1629"/>
                  </a:lnTo>
                  <a:lnTo>
                    <a:pt x="3178" y="1609"/>
                  </a:lnTo>
                  <a:lnTo>
                    <a:pt x="3170" y="1585"/>
                  </a:lnTo>
                  <a:lnTo>
                    <a:pt x="3145" y="1498"/>
                  </a:lnTo>
                  <a:lnTo>
                    <a:pt x="3112" y="1413"/>
                  </a:lnTo>
                  <a:lnTo>
                    <a:pt x="3075" y="1331"/>
                  </a:lnTo>
                  <a:lnTo>
                    <a:pt x="3031" y="1250"/>
                  </a:lnTo>
                  <a:lnTo>
                    <a:pt x="3021" y="1228"/>
                  </a:lnTo>
                  <a:lnTo>
                    <a:pt x="3016" y="1204"/>
                  </a:lnTo>
                  <a:lnTo>
                    <a:pt x="3017" y="1180"/>
                  </a:lnTo>
                  <a:lnTo>
                    <a:pt x="3024" y="1155"/>
                  </a:lnTo>
                  <a:lnTo>
                    <a:pt x="3036" y="1133"/>
                  </a:lnTo>
                  <a:lnTo>
                    <a:pt x="3233" y="857"/>
                  </a:lnTo>
                  <a:lnTo>
                    <a:pt x="3237" y="848"/>
                  </a:lnTo>
                  <a:lnTo>
                    <a:pt x="3235" y="838"/>
                  </a:lnTo>
                  <a:lnTo>
                    <a:pt x="3231" y="829"/>
                  </a:lnTo>
                  <a:lnTo>
                    <a:pt x="2993" y="592"/>
                  </a:lnTo>
                  <a:lnTo>
                    <a:pt x="2988" y="589"/>
                  </a:lnTo>
                  <a:lnTo>
                    <a:pt x="2985" y="587"/>
                  </a:lnTo>
                  <a:lnTo>
                    <a:pt x="2981" y="586"/>
                  </a:lnTo>
                  <a:lnTo>
                    <a:pt x="2978" y="586"/>
                  </a:lnTo>
                  <a:lnTo>
                    <a:pt x="2974" y="586"/>
                  </a:lnTo>
                  <a:lnTo>
                    <a:pt x="2969" y="588"/>
                  </a:lnTo>
                  <a:lnTo>
                    <a:pt x="2966" y="589"/>
                  </a:lnTo>
                  <a:lnTo>
                    <a:pt x="2690" y="788"/>
                  </a:lnTo>
                  <a:lnTo>
                    <a:pt x="2667" y="799"/>
                  </a:lnTo>
                  <a:lnTo>
                    <a:pt x="2644" y="806"/>
                  </a:lnTo>
                  <a:lnTo>
                    <a:pt x="2620" y="807"/>
                  </a:lnTo>
                  <a:lnTo>
                    <a:pt x="2595" y="803"/>
                  </a:lnTo>
                  <a:lnTo>
                    <a:pt x="2572" y="792"/>
                  </a:lnTo>
                  <a:lnTo>
                    <a:pt x="2491" y="748"/>
                  </a:lnTo>
                  <a:lnTo>
                    <a:pt x="2406" y="710"/>
                  </a:lnTo>
                  <a:lnTo>
                    <a:pt x="2319" y="677"/>
                  </a:lnTo>
                  <a:lnTo>
                    <a:pt x="2230" y="652"/>
                  </a:lnTo>
                  <a:lnTo>
                    <a:pt x="2206" y="643"/>
                  </a:lnTo>
                  <a:lnTo>
                    <a:pt x="2187" y="629"/>
                  </a:lnTo>
                  <a:lnTo>
                    <a:pt x="2169" y="611"/>
                  </a:lnTo>
                  <a:lnTo>
                    <a:pt x="2158" y="589"/>
                  </a:lnTo>
                  <a:lnTo>
                    <a:pt x="2151" y="565"/>
                  </a:lnTo>
                  <a:lnTo>
                    <a:pt x="2095" y="232"/>
                  </a:lnTo>
                  <a:lnTo>
                    <a:pt x="2090" y="224"/>
                  </a:lnTo>
                  <a:lnTo>
                    <a:pt x="2083" y="217"/>
                  </a:lnTo>
                  <a:lnTo>
                    <a:pt x="2074" y="215"/>
                  </a:lnTo>
                  <a:lnTo>
                    <a:pt x="1737" y="215"/>
                  </a:lnTo>
                  <a:close/>
                  <a:moveTo>
                    <a:pt x="1736" y="0"/>
                  </a:moveTo>
                  <a:lnTo>
                    <a:pt x="2072" y="0"/>
                  </a:lnTo>
                  <a:lnTo>
                    <a:pt x="2110" y="3"/>
                  </a:lnTo>
                  <a:lnTo>
                    <a:pt x="2146" y="12"/>
                  </a:lnTo>
                  <a:lnTo>
                    <a:pt x="2180" y="27"/>
                  </a:lnTo>
                  <a:lnTo>
                    <a:pt x="2211" y="45"/>
                  </a:lnTo>
                  <a:lnTo>
                    <a:pt x="2238" y="68"/>
                  </a:lnTo>
                  <a:lnTo>
                    <a:pt x="2262" y="95"/>
                  </a:lnTo>
                  <a:lnTo>
                    <a:pt x="2282" y="126"/>
                  </a:lnTo>
                  <a:lnTo>
                    <a:pt x="2296" y="160"/>
                  </a:lnTo>
                  <a:lnTo>
                    <a:pt x="2305" y="197"/>
                  </a:lnTo>
                  <a:lnTo>
                    <a:pt x="2350" y="462"/>
                  </a:lnTo>
                  <a:lnTo>
                    <a:pt x="2442" y="493"/>
                  </a:lnTo>
                  <a:lnTo>
                    <a:pt x="2533" y="530"/>
                  </a:lnTo>
                  <a:lnTo>
                    <a:pt x="2620" y="573"/>
                  </a:lnTo>
                  <a:lnTo>
                    <a:pt x="2842" y="415"/>
                  </a:lnTo>
                  <a:lnTo>
                    <a:pt x="2873" y="396"/>
                  </a:lnTo>
                  <a:lnTo>
                    <a:pt x="2907" y="383"/>
                  </a:lnTo>
                  <a:lnTo>
                    <a:pt x="2942" y="374"/>
                  </a:lnTo>
                  <a:lnTo>
                    <a:pt x="2979" y="371"/>
                  </a:lnTo>
                  <a:lnTo>
                    <a:pt x="3016" y="375"/>
                  </a:lnTo>
                  <a:lnTo>
                    <a:pt x="3052" y="383"/>
                  </a:lnTo>
                  <a:lnTo>
                    <a:pt x="3086" y="397"/>
                  </a:lnTo>
                  <a:lnTo>
                    <a:pt x="3117" y="416"/>
                  </a:lnTo>
                  <a:lnTo>
                    <a:pt x="3145" y="441"/>
                  </a:lnTo>
                  <a:lnTo>
                    <a:pt x="3383" y="679"/>
                  </a:lnTo>
                  <a:lnTo>
                    <a:pt x="3408" y="706"/>
                  </a:lnTo>
                  <a:lnTo>
                    <a:pt x="3427" y="739"/>
                  </a:lnTo>
                  <a:lnTo>
                    <a:pt x="3441" y="773"/>
                  </a:lnTo>
                  <a:lnTo>
                    <a:pt x="3450" y="807"/>
                  </a:lnTo>
                  <a:lnTo>
                    <a:pt x="3453" y="843"/>
                  </a:lnTo>
                  <a:lnTo>
                    <a:pt x="3450" y="879"/>
                  </a:lnTo>
                  <a:lnTo>
                    <a:pt x="3442" y="915"/>
                  </a:lnTo>
                  <a:lnTo>
                    <a:pt x="3428" y="950"/>
                  </a:lnTo>
                  <a:lnTo>
                    <a:pt x="3408" y="983"/>
                  </a:lnTo>
                  <a:lnTo>
                    <a:pt x="3250" y="1203"/>
                  </a:lnTo>
                  <a:lnTo>
                    <a:pt x="3292" y="1288"/>
                  </a:lnTo>
                  <a:lnTo>
                    <a:pt x="3328" y="1373"/>
                  </a:lnTo>
                  <a:lnTo>
                    <a:pt x="3358" y="1463"/>
                  </a:lnTo>
                  <a:lnTo>
                    <a:pt x="3627" y="1508"/>
                  </a:lnTo>
                  <a:lnTo>
                    <a:pt x="3664" y="1517"/>
                  </a:lnTo>
                  <a:lnTo>
                    <a:pt x="3698" y="1532"/>
                  </a:lnTo>
                  <a:lnTo>
                    <a:pt x="3729" y="1552"/>
                  </a:lnTo>
                  <a:lnTo>
                    <a:pt x="3756" y="1575"/>
                  </a:lnTo>
                  <a:lnTo>
                    <a:pt x="3779" y="1603"/>
                  </a:lnTo>
                  <a:lnTo>
                    <a:pt x="3797" y="1633"/>
                  </a:lnTo>
                  <a:lnTo>
                    <a:pt x="3811" y="1668"/>
                  </a:lnTo>
                  <a:lnTo>
                    <a:pt x="3820" y="1704"/>
                  </a:lnTo>
                  <a:lnTo>
                    <a:pt x="3822" y="1741"/>
                  </a:lnTo>
                  <a:lnTo>
                    <a:pt x="3822" y="2078"/>
                  </a:lnTo>
                  <a:lnTo>
                    <a:pt x="3820" y="2115"/>
                  </a:lnTo>
                  <a:lnTo>
                    <a:pt x="3810" y="2151"/>
                  </a:lnTo>
                  <a:lnTo>
                    <a:pt x="3796" y="2184"/>
                  </a:lnTo>
                  <a:lnTo>
                    <a:pt x="3778" y="2216"/>
                  </a:lnTo>
                  <a:lnTo>
                    <a:pt x="3754" y="2243"/>
                  </a:lnTo>
                  <a:lnTo>
                    <a:pt x="3727" y="2267"/>
                  </a:lnTo>
                  <a:lnTo>
                    <a:pt x="3696" y="2286"/>
                  </a:lnTo>
                  <a:lnTo>
                    <a:pt x="3662" y="2300"/>
                  </a:lnTo>
                  <a:lnTo>
                    <a:pt x="3626" y="2310"/>
                  </a:lnTo>
                  <a:lnTo>
                    <a:pt x="3357" y="2355"/>
                  </a:lnTo>
                  <a:lnTo>
                    <a:pt x="3327" y="2443"/>
                  </a:lnTo>
                  <a:lnTo>
                    <a:pt x="3290" y="2530"/>
                  </a:lnTo>
                  <a:lnTo>
                    <a:pt x="3249" y="2615"/>
                  </a:lnTo>
                  <a:lnTo>
                    <a:pt x="3407" y="2836"/>
                  </a:lnTo>
                  <a:lnTo>
                    <a:pt x="3427" y="2869"/>
                  </a:lnTo>
                  <a:lnTo>
                    <a:pt x="3440" y="2903"/>
                  </a:lnTo>
                  <a:lnTo>
                    <a:pt x="3448" y="2938"/>
                  </a:lnTo>
                  <a:lnTo>
                    <a:pt x="3451" y="2975"/>
                  </a:lnTo>
                  <a:lnTo>
                    <a:pt x="3448" y="3011"/>
                  </a:lnTo>
                  <a:lnTo>
                    <a:pt x="3440" y="3046"/>
                  </a:lnTo>
                  <a:lnTo>
                    <a:pt x="3426" y="3080"/>
                  </a:lnTo>
                  <a:lnTo>
                    <a:pt x="3406" y="3111"/>
                  </a:lnTo>
                  <a:lnTo>
                    <a:pt x="3382" y="3140"/>
                  </a:lnTo>
                  <a:lnTo>
                    <a:pt x="3144" y="3378"/>
                  </a:lnTo>
                  <a:lnTo>
                    <a:pt x="3115" y="3402"/>
                  </a:lnTo>
                  <a:lnTo>
                    <a:pt x="3083" y="3422"/>
                  </a:lnTo>
                  <a:lnTo>
                    <a:pt x="3050" y="3436"/>
                  </a:lnTo>
                  <a:lnTo>
                    <a:pt x="3014" y="3444"/>
                  </a:lnTo>
                  <a:lnTo>
                    <a:pt x="2976" y="3448"/>
                  </a:lnTo>
                  <a:lnTo>
                    <a:pt x="2940" y="3444"/>
                  </a:lnTo>
                  <a:lnTo>
                    <a:pt x="2904" y="3436"/>
                  </a:lnTo>
                  <a:lnTo>
                    <a:pt x="2871" y="3422"/>
                  </a:lnTo>
                  <a:lnTo>
                    <a:pt x="2839" y="3403"/>
                  </a:lnTo>
                  <a:lnTo>
                    <a:pt x="2619" y="3246"/>
                  </a:lnTo>
                  <a:lnTo>
                    <a:pt x="2534" y="3286"/>
                  </a:lnTo>
                  <a:lnTo>
                    <a:pt x="2447" y="3322"/>
                  </a:lnTo>
                  <a:lnTo>
                    <a:pt x="2357" y="3354"/>
                  </a:lnTo>
                  <a:lnTo>
                    <a:pt x="2312" y="3622"/>
                  </a:lnTo>
                  <a:lnTo>
                    <a:pt x="2303" y="3657"/>
                  </a:lnTo>
                  <a:lnTo>
                    <a:pt x="2289" y="3692"/>
                  </a:lnTo>
                  <a:lnTo>
                    <a:pt x="2269" y="3722"/>
                  </a:lnTo>
                  <a:lnTo>
                    <a:pt x="2246" y="3750"/>
                  </a:lnTo>
                  <a:lnTo>
                    <a:pt x="2218" y="3773"/>
                  </a:lnTo>
                  <a:lnTo>
                    <a:pt x="2187" y="3792"/>
                  </a:lnTo>
                  <a:lnTo>
                    <a:pt x="2153" y="3806"/>
                  </a:lnTo>
                  <a:lnTo>
                    <a:pt x="2117" y="3815"/>
                  </a:lnTo>
                  <a:lnTo>
                    <a:pt x="2080" y="3818"/>
                  </a:lnTo>
                  <a:lnTo>
                    <a:pt x="1742" y="3818"/>
                  </a:lnTo>
                  <a:lnTo>
                    <a:pt x="1705" y="3815"/>
                  </a:lnTo>
                  <a:lnTo>
                    <a:pt x="1669" y="3806"/>
                  </a:lnTo>
                  <a:lnTo>
                    <a:pt x="1635" y="3792"/>
                  </a:lnTo>
                  <a:lnTo>
                    <a:pt x="1604" y="3773"/>
                  </a:lnTo>
                  <a:lnTo>
                    <a:pt x="1576" y="3750"/>
                  </a:lnTo>
                  <a:lnTo>
                    <a:pt x="1553" y="3722"/>
                  </a:lnTo>
                  <a:lnTo>
                    <a:pt x="1533" y="3692"/>
                  </a:lnTo>
                  <a:lnTo>
                    <a:pt x="1519" y="3657"/>
                  </a:lnTo>
                  <a:lnTo>
                    <a:pt x="1510" y="3622"/>
                  </a:lnTo>
                  <a:lnTo>
                    <a:pt x="1464" y="3354"/>
                  </a:lnTo>
                  <a:lnTo>
                    <a:pt x="1378" y="3323"/>
                  </a:lnTo>
                  <a:lnTo>
                    <a:pt x="1294" y="3289"/>
                  </a:lnTo>
                  <a:lnTo>
                    <a:pt x="1212" y="3249"/>
                  </a:lnTo>
                  <a:lnTo>
                    <a:pt x="988" y="3409"/>
                  </a:lnTo>
                  <a:lnTo>
                    <a:pt x="957" y="3428"/>
                  </a:lnTo>
                  <a:lnTo>
                    <a:pt x="923" y="3442"/>
                  </a:lnTo>
                  <a:lnTo>
                    <a:pt x="888" y="3450"/>
                  </a:lnTo>
                  <a:lnTo>
                    <a:pt x="851" y="3453"/>
                  </a:lnTo>
                  <a:lnTo>
                    <a:pt x="814" y="3450"/>
                  </a:lnTo>
                  <a:lnTo>
                    <a:pt x="778" y="3442"/>
                  </a:lnTo>
                  <a:lnTo>
                    <a:pt x="744" y="3427"/>
                  </a:lnTo>
                  <a:lnTo>
                    <a:pt x="713" y="3408"/>
                  </a:lnTo>
                  <a:lnTo>
                    <a:pt x="684" y="3384"/>
                  </a:lnTo>
                  <a:lnTo>
                    <a:pt x="447" y="3146"/>
                  </a:lnTo>
                  <a:lnTo>
                    <a:pt x="421" y="3117"/>
                  </a:lnTo>
                  <a:lnTo>
                    <a:pt x="403" y="3086"/>
                  </a:lnTo>
                  <a:lnTo>
                    <a:pt x="389" y="3052"/>
                  </a:lnTo>
                  <a:lnTo>
                    <a:pt x="380" y="3016"/>
                  </a:lnTo>
                  <a:lnTo>
                    <a:pt x="377" y="2980"/>
                  </a:lnTo>
                  <a:lnTo>
                    <a:pt x="380" y="2944"/>
                  </a:lnTo>
                  <a:lnTo>
                    <a:pt x="388" y="2909"/>
                  </a:lnTo>
                  <a:lnTo>
                    <a:pt x="402" y="2874"/>
                  </a:lnTo>
                  <a:lnTo>
                    <a:pt x="421" y="2842"/>
                  </a:lnTo>
                  <a:lnTo>
                    <a:pt x="578" y="2624"/>
                  </a:lnTo>
                  <a:lnTo>
                    <a:pt x="536" y="2539"/>
                  </a:lnTo>
                  <a:lnTo>
                    <a:pt x="499" y="2452"/>
                  </a:lnTo>
                  <a:lnTo>
                    <a:pt x="469" y="2364"/>
                  </a:lnTo>
                  <a:lnTo>
                    <a:pt x="197" y="2318"/>
                  </a:lnTo>
                  <a:lnTo>
                    <a:pt x="160" y="2308"/>
                  </a:lnTo>
                  <a:lnTo>
                    <a:pt x="126" y="2294"/>
                  </a:lnTo>
                  <a:lnTo>
                    <a:pt x="95" y="2275"/>
                  </a:lnTo>
                  <a:lnTo>
                    <a:pt x="68" y="2252"/>
                  </a:lnTo>
                  <a:lnTo>
                    <a:pt x="45" y="2224"/>
                  </a:lnTo>
                  <a:lnTo>
                    <a:pt x="25" y="2192"/>
                  </a:lnTo>
                  <a:lnTo>
                    <a:pt x="11" y="2159"/>
                  </a:lnTo>
                  <a:lnTo>
                    <a:pt x="3" y="2123"/>
                  </a:lnTo>
                  <a:lnTo>
                    <a:pt x="0" y="2085"/>
                  </a:lnTo>
                  <a:lnTo>
                    <a:pt x="0" y="1749"/>
                  </a:lnTo>
                  <a:lnTo>
                    <a:pt x="3" y="1711"/>
                  </a:lnTo>
                  <a:lnTo>
                    <a:pt x="11" y="1675"/>
                  </a:lnTo>
                  <a:lnTo>
                    <a:pt x="25" y="1641"/>
                  </a:lnTo>
                  <a:lnTo>
                    <a:pt x="45" y="1611"/>
                  </a:lnTo>
                  <a:lnTo>
                    <a:pt x="68" y="1583"/>
                  </a:lnTo>
                  <a:lnTo>
                    <a:pt x="95" y="1560"/>
                  </a:lnTo>
                  <a:lnTo>
                    <a:pt x="126" y="1540"/>
                  </a:lnTo>
                  <a:lnTo>
                    <a:pt x="160" y="1525"/>
                  </a:lnTo>
                  <a:lnTo>
                    <a:pt x="197" y="1516"/>
                  </a:lnTo>
                  <a:lnTo>
                    <a:pt x="462" y="1472"/>
                  </a:lnTo>
                  <a:lnTo>
                    <a:pt x="492" y="1383"/>
                  </a:lnTo>
                  <a:lnTo>
                    <a:pt x="527" y="1296"/>
                  </a:lnTo>
                  <a:lnTo>
                    <a:pt x="569" y="1211"/>
                  </a:lnTo>
                  <a:lnTo>
                    <a:pt x="409" y="987"/>
                  </a:lnTo>
                  <a:lnTo>
                    <a:pt x="390" y="955"/>
                  </a:lnTo>
                  <a:lnTo>
                    <a:pt x="376" y="920"/>
                  </a:lnTo>
                  <a:lnTo>
                    <a:pt x="368" y="884"/>
                  </a:lnTo>
                  <a:lnTo>
                    <a:pt x="366" y="848"/>
                  </a:lnTo>
                  <a:lnTo>
                    <a:pt x="368" y="812"/>
                  </a:lnTo>
                  <a:lnTo>
                    <a:pt x="377" y="777"/>
                  </a:lnTo>
                  <a:lnTo>
                    <a:pt x="391" y="744"/>
                  </a:lnTo>
                  <a:lnTo>
                    <a:pt x="410" y="712"/>
                  </a:lnTo>
                  <a:lnTo>
                    <a:pt x="434" y="683"/>
                  </a:lnTo>
                  <a:lnTo>
                    <a:pt x="673" y="445"/>
                  </a:lnTo>
                  <a:lnTo>
                    <a:pt x="701" y="421"/>
                  </a:lnTo>
                  <a:lnTo>
                    <a:pt x="733" y="401"/>
                  </a:lnTo>
                  <a:lnTo>
                    <a:pt x="766" y="387"/>
                  </a:lnTo>
                  <a:lnTo>
                    <a:pt x="802" y="379"/>
                  </a:lnTo>
                  <a:lnTo>
                    <a:pt x="841" y="376"/>
                  </a:lnTo>
                  <a:lnTo>
                    <a:pt x="877" y="379"/>
                  </a:lnTo>
                  <a:lnTo>
                    <a:pt x="913" y="387"/>
                  </a:lnTo>
                  <a:lnTo>
                    <a:pt x="946" y="401"/>
                  </a:lnTo>
                  <a:lnTo>
                    <a:pt x="978" y="420"/>
                  </a:lnTo>
                  <a:lnTo>
                    <a:pt x="1197" y="578"/>
                  </a:lnTo>
                  <a:lnTo>
                    <a:pt x="1281" y="536"/>
                  </a:lnTo>
                  <a:lnTo>
                    <a:pt x="1368" y="499"/>
                  </a:lnTo>
                  <a:lnTo>
                    <a:pt x="1456" y="469"/>
                  </a:lnTo>
                  <a:lnTo>
                    <a:pt x="1503" y="197"/>
                  </a:lnTo>
                  <a:lnTo>
                    <a:pt x="1512" y="160"/>
                  </a:lnTo>
                  <a:lnTo>
                    <a:pt x="1527" y="126"/>
                  </a:lnTo>
                  <a:lnTo>
                    <a:pt x="1546" y="95"/>
                  </a:lnTo>
                  <a:lnTo>
                    <a:pt x="1570" y="68"/>
                  </a:lnTo>
                  <a:lnTo>
                    <a:pt x="1598" y="45"/>
                  </a:lnTo>
                  <a:lnTo>
                    <a:pt x="1628" y="27"/>
                  </a:lnTo>
                  <a:lnTo>
                    <a:pt x="1662" y="12"/>
                  </a:lnTo>
                  <a:lnTo>
                    <a:pt x="1698" y="3"/>
                  </a:lnTo>
                  <a:lnTo>
                    <a:pt x="1736"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7">
              <a:extLst>
                <a:ext uri="{FF2B5EF4-FFF2-40B4-BE49-F238E27FC236}">
                  <a16:creationId xmlns:a16="http://schemas.microsoft.com/office/drawing/2014/main" id="{7EA4CFC1-5503-E820-8FD4-3942A4D7C196}"/>
                </a:ext>
              </a:extLst>
            </p:cNvPr>
            <p:cNvSpPr>
              <a:spLocks noEditPoints="1"/>
            </p:cNvSpPr>
            <p:nvPr/>
          </p:nvSpPr>
          <p:spPr bwMode="auto">
            <a:xfrm>
              <a:off x="8058150" y="2511426"/>
              <a:ext cx="436562" cy="434975"/>
            </a:xfrm>
            <a:custGeom>
              <a:avLst/>
              <a:gdLst>
                <a:gd name="T0" fmla="*/ 694 w 1649"/>
                <a:gd name="T1" fmla="*/ 229 h 1648"/>
                <a:gd name="T2" fmla="*/ 518 w 1649"/>
                <a:gd name="T3" fmla="*/ 299 h 1648"/>
                <a:gd name="T4" fmla="*/ 373 w 1649"/>
                <a:gd name="T5" fmla="*/ 416 h 1648"/>
                <a:gd name="T6" fmla="*/ 269 w 1649"/>
                <a:gd name="T7" fmla="*/ 573 h 1648"/>
                <a:gd name="T8" fmla="*/ 219 w 1649"/>
                <a:gd name="T9" fmla="*/ 757 h 1648"/>
                <a:gd name="T10" fmla="*/ 230 w 1649"/>
                <a:gd name="T11" fmla="*/ 954 h 1648"/>
                <a:gd name="T12" fmla="*/ 298 w 1649"/>
                <a:gd name="T13" fmla="*/ 1131 h 1648"/>
                <a:gd name="T14" fmla="*/ 417 w 1649"/>
                <a:gd name="T15" fmla="*/ 1276 h 1648"/>
                <a:gd name="T16" fmla="*/ 574 w 1649"/>
                <a:gd name="T17" fmla="*/ 1378 h 1648"/>
                <a:gd name="T18" fmla="*/ 758 w 1649"/>
                <a:gd name="T19" fmla="*/ 1429 h 1648"/>
                <a:gd name="T20" fmla="*/ 956 w 1649"/>
                <a:gd name="T21" fmla="*/ 1418 h 1648"/>
                <a:gd name="T22" fmla="*/ 1132 w 1649"/>
                <a:gd name="T23" fmla="*/ 1349 h 1648"/>
                <a:gd name="T24" fmla="*/ 1276 w 1649"/>
                <a:gd name="T25" fmla="*/ 1232 h 1648"/>
                <a:gd name="T26" fmla="*/ 1380 w 1649"/>
                <a:gd name="T27" fmla="*/ 1075 h 1648"/>
                <a:gd name="T28" fmla="*/ 1431 w 1649"/>
                <a:gd name="T29" fmla="*/ 890 h 1648"/>
                <a:gd name="T30" fmla="*/ 1420 w 1649"/>
                <a:gd name="T31" fmla="*/ 693 h 1648"/>
                <a:gd name="T32" fmla="*/ 1351 w 1649"/>
                <a:gd name="T33" fmla="*/ 517 h 1648"/>
                <a:gd name="T34" fmla="*/ 1233 w 1649"/>
                <a:gd name="T35" fmla="*/ 372 h 1648"/>
                <a:gd name="T36" fmla="*/ 1076 w 1649"/>
                <a:gd name="T37" fmla="*/ 270 h 1648"/>
                <a:gd name="T38" fmla="*/ 891 w 1649"/>
                <a:gd name="T39" fmla="*/ 219 h 1648"/>
                <a:gd name="T40" fmla="*/ 900 w 1649"/>
                <a:gd name="T41" fmla="*/ 3 h 1648"/>
                <a:gd name="T42" fmla="*/ 1112 w 1649"/>
                <a:gd name="T43" fmla="*/ 52 h 1648"/>
                <a:gd name="T44" fmla="*/ 1301 w 1649"/>
                <a:gd name="T45" fmla="*/ 150 h 1648"/>
                <a:gd name="T46" fmla="*/ 1455 w 1649"/>
                <a:gd name="T47" fmla="*/ 293 h 1648"/>
                <a:gd name="T48" fmla="*/ 1570 w 1649"/>
                <a:gd name="T49" fmla="*/ 471 h 1648"/>
                <a:gd name="T50" fmla="*/ 1636 w 1649"/>
                <a:gd name="T51" fmla="*/ 676 h 1648"/>
                <a:gd name="T52" fmla="*/ 1645 w 1649"/>
                <a:gd name="T53" fmla="*/ 899 h 1648"/>
                <a:gd name="T54" fmla="*/ 1598 w 1649"/>
                <a:gd name="T55" fmla="*/ 1111 h 1648"/>
                <a:gd name="T56" fmla="*/ 1498 w 1649"/>
                <a:gd name="T57" fmla="*/ 1299 h 1648"/>
                <a:gd name="T58" fmla="*/ 1356 w 1649"/>
                <a:gd name="T59" fmla="*/ 1454 h 1648"/>
                <a:gd name="T60" fmla="*/ 1177 w 1649"/>
                <a:gd name="T61" fmla="*/ 1568 h 1648"/>
                <a:gd name="T62" fmla="*/ 973 w 1649"/>
                <a:gd name="T63" fmla="*/ 1634 h 1648"/>
                <a:gd name="T64" fmla="*/ 750 w 1649"/>
                <a:gd name="T65" fmla="*/ 1644 h 1648"/>
                <a:gd name="T66" fmla="*/ 538 w 1649"/>
                <a:gd name="T67" fmla="*/ 1596 h 1648"/>
                <a:gd name="T68" fmla="*/ 349 w 1649"/>
                <a:gd name="T69" fmla="*/ 1497 h 1648"/>
                <a:gd name="T70" fmla="*/ 194 w 1649"/>
                <a:gd name="T71" fmla="*/ 1354 h 1648"/>
                <a:gd name="T72" fmla="*/ 79 w 1649"/>
                <a:gd name="T73" fmla="*/ 1177 h 1648"/>
                <a:gd name="T74" fmla="*/ 13 w 1649"/>
                <a:gd name="T75" fmla="*/ 972 h 1648"/>
                <a:gd name="T76" fmla="*/ 3 w 1649"/>
                <a:gd name="T77" fmla="*/ 749 h 1648"/>
                <a:gd name="T78" fmla="*/ 51 w 1649"/>
                <a:gd name="T79" fmla="*/ 537 h 1648"/>
                <a:gd name="T80" fmla="*/ 151 w 1649"/>
                <a:gd name="T81" fmla="*/ 349 h 1648"/>
                <a:gd name="T82" fmla="*/ 294 w 1649"/>
                <a:gd name="T83" fmla="*/ 193 h 1648"/>
                <a:gd name="T84" fmla="*/ 471 w 1649"/>
                <a:gd name="T85" fmla="*/ 80 h 1648"/>
                <a:gd name="T86" fmla="*/ 677 w 1649"/>
                <a:gd name="T87" fmla="*/ 14 h 1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49" h="1648">
                  <a:moveTo>
                    <a:pt x="824" y="215"/>
                  </a:moveTo>
                  <a:lnTo>
                    <a:pt x="758" y="219"/>
                  </a:lnTo>
                  <a:lnTo>
                    <a:pt x="694" y="229"/>
                  </a:lnTo>
                  <a:lnTo>
                    <a:pt x="632" y="247"/>
                  </a:lnTo>
                  <a:lnTo>
                    <a:pt x="574" y="270"/>
                  </a:lnTo>
                  <a:lnTo>
                    <a:pt x="518" y="299"/>
                  </a:lnTo>
                  <a:lnTo>
                    <a:pt x="464" y="333"/>
                  </a:lnTo>
                  <a:lnTo>
                    <a:pt x="417" y="372"/>
                  </a:lnTo>
                  <a:lnTo>
                    <a:pt x="373" y="416"/>
                  </a:lnTo>
                  <a:lnTo>
                    <a:pt x="333" y="465"/>
                  </a:lnTo>
                  <a:lnTo>
                    <a:pt x="298" y="517"/>
                  </a:lnTo>
                  <a:lnTo>
                    <a:pt x="269" y="573"/>
                  </a:lnTo>
                  <a:lnTo>
                    <a:pt x="246" y="632"/>
                  </a:lnTo>
                  <a:lnTo>
                    <a:pt x="230" y="693"/>
                  </a:lnTo>
                  <a:lnTo>
                    <a:pt x="219" y="757"/>
                  </a:lnTo>
                  <a:lnTo>
                    <a:pt x="216" y="824"/>
                  </a:lnTo>
                  <a:lnTo>
                    <a:pt x="219" y="890"/>
                  </a:lnTo>
                  <a:lnTo>
                    <a:pt x="230" y="954"/>
                  </a:lnTo>
                  <a:lnTo>
                    <a:pt x="246" y="1016"/>
                  </a:lnTo>
                  <a:lnTo>
                    <a:pt x="269" y="1075"/>
                  </a:lnTo>
                  <a:lnTo>
                    <a:pt x="298" y="1131"/>
                  </a:lnTo>
                  <a:lnTo>
                    <a:pt x="333" y="1183"/>
                  </a:lnTo>
                  <a:lnTo>
                    <a:pt x="373" y="1232"/>
                  </a:lnTo>
                  <a:lnTo>
                    <a:pt x="417" y="1276"/>
                  </a:lnTo>
                  <a:lnTo>
                    <a:pt x="464" y="1315"/>
                  </a:lnTo>
                  <a:lnTo>
                    <a:pt x="518" y="1349"/>
                  </a:lnTo>
                  <a:lnTo>
                    <a:pt x="574" y="1378"/>
                  </a:lnTo>
                  <a:lnTo>
                    <a:pt x="632" y="1401"/>
                  </a:lnTo>
                  <a:lnTo>
                    <a:pt x="694" y="1418"/>
                  </a:lnTo>
                  <a:lnTo>
                    <a:pt x="758" y="1429"/>
                  </a:lnTo>
                  <a:lnTo>
                    <a:pt x="824" y="1432"/>
                  </a:lnTo>
                  <a:lnTo>
                    <a:pt x="891" y="1429"/>
                  </a:lnTo>
                  <a:lnTo>
                    <a:pt x="956" y="1418"/>
                  </a:lnTo>
                  <a:lnTo>
                    <a:pt x="1017" y="1401"/>
                  </a:lnTo>
                  <a:lnTo>
                    <a:pt x="1076" y="1378"/>
                  </a:lnTo>
                  <a:lnTo>
                    <a:pt x="1132" y="1349"/>
                  </a:lnTo>
                  <a:lnTo>
                    <a:pt x="1184" y="1315"/>
                  </a:lnTo>
                  <a:lnTo>
                    <a:pt x="1233" y="1276"/>
                  </a:lnTo>
                  <a:lnTo>
                    <a:pt x="1276" y="1232"/>
                  </a:lnTo>
                  <a:lnTo>
                    <a:pt x="1316" y="1183"/>
                  </a:lnTo>
                  <a:lnTo>
                    <a:pt x="1351" y="1131"/>
                  </a:lnTo>
                  <a:lnTo>
                    <a:pt x="1380" y="1075"/>
                  </a:lnTo>
                  <a:lnTo>
                    <a:pt x="1403" y="1016"/>
                  </a:lnTo>
                  <a:lnTo>
                    <a:pt x="1420" y="954"/>
                  </a:lnTo>
                  <a:lnTo>
                    <a:pt x="1431" y="890"/>
                  </a:lnTo>
                  <a:lnTo>
                    <a:pt x="1434" y="824"/>
                  </a:lnTo>
                  <a:lnTo>
                    <a:pt x="1431" y="757"/>
                  </a:lnTo>
                  <a:lnTo>
                    <a:pt x="1420" y="693"/>
                  </a:lnTo>
                  <a:lnTo>
                    <a:pt x="1403" y="632"/>
                  </a:lnTo>
                  <a:lnTo>
                    <a:pt x="1380" y="573"/>
                  </a:lnTo>
                  <a:lnTo>
                    <a:pt x="1351" y="517"/>
                  </a:lnTo>
                  <a:lnTo>
                    <a:pt x="1316" y="465"/>
                  </a:lnTo>
                  <a:lnTo>
                    <a:pt x="1276" y="416"/>
                  </a:lnTo>
                  <a:lnTo>
                    <a:pt x="1233" y="372"/>
                  </a:lnTo>
                  <a:lnTo>
                    <a:pt x="1184" y="333"/>
                  </a:lnTo>
                  <a:lnTo>
                    <a:pt x="1132" y="299"/>
                  </a:lnTo>
                  <a:lnTo>
                    <a:pt x="1076" y="270"/>
                  </a:lnTo>
                  <a:lnTo>
                    <a:pt x="1017" y="247"/>
                  </a:lnTo>
                  <a:lnTo>
                    <a:pt x="956" y="229"/>
                  </a:lnTo>
                  <a:lnTo>
                    <a:pt x="891" y="219"/>
                  </a:lnTo>
                  <a:lnTo>
                    <a:pt x="824" y="215"/>
                  </a:lnTo>
                  <a:close/>
                  <a:moveTo>
                    <a:pt x="824" y="0"/>
                  </a:moveTo>
                  <a:lnTo>
                    <a:pt x="900" y="3"/>
                  </a:lnTo>
                  <a:lnTo>
                    <a:pt x="973" y="14"/>
                  </a:lnTo>
                  <a:lnTo>
                    <a:pt x="1044" y="30"/>
                  </a:lnTo>
                  <a:lnTo>
                    <a:pt x="1112" y="52"/>
                  </a:lnTo>
                  <a:lnTo>
                    <a:pt x="1177" y="80"/>
                  </a:lnTo>
                  <a:lnTo>
                    <a:pt x="1240" y="112"/>
                  </a:lnTo>
                  <a:lnTo>
                    <a:pt x="1301" y="150"/>
                  </a:lnTo>
                  <a:lnTo>
                    <a:pt x="1356" y="193"/>
                  </a:lnTo>
                  <a:lnTo>
                    <a:pt x="1407" y="241"/>
                  </a:lnTo>
                  <a:lnTo>
                    <a:pt x="1455" y="293"/>
                  </a:lnTo>
                  <a:lnTo>
                    <a:pt x="1498" y="349"/>
                  </a:lnTo>
                  <a:lnTo>
                    <a:pt x="1536" y="408"/>
                  </a:lnTo>
                  <a:lnTo>
                    <a:pt x="1570" y="471"/>
                  </a:lnTo>
                  <a:lnTo>
                    <a:pt x="1598" y="537"/>
                  </a:lnTo>
                  <a:lnTo>
                    <a:pt x="1620" y="605"/>
                  </a:lnTo>
                  <a:lnTo>
                    <a:pt x="1636" y="676"/>
                  </a:lnTo>
                  <a:lnTo>
                    <a:pt x="1645" y="749"/>
                  </a:lnTo>
                  <a:lnTo>
                    <a:pt x="1649" y="824"/>
                  </a:lnTo>
                  <a:lnTo>
                    <a:pt x="1645" y="899"/>
                  </a:lnTo>
                  <a:lnTo>
                    <a:pt x="1636" y="972"/>
                  </a:lnTo>
                  <a:lnTo>
                    <a:pt x="1620" y="1042"/>
                  </a:lnTo>
                  <a:lnTo>
                    <a:pt x="1598" y="1111"/>
                  </a:lnTo>
                  <a:lnTo>
                    <a:pt x="1570" y="1177"/>
                  </a:lnTo>
                  <a:lnTo>
                    <a:pt x="1536" y="1240"/>
                  </a:lnTo>
                  <a:lnTo>
                    <a:pt x="1498" y="1299"/>
                  </a:lnTo>
                  <a:lnTo>
                    <a:pt x="1455" y="1354"/>
                  </a:lnTo>
                  <a:lnTo>
                    <a:pt x="1407" y="1407"/>
                  </a:lnTo>
                  <a:lnTo>
                    <a:pt x="1356" y="1454"/>
                  </a:lnTo>
                  <a:lnTo>
                    <a:pt x="1301" y="1497"/>
                  </a:lnTo>
                  <a:lnTo>
                    <a:pt x="1240" y="1535"/>
                  </a:lnTo>
                  <a:lnTo>
                    <a:pt x="1177" y="1568"/>
                  </a:lnTo>
                  <a:lnTo>
                    <a:pt x="1112" y="1596"/>
                  </a:lnTo>
                  <a:lnTo>
                    <a:pt x="1044" y="1618"/>
                  </a:lnTo>
                  <a:lnTo>
                    <a:pt x="973" y="1634"/>
                  </a:lnTo>
                  <a:lnTo>
                    <a:pt x="900" y="1644"/>
                  </a:lnTo>
                  <a:lnTo>
                    <a:pt x="824" y="1648"/>
                  </a:lnTo>
                  <a:lnTo>
                    <a:pt x="750" y="1644"/>
                  </a:lnTo>
                  <a:lnTo>
                    <a:pt x="677" y="1634"/>
                  </a:lnTo>
                  <a:lnTo>
                    <a:pt x="606" y="1618"/>
                  </a:lnTo>
                  <a:lnTo>
                    <a:pt x="538" y="1596"/>
                  </a:lnTo>
                  <a:lnTo>
                    <a:pt x="471" y="1568"/>
                  </a:lnTo>
                  <a:lnTo>
                    <a:pt x="409" y="1535"/>
                  </a:lnTo>
                  <a:lnTo>
                    <a:pt x="349" y="1497"/>
                  </a:lnTo>
                  <a:lnTo>
                    <a:pt x="294" y="1454"/>
                  </a:lnTo>
                  <a:lnTo>
                    <a:pt x="241" y="1407"/>
                  </a:lnTo>
                  <a:lnTo>
                    <a:pt x="194" y="1354"/>
                  </a:lnTo>
                  <a:lnTo>
                    <a:pt x="151" y="1299"/>
                  </a:lnTo>
                  <a:lnTo>
                    <a:pt x="113" y="1240"/>
                  </a:lnTo>
                  <a:lnTo>
                    <a:pt x="79" y="1177"/>
                  </a:lnTo>
                  <a:lnTo>
                    <a:pt x="51" y="1111"/>
                  </a:lnTo>
                  <a:lnTo>
                    <a:pt x="29" y="1042"/>
                  </a:lnTo>
                  <a:lnTo>
                    <a:pt x="13" y="972"/>
                  </a:lnTo>
                  <a:lnTo>
                    <a:pt x="3" y="899"/>
                  </a:lnTo>
                  <a:lnTo>
                    <a:pt x="0" y="824"/>
                  </a:lnTo>
                  <a:lnTo>
                    <a:pt x="3" y="749"/>
                  </a:lnTo>
                  <a:lnTo>
                    <a:pt x="13" y="676"/>
                  </a:lnTo>
                  <a:lnTo>
                    <a:pt x="29" y="605"/>
                  </a:lnTo>
                  <a:lnTo>
                    <a:pt x="51" y="537"/>
                  </a:lnTo>
                  <a:lnTo>
                    <a:pt x="79" y="471"/>
                  </a:lnTo>
                  <a:lnTo>
                    <a:pt x="113" y="408"/>
                  </a:lnTo>
                  <a:lnTo>
                    <a:pt x="151" y="349"/>
                  </a:lnTo>
                  <a:lnTo>
                    <a:pt x="194" y="293"/>
                  </a:lnTo>
                  <a:lnTo>
                    <a:pt x="241" y="241"/>
                  </a:lnTo>
                  <a:lnTo>
                    <a:pt x="294" y="193"/>
                  </a:lnTo>
                  <a:lnTo>
                    <a:pt x="349" y="150"/>
                  </a:lnTo>
                  <a:lnTo>
                    <a:pt x="409" y="112"/>
                  </a:lnTo>
                  <a:lnTo>
                    <a:pt x="471" y="80"/>
                  </a:lnTo>
                  <a:lnTo>
                    <a:pt x="538" y="52"/>
                  </a:lnTo>
                  <a:lnTo>
                    <a:pt x="606" y="30"/>
                  </a:lnTo>
                  <a:lnTo>
                    <a:pt x="677" y="14"/>
                  </a:lnTo>
                  <a:lnTo>
                    <a:pt x="750" y="3"/>
                  </a:lnTo>
                  <a:lnTo>
                    <a:pt x="824"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6492835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13" name="Rectangle 12">
            <a:extLst>
              <a:ext uri="{FF2B5EF4-FFF2-40B4-BE49-F238E27FC236}">
                <a16:creationId xmlns:a16="http://schemas.microsoft.com/office/drawing/2014/main" id="{F366AD85-1D34-1A19-39C0-42E5C0438100}"/>
              </a:ext>
            </a:extLst>
          </p:cNvPr>
          <p:cNvSpPr/>
          <p:nvPr/>
        </p:nvSpPr>
        <p:spPr>
          <a:xfrm>
            <a:off x="2850078" y="6026"/>
            <a:ext cx="9352530" cy="570335"/>
          </a:xfrm>
          <a:prstGeom prst="rect">
            <a:avLst/>
          </a:prstGeom>
          <a:solidFill>
            <a:srgbClr val="4EE6DC"/>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CCA62">
                    <a:lumMod val="60000"/>
                    <a:lumOff val="40000"/>
                  </a:srgbClr>
                </a:solidFill>
              </a:ln>
              <a:noFill/>
              <a:highlight>
                <a:srgbClr val="EAF5F5"/>
              </a:highlight>
            </a:endParaRPr>
          </a:p>
        </p:txBody>
      </p:sp>
      <p:sp>
        <p:nvSpPr>
          <p:cNvPr id="14" name="Rectangle 13">
            <a:extLst>
              <a:ext uri="{FF2B5EF4-FFF2-40B4-BE49-F238E27FC236}">
                <a16:creationId xmlns:a16="http://schemas.microsoft.com/office/drawing/2014/main" id="{88E181D8-94DB-AEF7-B0B6-E03AD0214B8A}"/>
              </a:ext>
            </a:extLst>
          </p:cNvPr>
          <p:cNvSpPr/>
          <p:nvPr/>
        </p:nvSpPr>
        <p:spPr>
          <a:xfrm>
            <a:off x="0" y="4469"/>
            <a:ext cx="2850078" cy="570335"/>
          </a:xfrm>
          <a:prstGeom prst="rect">
            <a:avLst/>
          </a:prstGeom>
          <a:solidFill>
            <a:srgbClr val="021559"/>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CCA62">
                    <a:lumMod val="60000"/>
                    <a:lumOff val="40000"/>
                  </a:srgbClr>
                </a:solidFill>
              </a:ln>
              <a:noFill/>
              <a:highlight>
                <a:srgbClr val="EAF5F5"/>
              </a:highlight>
            </a:endParaRPr>
          </a:p>
        </p:txBody>
      </p:sp>
      <p:sp>
        <p:nvSpPr>
          <p:cNvPr id="10" name="Google Shape;232;p34">
            <a:extLst>
              <a:ext uri="{FF2B5EF4-FFF2-40B4-BE49-F238E27FC236}">
                <a16:creationId xmlns:a16="http://schemas.microsoft.com/office/drawing/2014/main" id="{21B89356-4234-7A45-8340-F0433CBA8A4B}"/>
              </a:ext>
            </a:extLst>
          </p:cNvPr>
          <p:cNvSpPr txBox="1"/>
          <p:nvPr/>
        </p:nvSpPr>
        <p:spPr>
          <a:xfrm>
            <a:off x="1169445" y="3184783"/>
            <a:ext cx="2695074" cy="9064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l-GR" sz="2800" b="0" i="0" u="none" strike="noStrike" kern="0" cap="none" spc="-150" normalizeH="0" baseline="0" noProof="0" dirty="0">
              <a:ln>
                <a:noFill/>
              </a:ln>
              <a:solidFill>
                <a:srgbClr val="02AEF0"/>
              </a:solidFill>
              <a:effectLst/>
              <a:uLnTx/>
              <a:uFillTx/>
              <a:latin typeface="Roboto Regular" charset="0"/>
              <a:ea typeface="Roboto Regular" charset="0"/>
              <a:cs typeface="Roboto Regular" charset="0"/>
              <a:sym typeface="Arial"/>
            </a:endParaRPr>
          </a:p>
        </p:txBody>
      </p:sp>
      <p:sp>
        <p:nvSpPr>
          <p:cNvPr id="18" name="Rectangle 17">
            <a:extLst>
              <a:ext uri="{FF2B5EF4-FFF2-40B4-BE49-F238E27FC236}">
                <a16:creationId xmlns:a16="http://schemas.microsoft.com/office/drawing/2014/main" id="{9C502C17-43A5-204F-98B4-263C5610E47C}"/>
              </a:ext>
            </a:extLst>
          </p:cNvPr>
          <p:cNvSpPr/>
          <p:nvPr/>
        </p:nvSpPr>
        <p:spPr>
          <a:xfrm>
            <a:off x="375137" y="155291"/>
            <a:ext cx="4671472" cy="261610"/>
          </a:xfrm>
          <a:prstGeom prst="rect">
            <a:avLst/>
          </a:prstGeom>
        </p:spPr>
        <p:txBody>
          <a:bodyPr wrap="none">
            <a:spAutoFit/>
          </a:bodyPr>
          <a:lstStyle/>
          <a:p>
            <a:pPr defTabSz="914377">
              <a:spcBef>
                <a:spcPts val="1000"/>
              </a:spcBef>
              <a:spcAft>
                <a:spcPts val="1000"/>
              </a:spcAft>
              <a:buClr>
                <a:schemeClr val="bg1"/>
              </a:buClr>
            </a:pPr>
            <a:r>
              <a:rPr lang="el-GR" sz="1100" b="1" dirty="0">
                <a:solidFill>
                  <a:schemeClr val="bg1"/>
                </a:solidFill>
                <a:latin typeface="Roboto" panose="02000000000000000000" pitchFamily="2" charset="0"/>
                <a:ea typeface="Roboto" panose="02000000000000000000" pitchFamily="2" charset="0"/>
                <a:cs typeface="Roboto" panose="02000000000000000000" pitchFamily="2" charset="0"/>
              </a:rPr>
              <a:t>ΕΝΙΣΧΥΣΗ ΛΕΙΤΟΥΡΓΙΚΟΤΗΤΑΣ                     </a:t>
            </a:r>
            <a:r>
              <a:rPr lang="el-GR" sz="1100" b="1" dirty="0">
                <a:solidFill>
                  <a:srgbClr val="021559"/>
                </a:solidFill>
                <a:latin typeface="Roboto" panose="02000000000000000000" pitchFamily="2" charset="0"/>
                <a:ea typeface="Roboto" panose="02000000000000000000" pitchFamily="2" charset="0"/>
                <a:cs typeface="Roboto" panose="02000000000000000000" pitchFamily="2" charset="0"/>
              </a:rPr>
              <a:t>01 </a:t>
            </a:r>
            <a:r>
              <a:rPr lang="el-GR" sz="1100" b="1" dirty="0">
                <a:solidFill>
                  <a:srgbClr val="021559"/>
                </a:solidFill>
                <a:latin typeface="Roboto" panose="02000000000000000000" pitchFamily="2" charset="0"/>
                <a:ea typeface="Roboto" panose="02000000000000000000" pitchFamily="2" charset="0"/>
              </a:rPr>
              <a:t>Νέο μοντέλο διοίκησης</a:t>
            </a:r>
            <a:endParaRPr lang="el-GR" sz="1100" b="1" dirty="0">
              <a:solidFill>
                <a:srgbClr val="021559"/>
              </a:solidFill>
              <a:latin typeface="Roboto" panose="02000000000000000000" pitchFamily="2" charset="0"/>
              <a:ea typeface="Roboto" panose="02000000000000000000" pitchFamily="2" charset="0"/>
              <a:cs typeface="Roboto" panose="02000000000000000000" pitchFamily="2" charset="0"/>
            </a:endParaRPr>
          </a:p>
        </p:txBody>
      </p:sp>
      <p:pic>
        <p:nvPicPr>
          <p:cNvPr id="24" name="Picture 23">
            <a:extLst>
              <a:ext uri="{FF2B5EF4-FFF2-40B4-BE49-F238E27FC236}">
                <a16:creationId xmlns:a16="http://schemas.microsoft.com/office/drawing/2014/main" id="{219FE7D9-B196-F94E-8AD5-36AB8EE826FF}"/>
              </a:ext>
            </a:extLst>
          </p:cNvPr>
          <p:cNvPicPr>
            <a:picLocks noChangeAspect="1"/>
          </p:cNvPicPr>
          <p:nvPr/>
        </p:nvPicPr>
        <p:blipFill>
          <a:blip r:embed="rId3"/>
          <a:stretch>
            <a:fillRect/>
          </a:stretch>
        </p:blipFill>
        <p:spPr>
          <a:xfrm>
            <a:off x="180000" y="6300000"/>
            <a:ext cx="2414466" cy="432000"/>
          </a:xfrm>
          <a:prstGeom prst="rect">
            <a:avLst/>
          </a:prstGeom>
        </p:spPr>
      </p:pic>
      <p:sp>
        <p:nvSpPr>
          <p:cNvPr id="2" name="TextBox 1">
            <a:extLst>
              <a:ext uri="{FF2B5EF4-FFF2-40B4-BE49-F238E27FC236}">
                <a16:creationId xmlns:a16="http://schemas.microsoft.com/office/drawing/2014/main" id="{B6BFB852-C9EA-1748-8AA2-B09B42809510}"/>
              </a:ext>
            </a:extLst>
          </p:cNvPr>
          <p:cNvSpPr txBox="1"/>
          <p:nvPr/>
        </p:nvSpPr>
        <p:spPr>
          <a:xfrm>
            <a:off x="375136" y="828596"/>
            <a:ext cx="10799370" cy="5724644"/>
          </a:xfrm>
          <a:prstGeom prst="rect">
            <a:avLst/>
          </a:prstGeom>
          <a:noFill/>
        </p:spPr>
        <p:txBody>
          <a:bodyPr wrap="square" rtlCol="0">
            <a:spAutoFit/>
          </a:bodyPr>
          <a:lstStyle/>
          <a:p>
            <a:r>
              <a:rPr lang="el-GR" sz="2400" b="1" dirty="0">
                <a:solidFill>
                  <a:srgbClr val="021559"/>
                </a:solidFill>
                <a:latin typeface="Roboto" panose="02000000000000000000" pitchFamily="2" charset="0"/>
                <a:ea typeface="Roboto" panose="02000000000000000000" pitchFamily="2" charset="0"/>
              </a:rPr>
              <a:t>ΟΡΓΑΝΑ ΔΙΟΙΚΗΣΗΣ</a:t>
            </a:r>
            <a:endParaRPr lang="en-US" sz="2400" b="1" dirty="0">
              <a:solidFill>
                <a:srgbClr val="021559"/>
              </a:solidFill>
              <a:latin typeface="Roboto" panose="02000000000000000000" pitchFamily="2" charset="0"/>
              <a:ea typeface="Roboto" panose="02000000000000000000" pitchFamily="2" charset="0"/>
            </a:endParaRPr>
          </a:p>
          <a:p>
            <a:endParaRPr lang="x-none" dirty="0">
              <a:solidFill>
                <a:srgbClr val="021559"/>
              </a:solidFill>
              <a:latin typeface="Roboto" panose="02000000000000000000" pitchFamily="2" charset="0"/>
              <a:ea typeface="Roboto" panose="02000000000000000000" pitchFamily="2" charset="0"/>
            </a:endParaRPr>
          </a:p>
          <a:p>
            <a:r>
              <a:rPr lang="el-GR" b="1" dirty="0">
                <a:solidFill>
                  <a:srgbClr val="021559"/>
                </a:solidFill>
                <a:latin typeface="Roboto" panose="02000000000000000000" pitchFamily="2" charset="0"/>
                <a:ea typeface="Roboto" panose="02000000000000000000" pitchFamily="2" charset="0"/>
              </a:rPr>
              <a:t>3. Σύγκλητος</a:t>
            </a:r>
            <a:endParaRPr lang="en-US" b="1" dirty="0">
              <a:solidFill>
                <a:srgbClr val="021559"/>
              </a:solidFill>
              <a:latin typeface="Roboto" panose="02000000000000000000" pitchFamily="2" charset="0"/>
              <a:ea typeface="Roboto" panose="02000000000000000000" pitchFamily="2" charset="0"/>
            </a:endParaRPr>
          </a:p>
          <a:p>
            <a:pPr marL="763588" indent="-307975">
              <a:buFont typeface="Arial" panose="020B0604020202020204" pitchFamily="34" charset="0"/>
              <a:buChar char="•"/>
            </a:pPr>
            <a:r>
              <a:rPr lang="el-GR" dirty="0">
                <a:solidFill>
                  <a:srgbClr val="021559"/>
                </a:solidFill>
                <a:latin typeface="Roboto" panose="02000000000000000000" pitchFamily="2" charset="0"/>
                <a:ea typeface="Roboto" panose="02000000000000000000" pitchFamily="2" charset="0"/>
              </a:rPr>
              <a:t>Αποτελείται από τους εξής: Πρύτανης, Κοσμήτορες, Πρόεδροι και εκπρόσωποι ΕΕΠ, ΕΔΙΠ, ΕΤΕΠ και φοιτητών.</a:t>
            </a:r>
          </a:p>
          <a:p>
            <a:pPr marL="763588" indent="-307975">
              <a:buFont typeface="Arial" panose="020B0604020202020204" pitchFamily="34" charset="0"/>
              <a:buChar char="•"/>
            </a:pPr>
            <a:r>
              <a:rPr lang="el-GR" dirty="0">
                <a:solidFill>
                  <a:srgbClr val="021559"/>
                </a:solidFill>
                <a:latin typeface="Roboto" panose="02000000000000000000" pitchFamily="2" charset="0"/>
                <a:ea typeface="Roboto" panose="02000000000000000000" pitchFamily="2" charset="0"/>
              </a:rPr>
              <a:t>Ασκεί κυρίως ακαδημαϊκές και ερευνητικές αρμοδιότητες. </a:t>
            </a:r>
            <a:endParaRPr lang="en-US" dirty="0">
              <a:solidFill>
                <a:srgbClr val="021559"/>
              </a:solidFill>
              <a:latin typeface="Roboto" panose="02000000000000000000" pitchFamily="2" charset="0"/>
              <a:ea typeface="Roboto" panose="02000000000000000000" pitchFamily="2" charset="0"/>
            </a:endParaRPr>
          </a:p>
          <a:p>
            <a:endParaRPr lang="x-none" dirty="0">
              <a:solidFill>
                <a:srgbClr val="021559"/>
              </a:solidFill>
              <a:latin typeface="Roboto" panose="02000000000000000000" pitchFamily="2" charset="0"/>
              <a:ea typeface="Roboto" panose="02000000000000000000" pitchFamily="2" charset="0"/>
            </a:endParaRPr>
          </a:p>
          <a:p>
            <a:r>
              <a:rPr lang="el-GR" b="1" dirty="0">
                <a:solidFill>
                  <a:srgbClr val="021559"/>
                </a:solidFill>
                <a:latin typeface="Roboto" panose="02000000000000000000" pitchFamily="2" charset="0"/>
                <a:ea typeface="Roboto" panose="02000000000000000000" pitchFamily="2" charset="0"/>
              </a:rPr>
              <a:t>4. Αντιπρυτάνεις</a:t>
            </a:r>
          </a:p>
          <a:p>
            <a:pPr marL="742950" lvl="1" indent="-285750">
              <a:buFont typeface="Arial" panose="020B0604020202020204" pitchFamily="34" charset="0"/>
              <a:buChar char="•"/>
            </a:pPr>
            <a:r>
              <a:rPr lang="el-GR" dirty="0">
                <a:solidFill>
                  <a:srgbClr val="021559"/>
                </a:solidFill>
                <a:latin typeface="Roboto" panose="02000000000000000000" pitchFamily="2" charset="0"/>
                <a:ea typeface="Roboto" panose="02000000000000000000" pitchFamily="2" charset="0"/>
              </a:rPr>
              <a:t>Ορίζονται από το ΣΔ κατόπιν πρότασης του υποψήφιου Πρύτανη κατά τη διαδικασία της εκλογής του και δύναται να παύονται κατά τη διάρκεια της θητείας τους για σπουδαίο λόγο. Δεν αποτελούν μέλη του ΣΔ.</a:t>
            </a:r>
          </a:p>
          <a:p>
            <a:pPr marL="742950" lvl="1" indent="-285750">
              <a:buFont typeface="Arial" panose="020B0604020202020204" pitchFamily="34" charset="0"/>
              <a:buChar char="•"/>
            </a:pPr>
            <a:r>
              <a:rPr lang="el-GR" dirty="0">
                <a:solidFill>
                  <a:srgbClr val="021559"/>
                </a:solidFill>
                <a:latin typeface="Roboto" panose="02000000000000000000" pitchFamily="2" charset="0"/>
                <a:ea typeface="Roboto" panose="02000000000000000000" pitchFamily="2" charset="0"/>
              </a:rPr>
              <a:t>Οι αρμοδιότητές τους καθορίζονται με βάσει τον τομέα ευθύνης που τους ανατίθεται από τον Πρύτανη, κατόπιν σύμφωνης γνώμης του ΣΔ.</a:t>
            </a:r>
            <a:endParaRPr lang="en-US" dirty="0">
              <a:solidFill>
                <a:srgbClr val="021559"/>
              </a:solidFill>
              <a:latin typeface="Roboto" panose="02000000000000000000" pitchFamily="2" charset="0"/>
              <a:ea typeface="Roboto" panose="02000000000000000000" pitchFamily="2" charset="0"/>
            </a:endParaRPr>
          </a:p>
          <a:p>
            <a:endParaRPr lang="x-none" dirty="0">
              <a:solidFill>
                <a:srgbClr val="021559"/>
              </a:solidFill>
              <a:latin typeface="Roboto" panose="02000000000000000000" pitchFamily="2" charset="0"/>
              <a:ea typeface="Roboto" panose="02000000000000000000" pitchFamily="2" charset="0"/>
            </a:endParaRPr>
          </a:p>
          <a:p>
            <a:r>
              <a:rPr lang="el-GR" b="1" dirty="0">
                <a:solidFill>
                  <a:srgbClr val="021559"/>
                </a:solidFill>
                <a:latin typeface="Roboto" panose="02000000000000000000" pitchFamily="2" charset="0"/>
                <a:ea typeface="Roboto" panose="02000000000000000000" pitchFamily="2" charset="0"/>
              </a:rPr>
              <a:t>5. Εκτελεστικός Διευθυντής</a:t>
            </a:r>
          </a:p>
          <a:p>
            <a:pPr marL="742950" lvl="1" indent="-285750">
              <a:buFont typeface="Arial" panose="020B0604020202020204" pitchFamily="34" charset="0"/>
              <a:buChar char="•"/>
            </a:pPr>
            <a:r>
              <a:rPr lang="el-GR" dirty="0">
                <a:solidFill>
                  <a:srgbClr val="021559"/>
                </a:solidFill>
                <a:latin typeface="Roboto" panose="02000000000000000000" pitchFamily="2" charset="0"/>
                <a:ea typeface="Roboto" panose="02000000000000000000" pitchFamily="2" charset="0"/>
              </a:rPr>
              <a:t>Επιλέγεται από το ΣΔ,  κατόπιν δημόσιας πρόσκλησης, με θητεία παράλληλη με αυτή του ΣΔ.</a:t>
            </a:r>
            <a:r>
              <a:rPr lang="el-GR" b="1" dirty="0">
                <a:solidFill>
                  <a:srgbClr val="021559"/>
                </a:solidFill>
                <a:latin typeface="Roboto" panose="02000000000000000000" pitchFamily="2" charset="0"/>
                <a:ea typeface="Roboto" panose="02000000000000000000" pitchFamily="2" charset="0"/>
              </a:rPr>
              <a:t> </a:t>
            </a:r>
            <a:endParaRPr lang="el-GR" dirty="0">
              <a:solidFill>
                <a:srgbClr val="021559"/>
              </a:solidFill>
              <a:latin typeface="Roboto" panose="02000000000000000000" pitchFamily="2" charset="0"/>
              <a:ea typeface="Roboto" panose="02000000000000000000" pitchFamily="2" charset="0"/>
            </a:endParaRPr>
          </a:p>
          <a:p>
            <a:pPr marL="742950" lvl="1" indent="-285750">
              <a:buFont typeface="Arial" panose="020B0604020202020204" pitchFamily="34" charset="0"/>
              <a:buChar char="•"/>
            </a:pPr>
            <a:r>
              <a:rPr lang="el-GR" dirty="0">
                <a:solidFill>
                  <a:srgbClr val="021559"/>
                </a:solidFill>
                <a:latin typeface="Roboto" panose="02000000000000000000" pitchFamily="2" charset="0"/>
                <a:ea typeface="Roboto" panose="02000000000000000000" pitchFamily="2" charset="0"/>
              </a:rPr>
              <a:t>Δικαίωμα συμμετοχής έχουν στελέχη αυξημένων προσόντων εντός ή εκτός του ΑΕΙ και ιδιώτες.</a:t>
            </a:r>
          </a:p>
          <a:p>
            <a:pPr marL="742950" lvl="1" indent="-285750">
              <a:buFont typeface="Arial" panose="020B0604020202020204" pitchFamily="34" charset="0"/>
              <a:buChar char="•"/>
            </a:pPr>
            <a:r>
              <a:rPr lang="el-GR" dirty="0">
                <a:solidFill>
                  <a:srgbClr val="021559"/>
                </a:solidFill>
                <a:latin typeface="Roboto" panose="02000000000000000000" pitchFamily="2" charset="0"/>
                <a:ea typeface="Roboto" panose="02000000000000000000" pitchFamily="2" charset="0"/>
              </a:rPr>
              <a:t>Δύναται να παύεται πριν τη λήξη της θητείας του για σπουδαίο λόγο.</a:t>
            </a:r>
            <a:endParaRPr lang="x-none" dirty="0">
              <a:solidFill>
                <a:srgbClr val="021559"/>
              </a:solidFill>
              <a:latin typeface="Roboto" panose="02000000000000000000" pitchFamily="2" charset="0"/>
              <a:ea typeface="Roboto" panose="02000000000000000000" pitchFamily="2" charset="0"/>
            </a:endParaRPr>
          </a:p>
          <a:p>
            <a:endParaRPr lang="el-GR" dirty="0">
              <a:solidFill>
                <a:srgbClr val="021559"/>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7289286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10" name="Rectangle 9">
            <a:extLst>
              <a:ext uri="{FF2B5EF4-FFF2-40B4-BE49-F238E27FC236}">
                <a16:creationId xmlns:a16="http://schemas.microsoft.com/office/drawing/2014/main" id="{D5CB01EA-DBF0-032D-0DF2-68887C6EC402}"/>
              </a:ext>
            </a:extLst>
          </p:cNvPr>
          <p:cNvSpPr/>
          <p:nvPr/>
        </p:nvSpPr>
        <p:spPr>
          <a:xfrm>
            <a:off x="2850078" y="6026"/>
            <a:ext cx="9352530" cy="570335"/>
          </a:xfrm>
          <a:prstGeom prst="rect">
            <a:avLst/>
          </a:prstGeom>
          <a:solidFill>
            <a:srgbClr val="4EE6DC"/>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CCA62">
                    <a:lumMod val="60000"/>
                    <a:lumOff val="40000"/>
                  </a:srgbClr>
                </a:solidFill>
              </a:ln>
              <a:noFill/>
              <a:highlight>
                <a:srgbClr val="EAF5F5"/>
              </a:highlight>
            </a:endParaRPr>
          </a:p>
        </p:txBody>
      </p:sp>
      <p:sp>
        <p:nvSpPr>
          <p:cNvPr id="11" name="Rectangle 10">
            <a:extLst>
              <a:ext uri="{FF2B5EF4-FFF2-40B4-BE49-F238E27FC236}">
                <a16:creationId xmlns:a16="http://schemas.microsoft.com/office/drawing/2014/main" id="{C69C2990-4E98-8DC8-77FC-216CC7AF68C1}"/>
              </a:ext>
            </a:extLst>
          </p:cNvPr>
          <p:cNvSpPr/>
          <p:nvPr/>
        </p:nvSpPr>
        <p:spPr>
          <a:xfrm>
            <a:off x="0" y="4469"/>
            <a:ext cx="2850078" cy="570335"/>
          </a:xfrm>
          <a:prstGeom prst="rect">
            <a:avLst/>
          </a:prstGeom>
          <a:solidFill>
            <a:srgbClr val="021559"/>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CCA62">
                    <a:lumMod val="60000"/>
                    <a:lumOff val="40000"/>
                  </a:srgbClr>
                </a:solidFill>
              </a:ln>
              <a:noFill/>
              <a:highlight>
                <a:srgbClr val="EAF5F5"/>
              </a:highlight>
            </a:endParaRPr>
          </a:p>
        </p:txBody>
      </p:sp>
      <p:sp>
        <p:nvSpPr>
          <p:cNvPr id="18" name="Rectangle 17">
            <a:extLst>
              <a:ext uri="{FF2B5EF4-FFF2-40B4-BE49-F238E27FC236}">
                <a16:creationId xmlns:a16="http://schemas.microsoft.com/office/drawing/2014/main" id="{9C502C17-43A5-204F-98B4-263C5610E47C}"/>
              </a:ext>
            </a:extLst>
          </p:cNvPr>
          <p:cNvSpPr/>
          <p:nvPr/>
        </p:nvSpPr>
        <p:spPr>
          <a:xfrm>
            <a:off x="375137" y="164069"/>
            <a:ext cx="4671472" cy="196551"/>
          </a:xfrm>
          <a:prstGeom prst="rect">
            <a:avLst/>
          </a:prstGeom>
        </p:spPr>
        <p:txBody>
          <a:bodyPr wrap="none">
            <a:spAutoFit/>
          </a:bodyPr>
          <a:lstStyle/>
          <a:p>
            <a:pPr defTabSz="914377">
              <a:spcBef>
                <a:spcPts val="1000"/>
              </a:spcBef>
              <a:spcAft>
                <a:spcPts val="1000"/>
              </a:spcAft>
              <a:buClr>
                <a:schemeClr val="bg1"/>
              </a:buClr>
            </a:pPr>
            <a:r>
              <a:rPr lang="el-GR" sz="1100" b="1" dirty="0">
                <a:solidFill>
                  <a:schemeClr val="bg1"/>
                </a:solidFill>
                <a:latin typeface="Roboto" panose="02000000000000000000" pitchFamily="2" charset="0"/>
                <a:ea typeface="Roboto" panose="02000000000000000000" pitchFamily="2" charset="0"/>
                <a:cs typeface="Roboto" panose="02000000000000000000" pitchFamily="2" charset="0"/>
              </a:rPr>
              <a:t>ΕΝΙΣΧΥΣΗ ΛΕΙΤΟΥΡΓΙΚΟΤΗΤΑΣ                     </a:t>
            </a:r>
            <a:r>
              <a:rPr lang="el-GR" sz="1100" b="1" dirty="0">
                <a:solidFill>
                  <a:srgbClr val="021559"/>
                </a:solidFill>
                <a:latin typeface="Roboto" panose="02000000000000000000" pitchFamily="2" charset="0"/>
                <a:ea typeface="Roboto" panose="02000000000000000000" pitchFamily="2" charset="0"/>
                <a:cs typeface="Roboto" panose="02000000000000000000" pitchFamily="2" charset="0"/>
              </a:rPr>
              <a:t>01 </a:t>
            </a:r>
            <a:r>
              <a:rPr lang="el-GR" sz="1100" b="1" dirty="0">
                <a:solidFill>
                  <a:srgbClr val="021559"/>
                </a:solidFill>
                <a:latin typeface="Roboto" panose="02000000000000000000" pitchFamily="2" charset="0"/>
                <a:ea typeface="Roboto" panose="02000000000000000000" pitchFamily="2" charset="0"/>
              </a:rPr>
              <a:t>Νέο μοντέλο διοίκησης</a:t>
            </a:r>
            <a:endParaRPr lang="el-GR" sz="1100" b="1" dirty="0">
              <a:solidFill>
                <a:srgbClr val="021559"/>
              </a:solidFill>
              <a:latin typeface="Roboto" panose="02000000000000000000" pitchFamily="2" charset="0"/>
              <a:ea typeface="Roboto" panose="02000000000000000000" pitchFamily="2" charset="0"/>
              <a:cs typeface="Roboto" panose="02000000000000000000" pitchFamily="2" charset="0"/>
            </a:endParaRPr>
          </a:p>
        </p:txBody>
      </p:sp>
      <p:sp>
        <p:nvSpPr>
          <p:cNvPr id="20" name="TextBox 19">
            <a:extLst>
              <a:ext uri="{FF2B5EF4-FFF2-40B4-BE49-F238E27FC236}">
                <a16:creationId xmlns:a16="http://schemas.microsoft.com/office/drawing/2014/main" id="{6F8171AD-499F-A945-98B0-DC9E3B3682A0}"/>
              </a:ext>
            </a:extLst>
          </p:cNvPr>
          <p:cNvSpPr txBox="1"/>
          <p:nvPr/>
        </p:nvSpPr>
        <p:spPr>
          <a:xfrm>
            <a:off x="375137" y="856772"/>
            <a:ext cx="12437350" cy="461665"/>
          </a:xfrm>
          <a:prstGeom prst="rect">
            <a:avLst/>
          </a:prstGeom>
          <a:noFill/>
        </p:spPr>
        <p:txBody>
          <a:bodyPr wrap="square" rtlCol="0">
            <a:spAutoFit/>
          </a:bodyPr>
          <a:lstStyle/>
          <a:p>
            <a:r>
              <a:rPr lang="el-GR" sz="2400" b="1" dirty="0">
                <a:solidFill>
                  <a:srgbClr val="021559"/>
                </a:solidFill>
                <a:latin typeface="Roboto" panose="02000000000000000000" pitchFamily="2" charset="0"/>
                <a:ea typeface="Roboto" panose="02000000000000000000" pitchFamily="2" charset="0"/>
              </a:rPr>
              <a:t>ΟΦΕΛΗ</a:t>
            </a:r>
            <a:r>
              <a:rPr lang="en-US" sz="2400" b="1" dirty="0">
                <a:solidFill>
                  <a:srgbClr val="021559"/>
                </a:solidFill>
                <a:latin typeface="Roboto" panose="02000000000000000000" pitchFamily="2" charset="0"/>
                <a:ea typeface="Roboto" panose="02000000000000000000" pitchFamily="2" charset="0"/>
              </a:rPr>
              <a:t>: </a:t>
            </a:r>
            <a:r>
              <a:rPr lang="el-GR" sz="2400" b="1" dirty="0">
                <a:solidFill>
                  <a:srgbClr val="021559"/>
                </a:solidFill>
                <a:latin typeface="Roboto" panose="02000000000000000000" pitchFamily="2" charset="0"/>
                <a:ea typeface="Roboto" panose="02000000000000000000" pitchFamily="2" charset="0"/>
              </a:rPr>
              <a:t>ΤΕΛΟΣ ΣΤΑ ΠΡΟΒΛΗΜΑΤΑ ΤΟΥ ΧΘΕΣ, ΝΕΟΙ ΟΡΙΖΟΝΤΕΣ ΓΙΑ ΤΟ ΑΥΡΙΟ</a:t>
            </a:r>
          </a:p>
        </p:txBody>
      </p:sp>
      <p:pic>
        <p:nvPicPr>
          <p:cNvPr id="24" name="Picture 23">
            <a:extLst>
              <a:ext uri="{FF2B5EF4-FFF2-40B4-BE49-F238E27FC236}">
                <a16:creationId xmlns:a16="http://schemas.microsoft.com/office/drawing/2014/main" id="{219FE7D9-B196-F94E-8AD5-36AB8EE826FF}"/>
              </a:ext>
            </a:extLst>
          </p:cNvPr>
          <p:cNvPicPr>
            <a:picLocks noChangeAspect="1"/>
          </p:cNvPicPr>
          <p:nvPr/>
        </p:nvPicPr>
        <p:blipFill>
          <a:blip r:embed="rId3"/>
          <a:stretch>
            <a:fillRect/>
          </a:stretch>
        </p:blipFill>
        <p:spPr>
          <a:xfrm>
            <a:off x="180000" y="6300000"/>
            <a:ext cx="2414466" cy="432000"/>
          </a:xfrm>
          <a:prstGeom prst="rect">
            <a:avLst/>
          </a:prstGeom>
        </p:spPr>
      </p:pic>
      <p:graphicFrame>
        <p:nvGraphicFramePr>
          <p:cNvPr id="9" name="Table 3">
            <a:extLst>
              <a:ext uri="{FF2B5EF4-FFF2-40B4-BE49-F238E27FC236}">
                <a16:creationId xmlns:a16="http://schemas.microsoft.com/office/drawing/2014/main" id="{D1BF249C-E81F-944F-8E64-CA39A6CA7EA3}"/>
              </a:ext>
            </a:extLst>
          </p:cNvPr>
          <p:cNvGraphicFramePr>
            <a:graphicFrameLocks noGrp="1"/>
          </p:cNvGraphicFramePr>
          <p:nvPr>
            <p:extLst>
              <p:ext uri="{D42A27DB-BD31-4B8C-83A1-F6EECF244321}">
                <p14:modId xmlns:p14="http://schemas.microsoft.com/office/powerpoint/2010/main" val="3783409912"/>
              </p:ext>
            </p:extLst>
          </p:nvPr>
        </p:nvGraphicFramePr>
        <p:xfrm>
          <a:off x="427252" y="1523251"/>
          <a:ext cx="11431996" cy="4776748"/>
        </p:xfrm>
        <a:graphic>
          <a:graphicData uri="http://schemas.openxmlformats.org/drawingml/2006/table">
            <a:tbl>
              <a:tblPr firstRow="1" bandRow="1">
                <a:tableStyleId>{5C22544A-7EE6-4342-B048-85BDC9FD1C3A}</a:tableStyleId>
              </a:tblPr>
              <a:tblGrid>
                <a:gridCol w="3981910">
                  <a:extLst>
                    <a:ext uri="{9D8B030D-6E8A-4147-A177-3AD203B41FA5}">
                      <a16:colId xmlns:a16="http://schemas.microsoft.com/office/drawing/2014/main" val="2549644129"/>
                    </a:ext>
                  </a:extLst>
                </a:gridCol>
                <a:gridCol w="1390389">
                  <a:extLst>
                    <a:ext uri="{9D8B030D-6E8A-4147-A177-3AD203B41FA5}">
                      <a16:colId xmlns:a16="http://schemas.microsoft.com/office/drawing/2014/main" val="3588991502"/>
                    </a:ext>
                  </a:extLst>
                </a:gridCol>
                <a:gridCol w="6059697">
                  <a:extLst>
                    <a:ext uri="{9D8B030D-6E8A-4147-A177-3AD203B41FA5}">
                      <a16:colId xmlns:a16="http://schemas.microsoft.com/office/drawing/2014/main" val="1110128752"/>
                    </a:ext>
                  </a:extLst>
                </a:gridCol>
              </a:tblGrid>
              <a:tr h="372214">
                <a:tc>
                  <a:txBody>
                    <a:bodyPr/>
                    <a:lstStyle/>
                    <a:p>
                      <a:pPr algn="ctr"/>
                      <a:r>
                        <a:rPr lang="el-GR" sz="1800" dirty="0">
                          <a:latin typeface="Roboto" panose="02000000000000000000" pitchFamily="2" charset="0"/>
                          <a:ea typeface="Roboto" panose="02000000000000000000" pitchFamily="2" charset="0"/>
                        </a:rPr>
                        <a:t>Τα προβλήματα του σήμερα</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21559"/>
                    </a:solidFill>
                  </a:tcPr>
                </a:tc>
                <a:tc>
                  <a:txBody>
                    <a:bodyPr/>
                    <a:lstStyle/>
                    <a:p>
                      <a:pPr algn="ctr"/>
                      <a:endParaRPr lang="el-GR" sz="1800" dirty="0">
                        <a:latin typeface="Roboto" panose="02000000000000000000" pitchFamily="2" charset="0"/>
                        <a:ea typeface="Roboto" panose="02000000000000000000" pitchFamily="2" charset="0"/>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l-GR" sz="1800" dirty="0">
                          <a:latin typeface="Roboto" panose="02000000000000000000" pitchFamily="2" charset="0"/>
                          <a:ea typeface="Roboto" panose="02000000000000000000" pitchFamily="2" charset="0"/>
                        </a:rPr>
                        <a:t>Οι λύσεις του αύριο</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21559"/>
                    </a:solidFill>
                  </a:tcPr>
                </a:tc>
                <a:extLst>
                  <a:ext uri="{0D108BD9-81ED-4DB2-BD59-A6C34878D82A}">
                    <a16:rowId xmlns:a16="http://schemas.microsoft.com/office/drawing/2014/main" val="414780101"/>
                  </a:ext>
                </a:extLst>
              </a:tr>
              <a:tr h="1333767">
                <a:tc>
                  <a:txBody>
                    <a:bodyPr/>
                    <a:lstStyle/>
                    <a:p>
                      <a:pPr algn="ctr"/>
                      <a:r>
                        <a:rPr lang="el-GR" sz="1600" b="1" u="none" dirty="0">
                          <a:solidFill>
                            <a:srgbClr val="021559"/>
                          </a:solidFill>
                          <a:latin typeface="Roboto" panose="02000000000000000000" pitchFamily="2" charset="0"/>
                          <a:ea typeface="Roboto" panose="02000000000000000000" pitchFamily="2" charset="0"/>
                        </a:rPr>
                        <a:t>Συγκεντρωτικό σύστημα – </a:t>
                      </a:r>
                      <a:r>
                        <a:rPr lang="el-GR" sz="1600" u="none" dirty="0">
                          <a:solidFill>
                            <a:srgbClr val="021559"/>
                          </a:solidFill>
                          <a:latin typeface="Roboto" panose="02000000000000000000" pitchFamily="2" charset="0"/>
                          <a:ea typeface="Roboto" panose="02000000000000000000" pitchFamily="2" charset="0"/>
                        </a:rPr>
                        <a:t>ισχυρό και μονοπρόσωπο όργανο ο Πρύτανης – χωρίς επαρκές πλαίσιο ελέγχου και λογοδοσίας </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l-GR" sz="1800" u="none" dirty="0">
                        <a:solidFill>
                          <a:srgbClr val="021559"/>
                        </a:solidFill>
                        <a:latin typeface="Roboto" panose="02000000000000000000" pitchFamily="2" charset="0"/>
                        <a:ea typeface="Roboto" panose="02000000000000000000" pitchFamily="2" charset="0"/>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l-GR" sz="1600" u="none" dirty="0">
                          <a:solidFill>
                            <a:srgbClr val="021559"/>
                          </a:solidFill>
                          <a:latin typeface="Roboto" panose="02000000000000000000" pitchFamily="2" charset="0"/>
                          <a:ea typeface="Roboto" panose="02000000000000000000" pitchFamily="2" charset="0"/>
                        </a:rPr>
                        <a:t>Μετάβαση σε </a:t>
                      </a:r>
                      <a:r>
                        <a:rPr lang="el-GR" sz="1600" b="1" u="none" dirty="0">
                          <a:solidFill>
                            <a:srgbClr val="021559"/>
                          </a:solidFill>
                          <a:latin typeface="Roboto" panose="02000000000000000000" pitchFamily="2" charset="0"/>
                          <a:ea typeface="Roboto" panose="02000000000000000000" pitchFamily="2" charset="0"/>
                        </a:rPr>
                        <a:t>συλλογικό μοντέλο διοίκησης</a:t>
                      </a:r>
                      <a:r>
                        <a:rPr lang="el-GR" sz="1600" u="none" dirty="0">
                          <a:solidFill>
                            <a:srgbClr val="021559"/>
                          </a:solidFill>
                          <a:latin typeface="Roboto" panose="02000000000000000000" pitchFamily="2" charset="0"/>
                          <a:ea typeface="Roboto" panose="02000000000000000000" pitchFamily="2" charset="0"/>
                        </a:rPr>
                        <a:t>, με διάχυση της εξουσίας, συμμετοχή εξωτερικών μελών, σαφείς αρμοδιότητες, ισχυρό σύστημα εσωτερικού ελέγχου και σεβασμό στη δημοκρατική παράδοση</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l-GR" sz="1600" u="none" dirty="0">
                        <a:solidFill>
                          <a:srgbClr val="021559"/>
                        </a:solidFill>
                        <a:latin typeface="Roboto" panose="02000000000000000000" pitchFamily="2" charset="0"/>
                        <a:ea typeface="Roboto" panose="02000000000000000000" pitchFamily="2" charset="0"/>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85082833"/>
                  </a:ext>
                </a:extLst>
              </a:tr>
              <a:tr h="3070767">
                <a:tc>
                  <a:txBody>
                    <a:bodyPr/>
                    <a:lstStyle/>
                    <a:p>
                      <a:pPr>
                        <a:lnSpc>
                          <a:spcPct val="107000"/>
                        </a:lnSpc>
                        <a:spcAft>
                          <a:spcPts val="800"/>
                        </a:spcAft>
                      </a:pPr>
                      <a:endParaRPr lang="el-GR" sz="1600" u="none" kern="1200" dirty="0">
                        <a:solidFill>
                          <a:srgbClr val="021559"/>
                        </a:solidFill>
                        <a:latin typeface="Roboto" panose="02000000000000000000" pitchFamily="2" charset="0"/>
                        <a:ea typeface="Roboto" panose="02000000000000000000" pitchFamily="2" charset="0"/>
                        <a:cs typeface="+mn-cs"/>
                      </a:endParaRPr>
                    </a:p>
                    <a:p>
                      <a:pPr>
                        <a:lnSpc>
                          <a:spcPct val="107000"/>
                        </a:lnSpc>
                        <a:spcAft>
                          <a:spcPts val="800"/>
                        </a:spcAft>
                      </a:pPr>
                      <a:endParaRPr lang="el-GR" sz="1600" u="none" kern="1200" dirty="0">
                        <a:solidFill>
                          <a:srgbClr val="021559"/>
                        </a:solidFill>
                        <a:latin typeface="Roboto" panose="02000000000000000000" pitchFamily="2" charset="0"/>
                        <a:ea typeface="Roboto" panose="02000000000000000000" pitchFamily="2" charset="0"/>
                        <a:cs typeface="+mn-cs"/>
                      </a:endParaRPr>
                    </a:p>
                    <a:p>
                      <a:pPr>
                        <a:lnSpc>
                          <a:spcPct val="107000"/>
                        </a:lnSpc>
                        <a:spcAft>
                          <a:spcPts val="800"/>
                        </a:spcAft>
                      </a:pPr>
                      <a:r>
                        <a:rPr lang="en-GR" sz="1600" u="none" kern="1200" dirty="0">
                          <a:solidFill>
                            <a:srgbClr val="021559"/>
                          </a:solidFill>
                          <a:latin typeface="Roboto" panose="02000000000000000000" pitchFamily="2" charset="0"/>
                          <a:ea typeface="Roboto" panose="02000000000000000000" pitchFamily="2" charset="0"/>
                          <a:cs typeface="+mn-cs"/>
                        </a:rPr>
                        <a:t>Απουσία επαρκούς πλαισίου </a:t>
                      </a:r>
                      <a:r>
                        <a:rPr lang="en-GR" sz="1600" b="1" u="none" kern="1200" dirty="0">
                          <a:solidFill>
                            <a:srgbClr val="021559"/>
                          </a:solidFill>
                          <a:latin typeface="Roboto" panose="02000000000000000000" pitchFamily="2" charset="0"/>
                          <a:ea typeface="Roboto" panose="02000000000000000000" pitchFamily="2" charset="0"/>
                          <a:cs typeface="+mn-cs"/>
                        </a:rPr>
                        <a:t>ελέγχου και λογοδοσίας προς το όργανο του Πρύτανη</a:t>
                      </a:r>
                    </a:p>
                  </a:txBody>
                  <a:tcPr marL="68580" marR="68580" marT="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l-GR" sz="1800" u="none" dirty="0">
                        <a:solidFill>
                          <a:srgbClr val="021559"/>
                        </a:solidFill>
                        <a:latin typeface="Roboto" panose="02000000000000000000" pitchFamily="2" charset="0"/>
                        <a:ea typeface="Roboto" panose="02000000000000000000" pitchFamily="2" charset="0"/>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1600" u="none" kern="1200" dirty="0">
                          <a:solidFill>
                            <a:srgbClr val="021559"/>
                          </a:solidFill>
                          <a:latin typeface="Roboto" panose="02000000000000000000" pitchFamily="2" charset="0"/>
                          <a:ea typeface="Roboto" panose="02000000000000000000" pitchFamily="2" charset="0"/>
                          <a:cs typeface="+mn-cs"/>
                        </a:rPr>
                        <a:t>Συμμετοχή </a:t>
                      </a:r>
                      <a:r>
                        <a:rPr lang="el-GR" sz="1600" b="1" u="none" kern="1200" dirty="0">
                          <a:solidFill>
                            <a:srgbClr val="021559"/>
                          </a:solidFill>
                          <a:latin typeface="Roboto" panose="02000000000000000000" pitchFamily="2" charset="0"/>
                          <a:ea typeface="Roboto" panose="02000000000000000000" pitchFamily="2" charset="0"/>
                          <a:cs typeface="+mn-cs"/>
                        </a:rPr>
                        <a:t>εξωτερικών μελών στη διοίκηση </a:t>
                      </a:r>
                      <a:r>
                        <a:rPr lang="el-GR" sz="1600" u="none" kern="1200" dirty="0">
                          <a:solidFill>
                            <a:srgbClr val="021559"/>
                          </a:solidFill>
                          <a:latin typeface="Roboto" panose="02000000000000000000" pitchFamily="2" charset="0"/>
                          <a:ea typeface="Roboto" panose="02000000000000000000" pitchFamily="2" charset="0"/>
                          <a:cs typeface="+mn-cs"/>
                        </a:rPr>
                        <a:t>του ΑΕΙ </a:t>
                      </a:r>
                    </a:p>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1600" b="1" u="none" kern="1200" dirty="0">
                          <a:solidFill>
                            <a:srgbClr val="021559"/>
                          </a:solidFill>
                          <a:latin typeface="Roboto" panose="02000000000000000000" pitchFamily="2" charset="0"/>
                          <a:ea typeface="Roboto" panose="02000000000000000000" pitchFamily="2" charset="0"/>
                          <a:cs typeface="+mn-cs"/>
                        </a:rPr>
                        <a:t>Σαφείς αρμοδιότητες </a:t>
                      </a:r>
                      <a:r>
                        <a:rPr lang="el-GR" sz="1600" u="none" kern="1200" dirty="0">
                          <a:solidFill>
                            <a:srgbClr val="021559"/>
                          </a:solidFill>
                          <a:latin typeface="Roboto" panose="02000000000000000000" pitchFamily="2" charset="0"/>
                          <a:ea typeface="Roboto" panose="02000000000000000000" pitchFamily="2" charset="0"/>
                          <a:cs typeface="+mn-cs"/>
                        </a:rPr>
                        <a:t>– αντιμετώπιση του </a:t>
                      </a:r>
                      <a:r>
                        <a:rPr lang="el-GR" sz="1600" u="none" kern="1200" dirty="0" err="1">
                          <a:solidFill>
                            <a:srgbClr val="021559"/>
                          </a:solidFill>
                          <a:latin typeface="Roboto" panose="02000000000000000000" pitchFamily="2" charset="0"/>
                          <a:ea typeface="Roboto" panose="02000000000000000000" pitchFamily="2" charset="0"/>
                          <a:cs typeface="+mn-cs"/>
                        </a:rPr>
                        <a:t>υπερσυγκεντρωτισμού</a:t>
                      </a:r>
                      <a:r>
                        <a:rPr lang="el-GR" sz="1600" u="none" kern="1200" dirty="0">
                          <a:solidFill>
                            <a:srgbClr val="021559"/>
                          </a:solidFill>
                          <a:latin typeface="Roboto" panose="02000000000000000000" pitchFamily="2" charset="0"/>
                          <a:ea typeface="Roboto" panose="02000000000000000000" pitchFamily="2" charset="0"/>
                          <a:cs typeface="+mn-cs"/>
                        </a:rPr>
                        <a:t> – Σύγκλητος: κυρίως ακαδημαϊκά θέματα και ΣΔ: ανώτερο όργανο, σύνολο των διοικητικών, οικονομικών και στρατηγικών αρμοδιοτήτων </a:t>
                      </a:r>
                    </a:p>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1600" b="1" u="none" kern="1200" dirty="0">
                          <a:solidFill>
                            <a:srgbClr val="021559"/>
                          </a:solidFill>
                          <a:latin typeface="Roboto" panose="02000000000000000000" pitchFamily="2" charset="0"/>
                          <a:ea typeface="Roboto" panose="02000000000000000000" pitchFamily="2" charset="0"/>
                          <a:cs typeface="+mn-cs"/>
                        </a:rPr>
                        <a:t>Έλεγχος</a:t>
                      </a:r>
                      <a:r>
                        <a:rPr lang="el-GR" sz="1600" u="none" kern="1200" dirty="0">
                          <a:solidFill>
                            <a:srgbClr val="021559"/>
                          </a:solidFill>
                          <a:latin typeface="Roboto" panose="02000000000000000000" pitchFamily="2" charset="0"/>
                          <a:ea typeface="Roboto" panose="02000000000000000000" pitchFamily="2" charset="0"/>
                          <a:cs typeface="+mn-cs"/>
                        </a:rPr>
                        <a:t> Πρύτανη/Αντιπρυτάνεων και </a:t>
                      </a:r>
                      <a:r>
                        <a:rPr lang="el-GR" sz="1600" b="1" u="none" kern="1200" dirty="0">
                          <a:solidFill>
                            <a:srgbClr val="021559"/>
                          </a:solidFill>
                          <a:latin typeface="Roboto" panose="02000000000000000000" pitchFamily="2" charset="0"/>
                          <a:ea typeface="Roboto" panose="02000000000000000000" pitchFamily="2" charset="0"/>
                          <a:cs typeface="+mn-cs"/>
                        </a:rPr>
                        <a:t>δυνατότητα παύσης</a:t>
                      </a:r>
                      <a:r>
                        <a:rPr lang="el-GR" sz="1600" u="none" kern="1200" dirty="0">
                          <a:solidFill>
                            <a:srgbClr val="021559"/>
                          </a:solidFill>
                          <a:latin typeface="Roboto" panose="02000000000000000000" pitchFamily="2" charset="0"/>
                          <a:ea typeface="Roboto" panose="02000000000000000000" pitchFamily="2" charset="0"/>
                          <a:cs typeface="+mn-cs"/>
                        </a:rPr>
                        <a:t> τους από ΣΔ </a:t>
                      </a:r>
                      <a:r>
                        <a:rPr lang="el-GR" sz="1600" u="none" kern="1200" dirty="0">
                          <a:solidFill>
                            <a:srgbClr val="021559"/>
                          </a:solidFill>
                          <a:latin typeface="Roboto" panose="02000000000000000000" pitchFamily="2" charset="0"/>
                          <a:ea typeface="Roboto" panose="02000000000000000000" pitchFamily="2" charset="0"/>
                          <a:cs typeface="+mn-cs"/>
                          <a:sym typeface="Wingdings" pitchFamily="2" charset="2"/>
                        </a:rPr>
                        <a:t></a:t>
                      </a:r>
                      <a:r>
                        <a:rPr lang="el-GR" sz="1600" u="none" kern="1200" dirty="0">
                          <a:solidFill>
                            <a:srgbClr val="021559"/>
                          </a:solidFill>
                          <a:latin typeface="Roboto" panose="02000000000000000000" pitchFamily="2" charset="0"/>
                          <a:ea typeface="Roboto" panose="02000000000000000000" pitchFamily="2" charset="0"/>
                          <a:cs typeface="+mn-cs"/>
                        </a:rPr>
                        <a:t> ο Πρύτανης επιλέγεται και ελέγχεται</a:t>
                      </a:r>
                    </a:p>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1600" u="none" kern="1200" dirty="0">
                          <a:solidFill>
                            <a:srgbClr val="021559"/>
                          </a:solidFill>
                          <a:latin typeface="Roboto" panose="02000000000000000000" pitchFamily="2" charset="0"/>
                          <a:ea typeface="Roboto" panose="02000000000000000000" pitchFamily="2" charset="0"/>
                          <a:cs typeface="+mn-cs"/>
                        </a:rPr>
                        <a:t>Ισχυρό σύστημα </a:t>
                      </a:r>
                      <a:r>
                        <a:rPr lang="el-GR" sz="1600" b="1" u="none" kern="1200" dirty="0">
                          <a:solidFill>
                            <a:srgbClr val="021559"/>
                          </a:solidFill>
                          <a:latin typeface="Roboto" panose="02000000000000000000" pitchFamily="2" charset="0"/>
                          <a:ea typeface="Roboto" panose="02000000000000000000" pitchFamily="2" charset="0"/>
                          <a:cs typeface="+mn-cs"/>
                        </a:rPr>
                        <a:t>εσωτερικού ελέγχου </a:t>
                      </a:r>
                      <a:r>
                        <a:rPr lang="el-GR" sz="1600" u="none" kern="1200" dirty="0">
                          <a:solidFill>
                            <a:srgbClr val="021559"/>
                          </a:solidFill>
                          <a:latin typeface="Roboto" panose="02000000000000000000" pitchFamily="2" charset="0"/>
                          <a:ea typeface="Roboto" panose="02000000000000000000" pitchFamily="2" charset="0"/>
                          <a:cs typeface="+mn-cs"/>
                        </a:rPr>
                        <a:t>από τη Μονάδα Εσωτερικού Ελέγχου </a:t>
                      </a:r>
                    </a:p>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1600" u="none" kern="1200" dirty="0">
                          <a:solidFill>
                            <a:srgbClr val="021559"/>
                          </a:solidFill>
                          <a:latin typeface="Roboto" panose="02000000000000000000" pitchFamily="2" charset="0"/>
                          <a:ea typeface="Roboto" panose="02000000000000000000" pitchFamily="2" charset="0"/>
                          <a:cs typeface="+mn-cs"/>
                        </a:rPr>
                        <a:t>Εφαρμογή συστήματος </a:t>
                      </a:r>
                      <a:r>
                        <a:rPr lang="el-GR" sz="1600" b="1" u="none" kern="1200" dirty="0">
                          <a:solidFill>
                            <a:srgbClr val="021559"/>
                          </a:solidFill>
                          <a:latin typeface="Roboto" panose="02000000000000000000" pitchFamily="2" charset="0"/>
                          <a:ea typeface="Roboto" panose="02000000000000000000" pitchFamily="2" charset="0"/>
                          <a:cs typeface="+mn-cs"/>
                        </a:rPr>
                        <a:t>ηλεκτρονικής ψηφοφορίας </a:t>
                      </a:r>
                      <a:r>
                        <a:rPr lang="el-GR" sz="1600" u="none" kern="1200" dirty="0">
                          <a:solidFill>
                            <a:srgbClr val="021559"/>
                          </a:solidFill>
                          <a:latin typeface="Roboto" panose="02000000000000000000" pitchFamily="2" charset="0"/>
                          <a:ea typeface="Roboto" panose="02000000000000000000" pitchFamily="2" charset="0"/>
                          <a:cs typeface="+mn-cs"/>
                        </a:rPr>
                        <a:t>σε όλες τις ψηφοφορίες</a:t>
                      </a:r>
                      <a:endParaRPr lang="en-GR" sz="1600" u="none" kern="1200" dirty="0">
                        <a:solidFill>
                          <a:srgbClr val="021559"/>
                        </a:solidFill>
                        <a:latin typeface="Roboto" panose="02000000000000000000" pitchFamily="2" charset="0"/>
                        <a:ea typeface="Roboto" panose="02000000000000000000" pitchFamily="2" charset="0"/>
                        <a:cs typeface="+mn-cs"/>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9938000"/>
                  </a:ext>
                </a:extLst>
              </a:tr>
            </a:tbl>
          </a:graphicData>
        </a:graphic>
      </p:graphicFrame>
      <p:sp>
        <p:nvSpPr>
          <p:cNvPr id="5" name="Right Arrow 4">
            <a:extLst>
              <a:ext uri="{FF2B5EF4-FFF2-40B4-BE49-F238E27FC236}">
                <a16:creationId xmlns:a16="http://schemas.microsoft.com/office/drawing/2014/main" id="{80D84808-B166-4534-DDDB-5E1B44DF8169}"/>
              </a:ext>
            </a:extLst>
          </p:cNvPr>
          <p:cNvSpPr/>
          <p:nvPr/>
        </p:nvSpPr>
        <p:spPr>
          <a:xfrm>
            <a:off x="4684734" y="2234211"/>
            <a:ext cx="939452" cy="551145"/>
          </a:xfrm>
          <a:prstGeom prst="rightArrow">
            <a:avLst/>
          </a:prstGeom>
          <a:solidFill>
            <a:srgbClr val="56FFF2"/>
          </a:solidFill>
          <a:ln>
            <a:solidFill>
              <a:srgbClr val="56F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2" name="Right Arrow 11">
            <a:extLst>
              <a:ext uri="{FF2B5EF4-FFF2-40B4-BE49-F238E27FC236}">
                <a16:creationId xmlns:a16="http://schemas.microsoft.com/office/drawing/2014/main" id="{E9C582C9-9A8E-D578-DF0E-5216D9876354}"/>
              </a:ext>
            </a:extLst>
          </p:cNvPr>
          <p:cNvSpPr/>
          <p:nvPr/>
        </p:nvSpPr>
        <p:spPr>
          <a:xfrm>
            <a:off x="4689786" y="3911625"/>
            <a:ext cx="939452" cy="551145"/>
          </a:xfrm>
          <a:prstGeom prst="rightArrow">
            <a:avLst/>
          </a:prstGeom>
          <a:solidFill>
            <a:srgbClr val="56FFF2"/>
          </a:solidFill>
          <a:ln>
            <a:solidFill>
              <a:srgbClr val="56F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 name="TextBox 1">
            <a:extLst>
              <a:ext uri="{FF2B5EF4-FFF2-40B4-BE49-F238E27FC236}">
                <a16:creationId xmlns:a16="http://schemas.microsoft.com/office/drawing/2014/main" id="{326DCF26-63EC-2D48-BE23-3B460964440E}"/>
              </a:ext>
            </a:extLst>
          </p:cNvPr>
          <p:cNvSpPr txBox="1"/>
          <p:nvPr/>
        </p:nvSpPr>
        <p:spPr>
          <a:xfrm>
            <a:off x="4335310" y="2836816"/>
            <a:ext cx="1638300" cy="523220"/>
          </a:xfrm>
          <a:prstGeom prst="rect">
            <a:avLst/>
          </a:prstGeom>
          <a:noFill/>
        </p:spPr>
        <p:txBody>
          <a:bodyPr wrap="square" rtlCol="0">
            <a:spAutoFit/>
          </a:bodyPr>
          <a:lstStyle/>
          <a:p>
            <a:pPr algn="ctr"/>
            <a:r>
              <a:rPr lang="el-GR" sz="1400" b="1" dirty="0">
                <a:solidFill>
                  <a:srgbClr val="021559"/>
                </a:solidFill>
              </a:rPr>
              <a:t>Φίλτρα συλλογικότητας</a:t>
            </a:r>
          </a:p>
        </p:txBody>
      </p:sp>
      <p:sp>
        <p:nvSpPr>
          <p:cNvPr id="13" name="TextBox 12">
            <a:extLst>
              <a:ext uri="{FF2B5EF4-FFF2-40B4-BE49-F238E27FC236}">
                <a16:creationId xmlns:a16="http://schemas.microsoft.com/office/drawing/2014/main" id="{7000E16E-7616-E343-A9C7-4D79A524662C}"/>
              </a:ext>
            </a:extLst>
          </p:cNvPr>
          <p:cNvSpPr txBox="1"/>
          <p:nvPr/>
        </p:nvSpPr>
        <p:spPr>
          <a:xfrm>
            <a:off x="4335310" y="4460685"/>
            <a:ext cx="1638300" cy="738664"/>
          </a:xfrm>
          <a:prstGeom prst="rect">
            <a:avLst/>
          </a:prstGeom>
          <a:noFill/>
        </p:spPr>
        <p:txBody>
          <a:bodyPr wrap="square" rtlCol="0">
            <a:spAutoFit/>
          </a:bodyPr>
          <a:lstStyle/>
          <a:p>
            <a:pPr algn="ctr"/>
            <a:r>
              <a:rPr lang="el-GR" sz="1400" b="1" dirty="0">
                <a:solidFill>
                  <a:srgbClr val="021559"/>
                </a:solidFill>
              </a:rPr>
              <a:t>Φίλτρα λογοδοσίας και διαφάνειας</a:t>
            </a:r>
          </a:p>
        </p:txBody>
      </p:sp>
    </p:spTree>
    <p:extLst>
      <p:ext uri="{BB962C8B-B14F-4D97-AF65-F5344CB8AC3E}">
        <p14:creationId xmlns:p14="http://schemas.microsoft.com/office/powerpoint/2010/main" val="11098062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10" name="Rectangle 9">
            <a:extLst>
              <a:ext uri="{FF2B5EF4-FFF2-40B4-BE49-F238E27FC236}">
                <a16:creationId xmlns:a16="http://schemas.microsoft.com/office/drawing/2014/main" id="{D5CB01EA-DBF0-032D-0DF2-68887C6EC402}"/>
              </a:ext>
            </a:extLst>
          </p:cNvPr>
          <p:cNvSpPr/>
          <p:nvPr/>
        </p:nvSpPr>
        <p:spPr>
          <a:xfrm>
            <a:off x="2850078" y="6026"/>
            <a:ext cx="9352530" cy="570335"/>
          </a:xfrm>
          <a:prstGeom prst="rect">
            <a:avLst/>
          </a:prstGeom>
          <a:solidFill>
            <a:srgbClr val="4EE6DC"/>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CCA62">
                    <a:lumMod val="60000"/>
                    <a:lumOff val="40000"/>
                  </a:srgbClr>
                </a:solidFill>
              </a:ln>
              <a:noFill/>
              <a:highlight>
                <a:srgbClr val="EAF5F5"/>
              </a:highlight>
            </a:endParaRPr>
          </a:p>
        </p:txBody>
      </p:sp>
      <p:sp>
        <p:nvSpPr>
          <p:cNvPr id="11" name="Rectangle 10">
            <a:extLst>
              <a:ext uri="{FF2B5EF4-FFF2-40B4-BE49-F238E27FC236}">
                <a16:creationId xmlns:a16="http://schemas.microsoft.com/office/drawing/2014/main" id="{C69C2990-4E98-8DC8-77FC-216CC7AF68C1}"/>
              </a:ext>
            </a:extLst>
          </p:cNvPr>
          <p:cNvSpPr/>
          <p:nvPr/>
        </p:nvSpPr>
        <p:spPr>
          <a:xfrm>
            <a:off x="0" y="4469"/>
            <a:ext cx="2850078" cy="570335"/>
          </a:xfrm>
          <a:prstGeom prst="rect">
            <a:avLst/>
          </a:prstGeom>
          <a:solidFill>
            <a:srgbClr val="021559"/>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CCA62">
                    <a:lumMod val="60000"/>
                    <a:lumOff val="40000"/>
                  </a:srgbClr>
                </a:solidFill>
              </a:ln>
              <a:noFill/>
              <a:highlight>
                <a:srgbClr val="EAF5F5"/>
              </a:highlight>
            </a:endParaRPr>
          </a:p>
        </p:txBody>
      </p:sp>
      <p:sp>
        <p:nvSpPr>
          <p:cNvPr id="18" name="Rectangle 17">
            <a:extLst>
              <a:ext uri="{FF2B5EF4-FFF2-40B4-BE49-F238E27FC236}">
                <a16:creationId xmlns:a16="http://schemas.microsoft.com/office/drawing/2014/main" id="{9C502C17-43A5-204F-98B4-263C5610E47C}"/>
              </a:ext>
            </a:extLst>
          </p:cNvPr>
          <p:cNvSpPr/>
          <p:nvPr/>
        </p:nvSpPr>
        <p:spPr>
          <a:xfrm>
            <a:off x="375137" y="164069"/>
            <a:ext cx="4671472" cy="196551"/>
          </a:xfrm>
          <a:prstGeom prst="rect">
            <a:avLst/>
          </a:prstGeom>
        </p:spPr>
        <p:txBody>
          <a:bodyPr wrap="none">
            <a:spAutoFit/>
          </a:bodyPr>
          <a:lstStyle/>
          <a:p>
            <a:pPr defTabSz="914377">
              <a:spcBef>
                <a:spcPts val="1000"/>
              </a:spcBef>
              <a:spcAft>
                <a:spcPts val="1000"/>
              </a:spcAft>
              <a:buClr>
                <a:schemeClr val="bg1"/>
              </a:buClr>
            </a:pPr>
            <a:r>
              <a:rPr lang="el-GR" sz="1100" b="1" dirty="0">
                <a:solidFill>
                  <a:schemeClr val="bg1"/>
                </a:solidFill>
                <a:latin typeface="Roboto" panose="02000000000000000000" pitchFamily="2" charset="0"/>
                <a:ea typeface="Roboto" panose="02000000000000000000" pitchFamily="2" charset="0"/>
                <a:cs typeface="Roboto" panose="02000000000000000000" pitchFamily="2" charset="0"/>
              </a:rPr>
              <a:t>ΕΝΙΣΧΥΣΗ ΛΕΙΤΟΥΡΓΙΚΟΤΗΤΑΣ                     </a:t>
            </a:r>
            <a:r>
              <a:rPr lang="el-GR" sz="1100" b="1" dirty="0">
                <a:solidFill>
                  <a:srgbClr val="021559"/>
                </a:solidFill>
                <a:latin typeface="Roboto" panose="02000000000000000000" pitchFamily="2" charset="0"/>
                <a:ea typeface="Roboto" panose="02000000000000000000" pitchFamily="2" charset="0"/>
                <a:cs typeface="Roboto" panose="02000000000000000000" pitchFamily="2" charset="0"/>
              </a:rPr>
              <a:t>01 </a:t>
            </a:r>
            <a:r>
              <a:rPr lang="el-GR" sz="1100" b="1" dirty="0">
                <a:solidFill>
                  <a:srgbClr val="021559"/>
                </a:solidFill>
                <a:latin typeface="Roboto" panose="02000000000000000000" pitchFamily="2" charset="0"/>
                <a:ea typeface="Roboto" panose="02000000000000000000" pitchFamily="2" charset="0"/>
              </a:rPr>
              <a:t>Νέο μοντέλο διοίκησης</a:t>
            </a:r>
            <a:endParaRPr lang="el-GR" sz="1100" b="1" dirty="0">
              <a:solidFill>
                <a:srgbClr val="021559"/>
              </a:solidFill>
              <a:latin typeface="Roboto" panose="02000000000000000000" pitchFamily="2" charset="0"/>
              <a:ea typeface="Roboto" panose="02000000000000000000" pitchFamily="2" charset="0"/>
              <a:cs typeface="Roboto" panose="02000000000000000000" pitchFamily="2" charset="0"/>
            </a:endParaRPr>
          </a:p>
        </p:txBody>
      </p:sp>
      <p:sp>
        <p:nvSpPr>
          <p:cNvPr id="20" name="TextBox 19">
            <a:extLst>
              <a:ext uri="{FF2B5EF4-FFF2-40B4-BE49-F238E27FC236}">
                <a16:creationId xmlns:a16="http://schemas.microsoft.com/office/drawing/2014/main" id="{6F8171AD-499F-A945-98B0-DC9E3B3682A0}"/>
              </a:ext>
            </a:extLst>
          </p:cNvPr>
          <p:cNvSpPr txBox="1"/>
          <p:nvPr/>
        </p:nvSpPr>
        <p:spPr>
          <a:xfrm>
            <a:off x="375137" y="856772"/>
            <a:ext cx="12437350" cy="461665"/>
          </a:xfrm>
          <a:prstGeom prst="rect">
            <a:avLst/>
          </a:prstGeom>
          <a:noFill/>
        </p:spPr>
        <p:txBody>
          <a:bodyPr wrap="square" rtlCol="0">
            <a:spAutoFit/>
          </a:bodyPr>
          <a:lstStyle/>
          <a:p>
            <a:r>
              <a:rPr lang="el-GR" sz="2400" b="1" dirty="0">
                <a:solidFill>
                  <a:srgbClr val="021559"/>
                </a:solidFill>
                <a:latin typeface="Roboto" panose="02000000000000000000" pitchFamily="2" charset="0"/>
                <a:ea typeface="Roboto" panose="02000000000000000000" pitchFamily="2" charset="0"/>
              </a:rPr>
              <a:t>ΟΦΕΛΗ</a:t>
            </a:r>
            <a:r>
              <a:rPr lang="en-US" sz="2400" b="1" dirty="0">
                <a:solidFill>
                  <a:srgbClr val="021559"/>
                </a:solidFill>
                <a:latin typeface="Roboto" panose="02000000000000000000" pitchFamily="2" charset="0"/>
                <a:ea typeface="Roboto" panose="02000000000000000000" pitchFamily="2" charset="0"/>
              </a:rPr>
              <a:t>: </a:t>
            </a:r>
            <a:r>
              <a:rPr lang="el-GR" sz="2400" b="1" dirty="0">
                <a:solidFill>
                  <a:srgbClr val="021559"/>
                </a:solidFill>
                <a:latin typeface="Roboto" panose="02000000000000000000" pitchFamily="2" charset="0"/>
                <a:ea typeface="Roboto" panose="02000000000000000000" pitchFamily="2" charset="0"/>
              </a:rPr>
              <a:t>ΤΕΛΟΣ ΣΤΑ ΠΡΟΒΛΗΜΑΤΑ ΤΟΥ ΧΘΕΣ, ΝΕΟΙ ΟΡΙΖΟΝΤΕΣ ΓΙΑ ΤΟ ΑΥΡΙΟ</a:t>
            </a:r>
          </a:p>
        </p:txBody>
      </p:sp>
      <p:pic>
        <p:nvPicPr>
          <p:cNvPr id="24" name="Picture 23">
            <a:extLst>
              <a:ext uri="{FF2B5EF4-FFF2-40B4-BE49-F238E27FC236}">
                <a16:creationId xmlns:a16="http://schemas.microsoft.com/office/drawing/2014/main" id="{219FE7D9-B196-F94E-8AD5-36AB8EE826FF}"/>
              </a:ext>
            </a:extLst>
          </p:cNvPr>
          <p:cNvPicPr>
            <a:picLocks noChangeAspect="1"/>
          </p:cNvPicPr>
          <p:nvPr/>
        </p:nvPicPr>
        <p:blipFill>
          <a:blip r:embed="rId3"/>
          <a:stretch>
            <a:fillRect/>
          </a:stretch>
        </p:blipFill>
        <p:spPr>
          <a:xfrm>
            <a:off x="180000" y="6300000"/>
            <a:ext cx="2414466" cy="432000"/>
          </a:xfrm>
          <a:prstGeom prst="rect">
            <a:avLst/>
          </a:prstGeom>
        </p:spPr>
      </p:pic>
      <p:graphicFrame>
        <p:nvGraphicFramePr>
          <p:cNvPr id="9" name="Table 3">
            <a:extLst>
              <a:ext uri="{FF2B5EF4-FFF2-40B4-BE49-F238E27FC236}">
                <a16:creationId xmlns:a16="http://schemas.microsoft.com/office/drawing/2014/main" id="{D1BF249C-E81F-944F-8E64-CA39A6CA7EA3}"/>
              </a:ext>
            </a:extLst>
          </p:cNvPr>
          <p:cNvGraphicFramePr>
            <a:graphicFrameLocks noGrp="1"/>
          </p:cNvGraphicFramePr>
          <p:nvPr>
            <p:extLst>
              <p:ext uri="{D42A27DB-BD31-4B8C-83A1-F6EECF244321}">
                <p14:modId xmlns:p14="http://schemas.microsoft.com/office/powerpoint/2010/main" val="2400596614"/>
              </p:ext>
            </p:extLst>
          </p:nvPr>
        </p:nvGraphicFramePr>
        <p:xfrm>
          <a:off x="427252" y="1523252"/>
          <a:ext cx="11431996" cy="4693920"/>
        </p:xfrm>
        <a:graphic>
          <a:graphicData uri="http://schemas.openxmlformats.org/drawingml/2006/table">
            <a:tbl>
              <a:tblPr firstRow="1" bandRow="1">
                <a:tableStyleId>{5C22544A-7EE6-4342-B048-85BDC9FD1C3A}</a:tableStyleId>
              </a:tblPr>
              <a:tblGrid>
                <a:gridCol w="3981910">
                  <a:extLst>
                    <a:ext uri="{9D8B030D-6E8A-4147-A177-3AD203B41FA5}">
                      <a16:colId xmlns:a16="http://schemas.microsoft.com/office/drawing/2014/main" val="2549644129"/>
                    </a:ext>
                  </a:extLst>
                </a:gridCol>
                <a:gridCol w="1390389">
                  <a:extLst>
                    <a:ext uri="{9D8B030D-6E8A-4147-A177-3AD203B41FA5}">
                      <a16:colId xmlns:a16="http://schemas.microsoft.com/office/drawing/2014/main" val="3588991502"/>
                    </a:ext>
                  </a:extLst>
                </a:gridCol>
                <a:gridCol w="6059697">
                  <a:extLst>
                    <a:ext uri="{9D8B030D-6E8A-4147-A177-3AD203B41FA5}">
                      <a16:colId xmlns:a16="http://schemas.microsoft.com/office/drawing/2014/main" val="1110128752"/>
                    </a:ext>
                  </a:extLst>
                </a:gridCol>
              </a:tblGrid>
              <a:tr h="233445">
                <a:tc>
                  <a:txBody>
                    <a:bodyPr/>
                    <a:lstStyle/>
                    <a:p>
                      <a:pPr algn="ctr"/>
                      <a:r>
                        <a:rPr lang="el-GR" sz="1800" dirty="0">
                          <a:latin typeface="Roboto" panose="02000000000000000000" pitchFamily="2" charset="0"/>
                          <a:ea typeface="Roboto" panose="02000000000000000000" pitchFamily="2" charset="0"/>
                        </a:rPr>
                        <a:t>Τα προβλήματα του σήμερα</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21559"/>
                    </a:solidFill>
                  </a:tcPr>
                </a:tc>
                <a:tc>
                  <a:txBody>
                    <a:bodyPr/>
                    <a:lstStyle/>
                    <a:p>
                      <a:pPr algn="ctr"/>
                      <a:endParaRPr lang="el-GR" sz="1800" dirty="0">
                        <a:latin typeface="Roboto" panose="02000000000000000000" pitchFamily="2" charset="0"/>
                        <a:ea typeface="Roboto" panose="02000000000000000000" pitchFamily="2" charset="0"/>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l-GR" sz="1800" dirty="0">
                          <a:latin typeface="Roboto" panose="02000000000000000000" pitchFamily="2" charset="0"/>
                          <a:ea typeface="Roboto" panose="02000000000000000000" pitchFamily="2" charset="0"/>
                        </a:rPr>
                        <a:t>Οι λύσεις του αύριο</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21559"/>
                    </a:solidFill>
                  </a:tcPr>
                </a:tc>
                <a:extLst>
                  <a:ext uri="{0D108BD9-81ED-4DB2-BD59-A6C34878D82A}">
                    <a16:rowId xmlns:a16="http://schemas.microsoft.com/office/drawing/2014/main" val="414780101"/>
                  </a:ext>
                </a:extLst>
              </a:tr>
              <a:tr h="582279">
                <a:tc>
                  <a:txBody>
                    <a:bodyPr/>
                    <a:lstStyle/>
                    <a:p>
                      <a:pPr algn="ctr"/>
                      <a:r>
                        <a:rPr lang="el-GR" sz="1600" b="0" u="none" dirty="0">
                          <a:solidFill>
                            <a:srgbClr val="021559"/>
                          </a:solidFill>
                          <a:latin typeface="Roboto" panose="02000000000000000000" pitchFamily="2" charset="0"/>
                          <a:ea typeface="Roboto" panose="02000000000000000000" pitchFamily="2" charset="0"/>
                        </a:rPr>
                        <a:t>Απουσία δικλείδων </a:t>
                      </a:r>
                      <a:r>
                        <a:rPr lang="el-GR" sz="1600" b="1" u="none" dirty="0">
                          <a:solidFill>
                            <a:srgbClr val="021559"/>
                          </a:solidFill>
                          <a:latin typeface="Roboto" panose="02000000000000000000" pitchFamily="2" charset="0"/>
                          <a:ea typeface="Roboto" panose="02000000000000000000" pitchFamily="2" charset="0"/>
                        </a:rPr>
                        <a:t>αξιοκρατίας και πλουραλισμού</a:t>
                      </a:r>
                      <a:r>
                        <a:rPr lang="el-GR" sz="1600" b="0" u="none" dirty="0">
                          <a:solidFill>
                            <a:srgbClr val="021559"/>
                          </a:solidFill>
                          <a:latin typeface="Roboto" panose="02000000000000000000" pitchFamily="2" charset="0"/>
                          <a:ea typeface="Roboto" panose="02000000000000000000" pitchFamily="2" charset="0"/>
                        </a:rPr>
                        <a:t> - Απουσία </a:t>
                      </a:r>
                      <a:r>
                        <a:rPr lang="el-GR" sz="1600" b="1" u="none" dirty="0">
                          <a:solidFill>
                            <a:srgbClr val="021559"/>
                          </a:solidFill>
                          <a:latin typeface="Roboto" panose="02000000000000000000" pitchFamily="2" charset="0"/>
                          <a:ea typeface="Roboto" panose="02000000000000000000" pitchFamily="2" charset="0"/>
                        </a:rPr>
                        <a:t>ορίων εκπροσώπησης ανά Σχολή </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l-GR" sz="1800" u="none" dirty="0">
                        <a:solidFill>
                          <a:srgbClr val="021559"/>
                        </a:solidFill>
                        <a:latin typeface="Roboto" panose="02000000000000000000" pitchFamily="2" charset="0"/>
                        <a:ea typeface="Roboto" panose="02000000000000000000" pitchFamily="2" charset="0"/>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lvl="0" indent="-285750" algn="ctr">
                        <a:buFont typeface="Arial" panose="020B0604020202020204" pitchFamily="34" charset="0"/>
                        <a:buChar char="•"/>
                      </a:pPr>
                      <a:r>
                        <a:rPr lang="el-GR" sz="1600" u="none" kern="1200" dirty="0">
                          <a:solidFill>
                            <a:srgbClr val="021559"/>
                          </a:solidFill>
                          <a:latin typeface="Roboto" panose="02000000000000000000" pitchFamily="2" charset="0"/>
                          <a:ea typeface="Roboto" panose="02000000000000000000" pitchFamily="2" charset="0"/>
                          <a:cs typeface="+mn-cs"/>
                        </a:rPr>
                        <a:t>Σύστημα </a:t>
                      </a:r>
                      <a:r>
                        <a:rPr lang="el-GR" sz="1600" b="1" u="none" kern="1200" dirty="0">
                          <a:solidFill>
                            <a:srgbClr val="021559"/>
                          </a:solidFill>
                          <a:latin typeface="Roboto" panose="02000000000000000000" pitchFamily="2" charset="0"/>
                          <a:ea typeface="Roboto" panose="02000000000000000000" pitchFamily="2" charset="0"/>
                          <a:cs typeface="+mn-cs"/>
                        </a:rPr>
                        <a:t>ταξινομικής ψήφου </a:t>
                      </a:r>
                      <a:r>
                        <a:rPr lang="el-GR" sz="1600" u="none" kern="1200" dirty="0">
                          <a:solidFill>
                            <a:srgbClr val="021559"/>
                          </a:solidFill>
                          <a:latin typeface="Roboto" panose="02000000000000000000" pitchFamily="2" charset="0"/>
                          <a:ea typeface="Roboto" panose="02000000000000000000" pitchFamily="2" charset="0"/>
                          <a:cs typeface="+mn-cs"/>
                        </a:rPr>
                        <a:t>και περιορισμένης </a:t>
                      </a:r>
                      <a:r>
                        <a:rPr lang="el-GR" sz="1600" b="1" u="none" kern="1200" dirty="0" err="1">
                          <a:solidFill>
                            <a:srgbClr val="021559"/>
                          </a:solidFill>
                          <a:latin typeface="Roboto" panose="02000000000000000000" pitchFamily="2" charset="0"/>
                          <a:ea typeface="Roboto" panose="02000000000000000000" pitchFamily="2" charset="0"/>
                          <a:cs typeface="+mn-cs"/>
                        </a:rPr>
                        <a:t>σταυροδοσίας</a:t>
                      </a:r>
                      <a:r>
                        <a:rPr lang="el-GR" sz="1600" u="none" kern="1200" dirty="0">
                          <a:solidFill>
                            <a:srgbClr val="021559"/>
                          </a:solidFill>
                          <a:latin typeface="Roboto" panose="02000000000000000000" pitchFamily="2" charset="0"/>
                          <a:ea typeface="Roboto" panose="02000000000000000000" pitchFamily="2" charset="0"/>
                          <a:cs typeface="+mn-cs"/>
                        </a:rPr>
                        <a:t> (μέχρι 2) για ψηφοφορία των πιο άξιων</a:t>
                      </a:r>
                      <a:endParaRPr lang="en-GR" sz="1600" u="none" kern="1200" dirty="0">
                        <a:solidFill>
                          <a:srgbClr val="021559"/>
                        </a:solidFill>
                        <a:latin typeface="Roboto" panose="02000000000000000000" pitchFamily="2" charset="0"/>
                        <a:ea typeface="Roboto" panose="02000000000000000000" pitchFamily="2" charset="0"/>
                        <a:cs typeface="+mn-cs"/>
                      </a:endParaRPr>
                    </a:p>
                    <a:p>
                      <a:pPr marL="285750" lvl="0" indent="-285750" algn="ctr">
                        <a:buFont typeface="Arial" panose="020B0604020202020204" pitchFamily="34" charset="0"/>
                        <a:buChar char="•"/>
                      </a:pPr>
                      <a:r>
                        <a:rPr lang="el-GR" sz="1600" b="1" u="none" kern="1200" dirty="0">
                          <a:solidFill>
                            <a:srgbClr val="021559"/>
                          </a:solidFill>
                          <a:latin typeface="Roboto" panose="02000000000000000000" pitchFamily="2" charset="0"/>
                          <a:ea typeface="Roboto" panose="02000000000000000000" pitchFamily="2" charset="0"/>
                          <a:cs typeface="+mn-cs"/>
                        </a:rPr>
                        <a:t>Ενιαίο ψηφοδέλτιο </a:t>
                      </a:r>
                      <a:r>
                        <a:rPr lang="el-GR" sz="1600" u="none" kern="1200" dirty="0">
                          <a:solidFill>
                            <a:srgbClr val="021559"/>
                          </a:solidFill>
                          <a:latin typeface="Roboto" panose="02000000000000000000" pitchFamily="2" charset="0"/>
                          <a:ea typeface="Roboto" panose="02000000000000000000" pitchFamily="2" charset="0"/>
                          <a:cs typeface="+mn-cs"/>
                        </a:rPr>
                        <a:t>για την προώθηση συνεργατικού και συναινετικού μοντέλου διακυβέρνησης του ΑΕΙ </a:t>
                      </a:r>
                      <a:endParaRPr lang="en-GR" sz="1600" u="none" kern="1200" dirty="0">
                        <a:solidFill>
                          <a:srgbClr val="021559"/>
                        </a:solidFill>
                        <a:latin typeface="Roboto" panose="02000000000000000000" pitchFamily="2" charset="0"/>
                        <a:ea typeface="Roboto" panose="02000000000000000000" pitchFamily="2" charset="0"/>
                        <a:cs typeface="+mn-cs"/>
                      </a:endParaRPr>
                    </a:p>
                    <a:p>
                      <a:pPr marL="285750" lvl="0" indent="-285750" algn="ctr">
                        <a:buFont typeface="Arial" panose="020B0604020202020204" pitchFamily="34" charset="0"/>
                        <a:buChar char="•"/>
                      </a:pPr>
                      <a:r>
                        <a:rPr lang="el-GR" sz="1600" u="none" kern="1200" dirty="0">
                          <a:solidFill>
                            <a:srgbClr val="021559"/>
                          </a:solidFill>
                          <a:latin typeface="Roboto" panose="02000000000000000000" pitchFamily="2" charset="0"/>
                          <a:ea typeface="Roboto" panose="02000000000000000000" pitchFamily="2" charset="0"/>
                          <a:cs typeface="+mn-cs"/>
                        </a:rPr>
                        <a:t>Σύστημα </a:t>
                      </a:r>
                      <a:r>
                        <a:rPr lang="el-GR" sz="1600" b="1" u="none" kern="1200" dirty="0">
                          <a:solidFill>
                            <a:srgbClr val="021559"/>
                          </a:solidFill>
                          <a:latin typeface="Roboto" panose="02000000000000000000" pitchFamily="2" charset="0"/>
                          <a:ea typeface="Roboto" panose="02000000000000000000" pitchFamily="2" charset="0"/>
                          <a:cs typeface="+mn-cs"/>
                        </a:rPr>
                        <a:t>ορίου εκπροσώπησης ανά Σχολή </a:t>
                      </a:r>
                      <a:r>
                        <a:rPr lang="el-GR" sz="1600" u="none" kern="1200" dirty="0">
                          <a:solidFill>
                            <a:srgbClr val="021559"/>
                          </a:solidFill>
                          <a:latin typeface="Roboto" panose="02000000000000000000" pitchFamily="2" charset="0"/>
                          <a:ea typeface="Roboto" panose="02000000000000000000" pitchFamily="2" charset="0"/>
                          <a:cs typeface="+mn-cs"/>
                        </a:rPr>
                        <a:t>στην ανάδειξη εσωτερικών μελών του ΣΔ - άρα, υπάρχει πλουραλισμός απόψεων</a:t>
                      </a:r>
                    </a:p>
                    <a:p>
                      <a:pPr marL="285750" lvl="0" indent="-285750" algn="ctr">
                        <a:buFont typeface="Arial" panose="020B0604020202020204" pitchFamily="34" charset="0"/>
                        <a:buChar char="•"/>
                      </a:pPr>
                      <a:r>
                        <a:rPr lang="el-GR" sz="1600" u="none" kern="1200" dirty="0">
                          <a:solidFill>
                            <a:srgbClr val="021559"/>
                          </a:solidFill>
                          <a:latin typeface="Roboto" panose="02000000000000000000" pitchFamily="2" charset="0"/>
                          <a:ea typeface="Roboto" panose="02000000000000000000" pitchFamily="2" charset="0"/>
                          <a:cs typeface="+mn-cs"/>
                        </a:rPr>
                        <a:t>Επιλογή υποψήφιου Πρύτανη κατόπιν </a:t>
                      </a:r>
                      <a:r>
                        <a:rPr lang="el-GR" sz="1600" b="1" u="none" kern="1200" dirty="0">
                          <a:solidFill>
                            <a:srgbClr val="021559"/>
                          </a:solidFill>
                          <a:latin typeface="Roboto" panose="02000000000000000000" pitchFamily="2" charset="0"/>
                          <a:ea typeface="Roboto" panose="02000000000000000000" pitchFamily="2" charset="0"/>
                          <a:cs typeface="+mn-cs"/>
                        </a:rPr>
                        <a:t>αξιολόγησης</a:t>
                      </a:r>
                      <a:r>
                        <a:rPr lang="el-GR" sz="1600" u="none" kern="1200" dirty="0">
                          <a:solidFill>
                            <a:srgbClr val="021559"/>
                          </a:solidFill>
                          <a:latin typeface="Roboto" panose="02000000000000000000" pitchFamily="2" charset="0"/>
                          <a:ea typeface="Roboto" panose="02000000000000000000" pitchFamily="2" charset="0"/>
                          <a:cs typeface="+mn-cs"/>
                        </a:rPr>
                        <a:t> πρότασης για την ανάπτυξη του ΑΕΙ &amp; αξιολόγησης υποψηφίων Αντιπρυτάνεων ανά τομέα ευθύνης</a:t>
                      </a:r>
                      <a:r>
                        <a:rPr lang="en-GR" sz="1600" u="none" kern="1200" dirty="0">
                          <a:solidFill>
                            <a:srgbClr val="021559"/>
                          </a:solidFill>
                          <a:latin typeface="Roboto" panose="02000000000000000000" pitchFamily="2" charset="0"/>
                          <a:ea typeface="Roboto" panose="02000000000000000000" pitchFamily="2" charset="0"/>
                          <a:cs typeface="+mn-cs"/>
                        </a:rPr>
                        <a:t> </a:t>
                      </a:r>
                      <a:endParaRPr lang="el-GR" sz="1600" u="none" kern="1200" dirty="0">
                        <a:solidFill>
                          <a:srgbClr val="021559"/>
                        </a:solidFill>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l-GR" sz="1600" u="none" dirty="0">
                        <a:solidFill>
                          <a:srgbClr val="021559"/>
                        </a:solidFill>
                        <a:latin typeface="Roboto" panose="02000000000000000000" pitchFamily="2" charset="0"/>
                        <a:ea typeface="Roboto" panose="02000000000000000000" pitchFamily="2" charset="0"/>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85082833"/>
                  </a:ext>
                </a:extLst>
              </a:tr>
              <a:tr h="962026">
                <a:tc>
                  <a:txBody>
                    <a:bodyPr/>
                    <a:lstStyle/>
                    <a:p>
                      <a:pPr>
                        <a:lnSpc>
                          <a:spcPct val="107000"/>
                        </a:lnSpc>
                        <a:spcAft>
                          <a:spcPts val="800"/>
                        </a:spcAft>
                      </a:pPr>
                      <a:endParaRPr lang="el-GR" sz="1600" u="none" kern="1200" dirty="0">
                        <a:solidFill>
                          <a:srgbClr val="021559"/>
                        </a:solidFill>
                        <a:latin typeface="Roboto" panose="02000000000000000000" pitchFamily="2" charset="0"/>
                        <a:ea typeface="Roboto" panose="02000000000000000000" pitchFamily="2" charset="0"/>
                        <a:cs typeface="+mn-cs"/>
                      </a:endParaRPr>
                    </a:p>
                    <a:p>
                      <a:pPr algn="ctr">
                        <a:lnSpc>
                          <a:spcPct val="107000"/>
                        </a:lnSpc>
                        <a:spcAft>
                          <a:spcPts val="800"/>
                        </a:spcAft>
                      </a:pPr>
                      <a:r>
                        <a:rPr lang="el-GR" sz="1600" u="none" kern="1200" dirty="0">
                          <a:solidFill>
                            <a:srgbClr val="021559"/>
                          </a:solidFill>
                          <a:latin typeface="Roboto" panose="02000000000000000000" pitchFamily="2" charset="0"/>
                          <a:ea typeface="Roboto" panose="02000000000000000000" pitchFamily="2" charset="0"/>
                          <a:cs typeface="+mn-cs"/>
                        </a:rPr>
                        <a:t>Απόλυτη </a:t>
                      </a:r>
                      <a:r>
                        <a:rPr lang="el-GR" sz="1600" b="1" u="none" kern="1200" dirty="0">
                          <a:solidFill>
                            <a:srgbClr val="021559"/>
                          </a:solidFill>
                          <a:latin typeface="Roboto" panose="02000000000000000000" pitchFamily="2" charset="0"/>
                          <a:ea typeface="Roboto" panose="02000000000000000000" pitchFamily="2" charset="0"/>
                          <a:cs typeface="+mn-cs"/>
                        </a:rPr>
                        <a:t>εσωστρέφεια</a:t>
                      </a:r>
                      <a:r>
                        <a:rPr lang="el-GR" sz="1600" u="none" kern="1200" dirty="0">
                          <a:solidFill>
                            <a:srgbClr val="021559"/>
                          </a:solidFill>
                          <a:latin typeface="Roboto" panose="02000000000000000000" pitchFamily="2" charset="0"/>
                          <a:ea typeface="Roboto" panose="02000000000000000000" pitchFamily="2" charset="0"/>
                          <a:cs typeface="+mn-cs"/>
                        </a:rPr>
                        <a:t>, καθώς δεν συμμετέχουν στα όργανα της διοίκησης μέλη εκτός του ΑΕΙ </a:t>
                      </a:r>
                      <a:endParaRPr lang="en-GR" sz="1600" b="1" u="none" kern="1200" dirty="0">
                        <a:solidFill>
                          <a:srgbClr val="021559"/>
                        </a:solidFill>
                        <a:latin typeface="Roboto" panose="02000000000000000000" pitchFamily="2" charset="0"/>
                        <a:ea typeface="Roboto" panose="02000000000000000000" pitchFamily="2" charset="0"/>
                        <a:cs typeface="+mn-cs"/>
                      </a:endParaRPr>
                    </a:p>
                  </a:txBody>
                  <a:tcPr marL="68580" marR="68580" marT="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l-GR" sz="1800" u="none" dirty="0">
                        <a:solidFill>
                          <a:srgbClr val="021559"/>
                        </a:solidFill>
                        <a:latin typeface="Roboto" panose="02000000000000000000" pitchFamily="2" charset="0"/>
                        <a:ea typeface="Roboto" panose="02000000000000000000" pitchFamily="2" charset="0"/>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lvl="0" indent="-285750" algn="ctr">
                        <a:buFont typeface="Arial" panose="020B0604020202020204" pitchFamily="34" charset="0"/>
                        <a:buChar char="•"/>
                      </a:pPr>
                      <a:r>
                        <a:rPr lang="el-GR" sz="1600" u="none" kern="1200" dirty="0">
                          <a:solidFill>
                            <a:srgbClr val="021559"/>
                          </a:solidFill>
                          <a:latin typeface="Roboto" panose="02000000000000000000" pitchFamily="2" charset="0"/>
                          <a:ea typeface="Roboto" panose="02000000000000000000" pitchFamily="2" charset="0"/>
                          <a:cs typeface="+mn-cs"/>
                        </a:rPr>
                        <a:t>Συμμετοχή </a:t>
                      </a:r>
                      <a:r>
                        <a:rPr lang="el-GR" sz="1600" b="1" u="none" kern="1200" dirty="0">
                          <a:solidFill>
                            <a:srgbClr val="021559"/>
                          </a:solidFill>
                          <a:latin typeface="Roboto" panose="02000000000000000000" pitchFamily="2" charset="0"/>
                          <a:ea typeface="Roboto" panose="02000000000000000000" pitchFamily="2" charset="0"/>
                          <a:cs typeface="+mn-cs"/>
                        </a:rPr>
                        <a:t>εξωτερικών μελών στο ΣΔ </a:t>
                      </a:r>
                      <a:r>
                        <a:rPr lang="el-GR" sz="1600" u="none" kern="1200" dirty="0">
                          <a:solidFill>
                            <a:srgbClr val="021559"/>
                          </a:solidFill>
                          <a:latin typeface="Roboto" panose="02000000000000000000" pitchFamily="2" charset="0"/>
                          <a:ea typeface="Roboto" panose="02000000000000000000" pitchFamily="2" charset="0"/>
                          <a:cs typeface="+mn-cs"/>
                        </a:rPr>
                        <a:t>που διασυνδέει το Πανεπιστήμιο με την κοινωνία και την αγορά εργασίας, και, κομίζει σημαντικά οφέλη προς αυτό, κυρίως εμπλουτίζοντας σε ιδέες και πρακτικές τη διοίκηση</a:t>
                      </a:r>
                      <a:endParaRPr lang="en-GR" sz="1600" u="none" kern="1200" dirty="0">
                        <a:solidFill>
                          <a:srgbClr val="021559"/>
                        </a:solidFill>
                        <a:latin typeface="Roboto" panose="02000000000000000000" pitchFamily="2" charset="0"/>
                        <a:ea typeface="Roboto" panose="02000000000000000000" pitchFamily="2" charset="0"/>
                        <a:cs typeface="+mn-cs"/>
                      </a:endParaRPr>
                    </a:p>
                    <a:p>
                      <a:pPr marL="285750" indent="-285750" algn="ctr">
                        <a:buFont typeface="Arial" panose="020B0604020202020204" pitchFamily="34" charset="0"/>
                        <a:buChar char="•"/>
                      </a:pPr>
                      <a:r>
                        <a:rPr lang="el-GR" sz="1600" u="none" kern="1200" dirty="0">
                          <a:solidFill>
                            <a:srgbClr val="021559"/>
                          </a:solidFill>
                          <a:latin typeface="Roboto" panose="02000000000000000000" pitchFamily="2" charset="0"/>
                          <a:ea typeface="Roboto" panose="02000000000000000000" pitchFamily="2" charset="0"/>
                          <a:cs typeface="+mn-cs"/>
                        </a:rPr>
                        <a:t>Πρόβλεψη </a:t>
                      </a:r>
                      <a:r>
                        <a:rPr lang="el-GR" sz="1600" b="1" u="none" kern="1200" dirty="0">
                          <a:solidFill>
                            <a:srgbClr val="021559"/>
                          </a:solidFill>
                          <a:latin typeface="Roboto" panose="02000000000000000000" pitchFamily="2" charset="0"/>
                          <a:ea typeface="Roboto" panose="02000000000000000000" pitchFamily="2" charset="0"/>
                          <a:cs typeface="+mn-cs"/>
                        </a:rPr>
                        <a:t>Εκτελεστικού Διευθυντή </a:t>
                      </a:r>
                      <a:r>
                        <a:rPr lang="el-GR" sz="1600" u="none" kern="1200" dirty="0">
                          <a:solidFill>
                            <a:srgbClr val="021559"/>
                          </a:solidFill>
                          <a:latin typeface="Roboto" panose="02000000000000000000" pitchFamily="2" charset="0"/>
                          <a:ea typeface="Roboto" panose="02000000000000000000" pitchFamily="2" charset="0"/>
                          <a:cs typeface="+mn-cs"/>
                        </a:rPr>
                        <a:t>που δύναται να προέρχεται και από χώρο εκτός ΑΕΙ</a:t>
                      </a:r>
                      <a:r>
                        <a:rPr lang="en-GR" sz="1600" u="none" kern="1200" dirty="0">
                          <a:solidFill>
                            <a:srgbClr val="021559"/>
                          </a:solidFill>
                          <a:latin typeface="Roboto" panose="02000000000000000000" pitchFamily="2" charset="0"/>
                          <a:ea typeface="Roboto" panose="02000000000000000000" pitchFamily="2" charset="0"/>
                          <a:cs typeface="+mn-cs"/>
                        </a:rPr>
                        <a:t> </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9938000"/>
                  </a:ext>
                </a:extLst>
              </a:tr>
            </a:tbl>
          </a:graphicData>
        </a:graphic>
      </p:graphicFrame>
      <p:sp>
        <p:nvSpPr>
          <p:cNvPr id="5" name="Right Arrow 4">
            <a:extLst>
              <a:ext uri="{FF2B5EF4-FFF2-40B4-BE49-F238E27FC236}">
                <a16:creationId xmlns:a16="http://schemas.microsoft.com/office/drawing/2014/main" id="{80D84808-B166-4534-DDDB-5E1B44DF8169}"/>
              </a:ext>
            </a:extLst>
          </p:cNvPr>
          <p:cNvSpPr/>
          <p:nvPr/>
        </p:nvSpPr>
        <p:spPr>
          <a:xfrm>
            <a:off x="4684734" y="2234211"/>
            <a:ext cx="939452" cy="551145"/>
          </a:xfrm>
          <a:prstGeom prst="rightArrow">
            <a:avLst/>
          </a:prstGeom>
          <a:solidFill>
            <a:srgbClr val="56FFF2"/>
          </a:solidFill>
          <a:ln>
            <a:solidFill>
              <a:srgbClr val="56F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2" name="Right Arrow 11">
            <a:extLst>
              <a:ext uri="{FF2B5EF4-FFF2-40B4-BE49-F238E27FC236}">
                <a16:creationId xmlns:a16="http://schemas.microsoft.com/office/drawing/2014/main" id="{E9C582C9-9A8E-D578-DF0E-5216D9876354}"/>
              </a:ext>
            </a:extLst>
          </p:cNvPr>
          <p:cNvSpPr/>
          <p:nvPr/>
        </p:nvSpPr>
        <p:spPr>
          <a:xfrm>
            <a:off x="4684734" y="4783603"/>
            <a:ext cx="939452" cy="551145"/>
          </a:xfrm>
          <a:prstGeom prst="rightArrow">
            <a:avLst/>
          </a:prstGeom>
          <a:solidFill>
            <a:srgbClr val="56FFF2"/>
          </a:solidFill>
          <a:ln>
            <a:solidFill>
              <a:srgbClr val="56F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 name="TextBox 1">
            <a:extLst>
              <a:ext uri="{FF2B5EF4-FFF2-40B4-BE49-F238E27FC236}">
                <a16:creationId xmlns:a16="http://schemas.microsoft.com/office/drawing/2014/main" id="{326DCF26-63EC-2D48-BE23-3B460964440E}"/>
              </a:ext>
            </a:extLst>
          </p:cNvPr>
          <p:cNvSpPr txBox="1"/>
          <p:nvPr/>
        </p:nvSpPr>
        <p:spPr>
          <a:xfrm>
            <a:off x="4335310" y="2836816"/>
            <a:ext cx="1638300" cy="738664"/>
          </a:xfrm>
          <a:prstGeom prst="rect">
            <a:avLst/>
          </a:prstGeom>
          <a:noFill/>
        </p:spPr>
        <p:txBody>
          <a:bodyPr wrap="square" rtlCol="0">
            <a:spAutoFit/>
          </a:bodyPr>
          <a:lstStyle/>
          <a:p>
            <a:pPr algn="ctr"/>
            <a:r>
              <a:rPr lang="el-GR" sz="1400" b="1" dirty="0">
                <a:solidFill>
                  <a:srgbClr val="021559"/>
                </a:solidFill>
              </a:rPr>
              <a:t>Φίλτρα αξιοκρατίας και πλουραλισμού</a:t>
            </a:r>
          </a:p>
        </p:txBody>
      </p:sp>
      <p:sp>
        <p:nvSpPr>
          <p:cNvPr id="13" name="TextBox 12">
            <a:extLst>
              <a:ext uri="{FF2B5EF4-FFF2-40B4-BE49-F238E27FC236}">
                <a16:creationId xmlns:a16="http://schemas.microsoft.com/office/drawing/2014/main" id="{7000E16E-7616-E343-A9C7-4D79A524662C}"/>
              </a:ext>
            </a:extLst>
          </p:cNvPr>
          <p:cNvSpPr txBox="1"/>
          <p:nvPr/>
        </p:nvSpPr>
        <p:spPr>
          <a:xfrm>
            <a:off x="4335310" y="5434101"/>
            <a:ext cx="1638300" cy="523220"/>
          </a:xfrm>
          <a:prstGeom prst="rect">
            <a:avLst/>
          </a:prstGeom>
          <a:noFill/>
        </p:spPr>
        <p:txBody>
          <a:bodyPr wrap="square" rtlCol="0">
            <a:spAutoFit/>
          </a:bodyPr>
          <a:lstStyle/>
          <a:p>
            <a:pPr algn="ctr"/>
            <a:r>
              <a:rPr lang="el-GR" sz="1400" b="1" dirty="0">
                <a:solidFill>
                  <a:srgbClr val="021559"/>
                </a:solidFill>
              </a:rPr>
              <a:t>Φίλτρα εξωστρέφειας</a:t>
            </a:r>
          </a:p>
        </p:txBody>
      </p:sp>
    </p:spTree>
    <p:extLst>
      <p:ext uri="{BB962C8B-B14F-4D97-AF65-F5344CB8AC3E}">
        <p14:creationId xmlns:p14="http://schemas.microsoft.com/office/powerpoint/2010/main" val="25273825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10" name="Rectangle 9">
            <a:extLst>
              <a:ext uri="{FF2B5EF4-FFF2-40B4-BE49-F238E27FC236}">
                <a16:creationId xmlns:a16="http://schemas.microsoft.com/office/drawing/2014/main" id="{D5CB01EA-DBF0-032D-0DF2-68887C6EC402}"/>
              </a:ext>
            </a:extLst>
          </p:cNvPr>
          <p:cNvSpPr/>
          <p:nvPr/>
        </p:nvSpPr>
        <p:spPr>
          <a:xfrm>
            <a:off x="2850078" y="6026"/>
            <a:ext cx="9352530" cy="570335"/>
          </a:xfrm>
          <a:prstGeom prst="rect">
            <a:avLst/>
          </a:prstGeom>
          <a:solidFill>
            <a:srgbClr val="4EE6DC"/>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CCA62">
                    <a:lumMod val="60000"/>
                    <a:lumOff val="40000"/>
                  </a:srgbClr>
                </a:solidFill>
              </a:ln>
              <a:noFill/>
              <a:highlight>
                <a:srgbClr val="EAF5F5"/>
              </a:highlight>
            </a:endParaRPr>
          </a:p>
        </p:txBody>
      </p:sp>
      <p:sp>
        <p:nvSpPr>
          <p:cNvPr id="11" name="Rectangle 10">
            <a:extLst>
              <a:ext uri="{FF2B5EF4-FFF2-40B4-BE49-F238E27FC236}">
                <a16:creationId xmlns:a16="http://schemas.microsoft.com/office/drawing/2014/main" id="{C69C2990-4E98-8DC8-77FC-216CC7AF68C1}"/>
              </a:ext>
            </a:extLst>
          </p:cNvPr>
          <p:cNvSpPr/>
          <p:nvPr/>
        </p:nvSpPr>
        <p:spPr>
          <a:xfrm>
            <a:off x="0" y="4469"/>
            <a:ext cx="2850078" cy="570335"/>
          </a:xfrm>
          <a:prstGeom prst="rect">
            <a:avLst/>
          </a:prstGeom>
          <a:solidFill>
            <a:srgbClr val="021559"/>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CCA62">
                    <a:lumMod val="60000"/>
                    <a:lumOff val="40000"/>
                  </a:srgbClr>
                </a:solidFill>
              </a:ln>
              <a:noFill/>
              <a:highlight>
                <a:srgbClr val="EAF5F5"/>
              </a:highlight>
            </a:endParaRPr>
          </a:p>
        </p:txBody>
      </p:sp>
      <p:sp>
        <p:nvSpPr>
          <p:cNvPr id="18" name="Rectangle 17">
            <a:extLst>
              <a:ext uri="{FF2B5EF4-FFF2-40B4-BE49-F238E27FC236}">
                <a16:creationId xmlns:a16="http://schemas.microsoft.com/office/drawing/2014/main" id="{9C502C17-43A5-204F-98B4-263C5610E47C}"/>
              </a:ext>
            </a:extLst>
          </p:cNvPr>
          <p:cNvSpPr/>
          <p:nvPr/>
        </p:nvSpPr>
        <p:spPr>
          <a:xfrm>
            <a:off x="375137" y="164069"/>
            <a:ext cx="4671472" cy="196551"/>
          </a:xfrm>
          <a:prstGeom prst="rect">
            <a:avLst/>
          </a:prstGeom>
        </p:spPr>
        <p:txBody>
          <a:bodyPr wrap="none">
            <a:spAutoFit/>
          </a:bodyPr>
          <a:lstStyle/>
          <a:p>
            <a:pPr defTabSz="914377">
              <a:spcBef>
                <a:spcPts val="1000"/>
              </a:spcBef>
              <a:spcAft>
                <a:spcPts val="1000"/>
              </a:spcAft>
              <a:buClr>
                <a:schemeClr val="bg1"/>
              </a:buClr>
            </a:pPr>
            <a:r>
              <a:rPr lang="el-GR" sz="1100" b="1" dirty="0">
                <a:solidFill>
                  <a:schemeClr val="bg1"/>
                </a:solidFill>
                <a:latin typeface="Roboto" panose="02000000000000000000" pitchFamily="2" charset="0"/>
                <a:ea typeface="Roboto" panose="02000000000000000000" pitchFamily="2" charset="0"/>
                <a:cs typeface="Roboto" panose="02000000000000000000" pitchFamily="2" charset="0"/>
              </a:rPr>
              <a:t>ΕΝΙΣΧΥΣΗ ΛΕΙΤΟΥΡΓΙΚΟΤΗΤΑΣ                     </a:t>
            </a:r>
            <a:r>
              <a:rPr lang="el-GR" sz="1100" b="1" dirty="0">
                <a:solidFill>
                  <a:srgbClr val="021559"/>
                </a:solidFill>
                <a:latin typeface="Roboto" panose="02000000000000000000" pitchFamily="2" charset="0"/>
                <a:ea typeface="Roboto" panose="02000000000000000000" pitchFamily="2" charset="0"/>
                <a:cs typeface="Roboto" panose="02000000000000000000" pitchFamily="2" charset="0"/>
              </a:rPr>
              <a:t>01 </a:t>
            </a:r>
            <a:r>
              <a:rPr lang="el-GR" sz="1100" b="1" dirty="0">
                <a:solidFill>
                  <a:srgbClr val="021559"/>
                </a:solidFill>
                <a:latin typeface="Roboto" panose="02000000000000000000" pitchFamily="2" charset="0"/>
                <a:ea typeface="Roboto" panose="02000000000000000000" pitchFamily="2" charset="0"/>
              </a:rPr>
              <a:t>Νέο μοντέλο διοίκησης</a:t>
            </a:r>
            <a:endParaRPr lang="el-GR" sz="1100" b="1" dirty="0">
              <a:solidFill>
                <a:srgbClr val="021559"/>
              </a:solidFill>
              <a:latin typeface="Roboto" panose="02000000000000000000" pitchFamily="2" charset="0"/>
              <a:ea typeface="Roboto" panose="02000000000000000000" pitchFamily="2" charset="0"/>
              <a:cs typeface="Roboto" panose="02000000000000000000" pitchFamily="2" charset="0"/>
            </a:endParaRPr>
          </a:p>
        </p:txBody>
      </p:sp>
      <p:sp>
        <p:nvSpPr>
          <p:cNvPr id="20" name="TextBox 19">
            <a:extLst>
              <a:ext uri="{FF2B5EF4-FFF2-40B4-BE49-F238E27FC236}">
                <a16:creationId xmlns:a16="http://schemas.microsoft.com/office/drawing/2014/main" id="{6F8171AD-499F-A945-98B0-DC9E3B3682A0}"/>
              </a:ext>
            </a:extLst>
          </p:cNvPr>
          <p:cNvSpPr txBox="1"/>
          <p:nvPr/>
        </p:nvSpPr>
        <p:spPr>
          <a:xfrm>
            <a:off x="375137" y="856772"/>
            <a:ext cx="12437350" cy="461665"/>
          </a:xfrm>
          <a:prstGeom prst="rect">
            <a:avLst/>
          </a:prstGeom>
          <a:noFill/>
        </p:spPr>
        <p:txBody>
          <a:bodyPr wrap="square" rtlCol="0">
            <a:spAutoFit/>
          </a:bodyPr>
          <a:lstStyle/>
          <a:p>
            <a:r>
              <a:rPr lang="el-GR" sz="2400" b="1" dirty="0">
                <a:solidFill>
                  <a:srgbClr val="021559"/>
                </a:solidFill>
                <a:latin typeface="Roboto" panose="02000000000000000000" pitchFamily="2" charset="0"/>
                <a:ea typeface="Roboto" panose="02000000000000000000" pitchFamily="2" charset="0"/>
              </a:rPr>
              <a:t>ΟΦΕΛΗ</a:t>
            </a:r>
            <a:r>
              <a:rPr lang="en-US" sz="2400" b="1" dirty="0">
                <a:solidFill>
                  <a:srgbClr val="021559"/>
                </a:solidFill>
                <a:latin typeface="Roboto" panose="02000000000000000000" pitchFamily="2" charset="0"/>
                <a:ea typeface="Roboto" panose="02000000000000000000" pitchFamily="2" charset="0"/>
              </a:rPr>
              <a:t>: </a:t>
            </a:r>
            <a:r>
              <a:rPr lang="el-GR" sz="2400" b="1" dirty="0">
                <a:solidFill>
                  <a:srgbClr val="021559"/>
                </a:solidFill>
                <a:latin typeface="Roboto" panose="02000000000000000000" pitchFamily="2" charset="0"/>
                <a:ea typeface="Roboto" panose="02000000000000000000" pitchFamily="2" charset="0"/>
              </a:rPr>
              <a:t>ΤΕΛΟΣ ΣΤΑ ΠΡΟΒΛΗΜΑΤΑ ΤΟΥ ΧΘΕΣ, ΝΕΟΙ ΟΡΙΖΟΝΤΕΣ ΓΙΑ ΤΟ ΑΥΡΙΟ</a:t>
            </a:r>
          </a:p>
        </p:txBody>
      </p:sp>
      <p:pic>
        <p:nvPicPr>
          <p:cNvPr id="24" name="Picture 23">
            <a:extLst>
              <a:ext uri="{FF2B5EF4-FFF2-40B4-BE49-F238E27FC236}">
                <a16:creationId xmlns:a16="http://schemas.microsoft.com/office/drawing/2014/main" id="{219FE7D9-B196-F94E-8AD5-36AB8EE826FF}"/>
              </a:ext>
            </a:extLst>
          </p:cNvPr>
          <p:cNvPicPr>
            <a:picLocks noChangeAspect="1"/>
          </p:cNvPicPr>
          <p:nvPr/>
        </p:nvPicPr>
        <p:blipFill>
          <a:blip r:embed="rId3"/>
          <a:stretch>
            <a:fillRect/>
          </a:stretch>
        </p:blipFill>
        <p:spPr>
          <a:xfrm>
            <a:off x="180000" y="6300000"/>
            <a:ext cx="2414466" cy="432000"/>
          </a:xfrm>
          <a:prstGeom prst="rect">
            <a:avLst/>
          </a:prstGeom>
        </p:spPr>
      </p:pic>
      <p:graphicFrame>
        <p:nvGraphicFramePr>
          <p:cNvPr id="9" name="Table 3">
            <a:extLst>
              <a:ext uri="{FF2B5EF4-FFF2-40B4-BE49-F238E27FC236}">
                <a16:creationId xmlns:a16="http://schemas.microsoft.com/office/drawing/2014/main" id="{D1BF249C-E81F-944F-8E64-CA39A6CA7EA3}"/>
              </a:ext>
            </a:extLst>
          </p:cNvPr>
          <p:cNvGraphicFramePr>
            <a:graphicFrameLocks noGrp="1"/>
          </p:cNvGraphicFramePr>
          <p:nvPr>
            <p:extLst>
              <p:ext uri="{D42A27DB-BD31-4B8C-83A1-F6EECF244321}">
                <p14:modId xmlns:p14="http://schemas.microsoft.com/office/powerpoint/2010/main" val="3321885577"/>
              </p:ext>
            </p:extLst>
          </p:nvPr>
        </p:nvGraphicFramePr>
        <p:xfrm>
          <a:off x="427252" y="1523252"/>
          <a:ext cx="11431996" cy="4427422"/>
        </p:xfrm>
        <a:graphic>
          <a:graphicData uri="http://schemas.openxmlformats.org/drawingml/2006/table">
            <a:tbl>
              <a:tblPr firstRow="1" bandRow="1">
                <a:tableStyleId>{5C22544A-7EE6-4342-B048-85BDC9FD1C3A}</a:tableStyleId>
              </a:tblPr>
              <a:tblGrid>
                <a:gridCol w="3981910">
                  <a:extLst>
                    <a:ext uri="{9D8B030D-6E8A-4147-A177-3AD203B41FA5}">
                      <a16:colId xmlns:a16="http://schemas.microsoft.com/office/drawing/2014/main" val="2549644129"/>
                    </a:ext>
                  </a:extLst>
                </a:gridCol>
                <a:gridCol w="1390389">
                  <a:extLst>
                    <a:ext uri="{9D8B030D-6E8A-4147-A177-3AD203B41FA5}">
                      <a16:colId xmlns:a16="http://schemas.microsoft.com/office/drawing/2014/main" val="3588991502"/>
                    </a:ext>
                  </a:extLst>
                </a:gridCol>
                <a:gridCol w="6059697">
                  <a:extLst>
                    <a:ext uri="{9D8B030D-6E8A-4147-A177-3AD203B41FA5}">
                      <a16:colId xmlns:a16="http://schemas.microsoft.com/office/drawing/2014/main" val="1110128752"/>
                    </a:ext>
                  </a:extLst>
                </a:gridCol>
              </a:tblGrid>
              <a:tr h="233445">
                <a:tc>
                  <a:txBody>
                    <a:bodyPr/>
                    <a:lstStyle/>
                    <a:p>
                      <a:pPr algn="ctr"/>
                      <a:r>
                        <a:rPr lang="el-GR" sz="1800" dirty="0">
                          <a:latin typeface="Roboto" panose="02000000000000000000" pitchFamily="2" charset="0"/>
                          <a:ea typeface="Roboto" panose="02000000000000000000" pitchFamily="2" charset="0"/>
                        </a:rPr>
                        <a:t>Τα προβλήματα του σήμερα</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21559"/>
                    </a:solidFill>
                  </a:tcPr>
                </a:tc>
                <a:tc>
                  <a:txBody>
                    <a:bodyPr/>
                    <a:lstStyle/>
                    <a:p>
                      <a:pPr algn="ctr"/>
                      <a:endParaRPr lang="el-GR" sz="1800" dirty="0">
                        <a:latin typeface="Roboto" panose="02000000000000000000" pitchFamily="2" charset="0"/>
                        <a:ea typeface="Roboto" panose="02000000000000000000" pitchFamily="2" charset="0"/>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l-GR" sz="1800" dirty="0">
                          <a:latin typeface="Roboto" panose="02000000000000000000" pitchFamily="2" charset="0"/>
                          <a:ea typeface="Roboto" panose="02000000000000000000" pitchFamily="2" charset="0"/>
                        </a:rPr>
                        <a:t>Οι λύσεις του αύριο</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21559"/>
                    </a:solidFill>
                  </a:tcPr>
                </a:tc>
                <a:extLst>
                  <a:ext uri="{0D108BD9-81ED-4DB2-BD59-A6C34878D82A}">
                    <a16:rowId xmlns:a16="http://schemas.microsoft.com/office/drawing/2014/main" val="414780101"/>
                  </a:ext>
                </a:extLst>
              </a:tr>
              <a:tr h="913975">
                <a:tc>
                  <a:txBody>
                    <a:bodyPr/>
                    <a:lstStyle/>
                    <a:p>
                      <a:pPr algn="ctr"/>
                      <a:endParaRPr lang="el-GR" sz="1600" b="1" kern="1200" dirty="0">
                        <a:solidFill>
                          <a:srgbClr val="021559"/>
                        </a:solidFill>
                        <a:effectLst/>
                        <a:latin typeface="+mn-lt"/>
                        <a:ea typeface="+mn-ea"/>
                        <a:cs typeface="+mn-cs"/>
                      </a:endParaRPr>
                    </a:p>
                    <a:p>
                      <a:pPr algn="ctr"/>
                      <a:r>
                        <a:rPr lang="el-GR" sz="1600" b="1" kern="1200" dirty="0">
                          <a:solidFill>
                            <a:srgbClr val="021559"/>
                          </a:solidFill>
                          <a:effectLst/>
                          <a:latin typeface="+mn-lt"/>
                          <a:ea typeface="+mn-ea"/>
                          <a:cs typeface="+mn-cs"/>
                        </a:rPr>
                        <a:t>Υπερφόρτωση</a:t>
                      </a:r>
                      <a:r>
                        <a:rPr lang="el-GR" sz="1600" kern="1200" dirty="0">
                          <a:solidFill>
                            <a:srgbClr val="021559"/>
                          </a:solidFill>
                          <a:effectLst/>
                          <a:latin typeface="+mn-lt"/>
                          <a:ea typeface="+mn-ea"/>
                          <a:cs typeface="+mn-cs"/>
                        </a:rPr>
                        <a:t> στην υπηρεσιακή διοίκηση και </a:t>
                      </a:r>
                      <a:r>
                        <a:rPr lang="el-GR" sz="1600" b="1" kern="1200" dirty="0">
                          <a:solidFill>
                            <a:srgbClr val="021559"/>
                          </a:solidFill>
                          <a:effectLst/>
                          <a:latin typeface="+mn-lt"/>
                          <a:ea typeface="+mn-ea"/>
                          <a:cs typeface="+mn-cs"/>
                        </a:rPr>
                        <a:t>καθυστερήσεις</a:t>
                      </a:r>
                      <a:r>
                        <a:rPr lang="el-GR" sz="1600" kern="1200" dirty="0">
                          <a:solidFill>
                            <a:srgbClr val="021559"/>
                          </a:solidFill>
                          <a:effectLst/>
                          <a:latin typeface="+mn-lt"/>
                          <a:ea typeface="+mn-ea"/>
                          <a:cs typeface="+mn-cs"/>
                        </a:rPr>
                        <a:t> λόγω παράλληλης ενασχόλησης με διοικητικές και διδακτικές/ερευνητικές δραστηριότητες</a:t>
                      </a:r>
                      <a:r>
                        <a:rPr lang="en-GR" sz="1600" dirty="0">
                          <a:solidFill>
                            <a:srgbClr val="021559"/>
                          </a:solidFill>
                          <a:effectLst/>
                        </a:rPr>
                        <a:t> </a:t>
                      </a:r>
                      <a:endParaRPr lang="el-GR" sz="1600" b="1" u="none" kern="1200" dirty="0">
                        <a:solidFill>
                          <a:srgbClr val="021559"/>
                        </a:solidFill>
                        <a:latin typeface="Roboto" panose="02000000000000000000" pitchFamily="2" charset="0"/>
                        <a:ea typeface="Roboto" panose="02000000000000000000" pitchFamily="2" charset="0"/>
                        <a:cs typeface="+mn-cs"/>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l-GR" sz="1800" u="none" dirty="0">
                        <a:solidFill>
                          <a:srgbClr val="021559"/>
                        </a:solidFill>
                        <a:latin typeface="Roboto" panose="02000000000000000000" pitchFamily="2" charset="0"/>
                        <a:ea typeface="Roboto" panose="02000000000000000000" pitchFamily="2" charset="0"/>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l-GR" sz="1600" kern="1200" dirty="0">
                        <a:solidFill>
                          <a:srgbClr val="021559"/>
                        </a:solidFill>
                        <a:effectLst/>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l-GR" sz="1600" kern="1200" dirty="0">
                          <a:solidFill>
                            <a:srgbClr val="021559"/>
                          </a:solidFill>
                          <a:effectLst/>
                          <a:latin typeface="+mn-lt"/>
                          <a:ea typeface="+mn-ea"/>
                          <a:cs typeface="+mn-cs"/>
                        </a:rPr>
                        <a:t>Πρόβλεψη </a:t>
                      </a:r>
                      <a:r>
                        <a:rPr lang="el-GR" sz="1600" b="1" kern="1200" dirty="0">
                          <a:solidFill>
                            <a:srgbClr val="021559"/>
                          </a:solidFill>
                          <a:effectLst/>
                          <a:latin typeface="+mn-lt"/>
                          <a:ea typeface="+mn-ea"/>
                          <a:cs typeface="+mn-cs"/>
                        </a:rPr>
                        <a:t>Εκτελεστικού Διευθυντή</a:t>
                      </a:r>
                      <a:r>
                        <a:rPr lang="el-GR" sz="1600" kern="1200" dirty="0">
                          <a:solidFill>
                            <a:srgbClr val="021559"/>
                          </a:solidFill>
                          <a:effectLst/>
                          <a:latin typeface="+mn-lt"/>
                          <a:ea typeface="+mn-ea"/>
                          <a:cs typeface="+mn-cs"/>
                        </a:rPr>
                        <a:t> ως συνδετικού κρίκου του ΣΔ με τις διοικητικές υπηρεσίες του Πανεπιστημίου για την επίτευξη των στόχων που θέτει το ΣΔ και την αποτελεσματικότερη λειτουργία του ΑΕΙ</a:t>
                      </a:r>
                      <a:r>
                        <a:rPr lang="en-GR" sz="1600" dirty="0">
                          <a:solidFill>
                            <a:srgbClr val="021559"/>
                          </a:solidFill>
                          <a:effectLst/>
                        </a:rPr>
                        <a:t> </a:t>
                      </a:r>
                      <a:endParaRPr lang="el-GR" sz="1600" u="none" dirty="0">
                        <a:solidFill>
                          <a:srgbClr val="021559"/>
                        </a:solidFill>
                        <a:latin typeface="Roboto" panose="02000000000000000000" pitchFamily="2" charset="0"/>
                        <a:ea typeface="Roboto" panose="02000000000000000000" pitchFamily="2" charset="0"/>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95998259"/>
                  </a:ext>
                </a:extLst>
              </a:tr>
              <a:tr h="95690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l-GR" sz="1600" kern="1200" dirty="0">
                        <a:solidFill>
                          <a:schemeClr val="dk1"/>
                        </a:solidFill>
                        <a:effectLst/>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l-GR" sz="1600" kern="1200" dirty="0">
                        <a:solidFill>
                          <a:schemeClr val="dk1"/>
                        </a:solidFill>
                        <a:effectLst/>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l-GR" sz="1600" kern="1200" dirty="0">
                        <a:solidFill>
                          <a:schemeClr val="dk1"/>
                        </a:solidFill>
                        <a:effectLst/>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l-GR" sz="1600" kern="1200" dirty="0">
                        <a:solidFill>
                          <a:schemeClr val="dk1"/>
                        </a:solidFill>
                        <a:effectLst/>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l-GR" sz="1600" kern="1200" dirty="0">
                          <a:solidFill>
                            <a:srgbClr val="021559"/>
                          </a:solidFill>
                          <a:effectLst/>
                          <a:latin typeface="+mn-lt"/>
                          <a:ea typeface="+mn-ea"/>
                          <a:cs typeface="+mn-cs"/>
                        </a:rPr>
                        <a:t>Διατήρηση σημαντικών </a:t>
                      </a:r>
                      <a:r>
                        <a:rPr lang="el-GR" sz="1600" b="1" kern="1200" dirty="0">
                          <a:solidFill>
                            <a:srgbClr val="021559"/>
                          </a:solidFill>
                          <a:effectLst/>
                          <a:latin typeface="+mn-lt"/>
                          <a:ea typeface="+mn-ea"/>
                          <a:cs typeface="+mn-cs"/>
                        </a:rPr>
                        <a:t>εξουσιών στο ΥΠΑΙΘ</a:t>
                      </a:r>
                      <a:r>
                        <a:rPr lang="el-GR" sz="1600" kern="1200" dirty="0">
                          <a:solidFill>
                            <a:srgbClr val="021559"/>
                          </a:solidFill>
                          <a:effectLst/>
                          <a:latin typeface="+mn-lt"/>
                          <a:ea typeface="+mn-ea"/>
                          <a:cs typeface="+mn-cs"/>
                        </a:rPr>
                        <a:t> και όχι στη διοίκηση του ΑΕΙ</a:t>
                      </a:r>
                      <a:r>
                        <a:rPr lang="en-GR" sz="1600" dirty="0">
                          <a:solidFill>
                            <a:srgbClr val="021559"/>
                          </a:solidFill>
                          <a:effectLst/>
                        </a:rPr>
                        <a:t> </a:t>
                      </a:r>
                      <a:endParaRPr lang="el-GR" sz="1600" i="0" u="none" dirty="0">
                        <a:solidFill>
                          <a:srgbClr val="021559"/>
                        </a:solidFill>
                        <a:latin typeface="Roboto" panose="02000000000000000000" pitchFamily="2" charset="0"/>
                        <a:ea typeface="Roboto" panose="02000000000000000000" pitchFamily="2" charset="0"/>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l-GR" sz="1800" b="1" u="none" dirty="0">
                        <a:solidFill>
                          <a:srgbClr val="021559"/>
                        </a:solidFill>
                        <a:latin typeface="Roboto" panose="02000000000000000000" pitchFamily="2" charset="0"/>
                        <a:ea typeface="Roboto" panose="02000000000000000000" pitchFamily="2" charset="0"/>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l-GR" sz="1600" kern="1200" dirty="0">
                        <a:solidFill>
                          <a:schemeClr val="dk1"/>
                        </a:solidFill>
                        <a:effectLst/>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l-GR" sz="1600" kern="1200" dirty="0">
                        <a:solidFill>
                          <a:schemeClr val="dk1"/>
                        </a:solidFill>
                        <a:effectLst/>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l-GR" sz="1600" b="1" kern="1200" dirty="0">
                          <a:solidFill>
                            <a:srgbClr val="021559"/>
                          </a:solidFill>
                          <a:effectLst/>
                          <a:latin typeface="+mn-lt"/>
                          <a:ea typeface="+mn-ea"/>
                          <a:cs typeface="+mn-cs"/>
                        </a:rPr>
                        <a:t>Αποκέντρωση εξουσιών από ΥΠΑΙΘ προς διοίκηση</a:t>
                      </a:r>
                      <a:r>
                        <a:rPr lang="el-GR" sz="1600" kern="1200" dirty="0">
                          <a:solidFill>
                            <a:srgbClr val="021559"/>
                          </a:solidFill>
                          <a:effectLst/>
                          <a:latin typeface="+mn-lt"/>
                          <a:ea typeface="+mn-ea"/>
                          <a:cs typeface="+mn-cs"/>
                        </a:rPr>
                        <a:t>, ενίσχυση του αυτοδιοίκητου - π.χ. ίδρυση προγραμμάτων σπουδών κάθε κύκλου, ίδρυση ΚΕΔΙΒΙΜ, εταιρειών με απόφαση των οργάνων του ΑΕΙ και έκδοση της διαπιστωτικής απόφασης περί συγκρότησης του ΣΔ στον Πρύτανη του ΑΕΙ και όχι στον Υπουργό</a:t>
                      </a:r>
                      <a:r>
                        <a:rPr lang="en-GR" sz="1600" dirty="0">
                          <a:solidFill>
                            <a:srgbClr val="021559"/>
                          </a:solidFill>
                          <a:effectLst/>
                        </a:rPr>
                        <a:t> </a:t>
                      </a:r>
                      <a:endParaRPr lang="el-GR" sz="1600" b="1" u="none" dirty="0">
                        <a:solidFill>
                          <a:srgbClr val="021559"/>
                        </a:solidFill>
                        <a:latin typeface="Roboto" panose="02000000000000000000" pitchFamily="2" charset="0"/>
                        <a:ea typeface="Roboto" panose="02000000000000000000" pitchFamily="2" charset="0"/>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77394895"/>
                  </a:ext>
                </a:extLst>
              </a:tr>
              <a:tr h="7088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l-GR" sz="1600" i="0" u="none" dirty="0">
                        <a:latin typeface="Roboto" panose="02000000000000000000" pitchFamily="2" charset="0"/>
                        <a:ea typeface="Roboto" panose="02000000000000000000" pitchFamily="2" charset="0"/>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l-GR" sz="1800" u="none" dirty="0">
                        <a:solidFill>
                          <a:srgbClr val="021559"/>
                        </a:solidFill>
                        <a:latin typeface="Roboto" panose="02000000000000000000" pitchFamily="2" charset="0"/>
                        <a:ea typeface="Roboto" panose="02000000000000000000" pitchFamily="2" charset="0"/>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R" sz="1600" kern="1200" dirty="0">
                        <a:solidFill>
                          <a:schemeClr val="dk1"/>
                        </a:solidFill>
                        <a:effectLst/>
                        <a:latin typeface="+mn-lt"/>
                        <a:ea typeface="+mn-ea"/>
                        <a:cs typeface="+mn-cs"/>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40299759"/>
                  </a:ext>
                </a:extLst>
              </a:tr>
            </a:tbl>
          </a:graphicData>
        </a:graphic>
      </p:graphicFrame>
      <p:sp>
        <p:nvSpPr>
          <p:cNvPr id="16" name="Right Arrow 15">
            <a:extLst>
              <a:ext uri="{FF2B5EF4-FFF2-40B4-BE49-F238E27FC236}">
                <a16:creationId xmlns:a16="http://schemas.microsoft.com/office/drawing/2014/main" id="{251A24CE-7A64-8A4F-988C-D30627EF7E31}"/>
              </a:ext>
            </a:extLst>
          </p:cNvPr>
          <p:cNvSpPr/>
          <p:nvPr/>
        </p:nvSpPr>
        <p:spPr>
          <a:xfrm>
            <a:off x="4718600" y="2350083"/>
            <a:ext cx="939452" cy="551145"/>
          </a:xfrm>
          <a:prstGeom prst="rightArrow">
            <a:avLst/>
          </a:prstGeom>
          <a:solidFill>
            <a:srgbClr val="56FFF2"/>
          </a:solidFill>
          <a:ln>
            <a:solidFill>
              <a:srgbClr val="56F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7" name="Right Arrow 16">
            <a:extLst>
              <a:ext uri="{FF2B5EF4-FFF2-40B4-BE49-F238E27FC236}">
                <a16:creationId xmlns:a16="http://schemas.microsoft.com/office/drawing/2014/main" id="{71739F09-F6DD-0C4D-82F6-BB9FC4632A42}"/>
              </a:ext>
            </a:extLst>
          </p:cNvPr>
          <p:cNvSpPr/>
          <p:nvPr/>
        </p:nvSpPr>
        <p:spPr>
          <a:xfrm>
            <a:off x="4718600" y="4232344"/>
            <a:ext cx="939452" cy="551145"/>
          </a:xfrm>
          <a:prstGeom prst="rightArrow">
            <a:avLst/>
          </a:prstGeom>
          <a:solidFill>
            <a:srgbClr val="56FFF2"/>
          </a:solidFill>
          <a:ln>
            <a:solidFill>
              <a:srgbClr val="56F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9" name="TextBox 18">
            <a:extLst>
              <a:ext uri="{FF2B5EF4-FFF2-40B4-BE49-F238E27FC236}">
                <a16:creationId xmlns:a16="http://schemas.microsoft.com/office/drawing/2014/main" id="{F208020B-6A6B-8843-A8FF-7B882FB4BC1D}"/>
              </a:ext>
            </a:extLst>
          </p:cNvPr>
          <p:cNvSpPr txBox="1"/>
          <p:nvPr/>
        </p:nvSpPr>
        <p:spPr>
          <a:xfrm>
            <a:off x="4369176" y="2989395"/>
            <a:ext cx="1638300" cy="738664"/>
          </a:xfrm>
          <a:prstGeom prst="rect">
            <a:avLst/>
          </a:prstGeom>
          <a:noFill/>
        </p:spPr>
        <p:txBody>
          <a:bodyPr wrap="square" rtlCol="0">
            <a:spAutoFit/>
          </a:bodyPr>
          <a:lstStyle/>
          <a:p>
            <a:pPr algn="ctr"/>
            <a:r>
              <a:rPr lang="el-GR" sz="1400" b="1" dirty="0">
                <a:solidFill>
                  <a:srgbClr val="021559"/>
                </a:solidFill>
              </a:rPr>
              <a:t>Φίλτρα </a:t>
            </a:r>
            <a:r>
              <a:rPr lang="el-GR" sz="1400" b="1" dirty="0" err="1">
                <a:solidFill>
                  <a:srgbClr val="021559"/>
                </a:solidFill>
              </a:rPr>
              <a:t>αποτελεσματι-κότητας</a:t>
            </a:r>
            <a:endParaRPr lang="el-GR" sz="1400" b="1" dirty="0">
              <a:solidFill>
                <a:srgbClr val="021559"/>
              </a:solidFill>
            </a:endParaRPr>
          </a:p>
        </p:txBody>
      </p:sp>
      <p:sp>
        <p:nvSpPr>
          <p:cNvPr id="21" name="TextBox 20">
            <a:extLst>
              <a:ext uri="{FF2B5EF4-FFF2-40B4-BE49-F238E27FC236}">
                <a16:creationId xmlns:a16="http://schemas.microsoft.com/office/drawing/2014/main" id="{EFE24F6C-5078-DF41-9B40-019FAF075F94}"/>
              </a:ext>
            </a:extLst>
          </p:cNvPr>
          <p:cNvSpPr txBox="1"/>
          <p:nvPr/>
        </p:nvSpPr>
        <p:spPr>
          <a:xfrm>
            <a:off x="4369176" y="4918442"/>
            <a:ext cx="1638300" cy="738664"/>
          </a:xfrm>
          <a:prstGeom prst="rect">
            <a:avLst/>
          </a:prstGeom>
          <a:noFill/>
        </p:spPr>
        <p:txBody>
          <a:bodyPr wrap="square" rtlCol="0">
            <a:spAutoFit/>
          </a:bodyPr>
          <a:lstStyle/>
          <a:p>
            <a:pPr algn="ctr"/>
            <a:r>
              <a:rPr lang="el-GR" sz="1400" b="1" dirty="0">
                <a:solidFill>
                  <a:srgbClr val="021559"/>
                </a:solidFill>
              </a:rPr>
              <a:t>Φίλτρα αυτονομίας και αποκέντρωσης</a:t>
            </a:r>
          </a:p>
        </p:txBody>
      </p:sp>
    </p:spTree>
    <p:extLst>
      <p:ext uri="{BB962C8B-B14F-4D97-AF65-F5344CB8AC3E}">
        <p14:creationId xmlns:p14="http://schemas.microsoft.com/office/powerpoint/2010/main" val="26114039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10" name="Rectangle 9">
            <a:extLst>
              <a:ext uri="{FF2B5EF4-FFF2-40B4-BE49-F238E27FC236}">
                <a16:creationId xmlns:a16="http://schemas.microsoft.com/office/drawing/2014/main" id="{D5CB01EA-DBF0-032D-0DF2-68887C6EC402}"/>
              </a:ext>
            </a:extLst>
          </p:cNvPr>
          <p:cNvSpPr/>
          <p:nvPr/>
        </p:nvSpPr>
        <p:spPr>
          <a:xfrm>
            <a:off x="2850078" y="6026"/>
            <a:ext cx="9352530" cy="570335"/>
          </a:xfrm>
          <a:prstGeom prst="rect">
            <a:avLst/>
          </a:prstGeom>
          <a:solidFill>
            <a:srgbClr val="4EE6DC"/>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CCA62">
                    <a:lumMod val="60000"/>
                    <a:lumOff val="40000"/>
                  </a:srgbClr>
                </a:solidFill>
              </a:ln>
              <a:noFill/>
              <a:highlight>
                <a:srgbClr val="EAF5F5"/>
              </a:highlight>
            </a:endParaRPr>
          </a:p>
        </p:txBody>
      </p:sp>
      <p:sp>
        <p:nvSpPr>
          <p:cNvPr id="11" name="Rectangle 10">
            <a:extLst>
              <a:ext uri="{FF2B5EF4-FFF2-40B4-BE49-F238E27FC236}">
                <a16:creationId xmlns:a16="http://schemas.microsoft.com/office/drawing/2014/main" id="{C69C2990-4E98-8DC8-77FC-216CC7AF68C1}"/>
              </a:ext>
            </a:extLst>
          </p:cNvPr>
          <p:cNvSpPr/>
          <p:nvPr/>
        </p:nvSpPr>
        <p:spPr>
          <a:xfrm>
            <a:off x="0" y="4469"/>
            <a:ext cx="2850078" cy="570335"/>
          </a:xfrm>
          <a:prstGeom prst="rect">
            <a:avLst/>
          </a:prstGeom>
          <a:solidFill>
            <a:srgbClr val="021559"/>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CCA62">
                    <a:lumMod val="60000"/>
                    <a:lumOff val="40000"/>
                  </a:srgbClr>
                </a:solidFill>
              </a:ln>
              <a:noFill/>
              <a:highlight>
                <a:srgbClr val="EAF5F5"/>
              </a:highlight>
            </a:endParaRPr>
          </a:p>
        </p:txBody>
      </p:sp>
      <p:sp>
        <p:nvSpPr>
          <p:cNvPr id="18" name="Rectangle 17">
            <a:extLst>
              <a:ext uri="{FF2B5EF4-FFF2-40B4-BE49-F238E27FC236}">
                <a16:creationId xmlns:a16="http://schemas.microsoft.com/office/drawing/2014/main" id="{9C502C17-43A5-204F-98B4-263C5610E47C}"/>
              </a:ext>
            </a:extLst>
          </p:cNvPr>
          <p:cNvSpPr/>
          <p:nvPr/>
        </p:nvSpPr>
        <p:spPr>
          <a:xfrm>
            <a:off x="375137" y="164069"/>
            <a:ext cx="4671472" cy="196551"/>
          </a:xfrm>
          <a:prstGeom prst="rect">
            <a:avLst/>
          </a:prstGeom>
        </p:spPr>
        <p:txBody>
          <a:bodyPr wrap="none">
            <a:spAutoFit/>
          </a:bodyPr>
          <a:lstStyle/>
          <a:p>
            <a:pPr defTabSz="914377">
              <a:spcBef>
                <a:spcPts val="1000"/>
              </a:spcBef>
              <a:spcAft>
                <a:spcPts val="1000"/>
              </a:spcAft>
              <a:buClr>
                <a:schemeClr val="bg1"/>
              </a:buClr>
            </a:pPr>
            <a:r>
              <a:rPr lang="el-GR" sz="1100" b="1" dirty="0">
                <a:solidFill>
                  <a:schemeClr val="bg1"/>
                </a:solidFill>
                <a:latin typeface="Roboto" panose="02000000000000000000" pitchFamily="2" charset="0"/>
                <a:ea typeface="Roboto" panose="02000000000000000000" pitchFamily="2" charset="0"/>
                <a:cs typeface="Roboto" panose="02000000000000000000" pitchFamily="2" charset="0"/>
              </a:rPr>
              <a:t>ΕΝΙΣΧΥΣΗ ΛΕΙΤΟΥΡΓΙΚΟΤΗΤΑΣ                     </a:t>
            </a:r>
            <a:r>
              <a:rPr lang="el-GR" sz="1100" b="1" dirty="0">
                <a:solidFill>
                  <a:srgbClr val="021559"/>
                </a:solidFill>
                <a:latin typeface="Roboto" panose="02000000000000000000" pitchFamily="2" charset="0"/>
                <a:ea typeface="Roboto" panose="02000000000000000000" pitchFamily="2" charset="0"/>
                <a:cs typeface="Roboto" panose="02000000000000000000" pitchFamily="2" charset="0"/>
              </a:rPr>
              <a:t>01 </a:t>
            </a:r>
            <a:r>
              <a:rPr lang="el-GR" sz="1100" b="1" dirty="0">
                <a:solidFill>
                  <a:srgbClr val="021559"/>
                </a:solidFill>
                <a:latin typeface="Roboto" panose="02000000000000000000" pitchFamily="2" charset="0"/>
                <a:ea typeface="Roboto" panose="02000000000000000000" pitchFamily="2" charset="0"/>
              </a:rPr>
              <a:t>Νέο μοντέλο διοίκησης</a:t>
            </a:r>
            <a:endParaRPr lang="el-GR" sz="1100" b="1" dirty="0">
              <a:solidFill>
                <a:srgbClr val="021559"/>
              </a:solidFill>
              <a:latin typeface="Roboto" panose="02000000000000000000" pitchFamily="2" charset="0"/>
              <a:ea typeface="Roboto" panose="02000000000000000000" pitchFamily="2" charset="0"/>
              <a:cs typeface="Roboto" panose="02000000000000000000" pitchFamily="2" charset="0"/>
            </a:endParaRPr>
          </a:p>
        </p:txBody>
      </p:sp>
      <p:sp>
        <p:nvSpPr>
          <p:cNvPr id="20" name="TextBox 19">
            <a:extLst>
              <a:ext uri="{FF2B5EF4-FFF2-40B4-BE49-F238E27FC236}">
                <a16:creationId xmlns:a16="http://schemas.microsoft.com/office/drawing/2014/main" id="{6F8171AD-499F-A945-98B0-DC9E3B3682A0}"/>
              </a:ext>
            </a:extLst>
          </p:cNvPr>
          <p:cNvSpPr txBox="1"/>
          <p:nvPr/>
        </p:nvSpPr>
        <p:spPr>
          <a:xfrm>
            <a:off x="375137" y="856772"/>
            <a:ext cx="12437350" cy="461665"/>
          </a:xfrm>
          <a:prstGeom prst="rect">
            <a:avLst/>
          </a:prstGeom>
          <a:noFill/>
        </p:spPr>
        <p:txBody>
          <a:bodyPr wrap="square" rtlCol="0">
            <a:spAutoFit/>
          </a:bodyPr>
          <a:lstStyle/>
          <a:p>
            <a:r>
              <a:rPr lang="el-GR" sz="2400" b="1" dirty="0">
                <a:solidFill>
                  <a:srgbClr val="021559"/>
                </a:solidFill>
                <a:latin typeface="Roboto" panose="02000000000000000000" pitchFamily="2" charset="0"/>
                <a:ea typeface="Roboto" panose="02000000000000000000" pitchFamily="2" charset="0"/>
              </a:rPr>
              <a:t>ΟΦΕΛΗ</a:t>
            </a:r>
            <a:r>
              <a:rPr lang="en-US" sz="2400" b="1" dirty="0">
                <a:solidFill>
                  <a:srgbClr val="021559"/>
                </a:solidFill>
                <a:latin typeface="Roboto" panose="02000000000000000000" pitchFamily="2" charset="0"/>
                <a:ea typeface="Roboto" panose="02000000000000000000" pitchFamily="2" charset="0"/>
              </a:rPr>
              <a:t>: </a:t>
            </a:r>
            <a:r>
              <a:rPr lang="el-GR" sz="2400" b="1" dirty="0">
                <a:solidFill>
                  <a:srgbClr val="021559"/>
                </a:solidFill>
                <a:latin typeface="Roboto" panose="02000000000000000000" pitchFamily="2" charset="0"/>
                <a:ea typeface="Roboto" panose="02000000000000000000" pitchFamily="2" charset="0"/>
              </a:rPr>
              <a:t>ΤΕΛΟΣ ΣΤΑ ΠΡΟΒΛΗΜΑΤΑ ΤΟΥ ΧΘΕΣ, ΝΕΟΙ ΟΡΙΖΟΝΤΕΣ ΓΙΑ ΤΟ ΑΥΡΙΟ</a:t>
            </a:r>
          </a:p>
        </p:txBody>
      </p:sp>
      <p:pic>
        <p:nvPicPr>
          <p:cNvPr id="24" name="Picture 23">
            <a:extLst>
              <a:ext uri="{FF2B5EF4-FFF2-40B4-BE49-F238E27FC236}">
                <a16:creationId xmlns:a16="http://schemas.microsoft.com/office/drawing/2014/main" id="{219FE7D9-B196-F94E-8AD5-36AB8EE826FF}"/>
              </a:ext>
            </a:extLst>
          </p:cNvPr>
          <p:cNvPicPr>
            <a:picLocks noChangeAspect="1"/>
          </p:cNvPicPr>
          <p:nvPr/>
        </p:nvPicPr>
        <p:blipFill>
          <a:blip r:embed="rId3"/>
          <a:stretch>
            <a:fillRect/>
          </a:stretch>
        </p:blipFill>
        <p:spPr>
          <a:xfrm>
            <a:off x="180000" y="6300000"/>
            <a:ext cx="2414466" cy="432000"/>
          </a:xfrm>
          <a:prstGeom prst="rect">
            <a:avLst/>
          </a:prstGeom>
        </p:spPr>
      </p:pic>
      <p:graphicFrame>
        <p:nvGraphicFramePr>
          <p:cNvPr id="9" name="Table 3">
            <a:extLst>
              <a:ext uri="{FF2B5EF4-FFF2-40B4-BE49-F238E27FC236}">
                <a16:creationId xmlns:a16="http://schemas.microsoft.com/office/drawing/2014/main" id="{D1BF249C-E81F-944F-8E64-CA39A6CA7EA3}"/>
              </a:ext>
            </a:extLst>
          </p:cNvPr>
          <p:cNvGraphicFramePr>
            <a:graphicFrameLocks noGrp="1"/>
          </p:cNvGraphicFramePr>
          <p:nvPr>
            <p:extLst>
              <p:ext uri="{D42A27DB-BD31-4B8C-83A1-F6EECF244321}">
                <p14:modId xmlns:p14="http://schemas.microsoft.com/office/powerpoint/2010/main" val="2525026965"/>
              </p:ext>
            </p:extLst>
          </p:nvPr>
        </p:nvGraphicFramePr>
        <p:xfrm>
          <a:off x="427252" y="1523252"/>
          <a:ext cx="11431996" cy="4622323"/>
        </p:xfrm>
        <a:graphic>
          <a:graphicData uri="http://schemas.openxmlformats.org/drawingml/2006/table">
            <a:tbl>
              <a:tblPr firstRow="1" bandRow="1">
                <a:tableStyleId>{5C22544A-7EE6-4342-B048-85BDC9FD1C3A}</a:tableStyleId>
              </a:tblPr>
              <a:tblGrid>
                <a:gridCol w="3981910">
                  <a:extLst>
                    <a:ext uri="{9D8B030D-6E8A-4147-A177-3AD203B41FA5}">
                      <a16:colId xmlns:a16="http://schemas.microsoft.com/office/drawing/2014/main" val="2549644129"/>
                    </a:ext>
                  </a:extLst>
                </a:gridCol>
                <a:gridCol w="1390389">
                  <a:extLst>
                    <a:ext uri="{9D8B030D-6E8A-4147-A177-3AD203B41FA5}">
                      <a16:colId xmlns:a16="http://schemas.microsoft.com/office/drawing/2014/main" val="3588991502"/>
                    </a:ext>
                  </a:extLst>
                </a:gridCol>
                <a:gridCol w="6059697">
                  <a:extLst>
                    <a:ext uri="{9D8B030D-6E8A-4147-A177-3AD203B41FA5}">
                      <a16:colId xmlns:a16="http://schemas.microsoft.com/office/drawing/2014/main" val="1110128752"/>
                    </a:ext>
                  </a:extLst>
                </a:gridCol>
              </a:tblGrid>
              <a:tr h="233445">
                <a:tc>
                  <a:txBody>
                    <a:bodyPr/>
                    <a:lstStyle/>
                    <a:p>
                      <a:pPr algn="ctr"/>
                      <a:r>
                        <a:rPr lang="el-GR" sz="1800" dirty="0">
                          <a:latin typeface="Roboto" panose="02000000000000000000" pitchFamily="2" charset="0"/>
                          <a:ea typeface="Roboto" panose="02000000000000000000" pitchFamily="2" charset="0"/>
                        </a:rPr>
                        <a:t>Τα προβλήματα του σήμερα</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21559"/>
                    </a:solidFill>
                  </a:tcPr>
                </a:tc>
                <a:tc>
                  <a:txBody>
                    <a:bodyPr/>
                    <a:lstStyle/>
                    <a:p>
                      <a:pPr algn="ctr"/>
                      <a:endParaRPr lang="el-GR" sz="1800" dirty="0">
                        <a:latin typeface="Roboto" panose="02000000000000000000" pitchFamily="2" charset="0"/>
                        <a:ea typeface="Roboto" panose="02000000000000000000" pitchFamily="2" charset="0"/>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l-GR" sz="1800" dirty="0">
                          <a:latin typeface="Roboto" panose="02000000000000000000" pitchFamily="2" charset="0"/>
                          <a:ea typeface="Roboto" panose="02000000000000000000" pitchFamily="2" charset="0"/>
                        </a:rPr>
                        <a:t>Οι λύσεις του αύριο</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21559"/>
                    </a:solidFill>
                  </a:tcPr>
                </a:tc>
                <a:extLst>
                  <a:ext uri="{0D108BD9-81ED-4DB2-BD59-A6C34878D82A}">
                    <a16:rowId xmlns:a16="http://schemas.microsoft.com/office/drawing/2014/main" val="414780101"/>
                  </a:ext>
                </a:extLst>
              </a:tr>
              <a:tr h="9139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l-GR" sz="1600" kern="1200" dirty="0">
                        <a:solidFill>
                          <a:schemeClr val="dk1"/>
                        </a:solidFill>
                        <a:effectLst/>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l-GR" sz="1600" kern="1200" dirty="0">
                          <a:solidFill>
                            <a:srgbClr val="021559"/>
                          </a:solidFill>
                          <a:effectLst/>
                          <a:latin typeface="+mn-lt"/>
                          <a:ea typeface="+mn-ea"/>
                          <a:cs typeface="+mn-cs"/>
                        </a:rPr>
                        <a:t>Μοντέλο διοίκησης που </a:t>
                      </a:r>
                      <a:r>
                        <a:rPr lang="el-GR" sz="1600" b="1" kern="1200" dirty="0">
                          <a:solidFill>
                            <a:srgbClr val="021559"/>
                          </a:solidFill>
                          <a:effectLst/>
                          <a:latin typeface="+mn-lt"/>
                          <a:ea typeface="+mn-ea"/>
                          <a:cs typeface="+mn-cs"/>
                        </a:rPr>
                        <a:t>αποκλίνει από διεθνείς καλές πρακτικές</a:t>
                      </a:r>
                      <a:r>
                        <a:rPr lang="en-GR" sz="1600" b="1" dirty="0">
                          <a:solidFill>
                            <a:srgbClr val="021559"/>
                          </a:solidFill>
                          <a:effectLst/>
                        </a:rPr>
                        <a:t> </a:t>
                      </a:r>
                      <a:endParaRPr lang="el-GR" sz="1600" b="1" i="0" u="none" dirty="0">
                        <a:solidFill>
                          <a:srgbClr val="021559"/>
                        </a:solidFill>
                        <a:latin typeface="Roboto" panose="02000000000000000000" pitchFamily="2" charset="0"/>
                        <a:ea typeface="Roboto" panose="02000000000000000000" pitchFamily="2" charset="0"/>
                      </a:endParaRPr>
                    </a:p>
                    <a:p>
                      <a:pPr algn="ctr"/>
                      <a:endParaRPr lang="el-GR" sz="1600" b="1" u="none" kern="1200" dirty="0">
                        <a:solidFill>
                          <a:srgbClr val="021559"/>
                        </a:solidFill>
                        <a:latin typeface="Roboto" panose="02000000000000000000" pitchFamily="2" charset="0"/>
                        <a:ea typeface="Roboto" panose="02000000000000000000" pitchFamily="2" charset="0"/>
                        <a:cs typeface="+mn-cs"/>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l-GR" sz="1800" u="none" dirty="0">
                        <a:solidFill>
                          <a:srgbClr val="021559"/>
                        </a:solidFill>
                        <a:latin typeface="Roboto" panose="02000000000000000000" pitchFamily="2" charset="0"/>
                        <a:ea typeface="Roboto" panose="02000000000000000000" pitchFamily="2" charset="0"/>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l-GR" sz="1600" kern="1200" dirty="0">
                        <a:solidFill>
                          <a:schemeClr val="dk1"/>
                        </a:solidFill>
                        <a:effectLst/>
                        <a:latin typeface="+mn-lt"/>
                        <a:ea typeface="+mn-ea"/>
                        <a:cs typeface="+mn-cs"/>
                      </a:endParaRPr>
                    </a:p>
                    <a:p>
                      <a:pPr algn="ctr"/>
                      <a:r>
                        <a:rPr lang="el-GR" sz="1600" kern="1200" dirty="0">
                          <a:solidFill>
                            <a:srgbClr val="021559"/>
                          </a:solidFill>
                          <a:effectLst/>
                          <a:latin typeface="+mn-lt"/>
                          <a:ea typeface="+mn-ea"/>
                          <a:cs typeface="+mn-cs"/>
                        </a:rPr>
                        <a:t>Πολλά πανεπιστήμια του εξωτερικού διαθέτουν </a:t>
                      </a:r>
                      <a:r>
                        <a:rPr lang="el-GR" sz="1600" b="1" kern="1200" dirty="0">
                          <a:solidFill>
                            <a:srgbClr val="021559"/>
                          </a:solidFill>
                          <a:effectLst/>
                          <a:latin typeface="+mn-lt"/>
                          <a:ea typeface="+mn-ea"/>
                          <a:cs typeface="+mn-cs"/>
                        </a:rPr>
                        <a:t>δομή με συλλογικό ανώτατο όργανο διοίκησης αντίστοιχο του ΣΔ, στο οποίο είναι μέλος και ο Πρύτανης. </a:t>
                      </a:r>
                      <a:endParaRPr lang="en-GR" sz="1600" b="1" kern="1200" dirty="0">
                        <a:solidFill>
                          <a:srgbClr val="021559"/>
                        </a:solidFill>
                        <a:effectLst/>
                        <a:latin typeface="+mn-lt"/>
                        <a:ea typeface="+mn-ea"/>
                        <a:cs typeface="+mn-cs"/>
                      </a:endParaRPr>
                    </a:p>
                    <a:p>
                      <a:pPr algn="ctr"/>
                      <a:r>
                        <a:rPr lang="el-GR" sz="1400" kern="1200" dirty="0">
                          <a:solidFill>
                            <a:srgbClr val="021559"/>
                          </a:solidFill>
                          <a:effectLst/>
                          <a:latin typeface="+mn-lt"/>
                          <a:ea typeface="+mn-ea"/>
                          <a:cs typeface="+mn-cs"/>
                        </a:rPr>
                        <a:t>Ενδεικτικά αναφέρονται τα εξής παραδείγματα ανά χώρα: Αγγλία (</a:t>
                      </a:r>
                      <a:r>
                        <a:rPr lang="en-US" sz="1400" kern="1200" dirty="0">
                          <a:solidFill>
                            <a:srgbClr val="021559"/>
                          </a:solidFill>
                          <a:effectLst/>
                          <a:latin typeface="+mn-lt"/>
                          <a:ea typeface="+mn-ea"/>
                          <a:cs typeface="+mn-cs"/>
                        </a:rPr>
                        <a:t>Oxford University, University of Cambridge, University of Manchester, University of Sussex,</a:t>
                      </a:r>
                      <a:r>
                        <a:rPr lang="el-GR" sz="1400" kern="1200" dirty="0">
                          <a:solidFill>
                            <a:srgbClr val="021559"/>
                          </a:solidFill>
                          <a:effectLst/>
                          <a:latin typeface="+mn-lt"/>
                          <a:ea typeface="+mn-ea"/>
                          <a:cs typeface="+mn-cs"/>
                        </a:rPr>
                        <a:t>), Ιρλανδία (</a:t>
                      </a:r>
                      <a:r>
                        <a:rPr lang="en-US" sz="1400" kern="1200" dirty="0">
                          <a:solidFill>
                            <a:srgbClr val="021559"/>
                          </a:solidFill>
                          <a:effectLst/>
                          <a:latin typeface="+mn-lt"/>
                          <a:ea typeface="+mn-ea"/>
                          <a:cs typeface="+mn-cs"/>
                        </a:rPr>
                        <a:t>University of Dublin</a:t>
                      </a:r>
                      <a:r>
                        <a:rPr lang="el-GR" sz="1400" kern="1200" dirty="0">
                          <a:solidFill>
                            <a:srgbClr val="021559"/>
                          </a:solidFill>
                          <a:effectLst/>
                          <a:latin typeface="+mn-lt"/>
                          <a:ea typeface="+mn-ea"/>
                          <a:cs typeface="+mn-cs"/>
                        </a:rPr>
                        <a:t>)</a:t>
                      </a:r>
                      <a:r>
                        <a:rPr lang="en-US" sz="1400" kern="1200" dirty="0">
                          <a:solidFill>
                            <a:srgbClr val="021559"/>
                          </a:solidFill>
                          <a:effectLst/>
                          <a:latin typeface="+mn-lt"/>
                          <a:ea typeface="+mn-ea"/>
                          <a:cs typeface="+mn-cs"/>
                        </a:rPr>
                        <a:t>,</a:t>
                      </a:r>
                      <a:r>
                        <a:rPr lang="el-GR" sz="1400" kern="1200" dirty="0">
                          <a:solidFill>
                            <a:srgbClr val="021559"/>
                          </a:solidFill>
                          <a:effectLst/>
                          <a:latin typeface="+mn-lt"/>
                          <a:ea typeface="+mn-ea"/>
                          <a:cs typeface="+mn-cs"/>
                        </a:rPr>
                        <a:t> Γαλλία (</a:t>
                      </a:r>
                      <a:r>
                        <a:rPr lang="en-US" sz="1400" kern="1200" dirty="0">
                          <a:solidFill>
                            <a:srgbClr val="021559"/>
                          </a:solidFill>
                          <a:effectLst/>
                          <a:latin typeface="+mn-lt"/>
                          <a:ea typeface="+mn-ea"/>
                          <a:cs typeface="+mn-cs"/>
                        </a:rPr>
                        <a:t>University Paris 1</a:t>
                      </a:r>
                      <a:r>
                        <a:rPr lang="el-GR" sz="1400" kern="1200" dirty="0">
                          <a:solidFill>
                            <a:srgbClr val="021559"/>
                          </a:solidFill>
                          <a:effectLst/>
                          <a:latin typeface="+mn-lt"/>
                          <a:ea typeface="+mn-ea"/>
                          <a:cs typeface="+mn-cs"/>
                        </a:rPr>
                        <a:t>, </a:t>
                      </a:r>
                      <a:r>
                        <a:rPr lang="en-US" sz="1400" kern="1200" dirty="0">
                          <a:solidFill>
                            <a:srgbClr val="021559"/>
                          </a:solidFill>
                          <a:effectLst/>
                          <a:latin typeface="+mn-lt"/>
                          <a:ea typeface="+mn-ea"/>
                          <a:cs typeface="+mn-cs"/>
                        </a:rPr>
                        <a:t>Paris 2</a:t>
                      </a:r>
                      <a:r>
                        <a:rPr lang="el-GR" sz="1400" kern="1200" dirty="0">
                          <a:solidFill>
                            <a:srgbClr val="021559"/>
                          </a:solidFill>
                          <a:effectLst/>
                          <a:latin typeface="+mn-lt"/>
                          <a:ea typeface="+mn-ea"/>
                          <a:cs typeface="+mn-cs"/>
                        </a:rPr>
                        <a:t>), Σουηδία (</a:t>
                      </a:r>
                      <a:r>
                        <a:rPr lang="en-US" sz="1400" kern="1200" dirty="0">
                          <a:solidFill>
                            <a:srgbClr val="021559"/>
                          </a:solidFill>
                          <a:effectLst/>
                          <a:latin typeface="+mn-lt"/>
                          <a:ea typeface="+mn-ea"/>
                          <a:cs typeface="+mn-cs"/>
                        </a:rPr>
                        <a:t>Stockholm University</a:t>
                      </a:r>
                      <a:r>
                        <a:rPr lang="el-GR" sz="1400" kern="1200" dirty="0">
                          <a:solidFill>
                            <a:srgbClr val="021559"/>
                          </a:solidFill>
                          <a:effectLst/>
                          <a:latin typeface="+mn-lt"/>
                          <a:ea typeface="+mn-ea"/>
                          <a:cs typeface="+mn-cs"/>
                        </a:rPr>
                        <a:t>)</a:t>
                      </a:r>
                      <a:r>
                        <a:rPr lang="en-US" sz="1400" kern="1200" dirty="0">
                          <a:solidFill>
                            <a:srgbClr val="021559"/>
                          </a:solidFill>
                          <a:effectLst/>
                          <a:latin typeface="+mn-lt"/>
                          <a:ea typeface="+mn-ea"/>
                          <a:cs typeface="+mn-cs"/>
                        </a:rPr>
                        <a:t>, </a:t>
                      </a:r>
                      <a:r>
                        <a:rPr lang="el-GR" sz="1400" kern="1200" dirty="0">
                          <a:solidFill>
                            <a:srgbClr val="021559"/>
                          </a:solidFill>
                          <a:effectLst/>
                          <a:latin typeface="+mn-lt"/>
                          <a:ea typeface="+mn-ea"/>
                          <a:cs typeface="+mn-cs"/>
                        </a:rPr>
                        <a:t>Νορβηγία (</a:t>
                      </a:r>
                      <a:r>
                        <a:rPr lang="en-US" sz="1400" kern="1200" dirty="0">
                          <a:solidFill>
                            <a:srgbClr val="021559"/>
                          </a:solidFill>
                          <a:effectLst/>
                          <a:latin typeface="+mn-lt"/>
                          <a:ea typeface="+mn-ea"/>
                          <a:cs typeface="+mn-cs"/>
                        </a:rPr>
                        <a:t>University of Oslo</a:t>
                      </a:r>
                      <a:r>
                        <a:rPr lang="el-GR" sz="1400" kern="1200" dirty="0">
                          <a:solidFill>
                            <a:srgbClr val="021559"/>
                          </a:solidFill>
                          <a:effectLst/>
                          <a:latin typeface="+mn-lt"/>
                          <a:ea typeface="+mn-ea"/>
                          <a:cs typeface="+mn-cs"/>
                        </a:rPr>
                        <a:t>)</a:t>
                      </a:r>
                      <a:r>
                        <a:rPr lang="en-US" sz="1400" kern="1200" dirty="0">
                          <a:solidFill>
                            <a:srgbClr val="021559"/>
                          </a:solidFill>
                          <a:effectLst/>
                          <a:latin typeface="+mn-lt"/>
                          <a:ea typeface="+mn-ea"/>
                          <a:cs typeface="+mn-cs"/>
                        </a:rPr>
                        <a:t>, </a:t>
                      </a:r>
                      <a:r>
                        <a:rPr lang="el-GR" sz="1400" kern="1200" dirty="0">
                          <a:solidFill>
                            <a:srgbClr val="021559"/>
                          </a:solidFill>
                          <a:effectLst/>
                          <a:latin typeface="+mn-lt"/>
                          <a:ea typeface="+mn-ea"/>
                          <a:cs typeface="+mn-cs"/>
                        </a:rPr>
                        <a:t>Ισπανία (</a:t>
                      </a:r>
                      <a:r>
                        <a:rPr lang="en-US" sz="1400" kern="1200" dirty="0">
                          <a:solidFill>
                            <a:srgbClr val="021559"/>
                          </a:solidFill>
                          <a:effectLst/>
                          <a:latin typeface="+mn-lt"/>
                          <a:ea typeface="+mn-ea"/>
                          <a:cs typeface="+mn-cs"/>
                        </a:rPr>
                        <a:t>University of Madrid</a:t>
                      </a:r>
                      <a:r>
                        <a:rPr lang="el-GR" sz="1400" kern="1200" dirty="0">
                          <a:solidFill>
                            <a:srgbClr val="021559"/>
                          </a:solidFill>
                          <a:effectLst/>
                          <a:latin typeface="+mn-lt"/>
                          <a:ea typeface="+mn-ea"/>
                          <a:cs typeface="+mn-cs"/>
                        </a:rPr>
                        <a:t>)</a:t>
                      </a:r>
                      <a:r>
                        <a:rPr lang="en-US" sz="1400" kern="1200" dirty="0">
                          <a:solidFill>
                            <a:srgbClr val="021559"/>
                          </a:solidFill>
                          <a:effectLst/>
                          <a:latin typeface="+mn-lt"/>
                          <a:ea typeface="+mn-ea"/>
                          <a:cs typeface="+mn-cs"/>
                        </a:rPr>
                        <a:t>, </a:t>
                      </a:r>
                      <a:r>
                        <a:rPr lang="el-GR" sz="1400" kern="1200" dirty="0">
                          <a:solidFill>
                            <a:srgbClr val="021559"/>
                          </a:solidFill>
                          <a:effectLst/>
                          <a:latin typeface="+mn-lt"/>
                          <a:ea typeface="+mn-ea"/>
                          <a:cs typeface="+mn-cs"/>
                        </a:rPr>
                        <a:t>Ιταλία (</a:t>
                      </a:r>
                      <a:r>
                        <a:rPr lang="en-US" sz="1400" kern="1200" dirty="0">
                          <a:solidFill>
                            <a:srgbClr val="021559"/>
                          </a:solidFill>
                          <a:effectLst/>
                          <a:latin typeface="+mn-lt"/>
                          <a:ea typeface="+mn-ea"/>
                          <a:cs typeface="+mn-cs"/>
                        </a:rPr>
                        <a:t>University of Bologna</a:t>
                      </a:r>
                      <a:r>
                        <a:rPr lang="el-GR" sz="1400" kern="1200" dirty="0">
                          <a:solidFill>
                            <a:srgbClr val="021559"/>
                          </a:solidFill>
                          <a:effectLst/>
                          <a:latin typeface="+mn-lt"/>
                          <a:ea typeface="+mn-ea"/>
                          <a:cs typeface="+mn-cs"/>
                        </a:rPr>
                        <a:t>)</a:t>
                      </a:r>
                      <a:r>
                        <a:rPr lang="en-US" sz="1400" kern="1200" dirty="0">
                          <a:solidFill>
                            <a:srgbClr val="021559"/>
                          </a:solidFill>
                          <a:effectLst/>
                          <a:latin typeface="+mn-lt"/>
                          <a:ea typeface="+mn-ea"/>
                          <a:cs typeface="+mn-cs"/>
                        </a:rPr>
                        <a:t>, </a:t>
                      </a:r>
                      <a:r>
                        <a:rPr lang="el-GR" sz="1400" kern="1200" dirty="0">
                          <a:solidFill>
                            <a:srgbClr val="021559"/>
                          </a:solidFill>
                          <a:effectLst/>
                          <a:latin typeface="+mn-lt"/>
                          <a:ea typeface="+mn-ea"/>
                          <a:cs typeface="+mn-cs"/>
                        </a:rPr>
                        <a:t>Γερμανία (</a:t>
                      </a:r>
                      <a:r>
                        <a:rPr lang="en-US" sz="1400" kern="1200" dirty="0" err="1">
                          <a:solidFill>
                            <a:srgbClr val="021559"/>
                          </a:solidFill>
                          <a:effectLst/>
                          <a:latin typeface="+mn-lt"/>
                          <a:ea typeface="+mn-ea"/>
                          <a:cs typeface="+mn-cs"/>
                        </a:rPr>
                        <a:t>Freie</a:t>
                      </a:r>
                      <a:r>
                        <a:rPr lang="en-US" sz="1400" kern="1200" dirty="0">
                          <a:solidFill>
                            <a:srgbClr val="021559"/>
                          </a:solidFill>
                          <a:effectLst/>
                          <a:latin typeface="+mn-lt"/>
                          <a:ea typeface="+mn-ea"/>
                          <a:cs typeface="+mn-cs"/>
                        </a:rPr>
                        <a:t> </a:t>
                      </a:r>
                      <a:r>
                        <a:rPr lang="en-US" sz="1400" kern="1200" dirty="0" err="1">
                          <a:solidFill>
                            <a:srgbClr val="021559"/>
                          </a:solidFill>
                          <a:effectLst/>
                          <a:latin typeface="+mn-lt"/>
                          <a:ea typeface="+mn-ea"/>
                          <a:cs typeface="+mn-cs"/>
                        </a:rPr>
                        <a:t>Universitat</a:t>
                      </a:r>
                      <a:r>
                        <a:rPr lang="en-US" sz="1400" kern="1200" dirty="0">
                          <a:solidFill>
                            <a:srgbClr val="021559"/>
                          </a:solidFill>
                          <a:effectLst/>
                          <a:latin typeface="+mn-lt"/>
                          <a:ea typeface="+mn-ea"/>
                          <a:cs typeface="+mn-cs"/>
                        </a:rPr>
                        <a:t> Berlin, Ludwig Maximilian University of Munich</a:t>
                      </a:r>
                      <a:r>
                        <a:rPr lang="el-GR" sz="1400" kern="1200" dirty="0">
                          <a:solidFill>
                            <a:srgbClr val="021559"/>
                          </a:solidFill>
                          <a:effectLst/>
                          <a:latin typeface="+mn-lt"/>
                          <a:ea typeface="+mn-ea"/>
                          <a:cs typeface="+mn-cs"/>
                        </a:rPr>
                        <a:t>).</a:t>
                      </a:r>
                      <a:endParaRPr lang="en-GR" sz="1400" kern="1200" dirty="0">
                        <a:solidFill>
                          <a:srgbClr val="021559"/>
                        </a:solidFill>
                        <a:effectLst/>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l-GR" sz="1600" u="none" dirty="0">
                        <a:solidFill>
                          <a:srgbClr val="021559"/>
                        </a:solidFill>
                        <a:latin typeface="Roboto" panose="02000000000000000000" pitchFamily="2" charset="0"/>
                        <a:ea typeface="Roboto" panose="02000000000000000000" pitchFamily="2" charset="0"/>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95998259"/>
                  </a:ext>
                </a:extLst>
              </a:tr>
              <a:tr h="95690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l-GR" sz="1600" i="0" u="none" dirty="0">
                        <a:latin typeface="Roboto" panose="02000000000000000000" pitchFamily="2" charset="0"/>
                        <a:ea typeface="Roboto" panose="02000000000000000000" pitchFamily="2" charset="0"/>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l-GR" sz="1800" b="1" u="none" dirty="0">
                        <a:solidFill>
                          <a:srgbClr val="021559"/>
                        </a:solidFill>
                        <a:latin typeface="Roboto" panose="02000000000000000000" pitchFamily="2" charset="0"/>
                        <a:ea typeface="Roboto" panose="02000000000000000000" pitchFamily="2" charset="0"/>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l-GR" sz="1600" b="1" u="none" dirty="0">
                        <a:solidFill>
                          <a:srgbClr val="021559"/>
                        </a:solidFill>
                        <a:latin typeface="Roboto" panose="02000000000000000000" pitchFamily="2" charset="0"/>
                        <a:ea typeface="Roboto" panose="02000000000000000000" pitchFamily="2" charset="0"/>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77394895"/>
                  </a:ext>
                </a:extLst>
              </a:tr>
              <a:tr h="7088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l-GR" sz="1600" i="0" u="none" dirty="0">
                        <a:latin typeface="Roboto" panose="02000000000000000000" pitchFamily="2" charset="0"/>
                        <a:ea typeface="Roboto" panose="02000000000000000000" pitchFamily="2" charset="0"/>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l-GR" sz="1800" u="none" dirty="0">
                        <a:solidFill>
                          <a:srgbClr val="021559"/>
                        </a:solidFill>
                        <a:latin typeface="Roboto" panose="02000000000000000000" pitchFamily="2" charset="0"/>
                        <a:ea typeface="Roboto" panose="02000000000000000000" pitchFamily="2" charset="0"/>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R" sz="1600" kern="1200" dirty="0">
                        <a:solidFill>
                          <a:schemeClr val="dk1"/>
                        </a:solidFill>
                        <a:effectLst/>
                        <a:latin typeface="+mn-lt"/>
                        <a:ea typeface="+mn-ea"/>
                        <a:cs typeface="+mn-cs"/>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40299759"/>
                  </a:ext>
                </a:extLst>
              </a:tr>
            </a:tbl>
          </a:graphicData>
        </a:graphic>
      </p:graphicFrame>
      <p:sp>
        <p:nvSpPr>
          <p:cNvPr id="16" name="TextBox 15">
            <a:extLst>
              <a:ext uri="{FF2B5EF4-FFF2-40B4-BE49-F238E27FC236}">
                <a16:creationId xmlns:a16="http://schemas.microsoft.com/office/drawing/2014/main" id="{9BEB172E-0ECE-C549-8ACC-5EA2A2E62DB8}"/>
              </a:ext>
            </a:extLst>
          </p:cNvPr>
          <p:cNvSpPr txBox="1"/>
          <p:nvPr/>
        </p:nvSpPr>
        <p:spPr>
          <a:xfrm>
            <a:off x="4227459" y="3297704"/>
            <a:ext cx="1638300" cy="738664"/>
          </a:xfrm>
          <a:prstGeom prst="rect">
            <a:avLst/>
          </a:prstGeom>
          <a:noFill/>
        </p:spPr>
        <p:txBody>
          <a:bodyPr wrap="square" rtlCol="0">
            <a:spAutoFit/>
          </a:bodyPr>
          <a:lstStyle/>
          <a:p>
            <a:pPr algn="ctr"/>
            <a:r>
              <a:rPr lang="el-GR" sz="1400" b="1" dirty="0">
                <a:solidFill>
                  <a:srgbClr val="021559"/>
                </a:solidFill>
              </a:rPr>
              <a:t>Ευθυγράμμιση με διεθνείς καλές πρακτικές</a:t>
            </a:r>
          </a:p>
        </p:txBody>
      </p:sp>
      <p:sp>
        <p:nvSpPr>
          <p:cNvPr id="17" name="Right Arrow 16">
            <a:extLst>
              <a:ext uri="{FF2B5EF4-FFF2-40B4-BE49-F238E27FC236}">
                <a16:creationId xmlns:a16="http://schemas.microsoft.com/office/drawing/2014/main" id="{EAC09BA2-3D62-AB42-A9E1-E73C62270C9F}"/>
              </a:ext>
            </a:extLst>
          </p:cNvPr>
          <p:cNvSpPr/>
          <p:nvPr/>
        </p:nvSpPr>
        <p:spPr>
          <a:xfrm>
            <a:off x="4576883" y="2541744"/>
            <a:ext cx="939452" cy="551145"/>
          </a:xfrm>
          <a:prstGeom prst="rightArrow">
            <a:avLst/>
          </a:prstGeom>
          <a:solidFill>
            <a:srgbClr val="56FFF2"/>
          </a:solidFill>
          <a:ln>
            <a:solidFill>
              <a:srgbClr val="56F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Tree>
    <p:extLst>
      <p:ext uri="{BB962C8B-B14F-4D97-AF65-F5344CB8AC3E}">
        <p14:creationId xmlns:p14="http://schemas.microsoft.com/office/powerpoint/2010/main" val="2842689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00"/>
        <p:cNvGrpSpPr/>
        <p:nvPr/>
      </p:nvGrpSpPr>
      <p:grpSpPr>
        <a:xfrm>
          <a:off x="0" y="0"/>
          <a:ext cx="0" cy="0"/>
          <a:chOff x="0" y="0"/>
          <a:chExt cx="0" cy="0"/>
        </a:xfrm>
      </p:grpSpPr>
      <p:sp>
        <p:nvSpPr>
          <p:cNvPr id="11" name="Rectangle 10">
            <a:extLst>
              <a:ext uri="{FF2B5EF4-FFF2-40B4-BE49-F238E27FC236}">
                <a16:creationId xmlns:a16="http://schemas.microsoft.com/office/drawing/2014/main" id="{9454E689-305E-73E4-93AB-7496A21BAF66}"/>
              </a:ext>
            </a:extLst>
          </p:cNvPr>
          <p:cNvSpPr/>
          <p:nvPr/>
        </p:nvSpPr>
        <p:spPr>
          <a:xfrm>
            <a:off x="2850078" y="6026"/>
            <a:ext cx="9352530" cy="570335"/>
          </a:xfrm>
          <a:prstGeom prst="rect">
            <a:avLst/>
          </a:prstGeom>
          <a:solidFill>
            <a:srgbClr val="4EE6DC"/>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CCA62">
                    <a:lumMod val="60000"/>
                    <a:lumOff val="40000"/>
                  </a:srgbClr>
                </a:solidFill>
              </a:ln>
              <a:noFill/>
              <a:highlight>
                <a:srgbClr val="EAF5F5"/>
              </a:highlight>
            </a:endParaRPr>
          </a:p>
        </p:txBody>
      </p:sp>
      <p:sp>
        <p:nvSpPr>
          <p:cNvPr id="12" name="Rectangle 11">
            <a:extLst>
              <a:ext uri="{FF2B5EF4-FFF2-40B4-BE49-F238E27FC236}">
                <a16:creationId xmlns:a16="http://schemas.microsoft.com/office/drawing/2014/main" id="{100CE1EE-85A3-C46F-07E4-AC2611F71D04}"/>
              </a:ext>
            </a:extLst>
          </p:cNvPr>
          <p:cNvSpPr/>
          <p:nvPr/>
        </p:nvSpPr>
        <p:spPr>
          <a:xfrm>
            <a:off x="0" y="4469"/>
            <a:ext cx="2850078" cy="570335"/>
          </a:xfrm>
          <a:prstGeom prst="rect">
            <a:avLst/>
          </a:prstGeom>
          <a:solidFill>
            <a:srgbClr val="021559"/>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CCA62">
                    <a:lumMod val="60000"/>
                    <a:lumOff val="40000"/>
                  </a:srgbClr>
                </a:solidFill>
              </a:ln>
              <a:noFill/>
              <a:highlight>
                <a:srgbClr val="EAF5F5"/>
              </a:highlight>
            </a:endParaRPr>
          </a:p>
        </p:txBody>
      </p:sp>
      <p:sp>
        <p:nvSpPr>
          <p:cNvPr id="10" name="Google Shape;232;p34">
            <a:extLst>
              <a:ext uri="{FF2B5EF4-FFF2-40B4-BE49-F238E27FC236}">
                <a16:creationId xmlns:a16="http://schemas.microsoft.com/office/drawing/2014/main" id="{21B89356-4234-7A45-8340-F0433CBA8A4B}"/>
              </a:ext>
            </a:extLst>
          </p:cNvPr>
          <p:cNvSpPr txBox="1"/>
          <p:nvPr/>
        </p:nvSpPr>
        <p:spPr>
          <a:xfrm>
            <a:off x="1169445" y="3184783"/>
            <a:ext cx="2695074" cy="9064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l-GR" sz="2800" b="0" i="0" u="none" strike="noStrike" kern="0" cap="none" spc="-150" normalizeH="0" baseline="0" noProof="0" dirty="0">
              <a:ln>
                <a:noFill/>
              </a:ln>
              <a:solidFill>
                <a:srgbClr val="02AEF0"/>
              </a:solidFill>
              <a:effectLst/>
              <a:uLnTx/>
              <a:uFillTx/>
              <a:latin typeface="Roboto Regular" charset="0"/>
              <a:ea typeface="Roboto Regular" charset="0"/>
              <a:cs typeface="Roboto Regular" charset="0"/>
              <a:sym typeface="Arial"/>
            </a:endParaRPr>
          </a:p>
        </p:txBody>
      </p:sp>
      <p:sp>
        <p:nvSpPr>
          <p:cNvPr id="18" name="Rectangle 17">
            <a:extLst>
              <a:ext uri="{FF2B5EF4-FFF2-40B4-BE49-F238E27FC236}">
                <a16:creationId xmlns:a16="http://schemas.microsoft.com/office/drawing/2014/main" id="{9C502C17-43A5-204F-98B4-263C5610E47C}"/>
              </a:ext>
            </a:extLst>
          </p:cNvPr>
          <p:cNvSpPr/>
          <p:nvPr/>
        </p:nvSpPr>
        <p:spPr>
          <a:xfrm>
            <a:off x="375137" y="161229"/>
            <a:ext cx="4671472" cy="261610"/>
          </a:xfrm>
          <a:prstGeom prst="rect">
            <a:avLst/>
          </a:prstGeom>
        </p:spPr>
        <p:txBody>
          <a:bodyPr wrap="none">
            <a:spAutoFit/>
          </a:bodyPr>
          <a:lstStyle/>
          <a:p>
            <a:pPr defTabSz="914377">
              <a:spcBef>
                <a:spcPts val="1000"/>
              </a:spcBef>
              <a:spcAft>
                <a:spcPts val="1000"/>
              </a:spcAft>
              <a:buClr>
                <a:schemeClr val="bg1"/>
              </a:buClr>
            </a:pPr>
            <a:r>
              <a:rPr lang="el-GR" sz="1100" b="1" dirty="0">
                <a:solidFill>
                  <a:schemeClr val="bg1"/>
                </a:solidFill>
                <a:latin typeface="Roboto" panose="02000000000000000000" pitchFamily="2" charset="0"/>
                <a:ea typeface="Roboto" panose="02000000000000000000" pitchFamily="2" charset="0"/>
                <a:cs typeface="Roboto" panose="02000000000000000000" pitchFamily="2" charset="0"/>
              </a:rPr>
              <a:t>ΕΝΙΣΧΥΣΗ ΛΕΙΤΟΥΡΓΙΚΟΤΗΤΑΣ                     </a:t>
            </a:r>
            <a:r>
              <a:rPr lang="el-GR" sz="1100" b="1" dirty="0">
                <a:solidFill>
                  <a:srgbClr val="021559"/>
                </a:solidFill>
                <a:latin typeface="Roboto" panose="02000000000000000000" pitchFamily="2" charset="0"/>
                <a:ea typeface="Roboto" panose="02000000000000000000" pitchFamily="2" charset="0"/>
                <a:cs typeface="Roboto" panose="02000000000000000000" pitchFamily="2" charset="0"/>
              </a:rPr>
              <a:t>01 </a:t>
            </a:r>
            <a:r>
              <a:rPr lang="el-GR" sz="1100" b="1" dirty="0">
                <a:solidFill>
                  <a:srgbClr val="021559"/>
                </a:solidFill>
                <a:latin typeface="Roboto" panose="02000000000000000000" pitchFamily="2" charset="0"/>
                <a:ea typeface="Roboto" panose="02000000000000000000" pitchFamily="2" charset="0"/>
              </a:rPr>
              <a:t>Νέο μοντέλο διοίκησης</a:t>
            </a:r>
            <a:endParaRPr lang="el-GR" sz="1100" b="1" dirty="0">
              <a:solidFill>
                <a:srgbClr val="021559"/>
              </a:solidFill>
              <a:latin typeface="Roboto" panose="02000000000000000000" pitchFamily="2" charset="0"/>
              <a:ea typeface="Roboto" panose="02000000000000000000" pitchFamily="2" charset="0"/>
              <a:cs typeface="Roboto" panose="02000000000000000000" pitchFamily="2" charset="0"/>
            </a:endParaRPr>
          </a:p>
        </p:txBody>
      </p:sp>
      <p:pic>
        <p:nvPicPr>
          <p:cNvPr id="24" name="Picture 23">
            <a:extLst>
              <a:ext uri="{FF2B5EF4-FFF2-40B4-BE49-F238E27FC236}">
                <a16:creationId xmlns:a16="http://schemas.microsoft.com/office/drawing/2014/main" id="{219FE7D9-B196-F94E-8AD5-36AB8EE826FF}"/>
              </a:ext>
            </a:extLst>
          </p:cNvPr>
          <p:cNvPicPr>
            <a:picLocks noChangeAspect="1"/>
          </p:cNvPicPr>
          <p:nvPr/>
        </p:nvPicPr>
        <p:blipFill>
          <a:blip r:embed="rId3"/>
          <a:stretch>
            <a:fillRect/>
          </a:stretch>
        </p:blipFill>
        <p:spPr>
          <a:xfrm>
            <a:off x="180000" y="6300000"/>
            <a:ext cx="2414466" cy="432000"/>
          </a:xfrm>
          <a:prstGeom prst="rect">
            <a:avLst/>
          </a:prstGeom>
        </p:spPr>
      </p:pic>
      <p:sp>
        <p:nvSpPr>
          <p:cNvPr id="2" name="TextBox 1">
            <a:extLst>
              <a:ext uri="{FF2B5EF4-FFF2-40B4-BE49-F238E27FC236}">
                <a16:creationId xmlns:a16="http://schemas.microsoft.com/office/drawing/2014/main" id="{B6BFB852-C9EA-1748-8AA2-B09B42809510}"/>
              </a:ext>
            </a:extLst>
          </p:cNvPr>
          <p:cNvSpPr txBox="1"/>
          <p:nvPr/>
        </p:nvSpPr>
        <p:spPr>
          <a:xfrm>
            <a:off x="375135" y="828453"/>
            <a:ext cx="11392143" cy="4801314"/>
          </a:xfrm>
          <a:prstGeom prst="rect">
            <a:avLst/>
          </a:prstGeom>
          <a:noFill/>
        </p:spPr>
        <p:txBody>
          <a:bodyPr wrap="square" rtlCol="0">
            <a:spAutoFit/>
          </a:bodyPr>
          <a:lstStyle/>
          <a:p>
            <a:r>
              <a:rPr lang="el-GR" sz="2400" b="1" dirty="0">
                <a:solidFill>
                  <a:srgbClr val="021559"/>
                </a:solidFill>
                <a:latin typeface="Roboto" panose="02000000000000000000" pitchFamily="2" charset="0"/>
                <a:ea typeface="Roboto" panose="02000000000000000000" pitchFamily="2" charset="0"/>
              </a:rPr>
              <a:t>ΜΟΝΟΜΕΛΗ ΟΡΓΑΝΑ ΑΚΑΔΗΜΑΙΚΩΝ ΜΟΝΑΔΩΝ </a:t>
            </a:r>
          </a:p>
          <a:p>
            <a:r>
              <a:rPr lang="el-GR" sz="2400" b="1" dirty="0">
                <a:solidFill>
                  <a:srgbClr val="021559"/>
                </a:solidFill>
                <a:latin typeface="Roboto" panose="02000000000000000000" pitchFamily="2" charset="0"/>
                <a:ea typeface="Roboto" panose="02000000000000000000" pitchFamily="2" charset="0"/>
              </a:rPr>
              <a:t>ΝΕΟ ΜΟΝΤΕΛΟ ΕΠΙΛΟΓΗΣ ΜΕ ΕΜΦΑΣΗ ΣΤΗΝ ΑΞΙΟΚΡΑΤΙΑ ΚΑΙ ΤΗ ΛΟΓΟΔΟΣΙΑ</a:t>
            </a:r>
            <a:endParaRPr lang="en-US" sz="2400" b="1" dirty="0">
              <a:solidFill>
                <a:srgbClr val="021559"/>
              </a:solidFill>
              <a:latin typeface="Roboto" panose="02000000000000000000" pitchFamily="2" charset="0"/>
              <a:ea typeface="Roboto" panose="02000000000000000000" pitchFamily="2" charset="0"/>
            </a:endParaRPr>
          </a:p>
          <a:p>
            <a:endParaRPr lang="el-GR" dirty="0">
              <a:solidFill>
                <a:srgbClr val="021559"/>
              </a:solidFill>
              <a:latin typeface="Roboto" panose="02000000000000000000" pitchFamily="2" charset="0"/>
              <a:ea typeface="Roboto" panose="02000000000000000000" pitchFamily="2" charset="0"/>
            </a:endParaRPr>
          </a:p>
          <a:p>
            <a:pPr marL="342900" indent="-342900">
              <a:buAutoNum type="arabicPeriod"/>
            </a:pPr>
            <a:r>
              <a:rPr lang="el-GR" b="1" dirty="0">
                <a:solidFill>
                  <a:srgbClr val="021559"/>
                </a:solidFill>
                <a:latin typeface="Roboto" panose="02000000000000000000" pitchFamily="2" charset="0"/>
                <a:ea typeface="Roboto" panose="02000000000000000000" pitchFamily="2" charset="0"/>
              </a:rPr>
              <a:t>Κοσμήτορας</a:t>
            </a:r>
            <a:endParaRPr lang="el-GR" sz="1600" b="1" dirty="0">
              <a:solidFill>
                <a:srgbClr val="021559"/>
              </a:solidFill>
              <a:latin typeface="Roboto" panose="02000000000000000000" pitchFamily="2" charset="0"/>
              <a:ea typeface="Roboto" panose="02000000000000000000" pitchFamily="2" charset="0"/>
            </a:endParaRPr>
          </a:p>
          <a:p>
            <a:r>
              <a:rPr lang="el-GR" b="1" dirty="0">
                <a:solidFill>
                  <a:srgbClr val="021559"/>
                </a:solidFill>
                <a:latin typeface="Roboto" panose="02000000000000000000" pitchFamily="2" charset="0"/>
                <a:ea typeface="Roboto" panose="02000000000000000000" pitchFamily="2" charset="0"/>
              </a:rPr>
              <a:t> </a:t>
            </a:r>
            <a:endParaRPr lang="el-GR" dirty="0">
              <a:solidFill>
                <a:srgbClr val="021559"/>
              </a:solidFill>
              <a:latin typeface="Roboto" panose="02000000000000000000" pitchFamily="2" charset="0"/>
              <a:ea typeface="Roboto" panose="02000000000000000000" pitchFamily="2" charset="0"/>
            </a:endParaRPr>
          </a:p>
          <a:p>
            <a:pPr marL="342900" lvl="0" indent="-342900" algn="just">
              <a:buFont typeface="Arial" panose="020B0604020202020204" pitchFamily="34" charset="0"/>
              <a:buChar char="•"/>
            </a:pPr>
            <a:r>
              <a:rPr lang="el-GR" dirty="0">
                <a:solidFill>
                  <a:srgbClr val="021559"/>
                </a:solidFill>
                <a:latin typeface="Roboto" panose="02000000000000000000" pitchFamily="2" charset="0"/>
                <a:ea typeface="Roboto" panose="02000000000000000000" pitchFamily="2" charset="0"/>
              </a:rPr>
              <a:t>Συγκροτείται Επιτροπή (</a:t>
            </a:r>
            <a:r>
              <a:rPr lang="en-US" dirty="0">
                <a:solidFill>
                  <a:srgbClr val="021559"/>
                </a:solidFill>
                <a:latin typeface="Roboto" panose="02000000000000000000" pitchFamily="2" charset="0"/>
                <a:ea typeface="Roboto" panose="02000000000000000000" pitchFamily="2" charset="0"/>
              </a:rPr>
              <a:t>Search Committee</a:t>
            </a:r>
            <a:r>
              <a:rPr lang="el-GR" dirty="0">
                <a:solidFill>
                  <a:srgbClr val="021559"/>
                </a:solidFill>
                <a:latin typeface="Roboto" panose="02000000000000000000" pitchFamily="2" charset="0"/>
                <a:ea typeface="Roboto" panose="02000000000000000000" pitchFamily="2" charset="0"/>
              </a:rPr>
              <a:t>)</a:t>
            </a:r>
            <a:r>
              <a:rPr lang="en-US" dirty="0">
                <a:solidFill>
                  <a:srgbClr val="021559"/>
                </a:solidFill>
                <a:latin typeface="Roboto" panose="02000000000000000000" pitchFamily="2" charset="0"/>
                <a:ea typeface="Roboto" panose="02000000000000000000" pitchFamily="2" charset="0"/>
              </a:rPr>
              <a:t> </a:t>
            </a:r>
            <a:r>
              <a:rPr lang="el-GR" dirty="0">
                <a:solidFill>
                  <a:srgbClr val="021559"/>
                </a:solidFill>
                <a:latin typeface="Roboto" panose="02000000000000000000" pitchFamily="2" charset="0"/>
                <a:ea typeface="Roboto" panose="02000000000000000000" pitchFamily="2" charset="0"/>
              </a:rPr>
              <a:t>από την Κοσμητεία της Σχολής με αντικείμενο την προσέλκυση και αξιολόγηση υποψηφιοτήτων για το αξίωμα του Κοσμήτορα και την επιλογή 3 επικρατέστερων υποψηφίων.</a:t>
            </a:r>
          </a:p>
          <a:p>
            <a:pPr marL="342900" indent="-342900" algn="just">
              <a:buFont typeface="Arial" panose="020B0604020202020204" pitchFamily="34" charset="0"/>
              <a:buChar char="•"/>
            </a:pPr>
            <a:r>
              <a:rPr lang="el-GR" dirty="0">
                <a:solidFill>
                  <a:srgbClr val="021559"/>
                </a:solidFill>
                <a:latin typeface="Roboto" panose="02000000000000000000" pitchFamily="2" charset="0"/>
                <a:ea typeface="Roboto" panose="02000000000000000000" pitchFamily="2" charset="0"/>
              </a:rPr>
              <a:t>Επιλέγεται με αυξημένη πλειοψηφία (9/11) από το Συμβούλιο Διοίκησης του ΑΕΙ μεταξύ των 3 υποψηφίων που υποδεικνύονται από την Επιτροπή.</a:t>
            </a:r>
          </a:p>
          <a:p>
            <a:pPr marL="342900" indent="-342900" algn="just">
              <a:buFont typeface="Arial" panose="020B0604020202020204" pitchFamily="34" charset="0"/>
              <a:buChar char="•"/>
            </a:pPr>
            <a:r>
              <a:rPr lang="el-GR" dirty="0">
                <a:solidFill>
                  <a:srgbClr val="021559"/>
                </a:solidFill>
                <a:latin typeface="Roboto" panose="02000000000000000000" pitchFamily="2" charset="0"/>
                <a:ea typeface="Roboto" panose="02000000000000000000" pitchFamily="2" charset="0"/>
              </a:rPr>
              <a:t>Κατά τη διαδικασία επιλογής </a:t>
            </a:r>
            <a:r>
              <a:rPr lang="el-GR" b="1" dirty="0">
                <a:solidFill>
                  <a:srgbClr val="021559"/>
                </a:solidFill>
                <a:latin typeface="Roboto" panose="02000000000000000000" pitchFamily="2" charset="0"/>
                <a:ea typeface="Roboto" panose="02000000000000000000" pitchFamily="2" charset="0"/>
              </a:rPr>
              <a:t>αξιολογούνται τα διοικητικά, ακαδημαϊκά και ερευνητικά προσόντα, καθώς και οι προτάσεις των υποψηφίων για το αναπτυξιακό σχέδιο κάθε Σχολής σύμφωνα με το στρατηγικό σχέδιο του Πανεπιστημίου.</a:t>
            </a:r>
            <a:endParaRPr lang="el-GR" dirty="0">
              <a:solidFill>
                <a:srgbClr val="021559"/>
              </a:solidFill>
              <a:latin typeface="Roboto" panose="02000000000000000000" pitchFamily="2" charset="0"/>
              <a:ea typeface="Roboto" panose="02000000000000000000" pitchFamily="2" charset="0"/>
            </a:endParaRPr>
          </a:p>
          <a:p>
            <a:pPr marL="342900" indent="-342900" algn="just">
              <a:buFont typeface="Arial" panose="020B0604020202020204" pitchFamily="34" charset="0"/>
              <a:buChar char="•"/>
            </a:pPr>
            <a:r>
              <a:rPr lang="el-GR" dirty="0">
                <a:solidFill>
                  <a:srgbClr val="021559"/>
                </a:solidFill>
                <a:latin typeface="Roboto" panose="02000000000000000000" pitchFamily="2" charset="0"/>
                <a:ea typeface="Roboto" panose="02000000000000000000" pitchFamily="2" charset="0"/>
              </a:rPr>
              <a:t>Ασκεί αρμοδιότητες συντονισμού των δραστηριοτήτων των Τμημάτων και εποπτείας της δράσης τους. </a:t>
            </a:r>
          </a:p>
          <a:p>
            <a:pPr marL="342900" indent="-342900" algn="just">
              <a:buFont typeface="Arial" panose="020B0604020202020204" pitchFamily="34" charset="0"/>
              <a:buChar char="•"/>
            </a:pPr>
            <a:r>
              <a:rPr lang="el-GR" dirty="0">
                <a:solidFill>
                  <a:srgbClr val="021559"/>
                </a:solidFill>
                <a:latin typeface="Roboto" panose="02000000000000000000" pitchFamily="2" charset="0"/>
                <a:ea typeface="Roboto" panose="02000000000000000000" pitchFamily="2" charset="0"/>
              </a:rPr>
              <a:t>Ουσιαστικός έλεγχος της δράσης των Κοσμητόρων από το ΣΔ για την επίτευξη των στόχων του ΑΕΙ </a:t>
            </a:r>
          </a:p>
          <a:p>
            <a:pPr marL="342900" indent="-342900" algn="just">
              <a:buFont typeface="Arial" panose="020B0604020202020204" pitchFamily="34" charset="0"/>
              <a:buChar char="•"/>
            </a:pPr>
            <a:r>
              <a:rPr lang="el-GR" dirty="0">
                <a:solidFill>
                  <a:srgbClr val="021559"/>
                </a:solidFill>
                <a:latin typeface="Roboto" panose="02000000000000000000" pitchFamily="2" charset="0"/>
                <a:ea typeface="Roboto" panose="02000000000000000000" pitchFamily="2" charset="0"/>
              </a:rPr>
              <a:t>Δύναται να παύεται για σπουδαίο λόγο.</a:t>
            </a:r>
          </a:p>
        </p:txBody>
      </p:sp>
    </p:spTree>
    <p:extLst>
      <p:ext uri="{BB962C8B-B14F-4D97-AF65-F5344CB8AC3E}">
        <p14:creationId xmlns:p14="http://schemas.microsoft.com/office/powerpoint/2010/main" val="31037373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00"/>
        <p:cNvGrpSpPr/>
        <p:nvPr/>
      </p:nvGrpSpPr>
      <p:grpSpPr>
        <a:xfrm>
          <a:off x="0" y="0"/>
          <a:ext cx="0" cy="0"/>
          <a:chOff x="0" y="0"/>
          <a:chExt cx="0" cy="0"/>
        </a:xfrm>
      </p:grpSpPr>
      <p:sp>
        <p:nvSpPr>
          <p:cNvPr id="11" name="Rectangle 10">
            <a:extLst>
              <a:ext uri="{FF2B5EF4-FFF2-40B4-BE49-F238E27FC236}">
                <a16:creationId xmlns:a16="http://schemas.microsoft.com/office/drawing/2014/main" id="{29F7ADD5-3BDC-BC72-2A88-DE130D091DB4}"/>
              </a:ext>
            </a:extLst>
          </p:cNvPr>
          <p:cNvSpPr/>
          <p:nvPr/>
        </p:nvSpPr>
        <p:spPr>
          <a:xfrm>
            <a:off x="2850078" y="6026"/>
            <a:ext cx="9352530" cy="570335"/>
          </a:xfrm>
          <a:prstGeom prst="rect">
            <a:avLst/>
          </a:prstGeom>
          <a:solidFill>
            <a:srgbClr val="4EE6DC"/>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CCA62">
                    <a:lumMod val="60000"/>
                    <a:lumOff val="40000"/>
                  </a:srgbClr>
                </a:solidFill>
              </a:ln>
              <a:noFill/>
              <a:highlight>
                <a:srgbClr val="EAF5F5"/>
              </a:highlight>
            </a:endParaRPr>
          </a:p>
        </p:txBody>
      </p:sp>
      <p:sp>
        <p:nvSpPr>
          <p:cNvPr id="12" name="Rectangle 11">
            <a:extLst>
              <a:ext uri="{FF2B5EF4-FFF2-40B4-BE49-F238E27FC236}">
                <a16:creationId xmlns:a16="http://schemas.microsoft.com/office/drawing/2014/main" id="{91EFD4D4-E8C1-1383-6D2C-49116FAC593E}"/>
              </a:ext>
            </a:extLst>
          </p:cNvPr>
          <p:cNvSpPr/>
          <p:nvPr/>
        </p:nvSpPr>
        <p:spPr>
          <a:xfrm>
            <a:off x="0" y="4469"/>
            <a:ext cx="2850078" cy="570335"/>
          </a:xfrm>
          <a:prstGeom prst="rect">
            <a:avLst/>
          </a:prstGeom>
          <a:solidFill>
            <a:srgbClr val="021559"/>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CCA62">
                    <a:lumMod val="60000"/>
                    <a:lumOff val="40000"/>
                  </a:srgbClr>
                </a:solidFill>
              </a:ln>
              <a:noFill/>
              <a:highlight>
                <a:srgbClr val="EAF5F5"/>
              </a:highlight>
            </a:endParaRPr>
          </a:p>
        </p:txBody>
      </p:sp>
      <p:sp>
        <p:nvSpPr>
          <p:cNvPr id="10" name="Google Shape;232;p34">
            <a:extLst>
              <a:ext uri="{FF2B5EF4-FFF2-40B4-BE49-F238E27FC236}">
                <a16:creationId xmlns:a16="http://schemas.microsoft.com/office/drawing/2014/main" id="{21B89356-4234-7A45-8340-F0433CBA8A4B}"/>
              </a:ext>
            </a:extLst>
          </p:cNvPr>
          <p:cNvSpPr txBox="1"/>
          <p:nvPr/>
        </p:nvSpPr>
        <p:spPr>
          <a:xfrm>
            <a:off x="1169445" y="3184783"/>
            <a:ext cx="2695074" cy="906400"/>
          </a:xfrm>
          <a:prstGeom prst="rect">
            <a:avLst/>
          </a:prstGeom>
          <a:noFill/>
          <a:ln>
            <a:noFill/>
          </a:ln>
        </p:spPr>
        <p:txBody>
          <a:bodyPr spcFirstLastPara="1" wrap="square" lIns="121900" tIns="121900" rIns="121900" bIns="121900" anchor="t" anchorCtr="0">
            <a:noAutofit/>
          </a:bodyPr>
          <a:lstStyle/>
          <a:p>
            <a:pPr>
              <a:buClr>
                <a:srgbClr val="000000"/>
              </a:buClr>
              <a:defRPr/>
            </a:pPr>
            <a:endParaRPr lang="el-GR" sz="2800" kern="0" spc="-150" dirty="0">
              <a:solidFill>
                <a:srgbClr val="02AEF0"/>
              </a:solidFill>
              <a:latin typeface="Roboto Regular" charset="0"/>
              <a:ea typeface="Roboto Regular" charset="0"/>
              <a:cs typeface="Roboto Regular" charset="0"/>
              <a:sym typeface="Arial"/>
            </a:endParaRPr>
          </a:p>
        </p:txBody>
      </p:sp>
      <p:sp>
        <p:nvSpPr>
          <p:cNvPr id="18" name="Rectangle 17">
            <a:extLst>
              <a:ext uri="{FF2B5EF4-FFF2-40B4-BE49-F238E27FC236}">
                <a16:creationId xmlns:a16="http://schemas.microsoft.com/office/drawing/2014/main" id="{9C502C17-43A5-204F-98B4-263C5610E47C}"/>
              </a:ext>
            </a:extLst>
          </p:cNvPr>
          <p:cNvSpPr/>
          <p:nvPr/>
        </p:nvSpPr>
        <p:spPr>
          <a:xfrm>
            <a:off x="375137" y="161229"/>
            <a:ext cx="4671472" cy="261610"/>
          </a:xfrm>
          <a:prstGeom prst="rect">
            <a:avLst/>
          </a:prstGeom>
        </p:spPr>
        <p:txBody>
          <a:bodyPr wrap="none">
            <a:spAutoFit/>
          </a:bodyPr>
          <a:lstStyle/>
          <a:p>
            <a:pPr defTabSz="914377">
              <a:spcBef>
                <a:spcPts val="1000"/>
              </a:spcBef>
              <a:spcAft>
                <a:spcPts val="1000"/>
              </a:spcAft>
              <a:buClr>
                <a:schemeClr val="bg1"/>
              </a:buClr>
            </a:pPr>
            <a:r>
              <a:rPr lang="el-GR" sz="1100" b="1" dirty="0">
                <a:solidFill>
                  <a:schemeClr val="bg1"/>
                </a:solidFill>
                <a:latin typeface="Roboto" panose="02000000000000000000" pitchFamily="2" charset="0"/>
                <a:ea typeface="Roboto" panose="02000000000000000000" pitchFamily="2" charset="0"/>
                <a:cs typeface="Roboto" panose="02000000000000000000" pitchFamily="2" charset="0"/>
              </a:rPr>
              <a:t>ΕΝΙΣΧΥΣΗ ΛΕΙΤΟΥΡΓΙΚΟΤΗΤΑΣ                     </a:t>
            </a:r>
            <a:r>
              <a:rPr lang="el-GR" sz="1100" b="1" dirty="0">
                <a:solidFill>
                  <a:srgbClr val="021559"/>
                </a:solidFill>
                <a:latin typeface="Roboto" panose="02000000000000000000" pitchFamily="2" charset="0"/>
                <a:ea typeface="Roboto" panose="02000000000000000000" pitchFamily="2" charset="0"/>
                <a:cs typeface="Roboto" panose="02000000000000000000" pitchFamily="2" charset="0"/>
              </a:rPr>
              <a:t>01 </a:t>
            </a:r>
            <a:r>
              <a:rPr lang="el-GR" sz="1100" b="1" dirty="0">
                <a:solidFill>
                  <a:srgbClr val="021559"/>
                </a:solidFill>
                <a:latin typeface="Roboto" panose="02000000000000000000" pitchFamily="2" charset="0"/>
                <a:ea typeface="Roboto" panose="02000000000000000000" pitchFamily="2" charset="0"/>
              </a:rPr>
              <a:t>Νέο μοντέλο διοίκησης</a:t>
            </a:r>
            <a:endParaRPr lang="el-GR" sz="1100" b="1" dirty="0">
              <a:solidFill>
                <a:srgbClr val="021559"/>
              </a:solidFill>
              <a:latin typeface="Roboto" panose="02000000000000000000" pitchFamily="2" charset="0"/>
              <a:ea typeface="Roboto" panose="02000000000000000000" pitchFamily="2" charset="0"/>
              <a:cs typeface="Roboto" panose="02000000000000000000" pitchFamily="2" charset="0"/>
            </a:endParaRPr>
          </a:p>
        </p:txBody>
      </p:sp>
      <p:pic>
        <p:nvPicPr>
          <p:cNvPr id="24" name="Picture 23">
            <a:extLst>
              <a:ext uri="{FF2B5EF4-FFF2-40B4-BE49-F238E27FC236}">
                <a16:creationId xmlns:a16="http://schemas.microsoft.com/office/drawing/2014/main" id="{219FE7D9-B196-F94E-8AD5-36AB8EE826FF}"/>
              </a:ext>
            </a:extLst>
          </p:cNvPr>
          <p:cNvPicPr>
            <a:picLocks noChangeAspect="1"/>
          </p:cNvPicPr>
          <p:nvPr/>
        </p:nvPicPr>
        <p:blipFill>
          <a:blip r:embed="rId3"/>
          <a:stretch>
            <a:fillRect/>
          </a:stretch>
        </p:blipFill>
        <p:spPr>
          <a:xfrm>
            <a:off x="180000" y="6300000"/>
            <a:ext cx="2414466" cy="432000"/>
          </a:xfrm>
          <a:prstGeom prst="rect">
            <a:avLst/>
          </a:prstGeom>
        </p:spPr>
      </p:pic>
      <p:sp>
        <p:nvSpPr>
          <p:cNvPr id="2" name="TextBox 1">
            <a:extLst>
              <a:ext uri="{FF2B5EF4-FFF2-40B4-BE49-F238E27FC236}">
                <a16:creationId xmlns:a16="http://schemas.microsoft.com/office/drawing/2014/main" id="{B6BFB852-C9EA-1748-8AA2-B09B42809510}"/>
              </a:ext>
            </a:extLst>
          </p:cNvPr>
          <p:cNvSpPr txBox="1"/>
          <p:nvPr/>
        </p:nvSpPr>
        <p:spPr>
          <a:xfrm>
            <a:off x="375136" y="828458"/>
            <a:ext cx="11354667" cy="2769989"/>
          </a:xfrm>
          <a:prstGeom prst="rect">
            <a:avLst/>
          </a:prstGeom>
          <a:noFill/>
        </p:spPr>
        <p:txBody>
          <a:bodyPr wrap="square" rtlCol="0">
            <a:spAutoFit/>
          </a:bodyPr>
          <a:lstStyle/>
          <a:p>
            <a:r>
              <a:rPr lang="el-GR" sz="2400" b="1" dirty="0">
                <a:solidFill>
                  <a:srgbClr val="021559"/>
                </a:solidFill>
                <a:latin typeface="Roboto" panose="02000000000000000000" pitchFamily="2" charset="0"/>
                <a:ea typeface="Roboto" panose="02000000000000000000" pitchFamily="2" charset="0"/>
              </a:rPr>
              <a:t>ΜΟΝΟΜΕΛΗ ΟΡΓΑΝΑ ΑΚΑΔΗΜΑΙΚΩΝ ΜΟΝΑΔΩΝ</a:t>
            </a:r>
          </a:p>
          <a:p>
            <a:r>
              <a:rPr lang="el-GR" sz="2400" b="1" dirty="0">
                <a:solidFill>
                  <a:srgbClr val="021559"/>
                </a:solidFill>
                <a:latin typeface="Roboto" panose="02000000000000000000" pitchFamily="2" charset="0"/>
                <a:ea typeface="Roboto" panose="02000000000000000000" pitchFamily="2" charset="0"/>
              </a:rPr>
              <a:t>ΝΕΟ ΜΟΝΤΕΛΟ ΕΠΙΛΟΓΗΣ ΜΕ ΕΜΦΑΣΗ ΣΤΗΝ ΑΞΙΟΚΡΑΤΙΑ ΚΑΙ ΤΗ ΛΟΓΟΔΟΣΙΑ </a:t>
            </a:r>
          </a:p>
          <a:p>
            <a:endParaRPr lang="el-GR" dirty="0">
              <a:solidFill>
                <a:srgbClr val="021559"/>
              </a:solidFill>
              <a:latin typeface="Roboto" panose="02000000000000000000" pitchFamily="2" charset="0"/>
              <a:ea typeface="Roboto" panose="02000000000000000000" pitchFamily="2" charset="0"/>
            </a:endParaRPr>
          </a:p>
          <a:p>
            <a:r>
              <a:rPr lang="el-GR" b="1" dirty="0">
                <a:solidFill>
                  <a:srgbClr val="021559"/>
                </a:solidFill>
                <a:latin typeface="Roboto" panose="02000000000000000000" pitchFamily="2" charset="0"/>
                <a:ea typeface="Roboto" panose="02000000000000000000" pitchFamily="2" charset="0"/>
              </a:rPr>
              <a:t>2. Πρόεδρος Τμήματος</a:t>
            </a:r>
          </a:p>
          <a:p>
            <a:endParaRPr lang="el-GR" dirty="0">
              <a:solidFill>
                <a:srgbClr val="021559"/>
              </a:solidFill>
              <a:latin typeface="Roboto" panose="02000000000000000000" pitchFamily="2" charset="0"/>
              <a:ea typeface="Roboto" panose="02000000000000000000" pitchFamily="2" charset="0"/>
            </a:endParaRPr>
          </a:p>
          <a:p>
            <a:pPr marL="285750" indent="-285750">
              <a:buFont typeface="Arial" panose="020B0604020202020204" pitchFamily="34" charset="0"/>
              <a:buChar char="•"/>
            </a:pPr>
            <a:r>
              <a:rPr lang="el-GR" dirty="0">
                <a:solidFill>
                  <a:srgbClr val="021559"/>
                </a:solidFill>
                <a:latin typeface="Roboto" panose="02000000000000000000" pitchFamily="2" charset="0"/>
                <a:ea typeface="Roboto" panose="02000000000000000000" pitchFamily="2" charset="0"/>
              </a:rPr>
              <a:t>Η ανάδειξη των Προέδρων Τμημάτων αναδεικνύονται μέσω άμεσης και καθολικής εκλογής από το σύνολο των μελών ΔΕΠ του Τμήματος.</a:t>
            </a:r>
          </a:p>
          <a:p>
            <a:endParaRPr lang="el-GR" dirty="0">
              <a:solidFill>
                <a:srgbClr val="021559"/>
              </a:solidFill>
              <a:latin typeface="Roboto" panose="02000000000000000000" pitchFamily="2" charset="0"/>
              <a:ea typeface="Roboto" panose="02000000000000000000" pitchFamily="2" charset="0"/>
            </a:endParaRPr>
          </a:p>
          <a:p>
            <a:pPr marL="285750" indent="-285750">
              <a:buFont typeface="Arial" panose="020B0604020202020204" pitchFamily="34" charset="0"/>
              <a:buChar char="•"/>
            </a:pPr>
            <a:r>
              <a:rPr lang="el-GR" dirty="0">
                <a:solidFill>
                  <a:srgbClr val="021559"/>
                </a:solidFill>
                <a:latin typeface="Roboto" panose="02000000000000000000" pitchFamily="2" charset="0"/>
                <a:ea typeface="Roboto" panose="02000000000000000000" pitchFamily="2" charset="0"/>
              </a:rPr>
              <a:t>Ασκεί αρμοδιότητες που αφορούν το Τμήμα και το εκπροσωπεί στη Σύγκλητο.</a:t>
            </a:r>
          </a:p>
        </p:txBody>
      </p:sp>
    </p:spTree>
    <p:extLst>
      <p:ext uri="{BB962C8B-B14F-4D97-AF65-F5344CB8AC3E}">
        <p14:creationId xmlns:p14="http://schemas.microsoft.com/office/powerpoint/2010/main" val="18021236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00"/>
        <p:cNvGrpSpPr/>
        <p:nvPr/>
      </p:nvGrpSpPr>
      <p:grpSpPr>
        <a:xfrm>
          <a:off x="0" y="0"/>
          <a:ext cx="0" cy="0"/>
          <a:chOff x="0" y="0"/>
          <a:chExt cx="0" cy="0"/>
        </a:xfrm>
      </p:grpSpPr>
      <p:sp>
        <p:nvSpPr>
          <p:cNvPr id="11" name="Rectangle 10">
            <a:extLst>
              <a:ext uri="{FF2B5EF4-FFF2-40B4-BE49-F238E27FC236}">
                <a16:creationId xmlns:a16="http://schemas.microsoft.com/office/drawing/2014/main" id="{B4BA76BE-F808-3A25-AC84-389A8C2F2302}"/>
              </a:ext>
            </a:extLst>
          </p:cNvPr>
          <p:cNvSpPr/>
          <p:nvPr/>
        </p:nvSpPr>
        <p:spPr>
          <a:xfrm>
            <a:off x="2850078" y="6026"/>
            <a:ext cx="9352530" cy="570335"/>
          </a:xfrm>
          <a:prstGeom prst="rect">
            <a:avLst/>
          </a:prstGeom>
          <a:solidFill>
            <a:srgbClr val="4EE6DC"/>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CCA62">
                    <a:lumMod val="60000"/>
                    <a:lumOff val="40000"/>
                  </a:srgbClr>
                </a:solidFill>
              </a:ln>
              <a:noFill/>
              <a:highlight>
                <a:srgbClr val="EAF5F5"/>
              </a:highlight>
            </a:endParaRPr>
          </a:p>
        </p:txBody>
      </p:sp>
      <p:sp>
        <p:nvSpPr>
          <p:cNvPr id="12" name="Rectangle 11">
            <a:extLst>
              <a:ext uri="{FF2B5EF4-FFF2-40B4-BE49-F238E27FC236}">
                <a16:creationId xmlns:a16="http://schemas.microsoft.com/office/drawing/2014/main" id="{4A64B36A-D452-9AB1-F4E2-2D369DD74C82}"/>
              </a:ext>
            </a:extLst>
          </p:cNvPr>
          <p:cNvSpPr/>
          <p:nvPr/>
        </p:nvSpPr>
        <p:spPr>
          <a:xfrm>
            <a:off x="0" y="4469"/>
            <a:ext cx="2850078" cy="570335"/>
          </a:xfrm>
          <a:prstGeom prst="rect">
            <a:avLst/>
          </a:prstGeom>
          <a:solidFill>
            <a:srgbClr val="021559"/>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CCA62">
                    <a:lumMod val="60000"/>
                    <a:lumOff val="40000"/>
                  </a:srgbClr>
                </a:solidFill>
              </a:ln>
              <a:noFill/>
              <a:highlight>
                <a:srgbClr val="EAF5F5"/>
              </a:highlight>
            </a:endParaRPr>
          </a:p>
        </p:txBody>
      </p:sp>
      <p:sp>
        <p:nvSpPr>
          <p:cNvPr id="10" name="Google Shape;232;p34">
            <a:extLst>
              <a:ext uri="{FF2B5EF4-FFF2-40B4-BE49-F238E27FC236}">
                <a16:creationId xmlns:a16="http://schemas.microsoft.com/office/drawing/2014/main" id="{21B89356-4234-7A45-8340-F0433CBA8A4B}"/>
              </a:ext>
            </a:extLst>
          </p:cNvPr>
          <p:cNvSpPr txBox="1"/>
          <p:nvPr/>
        </p:nvSpPr>
        <p:spPr>
          <a:xfrm>
            <a:off x="1169445" y="3184783"/>
            <a:ext cx="2695074" cy="9064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l-GR" sz="2800" b="0" i="0" u="none" strike="noStrike" kern="0" cap="none" spc="-150" normalizeH="0" baseline="0" noProof="0" dirty="0">
              <a:ln>
                <a:noFill/>
              </a:ln>
              <a:solidFill>
                <a:srgbClr val="02AEF0"/>
              </a:solidFill>
              <a:effectLst/>
              <a:uLnTx/>
              <a:uFillTx/>
              <a:latin typeface="Roboto Regular" charset="0"/>
              <a:ea typeface="Roboto Regular" charset="0"/>
              <a:cs typeface="Roboto Regular" charset="0"/>
              <a:sym typeface="Arial"/>
            </a:endParaRPr>
          </a:p>
        </p:txBody>
      </p:sp>
      <p:sp>
        <p:nvSpPr>
          <p:cNvPr id="18" name="Rectangle 17">
            <a:extLst>
              <a:ext uri="{FF2B5EF4-FFF2-40B4-BE49-F238E27FC236}">
                <a16:creationId xmlns:a16="http://schemas.microsoft.com/office/drawing/2014/main" id="{9C502C17-43A5-204F-98B4-263C5610E47C}"/>
              </a:ext>
            </a:extLst>
          </p:cNvPr>
          <p:cNvSpPr/>
          <p:nvPr/>
        </p:nvSpPr>
        <p:spPr>
          <a:xfrm>
            <a:off x="375137" y="161229"/>
            <a:ext cx="4671472" cy="261610"/>
          </a:xfrm>
          <a:prstGeom prst="rect">
            <a:avLst/>
          </a:prstGeom>
        </p:spPr>
        <p:txBody>
          <a:bodyPr wrap="none">
            <a:spAutoFit/>
          </a:bodyPr>
          <a:lstStyle/>
          <a:p>
            <a:pPr defTabSz="914377">
              <a:spcBef>
                <a:spcPts val="1000"/>
              </a:spcBef>
              <a:spcAft>
                <a:spcPts val="1000"/>
              </a:spcAft>
              <a:buClr>
                <a:schemeClr val="bg1"/>
              </a:buClr>
            </a:pPr>
            <a:r>
              <a:rPr lang="el-GR" sz="1100" b="1" dirty="0">
                <a:solidFill>
                  <a:schemeClr val="bg1"/>
                </a:solidFill>
                <a:latin typeface="Roboto" panose="02000000000000000000" pitchFamily="2" charset="0"/>
                <a:ea typeface="Roboto" panose="02000000000000000000" pitchFamily="2" charset="0"/>
                <a:cs typeface="Roboto" panose="02000000000000000000" pitchFamily="2" charset="0"/>
              </a:rPr>
              <a:t>ΕΝΙΣΧΥΣΗ ΛΕΙΤΟΥΡΓΙΚΟΤΗΤΑΣ                     </a:t>
            </a:r>
            <a:r>
              <a:rPr lang="el-GR" sz="1100" b="1" dirty="0">
                <a:solidFill>
                  <a:srgbClr val="021559"/>
                </a:solidFill>
                <a:latin typeface="Roboto" panose="02000000000000000000" pitchFamily="2" charset="0"/>
                <a:ea typeface="Roboto" panose="02000000000000000000" pitchFamily="2" charset="0"/>
                <a:cs typeface="Roboto" panose="02000000000000000000" pitchFamily="2" charset="0"/>
              </a:rPr>
              <a:t>01 </a:t>
            </a:r>
            <a:r>
              <a:rPr lang="el-GR" sz="1100" b="1" dirty="0">
                <a:solidFill>
                  <a:srgbClr val="021559"/>
                </a:solidFill>
                <a:latin typeface="Roboto" panose="02000000000000000000" pitchFamily="2" charset="0"/>
                <a:ea typeface="Roboto" panose="02000000000000000000" pitchFamily="2" charset="0"/>
              </a:rPr>
              <a:t>Νέο μοντέλο διοίκησης</a:t>
            </a:r>
            <a:endParaRPr lang="el-GR" sz="1100" b="1" dirty="0">
              <a:solidFill>
                <a:srgbClr val="021559"/>
              </a:solidFill>
              <a:latin typeface="Roboto" panose="02000000000000000000" pitchFamily="2" charset="0"/>
              <a:ea typeface="Roboto" panose="02000000000000000000" pitchFamily="2" charset="0"/>
              <a:cs typeface="Roboto" panose="02000000000000000000" pitchFamily="2" charset="0"/>
            </a:endParaRPr>
          </a:p>
        </p:txBody>
      </p:sp>
      <p:pic>
        <p:nvPicPr>
          <p:cNvPr id="24" name="Picture 23">
            <a:extLst>
              <a:ext uri="{FF2B5EF4-FFF2-40B4-BE49-F238E27FC236}">
                <a16:creationId xmlns:a16="http://schemas.microsoft.com/office/drawing/2014/main" id="{219FE7D9-B196-F94E-8AD5-36AB8EE826FF}"/>
              </a:ext>
            </a:extLst>
          </p:cNvPr>
          <p:cNvPicPr>
            <a:picLocks noChangeAspect="1"/>
          </p:cNvPicPr>
          <p:nvPr/>
        </p:nvPicPr>
        <p:blipFill>
          <a:blip r:embed="rId3"/>
          <a:stretch>
            <a:fillRect/>
          </a:stretch>
        </p:blipFill>
        <p:spPr>
          <a:xfrm>
            <a:off x="180000" y="6300000"/>
            <a:ext cx="2414466" cy="432000"/>
          </a:xfrm>
          <a:prstGeom prst="rect">
            <a:avLst/>
          </a:prstGeom>
        </p:spPr>
      </p:pic>
      <p:sp>
        <p:nvSpPr>
          <p:cNvPr id="2" name="TextBox 1">
            <a:extLst>
              <a:ext uri="{FF2B5EF4-FFF2-40B4-BE49-F238E27FC236}">
                <a16:creationId xmlns:a16="http://schemas.microsoft.com/office/drawing/2014/main" id="{B6BFB852-C9EA-1748-8AA2-B09B42809510}"/>
              </a:ext>
            </a:extLst>
          </p:cNvPr>
          <p:cNvSpPr txBox="1"/>
          <p:nvPr/>
        </p:nvSpPr>
        <p:spPr>
          <a:xfrm>
            <a:off x="375137" y="829967"/>
            <a:ext cx="10964923" cy="5755422"/>
          </a:xfrm>
          <a:prstGeom prst="rect">
            <a:avLst/>
          </a:prstGeom>
          <a:noFill/>
        </p:spPr>
        <p:txBody>
          <a:bodyPr wrap="square" rtlCol="0">
            <a:spAutoFit/>
          </a:bodyPr>
          <a:lstStyle/>
          <a:p>
            <a:r>
              <a:rPr lang="el-GR" sz="2400" b="1" dirty="0">
                <a:solidFill>
                  <a:srgbClr val="021559"/>
                </a:solidFill>
                <a:latin typeface="Roboto" panose="02000000000000000000" pitchFamily="2" charset="0"/>
                <a:ea typeface="Roboto" panose="02000000000000000000" pitchFamily="2" charset="0"/>
              </a:rPr>
              <a:t>ΕΚΠΡΟΣΩΠΗΣΗ ΤΩΝ ΦΟΙΤΗΤΩΝ: </a:t>
            </a:r>
          </a:p>
          <a:p>
            <a:r>
              <a:rPr lang="el-GR" sz="2400" b="1" dirty="0">
                <a:solidFill>
                  <a:srgbClr val="021559"/>
                </a:solidFill>
                <a:latin typeface="Roboto" panose="02000000000000000000" pitchFamily="2" charset="0"/>
                <a:ea typeface="Roboto" panose="02000000000000000000" pitchFamily="2" charset="0"/>
              </a:rPr>
              <a:t>ΜΕ ΤΟΥΣ ΦΟΙΤΗΤΕΣ, ΓΙΑ ΤΟΥΣ ΦΟΙΤΗΤΕΣ, ΑΠΟ ΤΟΥΣ ΦΟΙΤΗΤΕΣ</a:t>
            </a:r>
          </a:p>
          <a:p>
            <a:endParaRPr lang="el-GR" sz="1600" b="1" dirty="0">
              <a:solidFill>
                <a:srgbClr val="021559"/>
              </a:solidFill>
              <a:latin typeface="Roboto" panose="02000000000000000000" pitchFamily="2" charset="0"/>
              <a:ea typeface="Roboto" panose="02000000000000000000" pitchFamily="2" charset="0"/>
            </a:endParaRPr>
          </a:p>
          <a:p>
            <a:pPr marL="285750" indent="-285750">
              <a:buFont typeface="Arial" panose="020B0604020202020204" pitchFamily="34" charset="0"/>
              <a:buChar char="•"/>
            </a:pPr>
            <a:r>
              <a:rPr lang="el-GR" sz="1600" dirty="0">
                <a:solidFill>
                  <a:srgbClr val="021559"/>
                </a:solidFill>
                <a:latin typeface="Roboto" panose="02000000000000000000" pitchFamily="2" charset="0"/>
                <a:ea typeface="Roboto" panose="02000000000000000000" pitchFamily="2" charset="0"/>
              </a:rPr>
              <a:t>Συμμετοχή </a:t>
            </a:r>
            <a:r>
              <a:rPr lang="el-GR" sz="1600" b="1" dirty="0">
                <a:solidFill>
                  <a:srgbClr val="021559"/>
                </a:solidFill>
                <a:latin typeface="Roboto" panose="02000000000000000000" pitchFamily="2" charset="0"/>
                <a:ea typeface="Roboto" panose="02000000000000000000" pitchFamily="2" charset="0"/>
              </a:rPr>
              <a:t>όλων των ενεργών </a:t>
            </a:r>
            <a:r>
              <a:rPr lang="el-GR" sz="1600" dirty="0">
                <a:solidFill>
                  <a:srgbClr val="021559"/>
                </a:solidFill>
                <a:latin typeface="Roboto" panose="02000000000000000000" pitchFamily="2" charset="0"/>
                <a:ea typeface="Roboto" panose="02000000000000000000" pitchFamily="2" charset="0"/>
              </a:rPr>
              <a:t>φοιτητών προγραμμάτων σπουδών α΄, β΄ και γ΄ κύκλου στην ανάδειξη εκπροσώπων στα όργανα των ακαδημαϊκών μονάδων τους</a:t>
            </a:r>
          </a:p>
          <a:p>
            <a:pPr marL="285750" indent="-285750">
              <a:buFont typeface="Arial" panose="020B0604020202020204" pitchFamily="34" charset="0"/>
              <a:buChar char="•"/>
            </a:pPr>
            <a:endParaRPr lang="el-GR" sz="1600" dirty="0">
              <a:solidFill>
                <a:srgbClr val="021559"/>
              </a:solidFill>
              <a:latin typeface="Roboto" panose="02000000000000000000" pitchFamily="2" charset="0"/>
              <a:ea typeface="Roboto" panose="02000000000000000000" pitchFamily="2" charset="0"/>
            </a:endParaRPr>
          </a:p>
          <a:p>
            <a:pPr marL="285750" indent="-285750">
              <a:buFont typeface="Arial" panose="020B0604020202020204" pitchFamily="34" charset="0"/>
              <a:buChar char="•"/>
            </a:pPr>
            <a:r>
              <a:rPr lang="el-GR" sz="1600" dirty="0">
                <a:solidFill>
                  <a:srgbClr val="021559"/>
                </a:solidFill>
                <a:latin typeface="Roboto" panose="02000000000000000000" pitchFamily="2" charset="0"/>
                <a:ea typeface="Roboto" panose="02000000000000000000" pitchFamily="2" charset="0"/>
              </a:rPr>
              <a:t>Συντονισμό της διαδικασίας ανάδειξης από </a:t>
            </a:r>
            <a:r>
              <a:rPr lang="el-GR" sz="1600" b="1" dirty="0">
                <a:solidFill>
                  <a:srgbClr val="021559"/>
                </a:solidFill>
                <a:latin typeface="Roboto" panose="02000000000000000000" pitchFamily="2" charset="0"/>
                <a:ea typeface="Roboto" panose="02000000000000000000" pitchFamily="2" charset="0"/>
              </a:rPr>
              <a:t>τον επικεφαλής της ακαδημαϊκής μονάδας </a:t>
            </a:r>
          </a:p>
          <a:p>
            <a:pPr marL="285750" indent="-285750">
              <a:buFont typeface="Arial" panose="020B0604020202020204" pitchFamily="34" charset="0"/>
              <a:buChar char="•"/>
            </a:pPr>
            <a:endParaRPr lang="el-GR" sz="1600" b="1" dirty="0">
              <a:solidFill>
                <a:srgbClr val="021559"/>
              </a:solidFill>
              <a:latin typeface="Roboto" panose="02000000000000000000" pitchFamily="2" charset="0"/>
              <a:ea typeface="Roboto" panose="02000000000000000000" pitchFamily="2" charset="0"/>
              <a:sym typeface="Wingdings" panose="05000000000000000000" pitchFamily="2" charset="2"/>
            </a:endParaRPr>
          </a:p>
          <a:p>
            <a:pPr marL="285750" indent="-285750">
              <a:buFont typeface="Arial" panose="020B0604020202020204" pitchFamily="34" charset="0"/>
              <a:buChar char="•"/>
            </a:pPr>
            <a:r>
              <a:rPr lang="el-GR" sz="1600" dirty="0">
                <a:solidFill>
                  <a:srgbClr val="021559"/>
                </a:solidFill>
                <a:latin typeface="Roboto" panose="02000000000000000000" pitchFamily="2" charset="0"/>
                <a:ea typeface="Roboto" panose="02000000000000000000" pitchFamily="2" charset="0"/>
                <a:sym typeface="Wingdings" panose="05000000000000000000" pitchFamily="2" charset="2"/>
              </a:rPr>
              <a:t>Εκλογή από </a:t>
            </a:r>
            <a:r>
              <a:rPr lang="el-GR" sz="1600" b="1" dirty="0">
                <a:solidFill>
                  <a:srgbClr val="021559"/>
                </a:solidFill>
                <a:latin typeface="Roboto" panose="02000000000000000000" pitchFamily="2" charset="0"/>
                <a:ea typeface="Roboto" panose="02000000000000000000" pitchFamily="2" charset="0"/>
                <a:sym typeface="Wingdings" panose="05000000000000000000" pitchFamily="2" charset="2"/>
              </a:rPr>
              <a:t>ενιαίο ψηφοδέλτιο</a:t>
            </a:r>
          </a:p>
          <a:p>
            <a:endParaRPr lang="el-GR" sz="1600" b="1" dirty="0">
              <a:solidFill>
                <a:srgbClr val="021559"/>
              </a:solidFill>
              <a:latin typeface="Roboto" panose="02000000000000000000" pitchFamily="2" charset="0"/>
              <a:ea typeface="Roboto" panose="02000000000000000000" pitchFamily="2" charset="0"/>
              <a:sym typeface="Wingdings" panose="05000000000000000000" pitchFamily="2" charset="2"/>
            </a:endParaRPr>
          </a:p>
          <a:p>
            <a:pPr marL="285750" indent="-285750">
              <a:lnSpc>
                <a:spcPct val="150000"/>
              </a:lnSpc>
              <a:buFont typeface="Arial" panose="020B0604020202020204" pitchFamily="34" charset="0"/>
              <a:buChar char="•"/>
            </a:pPr>
            <a:r>
              <a:rPr lang="el-GR" sz="1600" b="1" dirty="0">
                <a:solidFill>
                  <a:srgbClr val="021559"/>
                </a:solidFill>
                <a:latin typeface="Roboto" panose="02000000000000000000" pitchFamily="2" charset="0"/>
                <a:ea typeface="Roboto" panose="02000000000000000000" pitchFamily="2" charset="0"/>
                <a:sym typeface="Wingdings" panose="05000000000000000000" pitchFamily="2" charset="2"/>
              </a:rPr>
              <a:t>Θεσμοθέτηση του Συμβουλίου Φοιτητώ</a:t>
            </a:r>
            <a:r>
              <a:rPr lang="el-GR" sz="1600" dirty="0">
                <a:solidFill>
                  <a:srgbClr val="021559"/>
                </a:solidFill>
                <a:latin typeface="Roboto" panose="02000000000000000000" pitchFamily="2" charset="0"/>
                <a:ea typeface="Roboto" panose="02000000000000000000" pitchFamily="2" charset="0"/>
                <a:sym typeface="Wingdings" panose="05000000000000000000" pitchFamily="2" charset="2"/>
              </a:rPr>
              <a:t>ν σε κάθε ΑΕΙ που αποτελείται από το σύνολο των εκπροσώπων των Τμημάτων. Το </a:t>
            </a:r>
            <a:r>
              <a:rPr lang="el-GR" sz="1600" b="1" dirty="0">
                <a:solidFill>
                  <a:srgbClr val="021559"/>
                </a:solidFill>
                <a:latin typeface="Roboto" panose="02000000000000000000" pitchFamily="2" charset="0"/>
                <a:ea typeface="Roboto" panose="02000000000000000000" pitchFamily="2" charset="0"/>
                <a:sym typeface="Wingdings" panose="05000000000000000000" pitchFamily="2" charset="2"/>
              </a:rPr>
              <a:t>Συμβούλιο Φοιτητών </a:t>
            </a:r>
          </a:p>
          <a:p>
            <a:pPr marL="742950" lvl="1" indent="-285750">
              <a:buFont typeface="Arial" panose="020B0604020202020204" pitchFamily="34" charset="0"/>
              <a:buChar char="•"/>
            </a:pPr>
            <a:r>
              <a:rPr lang="el-GR" sz="1600" dirty="0">
                <a:solidFill>
                  <a:srgbClr val="021559"/>
                </a:solidFill>
                <a:latin typeface="Roboto" panose="02000000000000000000" pitchFamily="2" charset="0"/>
                <a:ea typeface="Roboto" panose="02000000000000000000" pitchFamily="2" charset="0"/>
                <a:sym typeface="Wingdings" panose="05000000000000000000" pitchFamily="2" charset="2"/>
              </a:rPr>
              <a:t>αναδεικνύει, από τα μέλη του, εκπροσώπους στα όργανα διοίκησης και τις Επιτροπές που συμμετέχουν εκπρόσωποι των φοιτητών</a:t>
            </a:r>
          </a:p>
          <a:p>
            <a:pPr marL="742950" lvl="1" indent="-285750">
              <a:buFont typeface="Arial" panose="020B0604020202020204" pitchFamily="34" charset="0"/>
              <a:buChar char="•"/>
            </a:pPr>
            <a:r>
              <a:rPr lang="el-GR" sz="1600" dirty="0">
                <a:solidFill>
                  <a:srgbClr val="021559"/>
                </a:solidFill>
                <a:latin typeface="Roboto" panose="02000000000000000000" pitchFamily="2" charset="0"/>
                <a:ea typeface="Roboto" panose="02000000000000000000" pitchFamily="2" charset="0"/>
                <a:sym typeface="Wingdings" panose="05000000000000000000" pitchFamily="2" charset="2"/>
              </a:rPr>
              <a:t>εισηγείται προς τα όργανα διοίκησης του ΑΕΙ και την πολιτεία για θέματα: </a:t>
            </a:r>
            <a:endParaRPr lang="el-GR" sz="1600" dirty="0">
              <a:solidFill>
                <a:srgbClr val="021559"/>
              </a:solidFill>
              <a:latin typeface="Roboto" panose="02000000000000000000" pitchFamily="2" charset="0"/>
              <a:ea typeface="Roboto" panose="02000000000000000000" pitchFamily="2" charset="0"/>
            </a:endParaRPr>
          </a:p>
          <a:p>
            <a:pPr marL="1200150" lvl="2" indent="-285750" algn="just">
              <a:buFont typeface="Courier New" panose="02070309020205020404" pitchFamily="49" charset="0"/>
              <a:buChar char="o"/>
            </a:pPr>
            <a:r>
              <a:rPr lang="el-GR" sz="1600" dirty="0">
                <a:solidFill>
                  <a:srgbClr val="021559"/>
                </a:solidFill>
                <a:latin typeface="Roboto" panose="02000000000000000000" pitchFamily="2" charset="0"/>
                <a:ea typeface="Roboto" panose="02000000000000000000" pitchFamily="2" charset="0"/>
              </a:rPr>
              <a:t>φοιτητικής μέριμνας</a:t>
            </a:r>
          </a:p>
          <a:p>
            <a:pPr marL="1200150" lvl="2" indent="-285750" algn="just">
              <a:buFont typeface="Courier New" panose="02070309020205020404" pitchFamily="49" charset="0"/>
              <a:buChar char="o"/>
            </a:pPr>
            <a:r>
              <a:rPr lang="el-GR" sz="1600" dirty="0">
                <a:solidFill>
                  <a:srgbClr val="021559"/>
                </a:solidFill>
                <a:latin typeface="Roboto" panose="02000000000000000000" pitchFamily="2" charset="0"/>
                <a:ea typeface="Roboto" panose="02000000000000000000" pitchFamily="2" charset="0"/>
              </a:rPr>
              <a:t>βελτίωσης των συνθηκών εκπαίδευσης των φοιτητών,</a:t>
            </a:r>
          </a:p>
          <a:p>
            <a:pPr marL="1200150" lvl="2" indent="-285750" algn="just">
              <a:buFont typeface="Courier New" panose="02070309020205020404" pitchFamily="49" charset="0"/>
              <a:buChar char="o"/>
            </a:pPr>
            <a:r>
              <a:rPr lang="el-GR" sz="1600" dirty="0">
                <a:solidFill>
                  <a:srgbClr val="021559"/>
                </a:solidFill>
                <a:latin typeface="Roboto" panose="02000000000000000000" pitchFamily="2" charset="0"/>
                <a:ea typeface="Roboto" panose="02000000000000000000" pitchFamily="2" charset="0"/>
              </a:rPr>
              <a:t>βελτίωση της ποιότητας των προγραμμάτων σπουδών του ΑΕΙ </a:t>
            </a:r>
          </a:p>
          <a:p>
            <a:pPr marL="1200150" lvl="2" indent="-285750" algn="just">
              <a:buFont typeface="Courier New" panose="02070309020205020404" pitchFamily="49" charset="0"/>
              <a:buChar char="o"/>
            </a:pPr>
            <a:r>
              <a:rPr lang="el-GR" sz="1600" dirty="0">
                <a:solidFill>
                  <a:srgbClr val="021559"/>
                </a:solidFill>
                <a:latin typeface="Roboto" panose="02000000000000000000" pitchFamily="2" charset="0"/>
                <a:ea typeface="Roboto" panose="02000000000000000000" pitchFamily="2" charset="0"/>
              </a:rPr>
              <a:t>λήψης μέτρων για την ισότιμη πρόσβαση φοιτητών </a:t>
            </a:r>
            <a:r>
              <a:rPr lang="el-GR" sz="1600" dirty="0" err="1">
                <a:solidFill>
                  <a:srgbClr val="021559"/>
                </a:solidFill>
                <a:latin typeface="Roboto" panose="02000000000000000000" pitchFamily="2" charset="0"/>
                <a:ea typeface="Roboto" panose="02000000000000000000" pitchFamily="2" charset="0"/>
              </a:rPr>
              <a:t>ΑμεΑ</a:t>
            </a:r>
            <a:r>
              <a:rPr lang="el-GR" sz="1600" dirty="0">
                <a:solidFill>
                  <a:srgbClr val="021559"/>
                </a:solidFill>
                <a:latin typeface="Roboto" panose="02000000000000000000" pitchFamily="2" charset="0"/>
                <a:ea typeface="Roboto" panose="02000000000000000000" pitchFamily="2" charset="0"/>
              </a:rPr>
              <a:t> και με ειδικές εκπαιδευτικές ανάγκες στις εκπαιδευτικές και ερευνητικές δραστηριότητες του ΑΕΙ</a:t>
            </a:r>
          </a:p>
          <a:p>
            <a:pPr marL="285750" indent="-285750">
              <a:buFont typeface="Arial" panose="020B0604020202020204" pitchFamily="34" charset="0"/>
              <a:buChar char="•"/>
            </a:pPr>
            <a:endParaRPr lang="en-US" sz="1600" b="1" dirty="0">
              <a:solidFill>
                <a:srgbClr val="021559"/>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9581010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11" name="Rectangle 10">
            <a:extLst>
              <a:ext uri="{FF2B5EF4-FFF2-40B4-BE49-F238E27FC236}">
                <a16:creationId xmlns:a16="http://schemas.microsoft.com/office/drawing/2014/main" id="{43CBA11B-E990-59A1-F82E-46FD7D11DE7B}"/>
              </a:ext>
            </a:extLst>
          </p:cNvPr>
          <p:cNvSpPr/>
          <p:nvPr/>
        </p:nvSpPr>
        <p:spPr>
          <a:xfrm>
            <a:off x="2850078" y="6026"/>
            <a:ext cx="9352530" cy="570335"/>
          </a:xfrm>
          <a:prstGeom prst="rect">
            <a:avLst/>
          </a:prstGeom>
          <a:solidFill>
            <a:srgbClr val="4EE6DC"/>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CCA62">
                    <a:lumMod val="60000"/>
                    <a:lumOff val="40000"/>
                  </a:srgbClr>
                </a:solidFill>
              </a:ln>
              <a:noFill/>
              <a:highlight>
                <a:srgbClr val="EAF5F5"/>
              </a:highlight>
            </a:endParaRPr>
          </a:p>
        </p:txBody>
      </p:sp>
      <p:sp>
        <p:nvSpPr>
          <p:cNvPr id="12" name="Rectangle 11">
            <a:extLst>
              <a:ext uri="{FF2B5EF4-FFF2-40B4-BE49-F238E27FC236}">
                <a16:creationId xmlns:a16="http://schemas.microsoft.com/office/drawing/2014/main" id="{3D7ACA60-C2F1-554E-56F9-5786138F8790}"/>
              </a:ext>
            </a:extLst>
          </p:cNvPr>
          <p:cNvSpPr/>
          <p:nvPr/>
        </p:nvSpPr>
        <p:spPr>
          <a:xfrm>
            <a:off x="0" y="4469"/>
            <a:ext cx="2850078" cy="570335"/>
          </a:xfrm>
          <a:prstGeom prst="rect">
            <a:avLst/>
          </a:prstGeom>
          <a:solidFill>
            <a:srgbClr val="021559"/>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CCA62">
                    <a:lumMod val="60000"/>
                    <a:lumOff val="40000"/>
                  </a:srgbClr>
                </a:solidFill>
              </a:ln>
              <a:noFill/>
              <a:highlight>
                <a:srgbClr val="EAF5F5"/>
              </a:highlight>
            </a:endParaRPr>
          </a:p>
        </p:txBody>
      </p:sp>
      <p:sp>
        <p:nvSpPr>
          <p:cNvPr id="10" name="Google Shape;232;p34">
            <a:extLst>
              <a:ext uri="{FF2B5EF4-FFF2-40B4-BE49-F238E27FC236}">
                <a16:creationId xmlns:a16="http://schemas.microsoft.com/office/drawing/2014/main" id="{21B89356-4234-7A45-8340-F0433CBA8A4B}"/>
              </a:ext>
            </a:extLst>
          </p:cNvPr>
          <p:cNvSpPr txBox="1"/>
          <p:nvPr/>
        </p:nvSpPr>
        <p:spPr>
          <a:xfrm>
            <a:off x="1169445" y="3184783"/>
            <a:ext cx="2695074" cy="9064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l-GR" sz="2800" b="0" i="0" u="none" strike="noStrike" kern="0" cap="none" spc="-150" normalizeH="0" baseline="0" noProof="0" dirty="0">
              <a:ln>
                <a:noFill/>
              </a:ln>
              <a:solidFill>
                <a:srgbClr val="02AEF0"/>
              </a:solidFill>
              <a:effectLst/>
              <a:uLnTx/>
              <a:uFillTx/>
              <a:latin typeface="Roboto Regular" charset="0"/>
              <a:ea typeface="Roboto Regular" charset="0"/>
              <a:cs typeface="Roboto Regular" charset="0"/>
              <a:sym typeface="Arial"/>
            </a:endParaRPr>
          </a:p>
        </p:txBody>
      </p:sp>
      <p:sp>
        <p:nvSpPr>
          <p:cNvPr id="18" name="Rectangle 17">
            <a:extLst>
              <a:ext uri="{FF2B5EF4-FFF2-40B4-BE49-F238E27FC236}">
                <a16:creationId xmlns:a16="http://schemas.microsoft.com/office/drawing/2014/main" id="{9C502C17-43A5-204F-98B4-263C5610E47C}"/>
              </a:ext>
            </a:extLst>
          </p:cNvPr>
          <p:cNvSpPr/>
          <p:nvPr/>
        </p:nvSpPr>
        <p:spPr>
          <a:xfrm>
            <a:off x="375137" y="161229"/>
            <a:ext cx="6197530" cy="261610"/>
          </a:xfrm>
          <a:prstGeom prst="rect">
            <a:avLst/>
          </a:prstGeom>
        </p:spPr>
        <p:txBody>
          <a:bodyPr wrap="none">
            <a:spAutoFit/>
          </a:bodyPr>
          <a:lstStyle/>
          <a:p>
            <a:pPr defTabSz="914377">
              <a:spcBef>
                <a:spcPts val="1000"/>
              </a:spcBef>
              <a:spcAft>
                <a:spcPts val="1000"/>
              </a:spcAft>
              <a:buClr>
                <a:schemeClr val="bg1"/>
              </a:buClr>
            </a:pPr>
            <a:r>
              <a:rPr lang="el-GR" sz="1100" b="1" dirty="0">
                <a:solidFill>
                  <a:schemeClr val="bg1"/>
                </a:solidFill>
                <a:latin typeface="Roboto" panose="02000000000000000000" pitchFamily="2" charset="0"/>
                <a:ea typeface="Roboto" panose="02000000000000000000" pitchFamily="2" charset="0"/>
                <a:cs typeface="Roboto" panose="02000000000000000000" pitchFamily="2" charset="0"/>
              </a:rPr>
              <a:t>ΕΝΙΣΧΥΣΗ ΛΕΙΤΟΥΡΓΙΚΟΤΗΤΑΣ                     </a:t>
            </a:r>
            <a:r>
              <a:rPr lang="el-GR" sz="1100" b="1" dirty="0">
                <a:solidFill>
                  <a:srgbClr val="021559"/>
                </a:solidFill>
                <a:latin typeface="Roboto" panose="02000000000000000000" pitchFamily="2" charset="0"/>
                <a:ea typeface="Roboto" panose="02000000000000000000" pitchFamily="2" charset="0"/>
                <a:cs typeface="Roboto" panose="02000000000000000000" pitchFamily="2" charset="0"/>
              </a:rPr>
              <a:t>02 </a:t>
            </a:r>
            <a:r>
              <a:rPr lang="el-GR" sz="1100" b="1" dirty="0">
                <a:solidFill>
                  <a:srgbClr val="021559"/>
                </a:solidFill>
                <a:latin typeface="Roboto" panose="02000000000000000000" pitchFamily="2" charset="0"/>
                <a:ea typeface="Roboto" panose="02000000000000000000" pitchFamily="2" charset="0"/>
              </a:rPr>
              <a:t>Θεσμικά εργαλεία και Οργανωτική Διάρθρωση</a:t>
            </a:r>
            <a:endParaRPr lang="el-GR" sz="1100" b="1" dirty="0">
              <a:solidFill>
                <a:srgbClr val="021559"/>
              </a:solidFill>
              <a:latin typeface="Roboto" panose="02000000000000000000" pitchFamily="2" charset="0"/>
              <a:ea typeface="Roboto" panose="02000000000000000000" pitchFamily="2" charset="0"/>
              <a:cs typeface="Roboto" panose="02000000000000000000" pitchFamily="2" charset="0"/>
            </a:endParaRPr>
          </a:p>
        </p:txBody>
      </p:sp>
      <p:pic>
        <p:nvPicPr>
          <p:cNvPr id="24" name="Picture 23">
            <a:extLst>
              <a:ext uri="{FF2B5EF4-FFF2-40B4-BE49-F238E27FC236}">
                <a16:creationId xmlns:a16="http://schemas.microsoft.com/office/drawing/2014/main" id="{219FE7D9-B196-F94E-8AD5-36AB8EE826FF}"/>
              </a:ext>
            </a:extLst>
          </p:cNvPr>
          <p:cNvPicPr>
            <a:picLocks noChangeAspect="1"/>
          </p:cNvPicPr>
          <p:nvPr/>
        </p:nvPicPr>
        <p:blipFill>
          <a:blip r:embed="rId3"/>
          <a:stretch>
            <a:fillRect/>
          </a:stretch>
        </p:blipFill>
        <p:spPr>
          <a:xfrm>
            <a:off x="180000" y="6300000"/>
            <a:ext cx="2414466" cy="432000"/>
          </a:xfrm>
          <a:prstGeom prst="rect">
            <a:avLst/>
          </a:prstGeom>
        </p:spPr>
      </p:pic>
      <p:sp>
        <p:nvSpPr>
          <p:cNvPr id="2" name="TextBox 1">
            <a:extLst>
              <a:ext uri="{FF2B5EF4-FFF2-40B4-BE49-F238E27FC236}">
                <a16:creationId xmlns:a16="http://schemas.microsoft.com/office/drawing/2014/main" id="{B6BFB852-C9EA-1748-8AA2-B09B42809510}"/>
              </a:ext>
            </a:extLst>
          </p:cNvPr>
          <p:cNvSpPr txBox="1"/>
          <p:nvPr/>
        </p:nvSpPr>
        <p:spPr>
          <a:xfrm>
            <a:off x="375136" y="831622"/>
            <a:ext cx="10563497" cy="5139869"/>
          </a:xfrm>
          <a:prstGeom prst="rect">
            <a:avLst/>
          </a:prstGeom>
          <a:noFill/>
        </p:spPr>
        <p:txBody>
          <a:bodyPr wrap="square" rtlCol="0">
            <a:spAutoFit/>
          </a:bodyPr>
          <a:lstStyle/>
          <a:p>
            <a:r>
              <a:rPr lang="el-GR" sz="2400" b="1" dirty="0">
                <a:solidFill>
                  <a:srgbClr val="021559"/>
                </a:solidFill>
                <a:latin typeface="Roboto" panose="02000000000000000000" pitchFamily="2" charset="0"/>
                <a:ea typeface="Roboto" panose="02000000000000000000" pitchFamily="2" charset="0"/>
              </a:rPr>
              <a:t>ΤΟ ΑΥΤΟΔΙΟΙΚΗΤΟ ΣΤΗΝ ΠΡΑΞΗ</a:t>
            </a:r>
            <a:endParaRPr lang="el-GR" sz="2400" dirty="0">
              <a:solidFill>
                <a:srgbClr val="021559"/>
              </a:solidFill>
              <a:latin typeface="Roboto" panose="02000000000000000000" pitchFamily="2" charset="0"/>
              <a:ea typeface="Roboto" panose="02000000000000000000" pitchFamily="2" charset="0"/>
            </a:endParaRPr>
          </a:p>
          <a:p>
            <a:endParaRPr lang="el-GR" sz="1600" dirty="0">
              <a:solidFill>
                <a:srgbClr val="021559"/>
              </a:solidFill>
              <a:latin typeface="Roboto" panose="02000000000000000000" pitchFamily="2" charset="0"/>
              <a:ea typeface="Roboto" panose="02000000000000000000" pitchFamily="2" charset="0"/>
            </a:endParaRPr>
          </a:p>
          <a:p>
            <a:r>
              <a:rPr lang="el-GR" sz="1600" dirty="0">
                <a:solidFill>
                  <a:srgbClr val="021559"/>
                </a:solidFill>
                <a:latin typeface="Roboto" panose="02000000000000000000" pitchFamily="2" charset="0"/>
                <a:ea typeface="Roboto" panose="02000000000000000000" pitchFamily="2" charset="0"/>
              </a:rPr>
              <a:t>Ουσιαστική αξιοποίηση θεσμικών εργαλείων και δομών που επιτρέπουν στα Πανεπιστήμια να εντοπίσουν </a:t>
            </a:r>
            <a:r>
              <a:rPr lang="el-GR" sz="1600" b="1" dirty="0">
                <a:solidFill>
                  <a:srgbClr val="021559"/>
                </a:solidFill>
                <a:latin typeface="Roboto" panose="02000000000000000000" pitchFamily="2" charset="0"/>
                <a:ea typeface="Roboto" panose="02000000000000000000" pitchFamily="2" charset="0"/>
              </a:rPr>
              <a:t>ανάγκες</a:t>
            </a:r>
            <a:r>
              <a:rPr lang="el-GR" sz="1600" dirty="0">
                <a:solidFill>
                  <a:srgbClr val="021559"/>
                </a:solidFill>
                <a:latin typeface="Roboto" panose="02000000000000000000" pitchFamily="2" charset="0"/>
                <a:ea typeface="Roboto" panose="02000000000000000000" pitchFamily="2" charset="0"/>
              </a:rPr>
              <a:t>, να θέσουν </a:t>
            </a:r>
            <a:r>
              <a:rPr lang="el-GR" sz="1600" b="1" dirty="0">
                <a:solidFill>
                  <a:srgbClr val="021559"/>
                </a:solidFill>
                <a:latin typeface="Roboto" panose="02000000000000000000" pitchFamily="2" charset="0"/>
                <a:ea typeface="Roboto" panose="02000000000000000000" pitchFamily="2" charset="0"/>
              </a:rPr>
              <a:t>στόχους</a:t>
            </a:r>
            <a:r>
              <a:rPr lang="el-GR" sz="1600" dirty="0">
                <a:solidFill>
                  <a:srgbClr val="021559"/>
                </a:solidFill>
                <a:latin typeface="Roboto" panose="02000000000000000000" pitchFamily="2" charset="0"/>
                <a:ea typeface="Roboto" panose="02000000000000000000" pitchFamily="2" charset="0"/>
              </a:rPr>
              <a:t> και να παρακολουθήσουν την </a:t>
            </a:r>
            <a:r>
              <a:rPr lang="el-GR" sz="1600" b="1" dirty="0">
                <a:solidFill>
                  <a:srgbClr val="021559"/>
                </a:solidFill>
                <a:latin typeface="Roboto" panose="02000000000000000000" pitchFamily="2" charset="0"/>
                <a:ea typeface="Roboto" panose="02000000000000000000" pitchFamily="2" charset="0"/>
              </a:rPr>
              <a:t>επίτευξη</a:t>
            </a:r>
            <a:r>
              <a:rPr lang="el-GR" sz="1600" dirty="0">
                <a:solidFill>
                  <a:srgbClr val="021559"/>
                </a:solidFill>
                <a:latin typeface="Roboto" panose="02000000000000000000" pitchFamily="2" charset="0"/>
                <a:ea typeface="Roboto" panose="02000000000000000000" pitchFamily="2" charset="0"/>
              </a:rPr>
              <a:t> τους:</a:t>
            </a:r>
          </a:p>
          <a:p>
            <a:endParaRPr lang="el-GR" sz="1600" dirty="0">
              <a:solidFill>
                <a:srgbClr val="021559"/>
              </a:solidFill>
              <a:latin typeface="Roboto" panose="02000000000000000000" pitchFamily="2" charset="0"/>
              <a:ea typeface="Roboto" panose="02000000000000000000" pitchFamily="2" charset="0"/>
            </a:endParaRPr>
          </a:p>
          <a:p>
            <a:pPr marL="285750" indent="-285750" algn="just">
              <a:buFont typeface="Arial" panose="020B0604020202020204" pitchFamily="34" charset="0"/>
              <a:buChar char="•"/>
            </a:pPr>
            <a:r>
              <a:rPr lang="el-GR" sz="1600" b="1" dirty="0">
                <a:solidFill>
                  <a:srgbClr val="021559"/>
                </a:solidFill>
                <a:latin typeface="Roboto" panose="02000000000000000000" pitchFamily="2" charset="0"/>
                <a:ea typeface="Roboto" panose="02000000000000000000" pitchFamily="2" charset="0"/>
              </a:rPr>
              <a:t>Οργανισμός Πανεπιστημίου</a:t>
            </a:r>
            <a:r>
              <a:rPr lang="el-GR" sz="1600" dirty="0">
                <a:solidFill>
                  <a:srgbClr val="021559"/>
                </a:solidFill>
                <a:latin typeface="Roboto" panose="02000000000000000000" pitchFamily="2" charset="0"/>
                <a:ea typeface="Roboto" panose="02000000000000000000" pitchFamily="2" charset="0"/>
              </a:rPr>
              <a:t>, με στόχο τη δημιουργία αποτελεσματικότερης δομής</a:t>
            </a:r>
          </a:p>
          <a:p>
            <a:pPr algn="just"/>
            <a:endParaRPr lang="el-GR" sz="1600" dirty="0">
              <a:solidFill>
                <a:srgbClr val="021559"/>
              </a:solidFill>
              <a:latin typeface="Roboto" panose="02000000000000000000" pitchFamily="2" charset="0"/>
              <a:ea typeface="Roboto" panose="02000000000000000000" pitchFamily="2" charset="0"/>
            </a:endParaRPr>
          </a:p>
          <a:p>
            <a:pPr marL="285750" lvl="0" indent="-285750">
              <a:buClr>
                <a:srgbClr val="021559"/>
              </a:buClr>
              <a:buFont typeface="Arial" panose="020B0604020202020204" pitchFamily="34" charset="0"/>
              <a:buChar char="•"/>
              <a:defRPr/>
            </a:pPr>
            <a:r>
              <a:rPr lang="el-GR" sz="1600" b="1" dirty="0">
                <a:solidFill>
                  <a:srgbClr val="021559"/>
                </a:solidFill>
                <a:latin typeface="Roboto" panose="02000000000000000000" pitchFamily="2" charset="0"/>
                <a:ea typeface="Roboto" panose="02000000000000000000" pitchFamily="2" charset="0"/>
              </a:rPr>
              <a:t>Πολυετές Στρατηγικό Σχέδιο </a:t>
            </a:r>
            <a:r>
              <a:rPr lang="el-GR" sz="1600" dirty="0">
                <a:solidFill>
                  <a:srgbClr val="021559"/>
                </a:solidFill>
                <a:latin typeface="Roboto" panose="02000000000000000000" pitchFamily="2" charset="0"/>
                <a:ea typeface="Roboto" panose="02000000000000000000" pitchFamily="2" charset="0"/>
              </a:rPr>
              <a:t>σε θέματα ακαδημαϊκής ανάπτυξης, ερευνητικής δραστηριότητας,  δια βίου μάθησης, ενίσχυσης της εξωστρέφειάς του, διασύνδεσης με τον παραγωγικό ιστό, την κοινωνία και την οικονομία</a:t>
            </a:r>
          </a:p>
          <a:p>
            <a:pPr lvl="0">
              <a:buClr>
                <a:srgbClr val="021559"/>
              </a:buClr>
              <a:defRPr/>
            </a:pPr>
            <a:endParaRPr lang="el-GR" sz="1600" b="1" dirty="0">
              <a:solidFill>
                <a:srgbClr val="021559"/>
              </a:solidFill>
              <a:latin typeface="Roboto" panose="02000000000000000000" pitchFamily="2" charset="0"/>
              <a:ea typeface="Roboto" panose="02000000000000000000" pitchFamily="2" charset="0"/>
            </a:endParaRPr>
          </a:p>
          <a:p>
            <a:pPr marL="285750" indent="-285750">
              <a:buClr>
                <a:srgbClr val="021559"/>
              </a:buClr>
              <a:buFont typeface="Arial" panose="020B0604020202020204" pitchFamily="34" charset="0"/>
              <a:buChar char="•"/>
              <a:defRPr/>
            </a:pPr>
            <a:r>
              <a:rPr lang="el-GR" sz="1600" dirty="0">
                <a:solidFill>
                  <a:srgbClr val="021559"/>
                </a:solidFill>
                <a:latin typeface="Roboto" panose="02000000000000000000" pitchFamily="2" charset="0"/>
                <a:ea typeface="Roboto" panose="02000000000000000000" pitchFamily="2" charset="0"/>
              </a:rPr>
              <a:t>Σχέδιο</a:t>
            </a:r>
            <a:r>
              <a:rPr lang="el-GR" sz="1600" b="1" dirty="0">
                <a:solidFill>
                  <a:srgbClr val="021559"/>
                </a:solidFill>
                <a:latin typeface="Roboto" panose="02000000000000000000" pitchFamily="2" charset="0"/>
                <a:ea typeface="Roboto" panose="02000000000000000000" pitchFamily="2" charset="0"/>
              </a:rPr>
              <a:t> Ψηφιακού Μετασχηματισμού</a:t>
            </a:r>
            <a:r>
              <a:rPr lang="el-GR" sz="1600" dirty="0">
                <a:solidFill>
                  <a:srgbClr val="021559"/>
                </a:solidFill>
                <a:latin typeface="Roboto" panose="02000000000000000000" pitchFamily="2" charset="0"/>
                <a:ea typeface="Roboto" panose="02000000000000000000" pitchFamily="2" charset="0"/>
              </a:rPr>
              <a:t>, με έμφαση στην ενίσχυση των ψηφιακών υποδομών, υπηρεσιών και δεξιοτήτων</a:t>
            </a:r>
            <a:r>
              <a:rPr lang="en-GB" sz="1600" dirty="0">
                <a:solidFill>
                  <a:srgbClr val="021559"/>
                </a:solidFill>
                <a:latin typeface="Roboto" panose="02000000000000000000" pitchFamily="2" charset="0"/>
                <a:ea typeface="Roboto" panose="02000000000000000000" pitchFamily="2" charset="0"/>
              </a:rPr>
              <a:t> </a:t>
            </a:r>
            <a:endParaRPr lang="el-GR" sz="1600" dirty="0">
              <a:solidFill>
                <a:srgbClr val="021559"/>
              </a:solidFill>
              <a:latin typeface="Roboto" panose="02000000000000000000" pitchFamily="2" charset="0"/>
              <a:ea typeface="Roboto" panose="02000000000000000000" pitchFamily="2" charset="0"/>
            </a:endParaRPr>
          </a:p>
          <a:p>
            <a:pPr marL="285750" indent="-285750">
              <a:buClr>
                <a:srgbClr val="021559"/>
              </a:buClr>
              <a:buFont typeface="Arial" panose="020B0604020202020204" pitchFamily="34" charset="0"/>
              <a:buChar char="•"/>
              <a:defRPr/>
            </a:pPr>
            <a:endParaRPr lang="el-GR" sz="1600" b="1" dirty="0">
              <a:solidFill>
                <a:srgbClr val="021559"/>
              </a:solidFill>
              <a:latin typeface="Roboto" panose="02000000000000000000" pitchFamily="2" charset="0"/>
              <a:ea typeface="Roboto" panose="02000000000000000000" pitchFamily="2" charset="0"/>
            </a:endParaRPr>
          </a:p>
          <a:p>
            <a:pPr marL="285750" indent="-285750">
              <a:buFont typeface="Arial" panose="020B0604020202020204" pitchFamily="34" charset="0"/>
              <a:buChar char="•"/>
            </a:pPr>
            <a:r>
              <a:rPr lang="el-GR" sz="1600" dirty="0">
                <a:solidFill>
                  <a:srgbClr val="021559"/>
                </a:solidFill>
                <a:latin typeface="Roboto" panose="02000000000000000000" pitchFamily="2" charset="0"/>
                <a:ea typeface="Roboto" panose="02000000000000000000" pitchFamily="2" charset="0"/>
              </a:rPr>
              <a:t>Σχέδιο </a:t>
            </a:r>
            <a:r>
              <a:rPr lang="el-GR" sz="1600" b="1" dirty="0">
                <a:solidFill>
                  <a:srgbClr val="021559"/>
                </a:solidFill>
                <a:latin typeface="Roboto" panose="02000000000000000000" pitchFamily="2" charset="0"/>
                <a:ea typeface="Roboto" panose="02000000000000000000" pitchFamily="2" charset="0"/>
              </a:rPr>
              <a:t>ισότιμης πρόσβασης </a:t>
            </a:r>
            <a:r>
              <a:rPr lang="el-GR" sz="1600" dirty="0">
                <a:solidFill>
                  <a:srgbClr val="021559"/>
                </a:solidFill>
                <a:latin typeface="Roboto" panose="02000000000000000000" pitchFamily="2" charset="0"/>
                <a:ea typeface="Roboto" panose="02000000000000000000" pitchFamily="2" charset="0"/>
              </a:rPr>
              <a:t>των </a:t>
            </a:r>
            <a:r>
              <a:rPr lang="el-GR" sz="1600" b="1" dirty="0" err="1">
                <a:solidFill>
                  <a:srgbClr val="021559"/>
                </a:solidFill>
                <a:latin typeface="Roboto" panose="02000000000000000000" pitchFamily="2" charset="0"/>
                <a:ea typeface="Roboto" panose="02000000000000000000" pitchFamily="2" charset="0"/>
              </a:rPr>
              <a:t>ΑμεΑ</a:t>
            </a:r>
            <a:r>
              <a:rPr lang="el-GR" sz="1600" dirty="0">
                <a:solidFill>
                  <a:srgbClr val="021559"/>
                </a:solidFill>
                <a:latin typeface="Roboto" panose="02000000000000000000" pitchFamily="2" charset="0"/>
                <a:ea typeface="Roboto" panose="02000000000000000000" pitchFamily="2" charset="0"/>
              </a:rPr>
              <a:t> και </a:t>
            </a:r>
            <a:r>
              <a:rPr lang="el-GR" sz="1600" b="1" dirty="0">
                <a:solidFill>
                  <a:srgbClr val="021559"/>
                </a:solidFill>
                <a:latin typeface="Roboto" panose="02000000000000000000" pitchFamily="2" charset="0"/>
                <a:ea typeface="Roboto" panose="02000000000000000000" pitchFamily="2" charset="0"/>
              </a:rPr>
              <a:t>ατόμων με ειδικές εκπαιδευτικές ανάγκες </a:t>
            </a:r>
            <a:r>
              <a:rPr lang="el-GR" sz="1600" dirty="0">
                <a:solidFill>
                  <a:srgbClr val="021559"/>
                </a:solidFill>
                <a:latin typeface="Roboto" panose="02000000000000000000" pitchFamily="2" charset="0"/>
                <a:ea typeface="Roboto" panose="02000000000000000000" pitchFamily="2" charset="0"/>
              </a:rPr>
              <a:t>στα ΑΕΙ</a:t>
            </a:r>
          </a:p>
          <a:p>
            <a:endParaRPr lang="el-GR" sz="1600" dirty="0">
              <a:solidFill>
                <a:srgbClr val="021559"/>
              </a:solidFill>
              <a:latin typeface="Roboto" panose="02000000000000000000" pitchFamily="2" charset="0"/>
              <a:ea typeface="Roboto" panose="02000000000000000000" pitchFamily="2" charset="0"/>
            </a:endParaRPr>
          </a:p>
          <a:p>
            <a:pPr marL="285750" indent="-285750">
              <a:buFont typeface="Arial" panose="020B0604020202020204" pitchFamily="34" charset="0"/>
              <a:buChar char="•"/>
            </a:pPr>
            <a:r>
              <a:rPr lang="el-GR" sz="1600" dirty="0">
                <a:solidFill>
                  <a:srgbClr val="021559"/>
                </a:solidFill>
                <a:latin typeface="Roboto" panose="02000000000000000000" pitchFamily="2" charset="0"/>
                <a:ea typeface="Roboto" panose="02000000000000000000" pitchFamily="2" charset="0"/>
              </a:rPr>
              <a:t>Σχεδίου </a:t>
            </a:r>
            <a:r>
              <a:rPr lang="el-GR" sz="1600" b="1" dirty="0">
                <a:solidFill>
                  <a:srgbClr val="021559"/>
                </a:solidFill>
                <a:latin typeface="Roboto" panose="02000000000000000000" pitchFamily="2" charset="0"/>
                <a:ea typeface="Roboto" panose="02000000000000000000" pitchFamily="2" charset="0"/>
              </a:rPr>
              <a:t>αειφόρου ανάπτυξης </a:t>
            </a:r>
            <a:r>
              <a:rPr lang="el-GR" sz="1600" dirty="0">
                <a:solidFill>
                  <a:srgbClr val="021559"/>
                </a:solidFill>
                <a:latin typeface="Roboto" panose="02000000000000000000" pitchFamily="2" charset="0"/>
                <a:ea typeface="Roboto" panose="02000000000000000000" pitchFamily="2" charset="0"/>
              </a:rPr>
              <a:t>των Πανεπιστήμιων</a:t>
            </a:r>
          </a:p>
          <a:p>
            <a:endParaRPr lang="el-GR" sz="1600" dirty="0">
              <a:solidFill>
                <a:srgbClr val="021559"/>
              </a:solidFill>
              <a:latin typeface="Roboto" panose="02000000000000000000" pitchFamily="2" charset="0"/>
              <a:ea typeface="Roboto" panose="02000000000000000000" pitchFamily="2" charset="0"/>
            </a:endParaRPr>
          </a:p>
          <a:p>
            <a:pPr marL="285750" indent="-285750">
              <a:buFont typeface="Arial" panose="020B0604020202020204" pitchFamily="34" charset="0"/>
              <a:buChar char="•"/>
            </a:pPr>
            <a:r>
              <a:rPr lang="el-GR" sz="1600" b="1" dirty="0">
                <a:solidFill>
                  <a:srgbClr val="021559"/>
                </a:solidFill>
                <a:latin typeface="Roboto" panose="02000000000000000000" pitchFamily="2" charset="0"/>
                <a:ea typeface="Roboto" panose="02000000000000000000" pitchFamily="2" charset="0"/>
              </a:rPr>
              <a:t>Εσωτερικός Κανονισμός </a:t>
            </a:r>
          </a:p>
          <a:p>
            <a:pPr marL="285750" indent="-285750" algn="just">
              <a:buFont typeface="Arial" panose="020B0604020202020204" pitchFamily="34" charset="0"/>
              <a:buChar char="•"/>
            </a:pPr>
            <a:endParaRPr lang="el-GR" sz="1600" dirty="0">
              <a:solidFill>
                <a:srgbClr val="021559"/>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1185342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00"/>
        <p:cNvGrpSpPr/>
        <p:nvPr/>
      </p:nvGrpSpPr>
      <p:grpSpPr>
        <a:xfrm>
          <a:off x="0" y="0"/>
          <a:ext cx="0" cy="0"/>
          <a:chOff x="0" y="0"/>
          <a:chExt cx="0" cy="0"/>
        </a:xfrm>
      </p:grpSpPr>
      <p:sp>
        <p:nvSpPr>
          <p:cNvPr id="11" name="Rectangle 10">
            <a:extLst>
              <a:ext uri="{FF2B5EF4-FFF2-40B4-BE49-F238E27FC236}">
                <a16:creationId xmlns:a16="http://schemas.microsoft.com/office/drawing/2014/main" id="{06AE0002-ED45-D0C3-2082-BEE9D3A3057E}"/>
              </a:ext>
            </a:extLst>
          </p:cNvPr>
          <p:cNvSpPr/>
          <p:nvPr/>
        </p:nvSpPr>
        <p:spPr>
          <a:xfrm>
            <a:off x="2850078" y="6026"/>
            <a:ext cx="9352530" cy="570335"/>
          </a:xfrm>
          <a:prstGeom prst="rect">
            <a:avLst/>
          </a:prstGeom>
          <a:solidFill>
            <a:srgbClr val="4EE6DC"/>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CCA62">
                    <a:lumMod val="60000"/>
                    <a:lumOff val="40000"/>
                  </a:srgbClr>
                </a:solidFill>
              </a:ln>
              <a:noFill/>
              <a:highlight>
                <a:srgbClr val="EAF5F5"/>
              </a:highlight>
            </a:endParaRPr>
          </a:p>
        </p:txBody>
      </p:sp>
      <p:sp>
        <p:nvSpPr>
          <p:cNvPr id="12" name="Rectangle 11">
            <a:extLst>
              <a:ext uri="{FF2B5EF4-FFF2-40B4-BE49-F238E27FC236}">
                <a16:creationId xmlns:a16="http://schemas.microsoft.com/office/drawing/2014/main" id="{2C54727B-D385-9166-0C96-CA7C0C145E89}"/>
              </a:ext>
            </a:extLst>
          </p:cNvPr>
          <p:cNvSpPr/>
          <p:nvPr/>
        </p:nvSpPr>
        <p:spPr>
          <a:xfrm>
            <a:off x="0" y="4469"/>
            <a:ext cx="2850078" cy="570335"/>
          </a:xfrm>
          <a:prstGeom prst="rect">
            <a:avLst/>
          </a:prstGeom>
          <a:solidFill>
            <a:srgbClr val="021559"/>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CCA62">
                    <a:lumMod val="60000"/>
                    <a:lumOff val="40000"/>
                  </a:srgbClr>
                </a:solidFill>
              </a:ln>
              <a:noFill/>
              <a:highlight>
                <a:srgbClr val="EAF5F5"/>
              </a:highlight>
            </a:endParaRPr>
          </a:p>
        </p:txBody>
      </p:sp>
      <p:sp>
        <p:nvSpPr>
          <p:cNvPr id="10" name="Google Shape;232;p34">
            <a:extLst>
              <a:ext uri="{FF2B5EF4-FFF2-40B4-BE49-F238E27FC236}">
                <a16:creationId xmlns:a16="http://schemas.microsoft.com/office/drawing/2014/main" id="{21B89356-4234-7A45-8340-F0433CBA8A4B}"/>
              </a:ext>
            </a:extLst>
          </p:cNvPr>
          <p:cNvSpPr txBox="1"/>
          <p:nvPr/>
        </p:nvSpPr>
        <p:spPr>
          <a:xfrm>
            <a:off x="1169445" y="3184783"/>
            <a:ext cx="2695074" cy="9064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l-GR" sz="2800" b="0" i="0" u="none" strike="noStrike" kern="0" cap="none" spc="-150" normalizeH="0" baseline="0" noProof="0" dirty="0">
              <a:ln>
                <a:noFill/>
              </a:ln>
              <a:solidFill>
                <a:srgbClr val="02AEF0"/>
              </a:solidFill>
              <a:effectLst/>
              <a:uLnTx/>
              <a:uFillTx/>
              <a:latin typeface="Roboto Regular" charset="0"/>
              <a:ea typeface="Roboto Regular" charset="0"/>
              <a:cs typeface="Roboto Regular" charset="0"/>
              <a:sym typeface="Arial"/>
            </a:endParaRPr>
          </a:p>
        </p:txBody>
      </p:sp>
      <p:sp>
        <p:nvSpPr>
          <p:cNvPr id="18" name="Rectangle 17">
            <a:extLst>
              <a:ext uri="{FF2B5EF4-FFF2-40B4-BE49-F238E27FC236}">
                <a16:creationId xmlns:a16="http://schemas.microsoft.com/office/drawing/2014/main" id="{9C502C17-43A5-204F-98B4-263C5610E47C}"/>
              </a:ext>
            </a:extLst>
          </p:cNvPr>
          <p:cNvSpPr/>
          <p:nvPr/>
        </p:nvSpPr>
        <p:spPr>
          <a:xfrm>
            <a:off x="375137" y="161229"/>
            <a:ext cx="6197530" cy="261610"/>
          </a:xfrm>
          <a:prstGeom prst="rect">
            <a:avLst/>
          </a:prstGeom>
        </p:spPr>
        <p:txBody>
          <a:bodyPr wrap="none">
            <a:spAutoFit/>
          </a:bodyPr>
          <a:lstStyle/>
          <a:p>
            <a:pPr defTabSz="914377">
              <a:spcBef>
                <a:spcPts val="1000"/>
              </a:spcBef>
              <a:spcAft>
                <a:spcPts val="1000"/>
              </a:spcAft>
              <a:buClr>
                <a:schemeClr val="bg1"/>
              </a:buClr>
            </a:pPr>
            <a:r>
              <a:rPr lang="el-GR" sz="1100" b="1" dirty="0">
                <a:solidFill>
                  <a:schemeClr val="bg1"/>
                </a:solidFill>
                <a:latin typeface="Roboto" panose="02000000000000000000" pitchFamily="2" charset="0"/>
                <a:ea typeface="Roboto" panose="02000000000000000000" pitchFamily="2" charset="0"/>
                <a:cs typeface="Roboto" panose="02000000000000000000" pitchFamily="2" charset="0"/>
              </a:rPr>
              <a:t>ΕΝΙΣΧΥΣΗ ΛΕΙΤΟΥΡΓΙΚΟΤΗΤΑΣ                     </a:t>
            </a:r>
            <a:r>
              <a:rPr lang="el-GR" sz="1100" b="1" dirty="0">
                <a:solidFill>
                  <a:srgbClr val="021559"/>
                </a:solidFill>
                <a:latin typeface="Roboto" panose="02000000000000000000" pitchFamily="2" charset="0"/>
                <a:ea typeface="Roboto" panose="02000000000000000000" pitchFamily="2" charset="0"/>
                <a:cs typeface="Roboto" panose="02000000000000000000" pitchFamily="2" charset="0"/>
              </a:rPr>
              <a:t>02 </a:t>
            </a:r>
            <a:r>
              <a:rPr lang="el-GR" sz="1100" b="1" dirty="0">
                <a:solidFill>
                  <a:srgbClr val="021559"/>
                </a:solidFill>
                <a:latin typeface="Roboto" panose="02000000000000000000" pitchFamily="2" charset="0"/>
                <a:ea typeface="Roboto" panose="02000000000000000000" pitchFamily="2" charset="0"/>
              </a:rPr>
              <a:t>Θεσμικά εργαλεία και Οργανωτική Διάρθρωση</a:t>
            </a:r>
            <a:endParaRPr lang="el-GR" sz="1100" b="1" dirty="0">
              <a:solidFill>
                <a:srgbClr val="021559"/>
              </a:solidFill>
              <a:latin typeface="Roboto" panose="02000000000000000000" pitchFamily="2" charset="0"/>
              <a:ea typeface="Roboto" panose="02000000000000000000" pitchFamily="2" charset="0"/>
              <a:cs typeface="Roboto" panose="02000000000000000000" pitchFamily="2" charset="0"/>
            </a:endParaRPr>
          </a:p>
        </p:txBody>
      </p:sp>
      <p:pic>
        <p:nvPicPr>
          <p:cNvPr id="24" name="Picture 23">
            <a:extLst>
              <a:ext uri="{FF2B5EF4-FFF2-40B4-BE49-F238E27FC236}">
                <a16:creationId xmlns:a16="http://schemas.microsoft.com/office/drawing/2014/main" id="{219FE7D9-B196-F94E-8AD5-36AB8EE826FF}"/>
              </a:ext>
            </a:extLst>
          </p:cNvPr>
          <p:cNvPicPr>
            <a:picLocks noChangeAspect="1"/>
          </p:cNvPicPr>
          <p:nvPr/>
        </p:nvPicPr>
        <p:blipFill>
          <a:blip r:embed="rId3"/>
          <a:stretch>
            <a:fillRect/>
          </a:stretch>
        </p:blipFill>
        <p:spPr>
          <a:xfrm>
            <a:off x="180000" y="6300000"/>
            <a:ext cx="2414466" cy="432000"/>
          </a:xfrm>
          <a:prstGeom prst="rect">
            <a:avLst/>
          </a:prstGeom>
        </p:spPr>
      </p:pic>
      <p:sp>
        <p:nvSpPr>
          <p:cNvPr id="2" name="TextBox 1">
            <a:extLst>
              <a:ext uri="{FF2B5EF4-FFF2-40B4-BE49-F238E27FC236}">
                <a16:creationId xmlns:a16="http://schemas.microsoft.com/office/drawing/2014/main" id="{B6BFB852-C9EA-1748-8AA2-B09B42809510}"/>
              </a:ext>
            </a:extLst>
          </p:cNvPr>
          <p:cNvSpPr txBox="1"/>
          <p:nvPr/>
        </p:nvSpPr>
        <p:spPr>
          <a:xfrm>
            <a:off x="375136" y="827629"/>
            <a:ext cx="10563497" cy="4893647"/>
          </a:xfrm>
          <a:prstGeom prst="rect">
            <a:avLst/>
          </a:prstGeom>
          <a:noFill/>
        </p:spPr>
        <p:txBody>
          <a:bodyPr wrap="square" rtlCol="0">
            <a:spAutoFit/>
          </a:bodyPr>
          <a:lstStyle/>
          <a:p>
            <a:r>
              <a:rPr lang="el-GR" sz="2400" b="1" dirty="0">
                <a:solidFill>
                  <a:srgbClr val="021559"/>
                </a:solidFill>
                <a:latin typeface="Roboto" panose="02000000000000000000" pitchFamily="2" charset="0"/>
                <a:ea typeface="Roboto" panose="02000000000000000000" pitchFamily="2" charset="0"/>
              </a:rPr>
              <a:t>ΤΟ ΑΥΤΟΔΙΟΙΚΗΤΟ ΣΤΗΝ ΠΡΑΞΗ</a:t>
            </a:r>
          </a:p>
          <a:p>
            <a:endParaRPr lang="el-GR" dirty="0">
              <a:solidFill>
                <a:srgbClr val="021559"/>
              </a:solidFill>
              <a:latin typeface="Roboto" panose="02000000000000000000" pitchFamily="2" charset="0"/>
              <a:ea typeface="Roboto" panose="02000000000000000000" pitchFamily="2" charset="0"/>
            </a:endParaRPr>
          </a:p>
          <a:p>
            <a:pPr marL="285750" lvl="0" indent="-285750">
              <a:buFont typeface="Arial" panose="020B0604020202020204" pitchFamily="34" charset="0"/>
              <a:buChar char="•"/>
            </a:pPr>
            <a:r>
              <a:rPr lang="el-GR" dirty="0">
                <a:solidFill>
                  <a:srgbClr val="021559"/>
                </a:solidFill>
                <a:latin typeface="Roboto" panose="02000000000000000000" pitchFamily="2" charset="0"/>
                <a:ea typeface="Roboto" panose="02000000000000000000" pitchFamily="2" charset="0"/>
              </a:rPr>
              <a:t>Καθορισμός των </a:t>
            </a:r>
            <a:r>
              <a:rPr lang="el-GR" b="1" dirty="0">
                <a:solidFill>
                  <a:srgbClr val="021559"/>
                </a:solidFill>
                <a:latin typeface="Roboto" panose="02000000000000000000" pitchFamily="2" charset="0"/>
                <a:ea typeface="Roboto" panose="02000000000000000000" pitchFamily="2" charset="0"/>
              </a:rPr>
              <a:t>βασικών διοικητικών δομών </a:t>
            </a:r>
            <a:r>
              <a:rPr lang="el-GR" dirty="0">
                <a:solidFill>
                  <a:srgbClr val="021559"/>
                </a:solidFill>
                <a:latin typeface="Roboto" panose="02000000000000000000" pitchFamily="2" charset="0"/>
                <a:ea typeface="Roboto" panose="02000000000000000000" pitchFamily="2" charset="0"/>
              </a:rPr>
              <a:t>που καλείται να έχει κάθε ΑΕΙ για την επίτευξη των στόχων του: </a:t>
            </a:r>
          </a:p>
          <a:p>
            <a:pPr marL="742950" lvl="1" indent="-285750">
              <a:buFont typeface="Arial" panose="020B0604020202020204" pitchFamily="34" charset="0"/>
              <a:buChar char="•"/>
            </a:pPr>
            <a:r>
              <a:rPr lang="el-GR" dirty="0">
                <a:solidFill>
                  <a:srgbClr val="021559"/>
                </a:solidFill>
                <a:latin typeface="Roboto" panose="02000000000000000000" pitchFamily="2" charset="0"/>
                <a:ea typeface="Roboto" panose="02000000000000000000" pitchFamily="2" charset="0"/>
              </a:rPr>
              <a:t>Μονάδα Διασφάλισης Ποιότητας, </a:t>
            </a:r>
          </a:p>
          <a:p>
            <a:pPr marL="742950" lvl="1" indent="-285750">
              <a:buFont typeface="Arial" panose="020B0604020202020204" pitchFamily="34" charset="0"/>
              <a:buChar char="•"/>
            </a:pPr>
            <a:r>
              <a:rPr lang="el-GR" dirty="0">
                <a:solidFill>
                  <a:srgbClr val="021559"/>
                </a:solidFill>
                <a:latin typeface="Roboto" panose="02000000000000000000" pitchFamily="2" charset="0"/>
                <a:ea typeface="Roboto" panose="02000000000000000000" pitchFamily="2" charset="0"/>
              </a:rPr>
              <a:t>Μονάδα Στρατηγικού Σχεδιασμού, </a:t>
            </a:r>
          </a:p>
          <a:p>
            <a:pPr marL="742950" lvl="1" indent="-285750">
              <a:buFont typeface="Arial" panose="020B0604020202020204" pitchFamily="34" charset="0"/>
              <a:buChar char="•"/>
            </a:pPr>
            <a:r>
              <a:rPr lang="el-GR" dirty="0">
                <a:solidFill>
                  <a:srgbClr val="021559"/>
                </a:solidFill>
                <a:latin typeface="Roboto" panose="02000000000000000000" pitchFamily="2" charset="0"/>
                <a:ea typeface="Roboto" panose="02000000000000000000" pitchFamily="2" charset="0"/>
              </a:rPr>
              <a:t>Μονάδα Μεταφοράς Τεχνολογίας και Καινοτομίας, </a:t>
            </a:r>
          </a:p>
          <a:p>
            <a:pPr marL="742950" lvl="1" indent="-285750">
              <a:buFont typeface="Arial" panose="020B0604020202020204" pitchFamily="34" charset="0"/>
              <a:buChar char="•"/>
            </a:pPr>
            <a:r>
              <a:rPr lang="el-GR" dirty="0">
                <a:solidFill>
                  <a:srgbClr val="021559"/>
                </a:solidFill>
                <a:latin typeface="Roboto" panose="02000000000000000000" pitchFamily="2" charset="0"/>
                <a:ea typeface="Roboto" panose="02000000000000000000" pitchFamily="2" charset="0"/>
              </a:rPr>
              <a:t>Μονάδα Οικονομικής και Διοικητικής Υποστήριξης του ΕΛΚΕ, </a:t>
            </a:r>
          </a:p>
          <a:p>
            <a:pPr marL="742950" lvl="1" indent="-285750">
              <a:buFont typeface="Arial" panose="020B0604020202020204" pitchFamily="34" charset="0"/>
              <a:buChar char="•"/>
            </a:pPr>
            <a:r>
              <a:rPr lang="el-GR" dirty="0">
                <a:solidFill>
                  <a:srgbClr val="021559"/>
                </a:solidFill>
                <a:latin typeface="Roboto" panose="02000000000000000000" pitchFamily="2" charset="0"/>
                <a:ea typeface="Roboto" panose="02000000000000000000" pitchFamily="2" charset="0"/>
              </a:rPr>
              <a:t>Μονάδα Ασφάλειας και Προστασίας, Διασύνδεσης, </a:t>
            </a:r>
          </a:p>
          <a:p>
            <a:pPr marL="742950" lvl="1" indent="-285750">
              <a:buFont typeface="Arial" panose="020B0604020202020204" pitchFamily="34" charset="0"/>
              <a:buChar char="•"/>
            </a:pPr>
            <a:r>
              <a:rPr lang="el-GR" dirty="0">
                <a:solidFill>
                  <a:srgbClr val="021559"/>
                </a:solidFill>
                <a:latin typeface="Roboto" panose="02000000000000000000" pitchFamily="2" charset="0"/>
                <a:ea typeface="Roboto" panose="02000000000000000000" pitchFamily="2" charset="0"/>
              </a:rPr>
              <a:t>Μονάδα Ισότιμης πρόσβασης ατόμων με αναπηρία και ατόμων με ειδικές εκπαιδευτικές  ανάγκες, </a:t>
            </a:r>
          </a:p>
          <a:p>
            <a:pPr marL="742950" lvl="1" indent="-285750">
              <a:buFont typeface="Arial" panose="020B0604020202020204" pitchFamily="34" charset="0"/>
              <a:buChar char="•"/>
            </a:pPr>
            <a:r>
              <a:rPr lang="el-GR" dirty="0">
                <a:solidFill>
                  <a:srgbClr val="021559"/>
                </a:solidFill>
                <a:latin typeface="Roboto" panose="02000000000000000000" pitchFamily="2" charset="0"/>
                <a:ea typeface="Roboto" panose="02000000000000000000" pitchFamily="2" charset="0"/>
              </a:rPr>
              <a:t>Μονάδα Ψηφιακής Διακυβέρνησης, Μεταφοράς Τεχνολογίας και Καινοτομία, </a:t>
            </a:r>
          </a:p>
          <a:p>
            <a:pPr marL="742950" lvl="1" indent="-285750">
              <a:buFont typeface="Arial" panose="020B0604020202020204" pitchFamily="34" charset="0"/>
              <a:buChar char="•"/>
            </a:pPr>
            <a:r>
              <a:rPr lang="el-GR" dirty="0">
                <a:solidFill>
                  <a:srgbClr val="021559"/>
                </a:solidFill>
                <a:latin typeface="Roboto" panose="02000000000000000000" pitchFamily="2" charset="0"/>
                <a:ea typeface="Roboto" panose="02000000000000000000" pitchFamily="2" charset="0"/>
              </a:rPr>
              <a:t>Μονάδα Υποστήριξης Φοιτητών, </a:t>
            </a:r>
          </a:p>
          <a:p>
            <a:pPr marL="742950" lvl="1" indent="-285750">
              <a:buFont typeface="Arial" panose="020B0604020202020204" pitchFamily="34" charset="0"/>
              <a:buChar char="•"/>
            </a:pPr>
            <a:r>
              <a:rPr lang="el-GR" dirty="0">
                <a:solidFill>
                  <a:srgbClr val="021559"/>
                </a:solidFill>
                <a:latin typeface="Roboto" panose="02000000000000000000" pitchFamily="2" charset="0"/>
                <a:ea typeface="Roboto" panose="02000000000000000000" pitchFamily="2" charset="0"/>
              </a:rPr>
              <a:t>Μονάδα Εσωτερικού Ελέγχου</a:t>
            </a:r>
          </a:p>
          <a:p>
            <a:pPr lvl="1"/>
            <a:endParaRPr lang="el-GR" dirty="0">
              <a:solidFill>
                <a:srgbClr val="021559"/>
              </a:solidFill>
              <a:latin typeface="Roboto" panose="02000000000000000000" pitchFamily="2" charset="0"/>
              <a:ea typeface="Roboto" panose="02000000000000000000" pitchFamily="2" charset="0"/>
            </a:endParaRPr>
          </a:p>
          <a:p>
            <a:pPr marL="285750" indent="-285750">
              <a:buFont typeface="Arial" panose="020B0604020202020204" pitchFamily="34" charset="0"/>
              <a:buChar char="•"/>
            </a:pPr>
            <a:r>
              <a:rPr lang="el-GR" dirty="0">
                <a:solidFill>
                  <a:srgbClr val="021559"/>
                </a:solidFill>
                <a:latin typeface="Roboto" panose="02000000000000000000" pitchFamily="2" charset="0"/>
                <a:ea typeface="Roboto" panose="02000000000000000000" pitchFamily="2" charset="0"/>
              </a:rPr>
              <a:t>Καθορισμός </a:t>
            </a:r>
            <a:r>
              <a:rPr lang="el-GR" b="1" dirty="0">
                <a:solidFill>
                  <a:srgbClr val="021559"/>
                </a:solidFill>
                <a:latin typeface="Roboto" panose="02000000000000000000" pitchFamily="2" charset="0"/>
                <a:ea typeface="Roboto" panose="02000000000000000000" pitchFamily="2" charset="0"/>
              </a:rPr>
              <a:t>ετήσιου πλάνου με στόχους </a:t>
            </a:r>
            <a:r>
              <a:rPr lang="el-GR" dirty="0">
                <a:solidFill>
                  <a:srgbClr val="021559"/>
                </a:solidFill>
                <a:latin typeface="Roboto" panose="02000000000000000000" pitchFamily="2" charset="0"/>
                <a:ea typeface="Roboto" panose="02000000000000000000" pitchFamily="2" charset="0"/>
              </a:rPr>
              <a:t>ανά Μονάδα του Πανεπιστημίου </a:t>
            </a:r>
            <a:r>
              <a:rPr lang="el-GR" dirty="0">
                <a:solidFill>
                  <a:srgbClr val="021559"/>
                </a:solidFill>
                <a:latin typeface="Roboto" panose="02000000000000000000" pitchFamily="2" charset="0"/>
                <a:ea typeface="Roboto" panose="02000000000000000000" pitchFamily="2" charset="0"/>
                <a:sym typeface="Wingdings" panose="05000000000000000000" pitchFamily="2" charset="2"/>
              </a:rPr>
              <a:t> Παρακολούθηση των στόχων από τον Εκτελεστικό Διευθυντή </a:t>
            </a:r>
            <a:endParaRPr lang="el-GR" dirty="0">
              <a:solidFill>
                <a:srgbClr val="021559"/>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7366813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00"/>
        <p:cNvGrpSpPr/>
        <p:nvPr/>
      </p:nvGrpSpPr>
      <p:grpSpPr>
        <a:xfrm>
          <a:off x="0" y="0"/>
          <a:ext cx="0" cy="0"/>
          <a:chOff x="0" y="0"/>
          <a:chExt cx="0" cy="0"/>
        </a:xfrm>
      </p:grpSpPr>
      <p:pic>
        <p:nvPicPr>
          <p:cNvPr id="5" name="Picture 4">
            <a:extLst>
              <a:ext uri="{FF2B5EF4-FFF2-40B4-BE49-F238E27FC236}">
                <a16:creationId xmlns:a16="http://schemas.microsoft.com/office/drawing/2014/main" id="{F6401C20-6C36-594A-85B5-2A109CC4453D}"/>
              </a:ext>
            </a:extLst>
          </p:cNvPr>
          <p:cNvPicPr>
            <a:picLocks noChangeAspect="1"/>
          </p:cNvPicPr>
          <p:nvPr/>
        </p:nvPicPr>
        <p:blipFill>
          <a:blip r:embed="rId4"/>
          <a:stretch>
            <a:fillRect/>
          </a:stretch>
        </p:blipFill>
        <p:spPr>
          <a:xfrm>
            <a:off x="180000" y="6300000"/>
            <a:ext cx="2387678" cy="432000"/>
          </a:xfrm>
          <a:prstGeom prst="rect">
            <a:avLst/>
          </a:prstGeom>
        </p:spPr>
      </p:pic>
      <p:pic>
        <p:nvPicPr>
          <p:cNvPr id="11" name="Picture 10">
            <a:extLst>
              <a:ext uri="{FF2B5EF4-FFF2-40B4-BE49-F238E27FC236}">
                <a16:creationId xmlns:a16="http://schemas.microsoft.com/office/drawing/2014/main" id="{91FF57A8-763A-861C-17D7-1E59F5A2DD98}"/>
              </a:ext>
            </a:extLst>
          </p:cNvPr>
          <p:cNvPicPr>
            <a:picLocks noChangeAspect="1"/>
          </p:cNvPicPr>
          <p:nvPr/>
        </p:nvPicPr>
        <p:blipFill>
          <a:blip r:embed="rId5"/>
          <a:stretch>
            <a:fillRect/>
          </a:stretch>
        </p:blipFill>
        <p:spPr>
          <a:xfrm>
            <a:off x="4053932" y="146073"/>
            <a:ext cx="772730" cy="772730"/>
          </a:xfrm>
          <a:prstGeom prst="rect">
            <a:avLst/>
          </a:prstGeom>
        </p:spPr>
      </p:pic>
      <p:sp>
        <p:nvSpPr>
          <p:cNvPr id="2" name="Rectangle 1">
            <a:extLst>
              <a:ext uri="{FF2B5EF4-FFF2-40B4-BE49-F238E27FC236}">
                <a16:creationId xmlns:a16="http://schemas.microsoft.com/office/drawing/2014/main" id="{FDE15F69-BD64-5E63-4928-19D640571B1D}"/>
              </a:ext>
            </a:extLst>
          </p:cNvPr>
          <p:cNvSpPr/>
          <p:nvPr/>
        </p:nvSpPr>
        <p:spPr>
          <a:xfrm>
            <a:off x="736905" y="1392730"/>
            <a:ext cx="1915909" cy="707886"/>
          </a:xfrm>
          <a:prstGeom prst="rect">
            <a:avLst/>
          </a:prstGeom>
        </p:spPr>
        <p:txBody>
          <a:bodyPr wrap="none">
            <a:spAutoFit/>
          </a:bodyPr>
          <a:lstStyle/>
          <a:p>
            <a:pPr algn="ctr"/>
            <a:r>
              <a:rPr lang="el-GR" sz="2000" b="1" dirty="0">
                <a:solidFill>
                  <a:srgbClr val="47D0C7"/>
                </a:solidFill>
                <a:latin typeface="Roboto" panose="02000000000000000000" pitchFamily="2" charset="0"/>
                <a:ea typeface="Roboto" panose="02000000000000000000" pitchFamily="2" charset="0"/>
                <a:cs typeface="Roboto" panose="02000000000000000000" pitchFamily="2" charset="0"/>
              </a:rPr>
              <a:t>ΑΝΑΒΑΘΜΙΣΗ </a:t>
            </a:r>
          </a:p>
          <a:p>
            <a:pPr algn="ctr"/>
            <a:r>
              <a:rPr lang="el-GR" sz="2000" b="1" dirty="0">
                <a:solidFill>
                  <a:srgbClr val="47D0C7"/>
                </a:solidFill>
                <a:latin typeface="Roboto" panose="02000000000000000000" pitchFamily="2" charset="0"/>
                <a:ea typeface="Roboto" panose="02000000000000000000" pitchFamily="2" charset="0"/>
                <a:cs typeface="Roboto" panose="02000000000000000000" pitchFamily="2" charset="0"/>
              </a:rPr>
              <a:t>ΠΟΙΟΤΗΤΑΣ</a:t>
            </a:r>
            <a:endParaRPr lang="x-none" sz="2000" dirty="0">
              <a:solidFill>
                <a:srgbClr val="47D0C7"/>
              </a:solidFill>
            </a:endParaRPr>
          </a:p>
        </p:txBody>
      </p:sp>
      <p:sp>
        <p:nvSpPr>
          <p:cNvPr id="3" name="Rectangle 2">
            <a:extLst>
              <a:ext uri="{FF2B5EF4-FFF2-40B4-BE49-F238E27FC236}">
                <a16:creationId xmlns:a16="http://schemas.microsoft.com/office/drawing/2014/main" id="{E1BB76B9-8067-F8B1-1EE2-8B1AAD8FF8DA}"/>
              </a:ext>
            </a:extLst>
          </p:cNvPr>
          <p:cNvSpPr/>
          <p:nvPr/>
        </p:nvSpPr>
        <p:spPr>
          <a:xfrm>
            <a:off x="3226980" y="1392730"/>
            <a:ext cx="2605200" cy="707886"/>
          </a:xfrm>
          <a:prstGeom prst="rect">
            <a:avLst/>
          </a:prstGeom>
        </p:spPr>
        <p:txBody>
          <a:bodyPr wrap="none">
            <a:spAutoFit/>
          </a:bodyPr>
          <a:lstStyle/>
          <a:p>
            <a:pPr algn="ctr"/>
            <a:r>
              <a:rPr lang="el-GR" sz="2000" b="1" dirty="0">
                <a:solidFill>
                  <a:srgbClr val="47D0C7"/>
                </a:solidFill>
                <a:latin typeface="Roboto" panose="02000000000000000000" pitchFamily="2" charset="0"/>
                <a:ea typeface="Roboto" panose="02000000000000000000" pitchFamily="2" charset="0"/>
                <a:cs typeface="Roboto" panose="02000000000000000000" pitchFamily="2" charset="0"/>
              </a:rPr>
              <a:t>ΕΝΙΣΧΥΣΗ </a:t>
            </a:r>
          </a:p>
          <a:p>
            <a:pPr algn="ctr"/>
            <a:r>
              <a:rPr lang="el-GR" sz="2000" b="1" dirty="0">
                <a:solidFill>
                  <a:srgbClr val="47D0C7"/>
                </a:solidFill>
                <a:latin typeface="Roboto" panose="02000000000000000000" pitchFamily="2" charset="0"/>
                <a:ea typeface="Roboto" panose="02000000000000000000" pitchFamily="2" charset="0"/>
                <a:cs typeface="Roboto" panose="02000000000000000000" pitchFamily="2" charset="0"/>
              </a:rPr>
              <a:t>ΛΕΙΤΟΥΡΓΙΚΟΤΗΤΑΣ</a:t>
            </a:r>
            <a:endParaRPr lang="x-none" sz="2000" dirty="0">
              <a:solidFill>
                <a:srgbClr val="47D0C7"/>
              </a:solidFill>
            </a:endParaRPr>
          </a:p>
        </p:txBody>
      </p:sp>
      <p:sp>
        <p:nvSpPr>
          <p:cNvPr id="4" name="Rectangle 3">
            <a:extLst>
              <a:ext uri="{FF2B5EF4-FFF2-40B4-BE49-F238E27FC236}">
                <a16:creationId xmlns:a16="http://schemas.microsoft.com/office/drawing/2014/main" id="{6E5F2A09-038F-2888-DF8C-0EC7295C8F29}"/>
              </a:ext>
            </a:extLst>
          </p:cNvPr>
          <p:cNvSpPr/>
          <p:nvPr/>
        </p:nvSpPr>
        <p:spPr>
          <a:xfrm>
            <a:off x="6519311" y="1084953"/>
            <a:ext cx="2401618" cy="1015663"/>
          </a:xfrm>
          <a:prstGeom prst="rect">
            <a:avLst/>
          </a:prstGeom>
        </p:spPr>
        <p:txBody>
          <a:bodyPr wrap="none">
            <a:spAutoFit/>
          </a:bodyPr>
          <a:lstStyle/>
          <a:p>
            <a:pPr algn="ctr"/>
            <a:r>
              <a:rPr lang="el-GR" sz="2000" b="1" dirty="0">
                <a:solidFill>
                  <a:srgbClr val="47D0C7"/>
                </a:solidFill>
                <a:latin typeface="Roboto" panose="02000000000000000000" pitchFamily="2" charset="0"/>
                <a:ea typeface="Roboto" panose="02000000000000000000" pitchFamily="2" charset="0"/>
                <a:cs typeface="Roboto" panose="02000000000000000000" pitchFamily="2" charset="0"/>
              </a:rPr>
              <a:t>ΠΡΟΩΘΗΣΗ </a:t>
            </a:r>
          </a:p>
          <a:p>
            <a:pPr algn="ctr"/>
            <a:r>
              <a:rPr lang="el-GR" sz="2000" b="1" dirty="0">
                <a:solidFill>
                  <a:srgbClr val="47D0C7"/>
                </a:solidFill>
                <a:latin typeface="Roboto" panose="02000000000000000000" pitchFamily="2" charset="0"/>
                <a:ea typeface="Roboto" panose="02000000000000000000" pitchFamily="2" charset="0"/>
                <a:cs typeface="Roboto" panose="02000000000000000000" pitchFamily="2" charset="0"/>
              </a:rPr>
              <a:t>ΣΥΝΔΕΣΗΣ </a:t>
            </a:r>
          </a:p>
          <a:p>
            <a:pPr algn="ctr"/>
            <a:r>
              <a:rPr lang="el-GR" sz="2000" b="1" dirty="0">
                <a:solidFill>
                  <a:srgbClr val="47D0C7"/>
                </a:solidFill>
                <a:latin typeface="Roboto" panose="02000000000000000000" pitchFamily="2" charset="0"/>
                <a:ea typeface="Roboto" panose="02000000000000000000" pitchFamily="2" charset="0"/>
                <a:cs typeface="Roboto" panose="02000000000000000000" pitchFamily="2" charset="0"/>
              </a:rPr>
              <a:t>ΜΕ ΤΗΝ ΚΟΙΝΩΝΙΑ</a:t>
            </a:r>
            <a:endParaRPr lang="x-none" sz="2000" dirty="0">
              <a:solidFill>
                <a:srgbClr val="47D0C7"/>
              </a:solidFill>
            </a:endParaRPr>
          </a:p>
        </p:txBody>
      </p:sp>
      <p:sp>
        <p:nvSpPr>
          <p:cNvPr id="12" name="Rectangle 11">
            <a:extLst>
              <a:ext uri="{FF2B5EF4-FFF2-40B4-BE49-F238E27FC236}">
                <a16:creationId xmlns:a16="http://schemas.microsoft.com/office/drawing/2014/main" id="{5B82477F-AB06-D340-279B-E299E2EDF8EF}"/>
              </a:ext>
            </a:extLst>
          </p:cNvPr>
          <p:cNvSpPr/>
          <p:nvPr/>
        </p:nvSpPr>
        <p:spPr>
          <a:xfrm>
            <a:off x="9124511" y="1371938"/>
            <a:ext cx="2457724" cy="707886"/>
          </a:xfrm>
          <a:prstGeom prst="rect">
            <a:avLst/>
          </a:prstGeom>
        </p:spPr>
        <p:txBody>
          <a:bodyPr wrap="none">
            <a:spAutoFit/>
          </a:bodyPr>
          <a:lstStyle/>
          <a:p>
            <a:pPr algn="ctr"/>
            <a:r>
              <a:rPr lang="el-GR" sz="2000" b="1" dirty="0">
                <a:solidFill>
                  <a:srgbClr val="47D0C7"/>
                </a:solidFill>
                <a:latin typeface="Roboto" panose="02000000000000000000" pitchFamily="2" charset="0"/>
                <a:ea typeface="Roboto" panose="02000000000000000000" pitchFamily="2" charset="0"/>
                <a:cs typeface="Roboto" panose="02000000000000000000" pitchFamily="2" charset="0"/>
              </a:rPr>
              <a:t>ΕΚΣΥΓΧΡΟΝΙΣΜΟΣ </a:t>
            </a:r>
          </a:p>
          <a:p>
            <a:pPr algn="ctr"/>
            <a:r>
              <a:rPr lang="el-GR" sz="2000" b="1" dirty="0">
                <a:solidFill>
                  <a:srgbClr val="47D0C7"/>
                </a:solidFill>
                <a:latin typeface="Roboto" panose="02000000000000000000" pitchFamily="2" charset="0"/>
                <a:ea typeface="Roboto" panose="02000000000000000000" pitchFamily="2" charset="0"/>
                <a:cs typeface="Roboto" panose="02000000000000000000" pitchFamily="2" charset="0"/>
              </a:rPr>
              <a:t>ΔΟΑΤΑΠ</a:t>
            </a:r>
            <a:endParaRPr lang="x-none" sz="2000" dirty="0">
              <a:solidFill>
                <a:srgbClr val="47D0C7"/>
              </a:solidFill>
            </a:endParaRPr>
          </a:p>
        </p:txBody>
      </p:sp>
      <p:sp>
        <p:nvSpPr>
          <p:cNvPr id="15" name="Freeform 216">
            <a:extLst>
              <a:ext uri="{FF2B5EF4-FFF2-40B4-BE49-F238E27FC236}">
                <a16:creationId xmlns:a16="http://schemas.microsoft.com/office/drawing/2014/main" id="{59BA4024-72FC-6482-28B3-695D74F9EF78}"/>
              </a:ext>
            </a:extLst>
          </p:cNvPr>
          <p:cNvSpPr>
            <a:spLocks noEditPoints="1"/>
          </p:cNvSpPr>
          <p:nvPr/>
        </p:nvSpPr>
        <p:spPr bwMode="auto">
          <a:xfrm>
            <a:off x="7262173" y="115661"/>
            <a:ext cx="833554" cy="833554"/>
          </a:xfrm>
          <a:custGeom>
            <a:avLst/>
            <a:gdLst/>
            <a:ahLst/>
            <a:cxnLst>
              <a:cxn ang="0">
                <a:pos x="229" y="140"/>
              </a:cxn>
              <a:cxn ang="0">
                <a:pos x="59" y="53"/>
              </a:cxn>
              <a:cxn ang="0">
                <a:pos x="84" y="39"/>
              </a:cxn>
              <a:cxn ang="0">
                <a:pos x="86" y="43"/>
              </a:cxn>
              <a:cxn ang="0">
                <a:pos x="85" y="47"/>
              </a:cxn>
              <a:cxn ang="0">
                <a:pos x="88" y="51"/>
              </a:cxn>
              <a:cxn ang="0">
                <a:pos x="77" y="59"/>
              </a:cxn>
              <a:cxn ang="0">
                <a:pos x="73" y="67"/>
              </a:cxn>
              <a:cxn ang="0">
                <a:pos x="69" y="74"/>
              </a:cxn>
              <a:cxn ang="0">
                <a:pos x="61" y="71"/>
              </a:cxn>
              <a:cxn ang="0">
                <a:pos x="58" y="67"/>
              </a:cxn>
              <a:cxn ang="0">
                <a:pos x="58" y="60"/>
              </a:cxn>
              <a:cxn ang="0">
                <a:pos x="58" y="56"/>
              </a:cxn>
              <a:cxn ang="0">
                <a:pos x="47" y="66"/>
              </a:cxn>
              <a:cxn ang="0">
                <a:pos x="40" y="74"/>
              </a:cxn>
              <a:cxn ang="0">
                <a:pos x="53" y="94"/>
              </a:cxn>
              <a:cxn ang="0">
                <a:pos x="48" y="103"/>
              </a:cxn>
              <a:cxn ang="0">
                <a:pos x="42" y="103"/>
              </a:cxn>
              <a:cxn ang="0">
                <a:pos x="34" y="113"/>
              </a:cxn>
              <a:cxn ang="0">
                <a:pos x="32" y="113"/>
              </a:cxn>
              <a:cxn ang="0">
                <a:pos x="32" y="116"/>
              </a:cxn>
              <a:cxn ang="0">
                <a:pos x="29" y="134"/>
              </a:cxn>
              <a:cxn ang="0">
                <a:pos x="44" y="154"/>
              </a:cxn>
              <a:cxn ang="0">
                <a:pos x="69" y="187"/>
              </a:cxn>
              <a:cxn ang="0">
                <a:pos x="222" y="132"/>
              </a:cxn>
              <a:cxn ang="0">
                <a:pos x="204" y="140"/>
              </a:cxn>
              <a:cxn ang="0">
                <a:pos x="168" y="115"/>
              </a:cxn>
              <a:cxn ang="0">
                <a:pos x="166" y="135"/>
              </a:cxn>
              <a:cxn ang="0">
                <a:pos x="143" y="104"/>
              </a:cxn>
              <a:cxn ang="0">
                <a:pos x="156" y="93"/>
              </a:cxn>
              <a:cxn ang="0">
                <a:pos x="143" y="101"/>
              </a:cxn>
              <a:cxn ang="0">
                <a:pos x="139" y="105"/>
              </a:cxn>
              <a:cxn ang="0">
                <a:pos x="129" y="98"/>
              </a:cxn>
              <a:cxn ang="0">
                <a:pos x="111" y="105"/>
              </a:cxn>
              <a:cxn ang="0">
                <a:pos x="110" y="91"/>
              </a:cxn>
              <a:cxn ang="0">
                <a:pos x="120" y="81"/>
              </a:cxn>
              <a:cxn ang="0">
                <a:pos x="132" y="79"/>
              </a:cxn>
              <a:cxn ang="0">
                <a:pos x="141" y="70"/>
              </a:cxn>
              <a:cxn ang="0">
                <a:pos x="134" y="71"/>
              </a:cxn>
              <a:cxn ang="0">
                <a:pos x="124" y="72"/>
              </a:cxn>
              <a:cxn ang="0">
                <a:pos x="119" y="67"/>
              </a:cxn>
              <a:cxn ang="0">
                <a:pos x="136" y="53"/>
              </a:cxn>
              <a:cxn ang="0">
                <a:pos x="161" y="59"/>
              </a:cxn>
              <a:cxn ang="0">
                <a:pos x="181" y="41"/>
              </a:cxn>
              <a:cxn ang="0">
                <a:pos x="173" y="91"/>
              </a:cxn>
              <a:cxn ang="0">
                <a:pos x="175" y="100"/>
              </a:cxn>
              <a:cxn ang="0">
                <a:pos x="138" y="28"/>
              </a:cxn>
              <a:cxn ang="0">
                <a:pos x="133" y="30"/>
              </a:cxn>
              <a:cxn ang="0">
                <a:pos x="106" y="76"/>
              </a:cxn>
              <a:cxn ang="0">
                <a:pos x="100" y="84"/>
              </a:cxn>
              <a:cxn ang="0">
                <a:pos x="121" y="106"/>
              </a:cxn>
              <a:cxn ang="0">
                <a:pos x="159" y="133"/>
              </a:cxn>
              <a:cxn ang="0">
                <a:pos x="156" y="171"/>
              </a:cxn>
              <a:cxn ang="0">
                <a:pos x="127" y="166"/>
              </a:cxn>
              <a:cxn ang="0">
                <a:pos x="100" y="143"/>
              </a:cxn>
              <a:cxn ang="0">
                <a:pos x="84" y="62"/>
              </a:cxn>
              <a:cxn ang="0">
                <a:pos x="165" y="169"/>
              </a:cxn>
              <a:cxn ang="0">
                <a:pos x="140" y="107"/>
              </a:cxn>
              <a:cxn ang="0">
                <a:pos x="123" y="99"/>
              </a:cxn>
              <a:cxn ang="0">
                <a:pos x="85" y="48"/>
              </a:cxn>
              <a:cxn ang="0">
                <a:pos x="57" y="96"/>
              </a:cxn>
              <a:cxn ang="0">
                <a:pos x="41" y="137"/>
              </a:cxn>
              <a:cxn ang="0">
                <a:pos x="206" y="140"/>
              </a:cxn>
            </a:cxnLst>
            <a:rect l="0" t="0" r="r" b="b"/>
            <a:pathLst>
              <a:path w="256" h="256">
                <a:moveTo>
                  <a:pt x="128" y="256"/>
                </a:moveTo>
                <a:cubicBezTo>
                  <a:pt x="57" y="256"/>
                  <a:pt x="0" y="199"/>
                  <a:pt x="0" y="128"/>
                </a:cubicBezTo>
                <a:cubicBezTo>
                  <a:pt x="0" y="57"/>
                  <a:pt x="57" y="0"/>
                  <a:pt x="128" y="0"/>
                </a:cubicBezTo>
                <a:cubicBezTo>
                  <a:pt x="199" y="0"/>
                  <a:pt x="256" y="57"/>
                  <a:pt x="256" y="128"/>
                </a:cubicBezTo>
                <a:cubicBezTo>
                  <a:pt x="256" y="199"/>
                  <a:pt x="199" y="256"/>
                  <a:pt x="128" y="256"/>
                </a:cubicBezTo>
                <a:moveTo>
                  <a:pt x="200" y="53"/>
                </a:moveTo>
                <a:cubicBezTo>
                  <a:pt x="199" y="53"/>
                  <a:pt x="199" y="53"/>
                  <a:pt x="198" y="53"/>
                </a:cubicBezTo>
                <a:cubicBezTo>
                  <a:pt x="198" y="53"/>
                  <a:pt x="198" y="52"/>
                  <a:pt x="198" y="52"/>
                </a:cubicBezTo>
                <a:cubicBezTo>
                  <a:pt x="198" y="52"/>
                  <a:pt x="198" y="52"/>
                  <a:pt x="198" y="51"/>
                </a:cubicBezTo>
                <a:cubicBezTo>
                  <a:pt x="198" y="51"/>
                  <a:pt x="197" y="51"/>
                  <a:pt x="197" y="50"/>
                </a:cubicBezTo>
                <a:cubicBezTo>
                  <a:pt x="197" y="50"/>
                  <a:pt x="197" y="50"/>
                  <a:pt x="197" y="50"/>
                </a:cubicBezTo>
                <a:cubicBezTo>
                  <a:pt x="197" y="51"/>
                  <a:pt x="197" y="51"/>
                  <a:pt x="197" y="51"/>
                </a:cubicBezTo>
                <a:cubicBezTo>
                  <a:pt x="197" y="51"/>
                  <a:pt x="197" y="51"/>
                  <a:pt x="197" y="52"/>
                </a:cubicBezTo>
                <a:cubicBezTo>
                  <a:pt x="197" y="52"/>
                  <a:pt x="197" y="53"/>
                  <a:pt x="197" y="53"/>
                </a:cubicBezTo>
                <a:cubicBezTo>
                  <a:pt x="197" y="54"/>
                  <a:pt x="197" y="54"/>
                  <a:pt x="198" y="54"/>
                </a:cubicBezTo>
                <a:cubicBezTo>
                  <a:pt x="198" y="55"/>
                  <a:pt x="198" y="55"/>
                  <a:pt x="197" y="55"/>
                </a:cubicBezTo>
                <a:cubicBezTo>
                  <a:pt x="197" y="55"/>
                  <a:pt x="197" y="56"/>
                  <a:pt x="197" y="56"/>
                </a:cubicBezTo>
                <a:cubicBezTo>
                  <a:pt x="197" y="56"/>
                  <a:pt x="197" y="57"/>
                  <a:pt x="196" y="57"/>
                </a:cubicBezTo>
                <a:cubicBezTo>
                  <a:pt x="196" y="57"/>
                  <a:pt x="196" y="57"/>
                  <a:pt x="195" y="57"/>
                </a:cubicBezTo>
                <a:cubicBezTo>
                  <a:pt x="196" y="58"/>
                  <a:pt x="196" y="58"/>
                  <a:pt x="196" y="58"/>
                </a:cubicBezTo>
                <a:cubicBezTo>
                  <a:pt x="195" y="58"/>
                  <a:pt x="195" y="58"/>
                  <a:pt x="195" y="58"/>
                </a:cubicBezTo>
                <a:cubicBezTo>
                  <a:pt x="195" y="58"/>
                  <a:pt x="194" y="58"/>
                  <a:pt x="194" y="58"/>
                </a:cubicBezTo>
                <a:cubicBezTo>
                  <a:pt x="194" y="58"/>
                  <a:pt x="193" y="58"/>
                  <a:pt x="193" y="58"/>
                </a:cubicBezTo>
                <a:cubicBezTo>
                  <a:pt x="193" y="59"/>
                  <a:pt x="194" y="59"/>
                  <a:pt x="195" y="59"/>
                </a:cubicBezTo>
                <a:cubicBezTo>
                  <a:pt x="195" y="59"/>
                  <a:pt x="195" y="59"/>
                  <a:pt x="195" y="59"/>
                </a:cubicBezTo>
                <a:cubicBezTo>
                  <a:pt x="196" y="59"/>
                  <a:pt x="196" y="59"/>
                  <a:pt x="196" y="59"/>
                </a:cubicBezTo>
                <a:cubicBezTo>
                  <a:pt x="197" y="58"/>
                  <a:pt x="197" y="58"/>
                  <a:pt x="198" y="58"/>
                </a:cubicBezTo>
                <a:cubicBezTo>
                  <a:pt x="198" y="57"/>
                  <a:pt x="198" y="57"/>
                  <a:pt x="198" y="57"/>
                </a:cubicBezTo>
                <a:cubicBezTo>
                  <a:pt x="199" y="57"/>
                  <a:pt x="199" y="57"/>
                  <a:pt x="199" y="57"/>
                </a:cubicBezTo>
                <a:cubicBezTo>
                  <a:pt x="199" y="56"/>
                  <a:pt x="199" y="56"/>
                  <a:pt x="199" y="56"/>
                </a:cubicBezTo>
                <a:cubicBezTo>
                  <a:pt x="199" y="55"/>
                  <a:pt x="199" y="55"/>
                  <a:pt x="199" y="55"/>
                </a:cubicBezTo>
                <a:cubicBezTo>
                  <a:pt x="199" y="54"/>
                  <a:pt x="200" y="54"/>
                  <a:pt x="201" y="54"/>
                </a:cubicBezTo>
                <a:cubicBezTo>
                  <a:pt x="201" y="54"/>
                  <a:pt x="200" y="53"/>
                  <a:pt x="200" y="53"/>
                </a:cubicBezTo>
                <a:cubicBezTo>
                  <a:pt x="200" y="53"/>
                  <a:pt x="200" y="53"/>
                  <a:pt x="200" y="53"/>
                </a:cubicBezTo>
                <a:moveTo>
                  <a:pt x="203" y="56"/>
                </a:moveTo>
                <a:cubicBezTo>
                  <a:pt x="203" y="56"/>
                  <a:pt x="203" y="56"/>
                  <a:pt x="202" y="56"/>
                </a:cubicBezTo>
                <a:cubicBezTo>
                  <a:pt x="202" y="56"/>
                  <a:pt x="202" y="56"/>
                  <a:pt x="202" y="56"/>
                </a:cubicBezTo>
                <a:cubicBezTo>
                  <a:pt x="202" y="56"/>
                  <a:pt x="203" y="56"/>
                  <a:pt x="203" y="56"/>
                </a:cubicBezTo>
                <a:cubicBezTo>
                  <a:pt x="202" y="55"/>
                  <a:pt x="202" y="55"/>
                  <a:pt x="202" y="55"/>
                </a:cubicBezTo>
                <a:cubicBezTo>
                  <a:pt x="202" y="55"/>
                  <a:pt x="202" y="56"/>
                  <a:pt x="202" y="56"/>
                </a:cubicBezTo>
                <a:cubicBezTo>
                  <a:pt x="202" y="57"/>
                  <a:pt x="203" y="57"/>
                  <a:pt x="203" y="56"/>
                </a:cubicBezTo>
                <a:cubicBezTo>
                  <a:pt x="203" y="56"/>
                  <a:pt x="203" y="56"/>
                  <a:pt x="203" y="56"/>
                </a:cubicBezTo>
                <a:moveTo>
                  <a:pt x="231" y="143"/>
                </a:moveTo>
                <a:cubicBezTo>
                  <a:pt x="231" y="141"/>
                  <a:pt x="231" y="138"/>
                  <a:pt x="232" y="136"/>
                </a:cubicBezTo>
                <a:cubicBezTo>
                  <a:pt x="232" y="136"/>
                  <a:pt x="232" y="136"/>
                  <a:pt x="232" y="136"/>
                </a:cubicBezTo>
                <a:cubicBezTo>
                  <a:pt x="231" y="136"/>
                  <a:pt x="231" y="136"/>
                  <a:pt x="231" y="136"/>
                </a:cubicBezTo>
                <a:cubicBezTo>
                  <a:pt x="231" y="135"/>
                  <a:pt x="231" y="136"/>
                  <a:pt x="230" y="136"/>
                </a:cubicBezTo>
                <a:cubicBezTo>
                  <a:pt x="230" y="136"/>
                  <a:pt x="230" y="136"/>
                  <a:pt x="230" y="136"/>
                </a:cubicBezTo>
                <a:cubicBezTo>
                  <a:pt x="230" y="135"/>
                  <a:pt x="230" y="135"/>
                  <a:pt x="230" y="135"/>
                </a:cubicBezTo>
                <a:cubicBezTo>
                  <a:pt x="229" y="135"/>
                  <a:pt x="229" y="135"/>
                  <a:pt x="229" y="135"/>
                </a:cubicBezTo>
                <a:cubicBezTo>
                  <a:pt x="229" y="135"/>
                  <a:pt x="229" y="135"/>
                  <a:pt x="229" y="136"/>
                </a:cubicBezTo>
                <a:cubicBezTo>
                  <a:pt x="229" y="136"/>
                  <a:pt x="229" y="136"/>
                  <a:pt x="229" y="136"/>
                </a:cubicBezTo>
                <a:cubicBezTo>
                  <a:pt x="228" y="137"/>
                  <a:pt x="227" y="139"/>
                  <a:pt x="228" y="140"/>
                </a:cubicBezTo>
                <a:cubicBezTo>
                  <a:pt x="228" y="140"/>
                  <a:pt x="228" y="140"/>
                  <a:pt x="229" y="140"/>
                </a:cubicBezTo>
                <a:cubicBezTo>
                  <a:pt x="229" y="140"/>
                  <a:pt x="229" y="140"/>
                  <a:pt x="229" y="141"/>
                </a:cubicBezTo>
                <a:cubicBezTo>
                  <a:pt x="229" y="140"/>
                  <a:pt x="229" y="140"/>
                  <a:pt x="229" y="140"/>
                </a:cubicBezTo>
                <a:cubicBezTo>
                  <a:pt x="229" y="142"/>
                  <a:pt x="229" y="143"/>
                  <a:pt x="231" y="142"/>
                </a:cubicBezTo>
                <a:cubicBezTo>
                  <a:pt x="231" y="143"/>
                  <a:pt x="231" y="143"/>
                  <a:pt x="231" y="143"/>
                </a:cubicBezTo>
                <a:moveTo>
                  <a:pt x="28" y="153"/>
                </a:moveTo>
                <a:cubicBezTo>
                  <a:pt x="28" y="152"/>
                  <a:pt x="27" y="152"/>
                  <a:pt x="28" y="151"/>
                </a:cubicBezTo>
                <a:cubicBezTo>
                  <a:pt x="28" y="151"/>
                  <a:pt x="29" y="151"/>
                  <a:pt x="29" y="151"/>
                </a:cubicBezTo>
                <a:cubicBezTo>
                  <a:pt x="29" y="151"/>
                  <a:pt x="29" y="151"/>
                  <a:pt x="29" y="152"/>
                </a:cubicBezTo>
                <a:cubicBezTo>
                  <a:pt x="29" y="152"/>
                  <a:pt x="29" y="151"/>
                  <a:pt x="29" y="151"/>
                </a:cubicBezTo>
                <a:cubicBezTo>
                  <a:pt x="29" y="151"/>
                  <a:pt x="29" y="151"/>
                  <a:pt x="29" y="151"/>
                </a:cubicBezTo>
                <a:cubicBezTo>
                  <a:pt x="30" y="151"/>
                  <a:pt x="31" y="151"/>
                  <a:pt x="31" y="151"/>
                </a:cubicBezTo>
                <a:cubicBezTo>
                  <a:pt x="31" y="150"/>
                  <a:pt x="30" y="150"/>
                  <a:pt x="30" y="150"/>
                </a:cubicBezTo>
                <a:cubicBezTo>
                  <a:pt x="30" y="149"/>
                  <a:pt x="31" y="150"/>
                  <a:pt x="31" y="150"/>
                </a:cubicBezTo>
                <a:cubicBezTo>
                  <a:pt x="31" y="150"/>
                  <a:pt x="31" y="150"/>
                  <a:pt x="31" y="150"/>
                </a:cubicBezTo>
                <a:cubicBezTo>
                  <a:pt x="31" y="149"/>
                  <a:pt x="31" y="149"/>
                  <a:pt x="31" y="149"/>
                </a:cubicBezTo>
                <a:cubicBezTo>
                  <a:pt x="31" y="149"/>
                  <a:pt x="30" y="149"/>
                  <a:pt x="30" y="149"/>
                </a:cubicBezTo>
                <a:cubicBezTo>
                  <a:pt x="30" y="149"/>
                  <a:pt x="30" y="149"/>
                  <a:pt x="29" y="149"/>
                </a:cubicBezTo>
                <a:cubicBezTo>
                  <a:pt x="29" y="149"/>
                  <a:pt x="29" y="149"/>
                  <a:pt x="29" y="149"/>
                </a:cubicBezTo>
                <a:cubicBezTo>
                  <a:pt x="28" y="149"/>
                  <a:pt x="28" y="149"/>
                  <a:pt x="28" y="150"/>
                </a:cubicBezTo>
                <a:cubicBezTo>
                  <a:pt x="28" y="150"/>
                  <a:pt x="28" y="150"/>
                  <a:pt x="28" y="150"/>
                </a:cubicBezTo>
                <a:cubicBezTo>
                  <a:pt x="28" y="150"/>
                  <a:pt x="28" y="151"/>
                  <a:pt x="27" y="151"/>
                </a:cubicBezTo>
                <a:cubicBezTo>
                  <a:pt x="27" y="151"/>
                  <a:pt x="27" y="151"/>
                  <a:pt x="27" y="151"/>
                </a:cubicBezTo>
                <a:cubicBezTo>
                  <a:pt x="27" y="150"/>
                  <a:pt x="27" y="150"/>
                  <a:pt x="27" y="150"/>
                </a:cubicBezTo>
                <a:cubicBezTo>
                  <a:pt x="27" y="150"/>
                  <a:pt x="27" y="150"/>
                  <a:pt x="27" y="150"/>
                </a:cubicBezTo>
                <a:cubicBezTo>
                  <a:pt x="27" y="150"/>
                  <a:pt x="27" y="150"/>
                  <a:pt x="27" y="150"/>
                </a:cubicBezTo>
                <a:cubicBezTo>
                  <a:pt x="27" y="150"/>
                  <a:pt x="27" y="150"/>
                  <a:pt x="26" y="150"/>
                </a:cubicBezTo>
                <a:cubicBezTo>
                  <a:pt x="26" y="150"/>
                  <a:pt x="26" y="150"/>
                  <a:pt x="26" y="150"/>
                </a:cubicBezTo>
                <a:cubicBezTo>
                  <a:pt x="27" y="151"/>
                  <a:pt x="27" y="152"/>
                  <a:pt x="27" y="153"/>
                </a:cubicBezTo>
                <a:cubicBezTo>
                  <a:pt x="27" y="153"/>
                  <a:pt x="27" y="153"/>
                  <a:pt x="28" y="153"/>
                </a:cubicBezTo>
                <a:moveTo>
                  <a:pt x="32" y="112"/>
                </a:moveTo>
                <a:cubicBezTo>
                  <a:pt x="32" y="112"/>
                  <a:pt x="32" y="112"/>
                  <a:pt x="32" y="112"/>
                </a:cubicBezTo>
                <a:cubicBezTo>
                  <a:pt x="32" y="112"/>
                  <a:pt x="32" y="112"/>
                  <a:pt x="32" y="112"/>
                </a:cubicBezTo>
                <a:cubicBezTo>
                  <a:pt x="32" y="112"/>
                  <a:pt x="32" y="112"/>
                  <a:pt x="32" y="112"/>
                </a:cubicBezTo>
                <a:moveTo>
                  <a:pt x="30" y="94"/>
                </a:moveTo>
                <a:cubicBezTo>
                  <a:pt x="30" y="94"/>
                  <a:pt x="30" y="94"/>
                  <a:pt x="30" y="94"/>
                </a:cubicBezTo>
                <a:cubicBezTo>
                  <a:pt x="30" y="94"/>
                  <a:pt x="30" y="93"/>
                  <a:pt x="30" y="93"/>
                </a:cubicBezTo>
                <a:cubicBezTo>
                  <a:pt x="30" y="93"/>
                  <a:pt x="30" y="94"/>
                  <a:pt x="30" y="94"/>
                </a:cubicBezTo>
                <a:moveTo>
                  <a:pt x="59" y="53"/>
                </a:moveTo>
                <a:cubicBezTo>
                  <a:pt x="59" y="53"/>
                  <a:pt x="59" y="53"/>
                  <a:pt x="59" y="53"/>
                </a:cubicBezTo>
                <a:cubicBezTo>
                  <a:pt x="58" y="53"/>
                  <a:pt x="58" y="53"/>
                  <a:pt x="58" y="53"/>
                </a:cubicBezTo>
                <a:cubicBezTo>
                  <a:pt x="58" y="53"/>
                  <a:pt x="58" y="53"/>
                  <a:pt x="58" y="53"/>
                </a:cubicBezTo>
                <a:cubicBezTo>
                  <a:pt x="58" y="53"/>
                  <a:pt x="58" y="53"/>
                  <a:pt x="58" y="53"/>
                </a:cubicBezTo>
                <a:cubicBezTo>
                  <a:pt x="58" y="53"/>
                  <a:pt x="58" y="53"/>
                  <a:pt x="59" y="53"/>
                </a:cubicBezTo>
                <a:cubicBezTo>
                  <a:pt x="59" y="53"/>
                  <a:pt x="59" y="53"/>
                  <a:pt x="59" y="53"/>
                </a:cubicBezTo>
                <a:cubicBezTo>
                  <a:pt x="59" y="53"/>
                  <a:pt x="58" y="53"/>
                  <a:pt x="58" y="53"/>
                </a:cubicBezTo>
                <a:cubicBezTo>
                  <a:pt x="58" y="53"/>
                  <a:pt x="58" y="53"/>
                  <a:pt x="59" y="52"/>
                </a:cubicBezTo>
                <a:cubicBezTo>
                  <a:pt x="58" y="52"/>
                  <a:pt x="57" y="52"/>
                  <a:pt x="57" y="52"/>
                </a:cubicBezTo>
                <a:cubicBezTo>
                  <a:pt x="57" y="52"/>
                  <a:pt x="57" y="52"/>
                  <a:pt x="57" y="52"/>
                </a:cubicBezTo>
                <a:cubicBezTo>
                  <a:pt x="57" y="52"/>
                  <a:pt x="57" y="52"/>
                  <a:pt x="57" y="52"/>
                </a:cubicBezTo>
                <a:cubicBezTo>
                  <a:pt x="58" y="52"/>
                  <a:pt x="58" y="52"/>
                  <a:pt x="58" y="52"/>
                </a:cubicBezTo>
                <a:cubicBezTo>
                  <a:pt x="58" y="52"/>
                  <a:pt x="58" y="52"/>
                  <a:pt x="58" y="52"/>
                </a:cubicBezTo>
                <a:cubicBezTo>
                  <a:pt x="58" y="52"/>
                  <a:pt x="58" y="52"/>
                  <a:pt x="58" y="52"/>
                </a:cubicBezTo>
                <a:cubicBezTo>
                  <a:pt x="58" y="52"/>
                  <a:pt x="58" y="52"/>
                  <a:pt x="58" y="52"/>
                </a:cubicBezTo>
                <a:cubicBezTo>
                  <a:pt x="57" y="52"/>
                  <a:pt x="57" y="52"/>
                  <a:pt x="56" y="53"/>
                </a:cubicBezTo>
                <a:cubicBezTo>
                  <a:pt x="57" y="53"/>
                  <a:pt x="57" y="53"/>
                  <a:pt x="57" y="53"/>
                </a:cubicBezTo>
                <a:cubicBezTo>
                  <a:pt x="57" y="53"/>
                  <a:pt x="58" y="53"/>
                  <a:pt x="58" y="53"/>
                </a:cubicBezTo>
                <a:cubicBezTo>
                  <a:pt x="58" y="53"/>
                  <a:pt x="59" y="53"/>
                  <a:pt x="59" y="53"/>
                </a:cubicBezTo>
                <a:cubicBezTo>
                  <a:pt x="59" y="53"/>
                  <a:pt x="59" y="53"/>
                  <a:pt x="59" y="53"/>
                </a:cubicBezTo>
                <a:cubicBezTo>
                  <a:pt x="59" y="53"/>
                  <a:pt x="59" y="53"/>
                  <a:pt x="59" y="53"/>
                </a:cubicBezTo>
                <a:moveTo>
                  <a:pt x="54" y="55"/>
                </a:moveTo>
                <a:cubicBezTo>
                  <a:pt x="54" y="55"/>
                  <a:pt x="54" y="55"/>
                  <a:pt x="54" y="55"/>
                </a:cubicBezTo>
                <a:cubicBezTo>
                  <a:pt x="54" y="55"/>
                  <a:pt x="54" y="55"/>
                  <a:pt x="54" y="55"/>
                </a:cubicBezTo>
                <a:cubicBezTo>
                  <a:pt x="54" y="55"/>
                  <a:pt x="54" y="55"/>
                  <a:pt x="54" y="55"/>
                </a:cubicBezTo>
                <a:moveTo>
                  <a:pt x="83" y="34"/>
                </a:moveTo>
                <a:cubicBezTo>
                  <a:pt x="83" y="34"/>
                  <a:pt x="83" y="34"/>
                  <a:pt x="83" y="34"/>
                </a:cubicBezTo>
                <a:cubicBezTo>
                  <a:pt x="83" y="35"/>
                  <a:pt x="84" y="35"/>
                  <a:pt x="84" y="35"/>
                </a:cubicBezTo>
                <a:cubicBezTo>
                  <a:pt x="84" y="35"/>
                  <a:pt x="83" y="35"/>
                  <a:pt x="83" y="35"/>
                </a:cubicBezTo>
                <a:cubicBezTo>
                  <a:pt x="83" y="35"/>
                  <a:pt x="83" y="35"/>
                  <a:pt x="83" y="35"/>
                </a:cubicBezTo>
                <a:cubicBezTo>
                  <a:pt x="83" y="35"/>
                  <a:pt x="83" y="35"/>
                  <a:pt x="83" y="35"/>
                </a:cubicBezTo>
                <a:cubicBezTo>
                  <a:pt x="83" y="35"/>
                  <a:pt x="83" y="34"/>
                  <a:pt x="83" y="34"/>
                </a:cubicBezTo>
                <a:cubicBezTo>
                  <a:pt x="83" y="35"/>
                  <a:pt x="82" y="35"/>
                  <a:pt x="82" y="35"/>
                </a:cubicBezTo>
                <a:cubicBezTo>
                  <a:pt x="82" y="35"/>
                  <a:pt x="82" y="35"/>
                  <a:pt x="82" y="35"/>
                </a:cubicBezTo>
                <a:cubicBezTo>
                  <a:pt x="82" y="35"/>
                  <a:pt x="82" y="35"/>
                  <a:pt x="82" y="35"/>
                </a:cubicBezTo>
                <a:cubicBezTo>
                  <a:pt x="82" y="35"/>
                  <a:pt x="82" y="35"/>
                  <a:pt x="82" y="35"/>
                </a:cubicBezTo>
                <a:cubicBezTo>
                  <a:pt x="82" y="35"/>
                  <a:pt x="82" y="36"/>
                  <a:pt x="81" y="36"/>
                </a:cubicBezTo>
                <a:cubicBezTo>
                  <a:pt x="81" y="36"/>
                  <a:pt x="81" y="36"/>
                  <a:pt x="81" y="36"/>
                </a:cubicBezTo>
                <a:cubicBezTo>
                  <a:pt x="81" y="36"/>
                  <a:pt x="82" y="36"/>
                  <a:pt x="82" y="36"/>
                </a:cubicBezTo>
                <a:cubicBezTo>
                  <a:pt x="82" y="36"/>
                  <a:pt x="82" y="35"/>
                  <a:pt x="82" y="35"/>
                </a:cubicBezTo>
                <a:cubicBezTo>
                  <a:pt x="82" y="35"/>
                  <a:pt x="82" y="35"/>
                  <a:pt x="82" y="35"/>
                </a:cubicBezTo>
                <a:cubicBezTo>
                  <a:pt x="83" y="35"/>
                  <a:pt x="83" y="35"/>
                  <a:pt x="83" y="35"/>
                </a:cubicBezTo>
                <a:cubicBezTo>
                  <a:pt x="83" y="35"/>
                  <a:pt x="83" y="36"/>
                  <a:pt x="83" y="36"/>
                </a:cubicBezTo>
                <a:cubicBezTo>
                  <a:pt x="84" y="36"/>
                  <a:pt x="84" y="36"/>
                  <a:pt x="84" y="36"/>
                </a:cubicBezTo>
                <a:cubicBezTo>
                  <a:pt x="84" y="36"/>
                  <a:pt x="84" y="37"/>
                  <a:pt x="84" y="37"/>
                </a:cubicBezTo>
                <a:cubicBezTo>
                  <a:pt x="84" y="37"/>
                  <a:pt x="84" y="36"/>
                  <a:pt x="84" y="36"/>
                </a:cubicBezTo>
                <a:cubicBezTo>
                  <a:pt x="83" y="36"/>
                  <a:pt x="83" y="37"/>
                  <a:pt x="83" y="37"/>
                </a:cubicBezTo>
                <a:cubicBezTo>
                  <a:pt x="83" y="37"/>
                  <a:pt x="83" y="37"/>
                  <a:pt x="82" y="36"/>
                </a:cubicBezTo>
                <a:cubicBezTo>
                  <a:pt x="82" y="36"/>
                  <a:pt x="82" y="36"/>
                  <a:pt x="82" y="36"/>
                </a:cubicBezTo>
                <a:cubicBezTo>
                  <a:pt x="82" y="36"/>
                  <a:pt x="82" y="36"/>
                  <a:pt x="82" y="36"/>
                </a:cubicBezTo>
                <a:cubicBezTo>
                  <a:pt x="82" y="37"/>
                  <a:pt x="82" y="37"/>
                  <a:pt x="82" y="37"/>
                </a:cubicBezTo>
                <a:cubicBezTo>
                  <a:pt x="82" y="37"/>
                  <a:pt x="82" y="37"/>
                  <a:pt x="82" y="37"/>
                </a:cubicBezTo>
                <a:cubicBezTo>
                  <a:pt x="82" y="37"/>
                  <a:pt x="82" y="37"/>
                  <a:pt x="83" y="37"/>
                </a:cubicBezTo>
                <a:cubicBezTo>
                  <a:pt x="83" y="37"/>
                  <a:pt x="83" y="37"/>
                  <a:pt x="83" y="37"/>
                </a:cubicBezTo>
                <a:cubicBezTo>
                  <a:pt x="83" y="37"/>
                  <a:pt x="83" y="37"/>
                  <a:pt x="83" y="37"/>
                </a:cubicBezTo>
                <a:cubicBezTo>
                  <a:pt x="83" y="37"/>
                  <a:pt x="83" y="37"/>
                  <a:pt x="83" y="37"/>
                </a:cubicBezTo>
                <a:cubicBezTo>
                  <a:pt x="83" y="37"/>
                  <a:pt x="83" y="37"/>
                  <a:pt x="83" y="37"/>
                </a:cubicBezTo>
                <a:cubicBezTo>
                  <a:pt x="83" y="37"/>
                  <a:pt x="83" y="37"/>
                  <a:pt x="83" y="37"/>
                </a:cubicBezTo>
                <a:cubicBezTo>
                  <a:pt x="83" y="37"/>
                  <a:pt x="83" y="37"/>
                  <a:pt x="83" y="37"/>
                </a:cubicBezTo>
                <a:cubicBezTo>
                  <a:pt x="83" y="37"/>
                  <a:pt x="82" y="37"/>
                  <a:pt x="82" y="37"/>
                </a:cubicBezTo>
                <a:cubicBezTo>
                  <a:pt x="82" y="37"/>
                  <a:pt x="83" y="38"/>
                  <a:pt x="83" y="38"/>
                </a:cubicBezTo>
                <a:cubicBezTo>
                  <a:pt x="83" y="37"/>
                  <a:pt x="83" y="37"/>
                  <a:pt x="84" y="37"/>
                </a:cubicBezTo>
                <a:cubicBezTo>
                  <a:pt x="84" y="37"/>
                  <a:pt x="84" y="37"/>
                  <a:pt x="84" y="37"/>
                </a:cubicBezTo>
                <a:cubicBezTo>
                  <a:pt x="84" y="38"/>
                  <a:pt x="84" y="38"/>
                  <a:pt x="84" y="38"/>
                </a:cubicBezTo>
                <a:cubicBezTo>
                  <a:pt x="84" y="38"/>
                  <a:pt x="84" y="38"/>
                  <a:pt x="84" y="38"/>
                </a:cubicBezTo>
                <a:cubicBezTo>
                  <a:pt x="85" y="38"/>
                  <a:pt x="85" y="37"/>
                  <a:pt x="85" y="37"/>
                </a:cubicBezTo>
                <a:cubicBezTo>
                  <a:pt x="85" y="37"/>
                  <a:pt x="86" y="37"/>
                  <a:pt x="86" y="38"/>
                </a:cubicBezTo>
                <a:cubicBezTo>
                  <a:pt x="86" y="38"/>
                  <a:pt x="86" y="38"/>
                  <a:pt x="85" y="38"/>
                </a:cubicBezTo>
                <a:cubicBezTo>
                  <a:pt x="85" y="38"/>
                  <a:pt x="85" y="38"/>
                  <a:pt x="85" y="38"/>
                </a:cubicBezTo>
                <a:cubicBezTo>
                  <a:pt x="85" y="38"/>
                  <a:pt x="85" y="38"/>
                  <a:pt x="85" y="38"/>
                </a:cubicBezTo>
                <a:cubicBezTo>
                  <a:pt x="84" y="38"/>
                  <a:pt x="84" y="38"/>
                  <a:pt x="84" y="38"/>
                </a:cubicBezTo>
                <a:cubicBezTo>
                  <a:pt x="84" y="38"/>
                  <a:pt x="83" y="38"/>
                  <a:pt x="83" y="38"/>
                </a:cubicBezTo>
                <a:cubicBezTo>
                  <a:pt x="83" y="38"/>
                  <a:pt x="83" y="38"/>
                  <a:pt x="83" y="38"/>
                </a:cubicBezTo>
                <a:cubicBezTo>
                  <a:pt x="83" y="38"/>
                  <a:pt x="84" y="39"/>
                  <a:pt x="84" y="39"/>
                </a:cubicBezTo>
                <a:cubicBezTo>
                  <a:pt x="84" y="39"/>
                  <a:pt x="83" y="39"/>
                  <a:pt x="83" y="39"/>
                </a:cubicBezTo>
                <a:cubicBezTo>
                  <a:pt x="84" y="39"/>
                  <a:pt x="84" y="39"/>
                  <a:pt x="84" y="39"/>
                </a:cubicBezTo>
                <a:cubicBezTo>
                  <a:pt x="84" y="39"/>
                  <a:pt x="84" y="39"/>
                  <a:pt x="84" y="39"/>
                </a:cubicBezTo>
                <a:cubicBezTo>
                  <a:pt x="84" y="39"/>
                  <a:pt x="84" y="39"/>
                  <a:pt x="84" y="39"/>
                </a:cubicBezTo>
                <a:cubicBezTo>
                  <a:pt x="84" y="39"/>
                  <a:pt x="84" y="39"/>
                  <a:pt x="84" y="39"/>
                </a:cubicBezTo>
                <a:cubicBezTo>
                  <a:pt x="84" y="39"/>
                  <a:pt x="84" y="39"/>
                  <a:pt x="84" y="39"/>
                </a:cubicBezTo>
                <a:cubicBezTo>
                  <a:pt x="84" y="39"/>
                  <a:pt x="84" y="39"/>
                  <a:pt x="84" y="39"/>
                </a:cubicBezTo>
                <a:cubicBezTo>
                  <a:pt x="84" y="39"/>
                  <a:pt x="85" y="39"/>
                  <a:pt x="85" y="39"/>
                </a:cubicBezTo>
                <a:cubicBezTo>
                  <a:pt x="86" y="39"/>
                  <a:pt x="86" y="39"/>
                  <a:pt x="86" y="39"/>
                </a:cubicBezTo>
                <a:cubicBezTo>
                  <a:pt x="86" y="39"/>
                  <a:pt x="87" y="40"/>
                  <a:pt x="86" y="40"/>
                </a:cubicBezTo>
                <a:cubicBezTo>
                  <a:pt x="86" y="40"/>
                  <a:pt x="86" y="40"/>
                  <a:pt x="86" y="40"/>
                </a:cubicBezTo>
                <a:cubicBezTo>
                  <a:pt x="86" y="40"/>
                  <a:pt x="86" y="40"/>
                  <a:pt x="86" y="40"/>
                </a:cubicBezTo>
                <a:cubicBezTo>
                  <a:pt x="85" y="40"/>
                  <a:pt x="85" y="41"/>
                  <a:pt x="85" y="41"/>
                </a:cubicBezTo>
                <a:cubicBezTo>
                  <a:pt x="85" y="41"/>
                  <a:pt x="85" y="41"/>
                  <a:pt x="85" y="41"/>
                </a:cubicBezTo>
                <a:cubicBezTo>
                  <a:pt x="84" y="41"/>
                  <a:pt x="84" y="41"/>
                  <a:pt x="84" y="41"/>
                </a:cubicBezTo>
                <a:cubicBezTo>
                  <a:pt x="84" y="41"/>
                  <a:pt x="83" y="41"/>
                  <a:pt x="83" y="41"/>
                </a:cubicBezTo>
                <a:cubicBezTo>
                  <a:pt x="83" y="41"/>
                  <a:pt x="83" y="41"/>
                  <a:pt x="83" y="41"/>
                </a:cubicBezTo>
                <a:cubicBezTo>
                  <a:pt x="83" y="41"/>
                  <a:pt x="84" y="41"/>
                  <a:pt x="84" y="41"/>
                </a:cubicBezTo>
                <a:cubicBezTo>
                  <a:pt x="84" y="40"/>
                  <a:pt x="84" y="40"/>
                  <a:pt x="84" y="40"/>
                </a:cubicBezTo>
                <a:cubicBezTo>
                  <a:pt x="84" y="40"/>
                  <a:pt x="84" y="40"/>
                  <a:pt x="84" y="40"/>
                </a:cubicBezTo>
                <a:cubicBezTo>
                  <a:pt x="84" y="40"/>
                  <a:pt x="84" y="40"/>
                  <a:pt x="84" y="40"/>
                </a:cubicBezTo>
                <a:cubicBezTo>
                  <a:pt x="84" y="40"/>
                  <a:pt x="84" y="40"/>
                  <a:pt x="84" y="40"/>
                </a:cubicBezTo>
                <a:cubicBezTo>
                  <a:pt x="83" y="40"/>
                  <a:pt x="83" y="41"/>
                  <a:pt x="83" y="41"/>
                </a:cubicBezTo>
                <a:cubicBezTo>
                  <a:pt x="83" y="41"/>
                  <a:pt x="83" y="41"/>
                  <a:pt x="83" y="41"/>
                </a:cubicBezTo>
                <a:cubicBezTo>
                  <a:pt x="83" y="41"/>
                  <a:pt x="82" y="41"/>
                  <a:pt x="82" y="41"/>
                </a:cubicBezTo>
                <a:cubicBezTo>
                  <a:pt x="82" y="41"/>
                  <a:pt x="83" y="41"/>
                  <a:pt x="83" y="41"/>
                </a:cubicBezTo>
                <a:cubicBezTo>
                  <a:pt x="83" y="41"/>
                  <a:pt x="83" y="41"/>
                  <a:pt x="83" y="41"/>
                </a:cubicBezTo>
                <a:cubicBezTo>
                  <a:pt x="83" y="41"/>
                  <a:pt x="82" y="41"/>
                  <a:pt x="82" y="42"/>
                </a:cubicBezTo>
                <a:cubicBezTo>
                  <a:pt x="82" y="42"/>
                  <a:pt x="82" y="42"/>
                  <a:pt x="82" y="42"/>
                </a:cubicBezTo>
                <a:cubicBezTo>
                  <a:pt x="82" y="42"/>
                  <a:pt x="82" y="42"/>
                  <a:pt x="82" y="42"/>
                </a:cubicBezTo>
                <a:cubicBezTo>
                  <a:pt x="82" y="42"/>
                  <a:pt x="81" y="42"/>
                  <a:pt x="81" y="42"/>
                </a:cubicBezTo>
                <a:cubicBezTo>
                  <a:pt x="81" y="42"/>
                  <a:pt x="81" y="42"/>
                  <a:pt x="81" y="42"/>
                </a:cubicBezTo>
                <a:cubicBezTo>
                  <a:pt x="81" y="42"/>
                  <a:pt x="81" y="42"/>
                  <a:pt x="81" y="42"/>
                </a:cubicBezTo>
                <a:cubicBezTo>
                  <a:pt x="81" y="42"/>
                  <a:pt x="81" y="42"/>
                  <a:pt x="81" y="42"/>
                </a:cubicBezTo>
                <a:cubicBezTo>
                  <a:pt x="81" y="43"/>
                  <a:pt x="80" y="43"/>
                  <a:pt x="81" y="43"/>
                </a:cubicBezTo>
                <a:cubicBezTo>
                  <a:pt x="81" y="43"/>
                  <a:pt x="81" y="43"/>
                  <a:pt x="81" y="43"/>
                </a:cubicBezTo>
                <a:cubicBezTo>
                  <a:pt x="81" y="43"/>
                  <a:pt x="81" y="43"/>
                  <a:pt x="82" y="43"/>
                </a:cubicBezTo>
                <a:cubicBezTo>
                  <a:pt x="82" y="42"/>
                  <a:pt x="82" y="42"/>
                  <a:pt x="82" y="42"/>
                </a:cubicBezTo>
                <a:cubicBezTo>
                  <a:pt x="82" y="42"/>
                  <a:pt x="82" y="42"/>
                  <a:pt x="82" y="42"/>
                </a:cubicBezTo>
                <a:cubicBezTo>
                  <a:pt x="82" y="42"/>
                  <a:pt x="83" y="42"/>
                  <a:pt x="83" y="42"/>
                </a:cubicBezTo>
                <a:cubicBezTo>
                  <a:pt x="83" y="42"/>
                  <a:pt x="83" y="42"/>
                  <a:pt x="83" y="42"/>
                </a:cubicBezTo>
                <a:cubicBezTo>
                  <a:pt x="83" y="43"/>
                  <a:pt x="83" y="43"/>
                  <a:pt x="82" y="43"/>
                </a:cubicBezTo>
                <a:cubicBezTo>
                  <a:pt x="82" y="43"/>
                  <a:pt x="82" y="43"/>
                  <a:pt x="82" y="43"/>
                </a:cubicBezTo>
                <a:cubicBezTo>
                  <a:pt x="82" y="43"/>
                  <a:pt x="82" y="43"/>
                  <a:pt x="82" y="43"/>
                </a:cubicBezTo>
                <a:cubicBezTo>
                  <a:pt x="82" y="43"/>
                  <a:pt x="82"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4" y="43"/>
                  <a:pt x="84" y="43"/>
                </a:cubicBezTo>
                <a:cubicBezTo>
                  <a:pt x="84" y="43"/>
                  <a:pt x="84" y="43"/>
                  <a:pt x="84" y="43"/>
                </a:cubicBezTo>
                <a:cubicBezTo>
                  <a:pt x="84" y="43"/>
                  <a:pt x="84" y="43"/>
                  <a:pt x="84" y="43"/>
                </a:cubicBezTo>
                <a:cubicBezTo>
                  <a:pt x="84" y="44"/>
                  <a:pt x="84" y="44"/>
                  <a:pt x="84" y="44"/>
                </a:cubicBezTo>
                <a:cubicBezTo>
                  <a:pt x="84" y="44"/>
                  <a:pt x="84" y="44"/>
                  <a:pt x="84" y="44"/>
                </a:cubicBezTo>
                <a:cubicBezTo>
                  <a:pt x="84" y="44"/>
                  <a:pt x="84" y="44"/>
                  <a:pt x="84" y="44"/>
                </a:cubicBezTo>
                <a:cubicBezTo>
                  <a:pt x="84" y="44"/>
                  <a:pt x="84" y="44"/>
                  <a:pt x="84" y="44"/>
                </a:cubicBezTo>
                <a:cubicBezTo>
                  <a:pt x="84" y="44"/>
                  <a:pt x="84" y="43"/>
                  <a:pt x="85" y="43"/>
                </a:cubicBezTo>
                <a:cubicBezTo>
                  <a:pt x="85" y="43"/>
                  <a:pt x="85" y="43"/>
                  <a:pt x="86" y="43"/>
                </a:cubicBezTo>
                <a:cubicBezTo>
                  <a:pt x="86" y="44"/>
                  <a:pt x="86" y="43"/>
                  <a:pt x="87" y="43"/>
                </a:cubicBezTo>
                <a:cubicBezTo>
                  <a:pt x="87" y="43"/>
                  <a:pt x="87" y="44"/>
                  <a:pt x="87" y="43"/>
                </a:cubicBezTo>
                <a:cubicBezTo>
                  <a:pt x="87" y="43"/>
                  <a:pt x="87" y="43"/>
                  <a:pt x="87" y="43"/>
                </a:cubicBezTo>
                <a:cubicBezTo>
                  <a:pt x="87" y="43"/>
                  <a:pt x="87" y="43"/>
                  <a:pt x="87" y="43"/>
                </a:cubicBezTo>
                <a:cubicBezTo>
                  <a:pt x="87" y="43"/>
                  <a:pt x="87" y="43"/>
                  <a:pt x="87" y="43"/>
                </a:cubicBezTo>
                <a:cubicBezTo>
                  <a:pt x="87" y="44"/>
                  <a:pt x="87" y="44"/>
                  <a:pt x="87" y="44"/>
                </a:cubicBezTo>
                <a:cubicBezTo>
                  <a:pt x="88" y="44"/>
                  <a:pt x="88" y="44"/>
                  <a:pt x="88" y="44"/>
                </a:cubicBezTo>
                <a:cubicBezTo>
                  <a:pt x="88" y="44"/>
                  <a:pt x="88" y="44"/>
                  <a:pt x="88" y="44"/>
                </a:cubicBezTo>
                <a:cubicBezTo>
                  <a:pt x="88" y="44"/>
                  <a:pt x="88" y="44"/>
                  <a:pt x="88" y="44"/>
                </a:cubicBezTo>
                <a:cubicBezTo>
                  <a:pt x="88" y="44"/>
                  <a:pt x="88" y="44"/>
                  <a:pt x="88" y="44"/>
                </a:cubicBezTo>
                <a:cubicBezTo>
                  <a:pt x="88" y="44"/>
                  <a:pt x="88" y="44"/>
                  <a:pt x="88" y="44"/>
                </a:cubicBezTo>
                <a:cubicBezTo>
                  <a:pt x="88" y="44"/>
                  <a:pt x="88" y="44"/>
                  <a:pt x="88" y="45"/>
                </a:cubicBezTo>
                <a:cubicBezTo>
                  <a:pt x="88" y="45"/>
                  <a:pt x="88" y="44"/>
                  <a:pt x="88" y="44"/>
                </a:cubicBezTo>
                <a:cubicBezTo>
                  <a:pt x="88" y="44"/>
                  <a:pt x="88" y="44"/>
                  <a:pt x="89" y="44"/>
                </a:cubicBezTo>
                <a:cubicBezTo>
                  <a:pt x="89" y="44"/>
                  <a:pt x="89" y="44"/>
                  <a:pt x="89" y="44"/>
                </a:cubicBezTo>
                <a:cubicBezTo>
                  <a:pt x="89" y="44"/>
                  <a:pt x="89" y="44"/>
                  <a:pt x="89" y="45"/>
                </a:cubicBezTo>
                <a:cubicBezTo>
                  <a:pt x="89" y="45"/>
                  <a:pt x="89" y="45"/>
                  <a:pt x="89" y="45"/>
                </a:cubicBezTo>
                <a:cubicBezTo>
                  <a:pt x="89" y="45"/>
                  <a:pt x="89" y="45"/>
                  <a:pt x="89" y="45"/>
                </a:cubicBezTo>
                <a:cubicBezTo>
                  <a:pt x="89" y="45"/>
                  <a:pt x="89" y="45"/>
                  <a:pt x="89" y="45"/>
                </a:cubicBezTo>
                <a:cubicBezTo>
                  <a:pt x="90" y="45"/>
                  <a:pt x="90" y="45"/>
                  <a:pt x="90" y="45"/>
                </a:cubicBezTo>
                <a:cubicBezTo>
                  <a:pt x="90" y="45"/>
                  <a:pt x="90" y="45"/>
                  <a:pt x="90" y="45"/>
                </a:cubicBezTo>
                <a:cubicBezTo>
                  <a:pt x="90" y="45"/>
                  <a:pt x="90" y="45"/>
                  <a:pt x="90" y="45"/>
                </a:cubicBezTo>
                <a:cubicBezTo>
                  <a:pt x="90" y="45"/>
                  <a:pt x="90" y="45"/>
                  <a:pt x="90" y="45"/>
                </a:cubicBezTo>
                <a:cubicBezTo>
                  <a:pt x="90" y="46"/>
                  <a:pt x="91" y="46"/>
                  <a:pt x="90" y="46"/>
                </a:cubicBezTo>
                <a:cubicBezTo>
                  <a:pt x="90" y="46"/>
                  <a:pt x="90" y="46"/>
                  <a:pt x="90" y="46"/>
                </a:cubicBezTo>
                <a:cubicBezTo>
                  <a:pt x="90" y="46"/>
                  <a:pt x="90" y="46"/>
                  <a:pt x="90" y="46"/>
                </a:cubicBezTo>
                <a:cubicBezTo>
                  <a:pt x="90" y="46"/>
                  <a:pt x="89" y="46"/>
                  <a:pt x="89" y="45"/>
                </a:cubicBezTo>
                <a:cubicBezTo>
                  <a:pt x="89" y="45"/>
                  <a:pt x="89" y="45"/>
                  <a:pt x="89" y="45"/>
                </a:cubicBezTo>
                <a:cubicBezTo>
                  <a:pt x="89" y="46"/>
                  <a:pt x="90" y="46"/>
                  <a:pt x="89" y="46"/>
                </a:cubicBezTo>
                <a:cubicBezTo>
                  <a:pt x="89" y="46"/>
                  <a:pt x="89" y="46"/>
                  <a:pt x="89" y="46"/>
                </a:cubicBezTo>
                <a:cubicBezTo>
                  <a:pt x="89" y="46"/>
                  <a:pt x="89" y="47"/>
                  <a:pt x="88" y="46"/>
                </a:cubicBezTo>
                <a:cubicBezTo>
                  <a:pt x="88" y="46"/>
                  <a:pt x="88" y="46"/>
                  <a:pt x="87" y="46"/>
                </a:cubicBezTo>
                <a:cubicBezTo>
                  <a:pt x="87" y="46"/>
                  <a:pt x="87" y="46"/>
                  <a:pt x="87" y="46"/>
                </a:cubicBezTo>
                <a:cubicBezTo>
                  <a:pt x="87" y="46"/>
                  <a:pt x="87" y="46"/>
                  <a:pt x="87" y="46"/>
                </a:cubicBezTo>
                <a:cubicBezTo>
                  <a:pt x="87" y="46"/>
                  <a:pt x="87" y="46"/>
                  <a:pt x="87" y="46"/>
                </a:cubicBezTo>
                <a:cubicBezTo>
                  <a:pt x="87" y="46"/>
                  <a:pt x="87" y="46"/>
                  <a:pt x="87" y="46"/>
                </a:cubicBezTo>
                <a:cubicBezTo>
                  <a:pt x="86" y="45"/>
                  <a:pt x="86" y="45"/>
                  <a:pt x="86" y="45"/>
                </a:cubicBezTo>
                <a:cubicBezTo>
                  <a:pt x="86" y="45"/>
                  <a:pt x="86" y="45"/>
                  <a:pt x="86" y="45"/>
                </a:cubicBezTo>
                <a:cubicBezTo>
                  <a:pt x="85" y="45"/>
                  <a:pt x="85" y="45"/>
                  <a:pt x="85" y="45"/>
                </a:cubicBezTo>
                <a:cubicBezTo>
                  <a:pt x="84" y="45"/>
                  <a:pt x="84" y="46"/>
                  <a:pt x="84" y="46"/>
                </a:cubicBezTo>
                <a:cubicBezTo>
                  <a:pt x="83" y="45"/>
                  <a:pt x="83" y="45"/>
                  <a:pt x="82" y="45"/>
                </a:cubicBezTo>
                <a:cubicBezTo>
                  <a:pt x="82" y="45"/>
                  <a:pt x="82" y="45"/>
                  <a:pt x="81" y="45"/>
                </a:cubicBezTo>
                <a:cubicBezTo>
                  <a:pt x="81" y="45"/>
                  <a:pt x="81" y="45"/>
                  <a:pt x="81" y="45"/>
                </a:cubicBezTo>
                <a:cubicBezTo>
                  <a:pt x="81" y="45"/>
                  <a:pt x="81" y="45"/>
                  <a:pt x="82" y="45"/>
                </a:cubicBezTo>
                <a:cubicBezTo>
                  <a:pt x="82" y="45"/>
                  <a:pt x="82" y="45"/>
                  <a:pt x="82" y="45"/>
                </a:cubicBezTo>
                <a:cubicBezTo>
                  <a:pt x="82" y="45"/>
                  <a:pt x="83" y="45"/>
                  <a:pt x="83" y="46"/>
                </a:cubicBezTo>
                <a:cubicBezTo>
                  <a:pt x="83" y="46"/>
                  <a:pt x="83" y="46"/>
                  <a:pt x="82" y="46"/>
                </a:cubicBezTo>
                <a:cubicBezTo>
                  <a:pt x="82" y="46"/>
                  <a:pt x="82" y="46"/>
                  <a:pt x="82" y="46"/>
                </a:cubicBezTo>
                <a:cubicBezTo>
                  <a:pt x="82" y="46"/>
                  <a:pt x="82" y="46"/>
                  <a:pt x="82" y="46"/>
                </a:cubicBezTo>
                <a:cubicBezTo>
                  <a:pt x="83" y="46"/>
                  <a:pt x="83" y="46"/>
                  <a:pt x="83" y="46"/>
                </a:cubicBezTo>
                <a:cubicBezTo>
                  <a:pt x="83" y="46"/>
                  <a:pt x="83" y="46"/>
                  <a:pt x="83" y="46"/>
                </a:cubicBezTo>
                <a:cubicBezTo>
                  <a:pt x="84" y="46"/>
                  <a:pt x="84" y="46"/>
                  <a:pt x="84" y="46"/>
                </a:cubicBezTo>
                <a:cubicBezTo>
                  <a:pt x="85" y="46"/>
                  <a:pt x="85" y="45"/>
                  <a:pt x="85" y="45"/>
                </a:cubicBezTo>
                <a:cubicBezTo>
                  <a:pt x="85" y="45"/>
                  <a:pt x="85" y="46"/>
                  <a:pt x="85" y="46"/>
                </a:cubicBezTo>
                <a:cubicBezTo>
                  <a:pt x="85" y="46"/>
                  <a:pt x="85" y="46"/>
                  <a:pt x="85" y="46"/>
                </a:cubicBezTo>
                <a:cubicBezTo>
                  <a:pt x="85" y="46"/>
                  <a:pt x="85" y="47"/>
                  <a:pt x="85" y="47"/>
                </a:cubicBezTo>
                <a:cubicBezTo>
                  <a:pt x="85" y="47"/>
                  <a:pt x="84" y="47"/>
                  <a:pt x="84" y="47"/>
                </a:cubicBezTo>
                <a:cubicBezTo>
                  <a:pt x="84" y="47"/>
                  <a:pt x="84" y="47"/>
                  <a:pt x="84" y="47"/>
                </a:cubicBezTo>
                <a:cubicBezTo>
                  <a:pt x="84" y="47"/>
                  <a:pt x="83" y="47"/>
                  <a:pt x="83" y="47"/>
                </a:cubicBezTo>
                <a:cubicBezTo>
                  <a:pt x="83" y="47"/>
                  <a:pt x="83" y="47"/>
                  <a:pt x="83" y="47"/>
                </a:cubicBezTo>
                <a:cubicBezTo>
                  <a:pt x="84" y="48"/>
                  <a:pt x="83" y="48"/>
                  <a:pt x="83" y="49"/>
                </a:cubicBezTo>
                <a:cubicBezTo>
                  <a:pt x="83" y="49"/>
                  <a:pt x="83" y="49"/>
                  <a:pt x="83" y="49"/>
                </a:cubicBezTo>
                <a:cubicBezTo>
                  <a:pt x="83" y="49"/>
                  <a:pt x="83" y="49"/>
                  <a:pt x="83" y="49"/>
                </a:cubicBezTo>
                <a:cubicBezTo>
                  <a:pt x="83" y="49"/>
                  <a:pt x="83" y="48"/>
                  <a:pt x="84" y="48"/>
                </a:cubicBezTo>
                <a:cubicBezTo>
                  <a:pt x="84" y="48"/>
                  <a:pt x="84" y="48"/>
                  <a:pt x="84" y="48"/>
                </a:cubicBezTo>
                <a:cubicBezTo>
                  <a:pt x="84" y="48"/>
                  <a:pt x="85" y="48"/>
                  <a:pt x="85" y="48"/>
                </a:cubicBezTo>
                <a:cubicBezTo>
                  <a:pt x="85" y="48"/>
                  <a:pt x="85" y="48"/>
                  <a:pt x="85" y="48"/>
                </a:cubicBezTo>
                <a:cubicBezTo>
                  <a:pt x="85" y="48"/>
                  <a:pt x="85" y="48"/>
                  <a:pt x="86" y="48"/>
                </a:cubicBezTo>
                <a:cubicBezTo>
                  <a:pt x="86" y="48"/>
                  <a:pt x="86" y="48"/>
                  <a:pt x="86" y="48"/>
                </a:cubicBezTo>
                <a:cubicBezTo>
                  <a:pt x="86" y="48"/>
                  <a:pt x="85" y="48"/>
                  <a:pt x="85" y="48"/>
                </a:cubicBezTo>
                <a:cubicBezTo>
                  <a:pt x="85" y="48"/>
                  <a:pt x="85" y="49"/>
                  <a:pt x="85" y="49"/>
                </a:cubicBezTo>
                <a:cubicBezTo>
                  <a:pt x="85" y="49"/>
                  <a:pt x="84" y="49"/>
                  <a:pt x="84" y="49"/>
                </a:cubicBezTo>
                <a:cubicBezTo>
                  <a:pt x="84" y="49"/>
                  <a:pt x="84" y="49"/>
                  <a:pt x="84" y="49"/>
                </a:cubicBezTo>
                <a:cubicBezTo>
                  <a:pt x="84" y="49"/>
                  <a:pt x="84" y="49"/>
                  <a:pt x="84" y="49"/>
                </a:cubicBezTo>
                <a:cubicBezTo>
                  <a:pt x="84" y="49"/>
                  <a:pt x="84" y="49"/>
                  <a:pt x="85" y="49"/>
                </a:cubicBezTo>
                <a:cubicBezTo>
                  <a:pt x="85" y="49"/>
                  <a:pt x="85" y="49"/>
                  <a:pt x="85" y="49"/>
                </a:cubicBezTo>
                <a:cubicBezTo>
                  <a:pt x="85" y="49"/>
                  <a:pt x="85" y="49"/>
                  <a:pt x="85" y="49"/>
                </a:cubicBezTo>
                <a:cubicBezTo>
                  <a:pt x="85" y="49"/>
                  <a:pt x="86" y="49"/>
                  <a:pt x="86" y="48"/>
                </a:cubicBezTo>
                <a:cubicBezTo>
                  <a:pt x="86" y="48"/>
                  <a:pt x="86" y="48"/>
                  <a:pt x="86" y="48"/>
                </a:cubicBezTo>
                <a:cubicBezTo>
                  <a:pt x="86" y="48"/>
                  <a:pt x="87" y="48"/>
                  <a:pt x="87" y="47"/>
                </a:cubicBezTo>
                <a:cubicBezTo>
                  <a:pt x="87" y="47"/>
                  <a:pt x="87" y="47"/>
                  <a:pt x="87" y="47"/>
                </a:cubicBezTo>
                <a:cubicBezTo>
                  <a:pt x="87" y="47"/>
                  <a:pt x="87" y="47"/>
                  <a:pt x="87" y="48"/>
                </a:cubicBezTo>
                <a:cubicBezTo>
                  <a:pt x="87" y="48"/>
                  <a:pt x="88" y="47"/>
                  <a:pt x="88" y="47"/>
                </a:cubicBezTo>
                <a:cubicBezTo>
                  <a:pt x="88" y="47"/>
                  <a:pt x="89" y="47"/>
                  <a:pt x="89" y="47"/>
                </a:cubicBezTo>
                <a:cubicBezTo>
                  <a:pt x="89" y="47"/>
                  <a:pt x="89" y="47"/>
                  <a:pt x="90" y="47"/>
                </a:cubicBezTo>
                <a:cubicBezTo>
                  <a:pt x="90" y="47"/>
                  <a:pt x="90" y="47"/>
                  <a:pt x="90" y="47"/>
                </a:cubicBezTo>
                <a:cubicBezTo>
                  <a:pt x="90" y="47"/>
                  <a:pt x="90" y="47"/>
                  <a:pt x="90" y="46"/>
                </a:cubicBezTo>
                <a:cubicBezTo>
                  <a:pt x="91" y="47"/>
                  <a:pt x="91" y="47"/>
                  <a:pt x="91" y="47"/>
                </a:cubicBezTo>
                <a:cubicBezTo>
                  <a:pt x="91" y="47"/>
                  <a:pt x="90" y="47"/>
                  <a:pt x="90" y="47"/>
                </a:cubicBezTo>
                <a:cubicBezTo>
                  <a:pt x="90" y="47"/>
                  <a:pt x="90" y="47"/>
                  <a:pt x="90" y="47"/>
                </a:cubicBezTo>
                <a:cubicBezTo>
                  <a:pt x="90" y="47"/>
                  <a:pt x="90" y="47"/>
                  <a:pt x="90" y="48"/>
                </a:cubicBezTo>
                <a:cubicBezTo>
                  <a:pt x="90" y="48"/>
                  <a:pt x="90" y="48"/>
                  <a:pt x="90" y="48"/>
                </a:cubicBezTo>
                <a:cubicBezTo>
                  <a:pt x="90" y="48"/>
                  <a:pt x="90" y="48"/>
                  <a:pt x="90" y="48"/>
                </a:cubicBezTo>
                <a:cubicBezTo>
                  <a:pt x="90" y="48"/>
                  <a:pt x="90" y="48"/>
                  <a:pt x="90" y="48"/>
                </a:cubicBezTo>
                <a:cubicBezTo>
                  <a:pt x="90" y="48"/>
                  <a:pt x="90" y="48"/>
                  <a:pt x="90" y="48"/>
                </a:cubicBezTo>
                <a:cubicBezTo>
                  <a:pt x="90" y="48"/>
                  <a:pt x="90" y="48"/>
                  <a:pt x="90" y="48"/>
                </a:cubicBezTo>
                <a:cubicBezTo>
                  <a:pt x="90" y="48"/>
                  <a:pt x="89" y="48"/>
                  <a:pt x="89" y="48"/>
                </a:cubicBezTo>
                <a:cubicBezTo>
                  <a:pt x="89" y="49"/>
                  <a:pt x="89" y="49"/>
                  <a:pt x="90" y="49"/>
                </a:cubicBezTo>
                <a:cubicBezTo>
                  <a:pt x="90" y="49"/>
                  <a:pt x="90" y="49"/>
                  <a:pt x="90" y="49"/>
                </a:cubicBezTo>
                <a:cubicBezTo>
                  <a:pt x="89" y="49"/>
                  <a:pt x="89" y="49"/>
                  <a:pt x="89" y="49"/>
                </a:cubicBezTo>
                <a:cubicBezTo>
                  <a:pt x="89" y="49"/>
                  <a:pt x="89" y="49"/>
                  <a:pt x="89" y="49"/>
                </a:cubicBezTo>
                <a:cubicBezTo>
                  <a:pt x="89" y="49"/>
                  <a:pt x="89" y="49"/>
                  <a:pt x="89" y="49"/>
                </a:cubicBezTo>
                <a:cubicBezTo>
                  <a:pt x="89" y="49"/>
                  <a:pt x="89" y="50"/>
                  <a:pt x="89" y="50"/>
                </a:cubicBezTo>
                <a:cubicBezTo>
                  <a:pt x="89" y="50"/>
                  <a:pt x="89" y="50"/>
                  <a:pt x="88" y="50"/>
                </a:cubicBezTo>
                <a:cubicBezTo>
                  <a:pt x="89" y="50"/>
                  <a:pt x="89" y="50"/>
                  <a:pt x="89" y="50"/>
                </a:cubicBezTo>
                <a:cubicBezTo>
                  <a:pt x="89" y="50"/>
                  <a:pt x="89" y="50"/>
                  <a:pt x="89" y="50"/>
                </a:cubicBezTo>
                <a:cubicBezTo>
                  <a:pt x="89" y="50"/>
                  <a:pt x="89" y="51"/>
                  <a:pt x="89" y="51"/>
                </a:cubicBezTo>
                <a:cubicBezTo>
                  <a:pt x="88" y="51"/>
                  <a:pt x="88" y="51"/>
                  <a:pt x="88" y="51"/>
                </a:cubicBezTo>
                <a:cubicBezTo>
                  <a:pt x="88" y="51"/>
                  <a:pt x="88" y="51"/>
                  <a:pt x="88" y="51"/>
                </a:cubicBezTo>
                <a:cubicBezTo>
                  <a:pt x="88" y="51"/>
                  <a:pt x="88" y="51"/>
                  <a:pt x="88" y="51"/>
                </a:cubicBezTo>
                <a:cubicBezTo>
                  <a:pt x="88" y="51"/>
                  <a:pt x="88" y="51"/>
                  <a:pt x="88" y="51"/>
                </a:cubicBezTo>
                <a:cubicBezTo>
                  <a:pt x="88" y="51"/>
                  <a:pt x="88" y="51"/>
                  <a:pt x="88" y="51"/>
                </a:cubicBezTo>
                <a:cubicBezTo>
                  <a:pt x="88" y="51"/>
                  <a:pt x="87" y="52"/>
                  <a:pt x="87" y="52"/>
                </a:cubicBezTo>
                <a:cubicBezTo>
                  <a:pt x="87" y="52"/>
                  <a:pt x="87" y="52"/>
                  <a:pt x="87" y="52"/>
                </a:cubicBezTo>
                <a:cubicBezTo>
                  <a:pt x="87" y="52"/>
                  <a:pt x="87" y="52"/>
                  <a:pt x="87" y="52"/>
                </a:cubicBezTo>
                <a:cubicBezTo>
                  <a:pt x="86" y="52"/>
                  <a:pt x="86" y="52"/>
                  <a:pt x="86" y="52"/>
                </a:cubicBezTo>
                <a:cubicBezTo>
                  <a:pt x="86" y="53"/>
                  <a:pt x="86" y="53"/>
                  <a:pt x="85" y="53"/>
                </a:cubicBezTo>
                <a:cubicBezTo>
                  <a:pt x="85" y="53"/>
                  <a:pt x="85" y="53"/>
                  <a:pt x="85" y="53"/>
                </a:cubicBezTo>
                <a:cubicBezTo>
                  <a:pt x="85" y="53"/>
                  <a:pt x="85" y="53"/>
                  <a:pt x="85" y="53"/>
                </a:cubicBezTo>
                <a:cubicBezTo>
                  <a:pt x="85" y="53"/>
                  <a:pt x="84" y="53"/>
                  <a:pt x="84" y="53"/>
                </a:cubicBezTo>
                <a:cubicBezTo>
                  <a:pt x="84" y="53"/>
                  <a:pt x="85" y="53"/>
                  <a:pt x="85" y="53"/>
                </a:cubicBezTo>
                <a:cubicBezTo>
                  <a:pt x="85" y="54"/>
                  <a:pt x="84" y="54"/>
                  <a:pt x="84" y="54"/>
                </a:cubicBezTo>
                <a:cubicBezTo>
                  <a:pt x="84" y="53"/>
                  <a:pt x="84" y="54"/>
                  <a:pt x="84" y="53"/>
                </a:cubicBezTo>
                <a:cubicBezTo>
                  <a:pt x="84" y="54"/>
                  <a:pt x="84" y="54"/>
                  <a:pt x="84" y="54"/>
                </a:cubicBezTo>
                <a:cubicBezTo>
                  <a:pt x="84" y="54"/>
                  <a:pt x="84" y="54"/>
                  <a:pt x="83" y="54"/>
                </a:cubicBezTo>
                <a:cubicBezTo>
                  <a:pt x="83" y="54"/>
                  <a:pt x="83" y="54"/>
                  <a:pt x="83" y="54"/>
                </a:cubicBezTo>
                <a:cubicBezTo>
                  <a:pt x="83" y="54"/>
                  <a:pt x="83" y="54"/>
                  <a:pt x="82" y="54"/>
                </a:cubicBezTo>
                <a:cubicBezTo>
                  <a:pt x="82" y="54"/>
                  <a:pt x="82" y="54"/>
                  <a:pt x="81" y="53"/>
                </a:cubicBezTo>
                <a:cubicBezTo>
                  <a:pt x="81" y="53"/>
                  <a:pt x="81" y="53"/>
                  <a:pt x="81" y="53"/>
                </a:cubicBezTo>
                <a:cubicBezTo>
                  <a:pt x="81" y="54"/>
                  <a:pt x="81" y="54"/>
                  <a:pt x="81" y="54"/>
                </a:cubicBezTo>
                <a:cubicBezTo>
                  <a:pt x="81" y="54"/>
                  <a:pt x="82" y="54"/>
                  <a:pt x="82" y="54"/>
                </a:cubicBezTo>
                <a:cubicBezTo>
                  <a:pt x="82" y="54"/>
                  <a:pt x="82" y="54"/>
                  <a:pt x="82" y="54"/>
                </a:cubicBezTo>
                <a:cubicBezTo>
                  <a:pt x="82" y="54"/>
                  <a:pt x="82" y="54"/>
                  <a:pt x="82" y="54"/>
                </a:cubicBezTo>
                <a:cubicBezTo>
                  <a:pt x="82" y="54"/>
                  <a:pt x="82" y="54"/>
                  <a:pt x="82" y="54"/>
                </a:cubicBezTo>
                <a:cubicBezTo>
                  <a:pt x="83" y="54"/>
                  <a:pt x="82" y="55"/>
                  <a:pt x="82" y="55"/>
                </a:cubicBezTo>
                <a:cubicBezTo>
                  <a:pt x="82" y="55"/>
                  <a:pt x="82" y="55"/>
                  <a:pt x="82" y="55"/>
                </a:cubicBezTo>
                <a:cubicBezTo>
                  <a:pt x="82" y="55"/>
                  <a:pt x="82" y="55"/>
                  <a:pt x="81" y="55"/>
                </a:cubicBezTo>
                <a:cubicBezTo>
                  <a:pt x="81" y="56"/>
                  <a:pt x="82" y="56"/>
                  <a:pt x="81" y="56"/>
                </a:cubicBezTo>
                <a:cubicBezTo>
                  <a:pt x="81" y="56"/>
                  <a:pt x="81" y="56"/>
                  <a:pt x="81" y="56"/>
                </a:cubicBezTo>
                <a:cubicBezTo>
                  <a:pt x="81" y="56"/>
                  <a:pt x="81" y="57"/>
                  <a:pt x="81" y="57"/>
                </a:cubicBezTo>
                <a:cubicBezTo>
                  <a:pt x="81" y="57"/>
                  <a:pt x="81" y="57"/>
                  <a:pt x="81" y="57"/>
                </a:cubicBezTo>
                <a:cubicBezTo>
                  <a:pt x="81" y="57"/>
                  <a:pt x="81" y="57"/>
                  <a:pt x="81" y="57"/>
                </a:cubicBezTo>
                <a:cubicBezTo>
                  <a:pt x="81" y="57"/>
                  <a:pt x="81" y="57"/>
                  <a:pt x="81" y="57"/>
                </a:cubicBezTo>
                <a:cubicBezTo>
                  <a:pt x="81" y="57"/>
                  <a:pt x="81" y="57"/>
                  <a:pt x="81" y="58"/>
                </a:cubicBezTo>
                <a:cubicBezTo>
                  <a:pt x="81" y="58"/>
                  <a:pt x="81" y="58"/>
                  <a:pt x="81" y="58"/>
                </a:cubicBezTo>
                <a:cubicBezTo>
                  <a:pt x="81" y="58"/>
                  <a:pt x="81" y="58"/>
                  <a:pt x="81" y="59"/>
                </a:cubicBezTo>
                <a:cubicBezTo>
                  <a:pt x="81" y="59"/>
                  <a:pt x="81" y="59"/>
                  <a:pt x="80" y="59"/>
                </a:cubicBezTo>
                <a:cubicBezTo>
                  <a:pt x="80" y="59"/>
                  <a:pt x="80" y="59"/>
                  <a:pt x="80" y="59"/>
                </a:cubicBezTo>
                <a:cubicBezTo>
                  <a:pt x="80" y="59"/>
                  <a:pt x="79" y="59"/>
                  <a:pt x="79" y="59"/>
                </a:cubicBezTo>
                <a:cubicBezTo>
                  <a:pt x="79" y="59"/>
                  <a:pt x="80" y="59"/>
                  <a:pt x="80" y="59"/>
                </a:cubicBezTo>
                <a:cubicBezTo>
                  <a:pt x="80" y="59"/>
                  <a:pt x="79" y="59"/>
                  <a:pt x="79" y="59"/>
                </a:cubicBezTo>
                <a:cubicBezTo>
                  <a:pt x="79" y="60"/>
                  <a:pt x="79" y="60"/>
                  <a:pt x="79" y="60"/>
                </a:cubicBezTo>
                <a:cubicBezTo>
                  <a:pt x="79" y="60"/>
                  <a:pt x="79" y="60"/>
                  <a:pt x="79" y="60"/>
                </a:cubicBezTo>
                <a:cubicBezTo>
                  <a:pt x="79" y="60"/>
                  <a:pt x="79" y="60"/>
                  <a:pt x="79" y="60"/>
                </a:cubicBezTo>
                <a:cubicBezTo>
                  <a:pt x="79" y="60"/>
                  <a:pt x="79" y="60"/>
                  <a:pt x="79" y="60"/>
                </a:cubicBezTo>
                <a:cubicBezTo>
                  <a:pt x="79" y="60"/>
                  <a:pt x="78" y="60"/>
                  <a:pt x="78" y="60"/>
                </a:cubicBezTo>
                <a:cubicBezTo>
                  <a:pt x="78" y="60"/>
                  <a:pt x="78" y="60"/>
                  <a:pt x="78" y="60"/>
                </a:cubicBezTo>
                <a:cubicBezTo>
                  <a:pt x="78" y="60"/>
                  <a:pt x="78" y="60"/>
                  <a:pt x="78" y="60"/>
                </a:cubicBezTo>
                <a:cubicBezTo>
                  <a:pt x="78" y="60"/>
                  <a:pt x="78" y="60"/>
                  <a:pt x="78" y="60"/>
                </a:cubicBezTo>
                <a:cubicBezTo>
                  <a:pt x="78" y="60"/>
                  <a:pt x="78" y="61"/>
                  <a:pt x="77" y="61"/>
                </a:cubicBezTo>
                <a:cubicBezTo>
                  <a:pt x="77" y="61"/>
                  <a:pt x="77" y="61"/>
                  <a:pt x="77" y="61"/>
                </a:cubicBezTo>
                <a:cubicBezTo>
                  <a:pt x="77" y="61"/>
                  <a:pt x="77" y="61"/>
                  <a:pt x="77" y="61"/>
                </a:cubicBezTo>
                <a:cubicBezTo>
                  <a:pt x="77" y="61"/>
                  <a:pt x="77" y="61"/>
                  <a:pt x="77" y="61"/>
                </a:cubicBezTo>
                <a:cubicBezTo>
                  <a:pt x="77" y="61"/>
                  <a:pt x="77" y="61"/>
                  <a:pt x="77" y="61"/>
                </a:cubicBezTo>
                <a:cubicBezTo>
                  <a:pt x="77" y="61"/>
                  <a:pt x="77" y="61"/>
                  <a:pt x="77" y="60"/>
                </a:cubicBezTo>
                <a:cubicBezTo>
                  <a:pt x="77" y="60"/>
                  <a:pt x="77" y="60"/>
                  <a:pt x="77" y="60"/>
                </a:cubicBezTo>
                <a:cubicBezTo>
                  <a:pt x="77" y="60"/>
                  <a:pt x="77" y="60"/>
                  <a:pt x="77" y="59"/>
                </a:cubicBezTo>
                <a:cubicBezTo>
                  <a:pt x="77" y="60"/>
                  <a:pt x="77" y="60"/>
                  <a:pt x="77" y="59"/>
                </a:cubicBezTo>
                <a:cubicBezTo>
                  <a:pt x="77" y="60"/>
                  <a:pt x="77" y="60"/>
                  <a:pt x="77" y="60"/>
                </a:cubicBezTo>
                <a:cubicBezTo>
                  <a:pt x="77" y="60"/>
                  <a:pt x="77" y="60"/>
                  <a:pt x="77" y="60"/>
                </a:cubicBezTo>
                <a:cubicBezTo>
                  <a:pt x="77" y="60"/>
                  <a:pt x="77" y="60"/>
                  <a:pt x="77" y="60"/>
                </a:cubicBezTo>
                <a:cubicBezTo>
                  <a:pt x="77" y="60"/>
                  <a:pt x="76" y="60"/>
                  <a:pt x="76" y="60"/>
                </a:cubicBezTo>
                <a:cubicBezTo>
                  <a:pt x="76" y="60"/>
                  <a:pt x="76" y="60"/>
                  <a:pt x="76" y="61"/>
                </a:cubicBezTo>
                <a:cubicBezTo>
                  <a:pt x="76" y="61"/>
                  <a:pt x="77" y="61"/>
                  <a:pt x="76" y="61"/>
                </a:cubicBezTo>
                <a:cubicBezTo>
                  <a:pt x="76" y="61"/>
                  <a:pt x="76" y="61"/>
                  <a:pt x="76" y="61"/>
                </a:cubicBezTo>
                <a:cubicBezTo>
                  <a:pt x="76" y="61"/>
                  <a:pt x="76" y="61"/>
                  <a:pt x="76" y="62"/>
                </a:cubicBezTo>
                <a:cubicBezTo>
                  <a:pt x="76" y="62"/>
                  <a:pt x="76" y="62"/>
                  <a:pt x="75" y="62"/>
                </a:cubicBezTo>
                <a:cubicBezTo>
                  <a:pt x="75" y="62"/>
                  <a:pt x="75" y="62"/>
                  <a:pt x="75" y="62"/>
                </a:cubicBezTo>
                <a:cubicBezTo>
                  <a:pt x="75" y="62"/>
                  <a:pt x="75" y="62"/>
                  <a:pt x="75" y="61"/>
                </a:cubicBezTo>
                <a:cubicBezTo>
                  <a:pt x="75" y="61"/>
                  <a:pt x="75" y="61"/>
                  <a:pt x="75" y="61"/>
                </a:cubicBezTo>
                <a:cubicBezTo>
                  <a:pt x="75" y="61"/>
                  <a:pt x="75" y="61"/>
                  <a:pt x="75" y="61"/>
                </a:cubicBezTo>
                <a:cubicBezTo>
                  <a:pt x="75" y="61"/>
                  <a:pt x="75" y="62"/>
                  <a:pt x="75" y="62"/>
                </a:cubicBezTo>
                <a:cubicBezTo>
                  <a:pt x="75" y="62"/>
                  <a:pt x="75" y="62"/>
                  <a:pt x="75" y="62"/>
                </a:cubicBezTo>
                <a:cubicBezTo>
                  <a:pt x="75" y="62"/>
                  <a:pt x="75" y="62"/>
                  <a:pt x="75" y="62"/>
                </a:cubicBezTo>
                <a:cubicBezTo>
                  <a:pt x="75" y="62"/>
                  <a:pt x="75" y="62"/>
                  <a:pt x="75" y="62"/>
                </a:cubicBezTo>
                <a:cubicBezTo>
                  <a:pt x="75" y="62"/>
                  <a:pt x="75" y="62"/>
                  <a:pt x="75" y="62"/>
                </a:cubicBezTo>
                <a:cubicBezTo>
                  <a:pt x="75" y="62"/>
                  <a:pt x="75" y="62"/>
                  <a:pt x="75" y="62"/>
                </a:cubicBezTo>
                <a:cubicBezTo>
                  <a:pt x="74" y="62"/>
                  <a:pt x="75" y="62"/>
                  <a:pt x="74" y="62"/>
                </a:cubicBezTo>
                <a:cubicBezTo>
                  <a:pt x="74" y="62"/>
                  <a:pt x="74" y="62"/>
                  <a:pt x="74" y="62"/>
                </a:cubicBezTo>
                <a:cubicBezTo>
                  <a:pt x="74" y="62"/>
                  <a:pt x="74" y="62"/>
                  <a:pt x="74" y="62"/>
                </a:cubicBezTo>
                <a:cubicBezTo>
                  <a:pt x="74" y="62"/>
                  <a:pt x="74" y="62"/>
                  <a:pt x="75" y="62"/>
                </a:cubicBezTo>
                <a:cubicBezTo>
                  <a:pt x="75" y="62"/>
                  <a:pt x="75" y="63"/>
                  <a:pt x="75" y="63"/>
                </a:cubicBezTo>
                <a:cubicBezTo>
                  <a:pt x="74" y="63"/>
                  <a:pt x="74" y="63"/>
                  <a:pt x="74" y="63"/>
                </a:cubicBezTo>
                <a:cubicBezTo>
                  <a:pt x="74" y="63"/>
                  <a:pt x="74" y="63"/>
                  <a:pt x="73" y="63"/>
                </a:cubicBezTo>
                <a:cubicBezTo>
                  <a:pt x="73" y="63"/>
                  <a:pt x="73" y="63"/>
                  <a:pt x="73" y="63"/>
                </a:cubicBezTo>
                <a:cubicBezTo>
                  <a:pt x="73" y="64"/>
                  <a:pt x="74" y="63"/>
                  <a:pt x="74" y="64"/>
                </a:cubicBezTo>
                <a:cubicBezTo>
                  <a:pt x="74" y="64"/>
                  <a:pt x="74" y="64"/>
                  <a:pt x="74" y="64"/>
                </a:cubicBezTo>
                <a:cubicBezTo>
                  <a:pt x="74" y="64"/>
                  <a:pt x="74" y="64"/>
                  <a:pt x="74" y="64"/>
                </a:cubicBezTo>
                <a:cubicBezTo>
                  <a:pt x="74" y="64"/>
                  <a:pt x="74" y="64"/>
                  <a:pt x="74" y="64"/>
                </a:cubicBezTo>
                <a:cubicBezTo>
                  <a:pt x="74" y="64"/>
                  <a:pt x="74" y="64"/>
                  <a:pt x="74" y="64"/>
                </a:cubicBezTo>
                <a:cubicBezTo>
                  <a:pt x="74" y="64"/>
                  <a:pt x="74" y="64"/>
                  <a:pt x="74" y="65"/>
                </a:cubicBezTo>
                <a:cubicBezTo>
                  <a:pt x="74" y="65"/>
                  <a:pt x="74" y="65"/>
                  <a:pt x="74" y="65"/>
                </a:cubicBezTo>
                <a:cubicBezTo>
                  <a:pt x="74" y="65"/>
                  <a:pt x="74" y="65"/>
                  <a:pt x="73" y="65"/>
                </a:cubicBezTo>
                <a:cubicBezTo>
                  <a:pt x="73" y="65"/>
                  <a:pt x="73" y="65"/>
                  <a:pt x="73" y="65"/>
                </a:cubicBezTo>
                <a:cubicBezTo>
                  <a:pt x="73" y="65"/>
                  <a:pt x="73" y="65"/>
                  <a:pt x="74" y="65"/>
                </a:cubicBezTo>
                <a:cubicBezTo>
                  <a:pt x="74" y="65"/>
                  <a:pt x="74" y="65"/>
                  <a:pt x="74" y="65"/>
                </a:cubicBezTo>
                <a:cubicBezTo>
                  <a:pt x="74" y="65"/>
                  <a:pt x="74" y="65"/>
                  <a:pt x="74" y="65"/>
                </a:cubicBezTo>
                <a:cubicBezTo>
                  <a:pt x="74" y="65"/>
                  <a:pt x="74" y="66"/>
                  <a:pt x="74" y="66"/>
                </a:cubicBezTo>
                <a:cubicBezTo>
                  <a:pt x="74" y="66"/>
                  <a:pt x="75" y="66"/>
                  <a:pt x="75" y="66"/>
                </a:cubicBezTo>
                <a:cubicBezTo>
                  <a:pt x="74" y="66"/>
                  <a:pt x="74" y="66"/>
                  <a:pt x="74" y="66"/>
                </a:cubicBezTo>
                <a:cubicBezTo>
                  <a:pt x="74" y="66"/>
                  <a:pt x="74" y="66"/>
                  <a:pt x="74" y="66"/>
                </a:cubicBezTo>
                <a:cubicBezTo>
                  <a:pt x="73" y="66"/>
                  <a:pt x="73" y="66"/>
                  <a:pt x="73" y="66"/>
                </a:cubicBezTo>
                <a:cubicBezTo>
                  <a:pt x="73" y="66"/>
                  <a:pt x="73" y="66"/>
                  <a:pt x="73" y="66"/>
                </a:cubicBezTo>
                <a:cubicBezTo>
                  <a:pt x="73" y="66"/>
                  <a:pt x="73" y="66"/>
                  <a:pt x="73" y="66"/>
                </a:cubicBezTo>
                <a:cubicBezTo>
                  <a:pt x="73" y="66"/>
                  <a:pt x="73" y="66"/>
                  <a:pt x="74" y="66"/>
                </a:cubicBezTo>
                <a:cubicBezTo>
                  <a:pt x="74" y="66"/>
                  <a:pt x="74" y="66"/>
                  <a:pt x="74" y="66"/>
                </a:cubicBezTo>
                <a:cubicBezTo>
                  <a:pt x="74" y="66"/>
                  <a:pt x="74" y="66"/>
                  <a:pt x="74" y="66"/>
                </a:cubicBezTo>
                <a:cubicBezTo>
                  <a:pt x="74" y="66"/>
                  <a:pt x="74" y="66"/>
                  <a:pt x="74" y="67"/>
                </a:cubicBezTo>
                <a:cubicBezTo>
                  <a:pt x="74" y="67"/>
                  <a:pt x="74" y="67"/>
                  <a:pt x="74" y="67"/>
                </a:cubicBezTo>
                <a:cubicBezTo>
                  <a:pt x="74" y="67"/>
                  <a:pt x="74" y="67"/>
                  <a:pt x="73" y="67"/>
                </a:cubicBezTo>
                <a:cubicBezTo>
                  <a:pt x="73" y="67"/>
                  <a:pt x="73" y="67"/>
                  <a:pt x="73" y="67"/>
                </a:cubicBezTo>
                <a:cubicBezTo>
                  <a:pt x="73" y="67"/>
                  <a:pt x="74" y="67"/>
                  <a:pt x="74" y="67"/>
                </a:cubicBezTo>
                <a:cubicBezTo>
                  <a:pt x="74" y="67"/>
                  <a:pt x="74" y="67"/>
                  <a:pt x="74" y="67"/>
                </a:cubicBezTo>
                <a:cubicBezTo>
                  <a:pt x="73" y="67"/>
                  <a:pt x="73" y="67"/>
                  <a:pt x="73" y="67"/>
                </a:cubicBezTo>
                <a:cubicBezTo>
                  <a:pt x="73" y="67"/>
                  <a:pt x="73" y="67"/>
                  <a:pt x="73" y="67"/>
                </a:cubicBezTo>
                <a:cubicBezTo>
                  <a:pt x="73" y="67"/>
                  <a:pt x="73" y="67"/>
                  <a:pt x="74" y="67"/>
                </a:cubicBezTo>
                <a:cubicBezTo>
                  <a:pt x="74" y="67"/>
                  <a:pt x="74" y="67"/>
                  <a:pt x="74" y="67"/>
                </a:cubicBezTo>
                <a:cubicBezTo>
                  <a:pt x="74" y="68"/>
                  <a:pt x="74" y="68"/>
                  <a:pt x="74" y="68"/>
                </a:cubicBezTo>
                <a:cubicBezTo>
                  <a:pt x="73" y="68"/>
                  <a:pt x="73" y="67"/>
                  <a:pt x="73" y="67"/>
                </a:cubicBezTo>
                <a:cubicBezTo>
                  <a:pt x="73" y="67"/>
                  <a:pt x="73" y="67"/>
                  <a:pt x="73" y="67"/>
                </a:cubicBezTo>
                <a:cubicBezTo>
                  <a:pt x="73" y="68"/>
                  <a:pt x="73" y="68"/>
                  <a:pt x="73" y="68"/>
                </a:cubicBezTo>
                <a:cubicBezTo>
                  <a:pt x="73" y="68"/>
                  <a:pt x="73" y="68"/>
                  <a:pt x="73" y="68"/>
                </a:cubicBezTo>
                <a:cubicBezTo>
                  <a:pt x="73" y="68"/>
                  <a:pt x="73" y="68"/>
                  <a:pt x="73" y="68"/>
                </a:cubicBezTo>
                <a:cubicBezTo>
                  <a:pt x="73" y="68"/>
                  <a:pt x="73" y="68"/>
                  <a:pt x="73" y="68"/>
                </a:cubicBezTo>
                <a:cubicBezTo>
                  <a:pt x="72" y="68"/>
                  <a:pt x="72" y="69"/>
                  <a:pt x="72" y="69"/>
                </a:cubicBezTo>
                <a:cubicBezTo>
                  <a:pt x="72" y="69"/>
                  <a:pt x="72" y="69"/>
                  <a:pt x="72" y="69"/>
                </a:cubicBezTo>
                <a:cubicBezTo>
                  <a:pt x="72" y="69"/>
                  <a:pt x="73" y="69"/>
                  <a:pt x="73" y="69"/>
                </a:cubicBezTo>
                <a:cubicBezTo>
                  <a:pt x="73" y="69"/>
                  <a:pt x="73" y="69"/>
                  <a:pt x="73" y="69"/>
                </a:cubicBezTo>
                <a:cubicBezTo>
                  <a:pt x="73" y="69"/>
                  <a:pt x="73" y="69"/>
                  <a:pt x="73" y="69"/>
                </a:cubicBezTo>
                <a:cubicBezTo>
                  <a:pt x="73" y="69"/>
                  <a:pt x="72" y="69"/>
                  <a:pt x="72" y="69"/>
                </a:cubicBezTo>
                <a:cubicBezTo>
                  <a:pt x="72" y="69"/>
                  <a:pt x="72" y="69"/>
                  <a:pt x="73" y="70"/>
                </a:cubicBezTo>
                <a:cubicBezTo>
                  <a:pt x="73" y="70"/>
                  <a:pt x="73" y="70"/>
                  <a:pt x="73" y="70"/>
                </a:cubicBezTo>
                <a:cubicBezTo>
                  <a:pt x="73" y="70"/>
                  <a:pt x="73" y="71"/>
                  <a:pt x="73" y="71"/>
                </a:cubicBezTo>
                <a:cubicBezTo>
                  <a:pt x="73" y="71"/>
                  <a:pt x="73" y="71"/>
                  <a:pt x="73" y="71"/>
                </a:cubicBezTo>
                <a:cubicBezTo>
                  <a:pt x="73" y="71"/>
                  <a:pt x="73" y="71"/>
                  <a:pt x="73" y="71"/>
                </a:cubicBezTo>
                <a:cubicBezTo>
                  <a:pt x="73" y="71"/>
                  <a:pt x="73" y="71"/>
                  <a:pt x="73" y="71"/>
                </a:cubicBezTo>
                <a:cubicBezTo>
                  <a:pt x="73" y="71"/>
                  <a:pt x="73" y="71"/>
                  <a:pt x="73" y="71"/>
                </a:cubicBezTo>
                <a:cubicBezTo>
                  <a:pt x="73" y="71"/>
                  <a:pt x="73" y="72"/>
                  <a:pt x="73" y="72"/>
                </a:cubicBezTo>
                <a:cubicBezTo>
                  <a:pt x="73" y="72"/>
                  <a:pt x="73" y="72"/>
                  <a:pt x="73" y="72"/>
                </a:cubicBezTo>
                <a:cubicBezTo>
                  <a:pt x="72" y="72"/>
                  <a:pt x="72" y="72"/>
                  <a:pt x="72" y="72"/>
                </a:cubicBezTo>
                <a:cubicBezTo>
                  <a:pt x="72" y="72"/>
                  <a:pt x="72" y="72"/>
                  <a:pt x="72" y="72"/>
                </a:cubicBezTo>
                <a:cubicBezTo>
                  <a:pt x="72" y="72"/>
                  <a:pt x="72" y="72"/>
                  <a:pt x="73" y="72"/>
                </a:cubicBezTo>
                <a:cubicBezTo>
                  <a:pt x="73" y="72"/>
                  <a:pt x="73" y="72"/>
                  <a:pt x="73" y="72"/>
                </a:cubicBezTo>
                <a:cubicBezTo>
                  <a:pt x="72" y="72"/>
                  <a:pt x="73" y="72"/>
                  <a:pt x="72" y="73"/>
                </a:cubicBezTo>
                <a:cubicBezTo>
                  <a:pt x="72" y="73"/>
                  <a:pt x="72" y="73"/>
                  <a:pt x="72" y="73"/>
                </a:cubicBezTo>
                <a:cubicBezTo>
                  <a:pt x="72" y="73"/>
                  <a:pt x="72" y="73"/>
                  <a:pt x="72" y="73"/>
                </a:cubicBezTo>
                <a:cubicBezTo>
                  <a:pt x="72" y="73"/>
                  <a:pt x="72" y="73"/>
                  <a:pt x="72" y="73"/>
                </a:cubicBezTo>
                <a:cubicBezTo>
                  <a:pt x="72" y="73"/>
                  <a:pt x="72" y="73"/>
                  <a:pt x="72" y="73"/>
                </a:cubicBezTo>
                <a:cubicBezTo>
                  <a:pt x="72" y="73"/>
                  <a:pt x="72" y="73"/>
                  <a:pt x="72" y="73"/>
                </a:cubicBezTo>
                <a:cubicBezTo>
                  <a:pt x="72" y="73"/>
                  <a:pt x="72" y="73"/>
                  <a:pt x="73" y="73"/>
                </a:cubicBezTo>
                <a:cubicBezTo>
                  <a:pt x="73" y="73"/>
                  <a:pt x="73" y="73"/>
                  <a:pt x="73" y="73"/>
                </a:cubicBezTo>
                <a:cubicBezTo>
                  <a:pt x="73" y="73"/>
                  <a:pt x="72" y="74"/>
                  <a:pt x="71" y="74"/>
                </a:cubicBezTo>
                <a:cubicBezTo>
                  <a:pt x="71" y="74"/>
                  <a:pt x="72" y="74"/>
                  <a:pt x="72" y="74"/>
                </a:cubicBezTo>
                <a:cubicBezTo>
                  <a:pt x="72" y="74"/>
                  <a:pt x="72" y="74"/>
                  <a:pt x="72" y="74"/>
                </a:cubicBezTo>
                <a:cubicBezTo>
                  <a:pt x="72" y="74"/>
                  <a:pt x="73" y="74"/>
                  <a:pt x="72" y="74"/>
                </a:cubicBezTo>
                <a:cubicBezTo>
                  <a:pt x="72" y="74"/>
                  <a:pt x="72" y="74"/>
                  <a:pt x="72" y="74"/>
                </a:cubicBezTo>
                <a:cubicBezTo>
                  <a:pt x="72" y="74"/>
                  <a:pt x="72" y="74"/>
                  <a:pt x="72" y="74"/>
                </a:cubicBezTo>
                <a:cubicBezTo>
                  <a:pt x="72" y="74"/>
                  <a:pt x="72" y="74"/>
                  <a:pt x="71" y="74"/>
                </a:cubicBezTo>
                <a:cubicBezTo>
                  <a:pt x="71" y="74"/>
                  <a:pt x="71" y="74"/>
                  <a:pt x="71" y="74"/>
                </a:cubicBezTo>
                <a:cubicBezTo>
                  <a:pt x="70" y="74"/>
                  <a:pt x="70" y="75"/>
                  <a:pt x="70" y="75"/>
                </a:cubicBezTo>
                <a:cubicBezTo>
                  <a:pt x="70" y="75"/>
                  <a:pt x="70" y="75"/>
                  <a:pt x="70" y="75"/>
                </a:cubicBezTo>
                <a:cubicBezTo>
                  <a:pt x="70" y="75"/>
                  <a:pt x="70" y="75"/>
                  <a:pt x="70" y="75"/>
                </a:cubicBezTo>
                <a:cubicBezTo>
                  <a:pt x="69" y="75"/>
                  <a:pt x="69" y="75"/>
                  <a:pt x="69" y="75"/>
                </a:cubicBezTo>
                <a:cubicBezTo>
                  <a:pt x="69" y="75"/>
                  <a:pt x="70" y="74"/>
                  <a:pt x="69" y="74"/>
                </a:cubicBezTo>
                <a:cubicBezTo>
                  <a:pt x="69" y="74"/>
                  <a:pt x="69" y="74"/>
                  <a:pt x="69" y="74"/>
                </a:cubicBezTo>
                <a:cubicBezTo>
                  <a:pt x="69" y="74"/>
                  <a:pt x="69" y="74"/>
                  <a:pt x="70" y="74"/>
                </a:cubicBezTo>
                <a:cubicBezTo>
                  <a:pt x="69" y="74"/>
                  <a:pt x="69" y="74"/>
                  <a:pt x="69" y="74"/>
                </a:cubicBezTo>
                <a:cubicBezTo>
                  <a:pt x="69" y="74"/>
                  <a:pt x="69" y="74"/>
                  <a:pt x="69" y="74"/>
                </a:cubicBezTo>
                <a:cubicBezTo>
                  <a:pt x="69" y="74"/>
                  <a:pt x="69" y="74"/>
                  <a:pt x="69" y="74"/>
                </a:cubicBezTo>
                <a:cubicBezTo>
                  <a:pt x="69" y="74"/>
                  <a:pt x="69" y="74"/>
                  <a:pt x="69" y="74"/>
                </a:cubicBezTo>
                <a:cubicBezTo>
                  <a:pt x="68" y="74"/>
                  <a:pt x="69" y="74"/>
                  <a:pt x="68" y="74"/>
                </a:cubicBezTo>
                <a:cubicBezTo>
                  <a:pt x="68" y="74"/>
                  <a:pt x="68" y="74"/>
                  <a:pt x="68" y="74"/>
                </a:cubicBezTo>
                <a:cubicBezTo>
                  <a:pt x="68" y="74"/>
                  <a:pt x="68" y="74"/>
                  <a:pt x="68" y="74"/>
                </a:cubicBezTo>
                <a:cubicBezTo>
                  <a:pt x="68" y="74"/>
                  <a:pt x="68" y="74"/>
                  <a:pt x="68" y="74"/>
                </a:cubicBezTo>
                <a:cubicBezTo>
                  <a:pt x="68" y="74"/>
                  <a:pt x="68" y="74"/>
                  <a:pt x="68" y="74"/>
                </a:cubicBezTo>
                <a:cubicBezTo>
                  <a:pt x="68" y="74"/>
                  <a:pt x="68" y="74"/>
                  <a:pt x="68" y="74"/>
                </a:cubicBezTo>
                <a:cubicBezTo>
                  <a:pt x="68" y="74"/>
                  <a:pt x="68" y="73"/>
                  <a:pt x="68" y="73"/>
                </a:cubicBezTo>
                <a:cubicBezTo>
                  <a:pt x="68" y="73"/>
                  <a:pt x="69" y="73"/>
                  <a:pt x="69" y="73"/>
                </a:cubicBezTo>
                <a:cubicBezTo>
                  <a:pt x="69" y="73"/>
                  <a:pt x="68" y="73"/>
                  <a:pt x="68" y="73"/>
                </a:cubicBezTo>
                <a:cubicBezTo>
                  <a:pt x="68" y="73"/>
                  <a:pt x="68" y="73"/>
                  <a:pt x="68" y="73"/>
                </a:cubicBezTo>
                <a:cubicBezTo>
                  <a:pt x="68" y="73"/>
                  <a:pt x="68" y="73"/>
                  <a:pt x="68" y="73"/>
                </a:cubicBezTo>
                <a:cubicBezTo>
                  <a:pt x="68" y="73"/>
                  <a:pt x="68" y="73"/>
                  <a:pt x="68" y="73"/>
                </a:cubicBezTo>
                <a:cubicBezTo>
                  <a:pt x="68" y="73"/>
                  <a:pt x="67" y="73"/>
                  <a:pt x="67" y="73"/>
                </a:cubicBezTo>
                <a:cubicBezTo>
                  <a:pt x="67" y="73"/>
                  <a:pt x="68" y="73"/>
                  <a:pt x="68" y="73"/>
                </a:cubicBezTo>
                <a:cubicBezTo>
                  <a:pt x="68" y="73"/>
                  <a:pt x="68" y="73"/>
                  <a:pt x="68" y="73"/>
                </a:cubicBezTo>
                <a:cubicBezTo>
                  <a:pt x="68" y="73"/>
                  <a:pt x="68" y="72"/>
                  <a:pt x="67" y="72"/>
                </a:cubicBezTo>
                <a:cubicBezTo>
                  <a:pt x="67" y="72"/>
                  <a:pt x="67" y="73"/>
                  <a:pt x="67" y="73"/>
                </a:cubicBezTo>
                <a:cubicBezTo>
                  <a:pt x="67" y="73"/>
                  <a:pt x="67" y="73"/>
                  <a:pt x="67" y="73"/>
                </a:cubicBezTo>
                <a:cubicBezTo>
                  <a:pt x="67" y="73"/>
                  <a:pt x="67" y="73"/>
                  <a:pt x="66" y="73"/>
                </a:cubicBezTo>
                <a:cubicBezTo>
                  <a:pt x="66" y="73"/>
                  <a:pt x="66" y="73"/>
                  <a:pt x="66" y="73"/>
                </a:cubicBezTo>
                <a:cubicBezTo>
                  <a:pt x="66" y="73"/>
                  <a:pt x="66" y="73"/>
                  <a:pt x="66" y="73"/>
                </a:cubicBezTo>
                <a:cubicBezTo>
                  <a:pt x="66" y="73"/>
                  <a:pt x="66" y="73"/>
                  <a:pt x="66" y="73"/>
                </a:cubicBezTo>
                <a:cubicBezTo>
                  <a:pt x="66" y="73"/>
                  <a:pt x="66" y="73"/>
                  <a:pt x="66" y="73"/>
                </a:cubicBezTo>
                <a:cubicBezTo>
                  <a:pt x="66" y="73"/>
                  <a:pt x="66" y="73"/>
                  <a:pt x="66" y="73"/>
                </a:cubicBezTo>
                <a:cubicBezTo>
                  <a:pt x="66" y="73"/>
                  <a:pt x="66" y="73"/>
                  <a:pt x="66" y="73"/>
                </a:cubicBezTo>
                <a:cubicBezTo>
                  <a:pt x="66" y="73"/>
                  <a:pt x="66" y="73"/>
                  <a:pt x="65" y="73"/>
                </a:cubicBezTo>
                <a:cubicBezTo>
                  <a:pt x="65" y="73"/>
                  <a:pt x="65" y="74"/>
                  <a:pt x="65" y="74"/>
                </a:cubicBezTo>
                <a:cubicBezTo>
                  <a:pt x="65" y="74"/>
                  <a:pt x="65" y="74"/>
                  <a:pt x="65" y="74"/>
                </a:cubicBezTo>
                <a:cubicBezTo>
                  <a:pt x="65" y="74"/>
                  <a:pt x="65" y="74"/>
                  <a:pt x="65" y="74"/>
                </a:cubicBezTo>
                <a:cubicBezTo>
                  <a:pt x="65" y="74"/>
                  <a:pt x="64" y="74"/>
                  <a:pt x="64" y="74"/>
                </a:cubicBezTo>
                <a:cubicBezTo>
                  <a:pt x="64" y="74"/>
                  <a:pt x="65" y="74"/>
                  <a:pt x="65" y="73"/>
                </a:cubicBezTo>
                <a:cubicBezTo>
                  <a:pt x="65" y="73"/>
                  <a:pt x="64" y="73"/>
                  <a:pt x="64" y="73"/>
                </a:cubicBezTo>
                <a:cubicBezTo>
                  <a:pt x="64" y="73"/>
                  <a:pt x="64" y="73"/>
                  <a:pt x="64" y="73"/>
                </a:cubicBezTo>
                <a:cubicBezTo>
                  <a:pt x="64" y="73"/>
                  <a:pt x="64" y="73"/>
                  <a:pt x="64" y="73"/>
                </a:cubicBezTo>
                <a:cubicBezTo>
                  <a:pt x="64" y="73"/>
                  <a:pt x="64" y="73"/>
                  <a:pt x="64" y="73"/>
                </a:cubicBezTo>
                <a:cubicBezTo>
                  <a:pt x="64" y="73"/>
                  <a:pt x="64" y="73"/>
                  <a:pt x="64" y="73"/>
                </a:cubicBezTo>
                <a:cubicBezTo>
                  <a:pt x="64" y="73"/>
                  <a:pt x="63" y="73"/>
                  <a:pt x="63" y="73"/>
                </a:cubicBezTo>
                <a:cubicBezTo>
                  <a:pt x="63" y="73"/>
                  <a:pt x="63" y="72"/>
                  <a:pt x="63" y="72"/>
                </a:cubicBezTo>
                <a:cubicBezTo>
                  <a:pt x="63" y="72"/>
                  <a:pt x="63" y="72"/>
                  <a:pt x="63" y="72"/>
                </a:cubicBezTo>
                <a:cubicBezTo>
                  <a:pt x="63" y="72"/>
                  <a:pt x="63" y="72"/>
                  <a:pt x="63" y="72"/>
                </a:cubicBezTo>
                <a:cubicBezTo>
                  <a:pt x="63" y="73"/>
                  <a:pt x="63" y="72"/>
                  <a:pt x="63" y="72"/>
                </a:cubicBezTo>
                <a:cubicBezTo>
                  <a:pt x="63" y="72"/>
                  <a:pt x="63" y="73"/>
                  <a:pt x="63" y="73"/>
                </a:cubicBezTo>
                <a:cubicBezTo>
                  <a:pt x="62" y="73"/>
                  <a:pt x="62" y="73"/>
                  <a:pt x="62" y="72"/>
                </a:cubicBezTo>
                <a:cubicBezTo>
                  <a:pt x="62" y="72"/>
                  <a:pt x="62" y="72"/>
                  <a:pt x="62" y="72"/>
                </a:cubicBezTo>
                <a:cubicBezTo>
                  <a:pt x="62" y="72"/>
                  <a:pt x="62" y="72"/>
                  <a:pt x="62" y="72"/>
                </a:cubicBezTo>
                <a:cubicBezTo>
                  <a:pt x="62" y="72"/>
                  <a:pt x="63" y="72"/>
                  <a:pt x="62" y="71"/>
                </a:cubicBezTo>
                <a:cubicBezTo>
                  <a:pt x="62" y="72"/>
                  <a:pt x="62" y="72"/>
                  <a:pt x="61" y="72"/>
                </a:cubicBezTo>
                <a:cubicBezTo>
                  <a:pt x="62" y="72"/>
                  <a:pt x="62" y="72"/>
                  <a:pt x="62" y="71"/>
                </a:cubicBezTo>
                <a:cubicBezTo>
                  <a:pt x="62" y="71"/>
                  <a:pt x="62" y="71"/>
                  <a:pt x="62" y="71"/>
                </a:cubicBezTo>
                <a:cubicBezTo>
                  <a:pt x="62" y="71"/>
                  <a:pt x="62" y="71"/>
                  <a:pt x="62" y="71"/>
                </a:cubicBezTo>
                <a:cubicBezTo>
                  <a:pt x="62" y="71"/>
                  <a:pt x="62" y="71"/>
                  <a:pt x="62" y="72"/>
                </a:cubicBezTo>
                <a:cubicBezTo>
                  <a:pt x="61" y="71"/>
                  <a:pt x="61" y="71"/>
                  <a:pt x="61" y="71"/>
                </a:cubicBezTo>
                <a:cubicBezTo>
                  <a:pt x="61" y="71"/>
                  <a:pt x="61" y="71"/>
                  <a:pt x="61" y="71"/>
                </a:cubicBezTo>
                <a:cubicBezTo>
                  <a:pt x="62" y="71"/>
                  <a:pt x="62" y="71"/>
                  <a:pt x="62" y="71"/>
                </a:cubicBezTo>
                <a:cubicBezTo>
                  <a:pt x="62" y="71"/>
                  <a:pt x="62" y="71"/>
                  <a:pt x="62" y="71"/>
                </a:cubicBezTo>
                <a:cubicBezTo>
                  <a:pt x="61" y="71"/>
                  <a:pt x="61" y="71"/>
                  <a:pt x="61" y="71"/>
                </a:cubicBezTo>
                <a:cubicBezTo>
                  <a:pt x="61" y="71"/>
                  <a:pt x="61" y="71"/>
                  <a:pt x="60" y="71"/>
                </a:cubicBezTo>
                <a:cubicBezTo>
                  <a:pt x="60" y="71"/>
                  <a:pt x="60" y="71"/>
                  <a:pt x="60" y="70"/>
                </a:cubicBezTo>
                <a:cubicBezTo>
                  <a:pt x="60" y="70"/>
                  <a:pt x="60" y="70"/>
                  <a:pt x="61" y="70"/>
                </a:cubicBezTo>
                <a:cubicBezTo>
                  <a:pt x="61" y="69"/>
                  <a:pt x="61" y="69"/>
                  <a:pt x="61" y="69"/>
                </a:cubicBezTo>
                <a:cubicBezTo>
                  <a:pt x="61" y="69"/>
                  <a:pt x="61" y="69"/>
                  <a:pt x="61" y="69"/>
                </a:cubicBezTo>
                <a:cubicBezTo>
                  <a:pt x="60" y="69"/>
                  <a:pt x="60" y="70"/>
                  <a:pt x="60" y="70"/>
                </a:cubicBezTo>
                <a:cubicBezTo>
                  <a:pt x="60" y="70"/>
                  <a:pt x="60" y="70"/>
                  <a:pt x="60" y="70"/>
                </a:cubicBezTo>
                <a:cubicBezTo>
                  <a:pt x="60" y="70"/>
                  <a:pt x="60" y="70"/>
                  <a:pt x="60" y="69"/>
                </a:cubicBezTo>
                <a:cubicBezTo>
                  <a:pt x="60" y="69"/>
                  <a:pt x="60" y="69"/>
                  <a:pt x="60" y="69"/>
                </a:cubicBezTo>
                <a:cubicBezTo>
                  <a:pt x="60" y="69"/>
                  <a:pt x="60" y="70"/>
                  <a:pt x="60" y="70"/>
                </a:cubicBezTo>
                <a:cubicBezTo>
                  <a:pt x="59" y="69"/>
                  <a:pt x="60" y="69"/>
                  <a:pt x="60" y="69"/>
                </a:cubicBezTo>
                <a:cubicBezTo>
                  <a:pt x="60" y="69"/>
                  <a:pt x="60" y="69"/>
                  <a:pt x="59" y="69"/>
                </a:cubicBezTo>
                <a:cubicBezTo>
                  <a:pt x="59" y="69"/>
                  <a:pt x="59" y="69"/>
                  <a:pt x="59" y="69"/>
                </a:cubicBezTo>
                <a:cubicBezTo>
                  <a:pt x="59" y="69"/>
                  <a:pt x="59" y="69"/>
                  <a:pt x="59" y="69"/>
                </a:cubicBezTo>
                <a:cubicBezTo>
                  <a:pt x="59" y="68"/>
                  <a:pt x="59" y="68"/>
                  <a:pt x="60" y="68"/>
                </a:cubicBezTo>
                <a:cubicBezTo>
                  <a:pt x="59" y="68"/>
                  <a:pt x="59" y="68"/>
                  <a:pt x="59" y="68"/>
                </a:cubicBezTo>
                <a:cubicBezTo>
                  <a:pt x="59" y="68"/>
                  <a:pt x="59" y="68"/>
                  <a:pt x="58" y="68"/>
                </a:cubicBezTo>
                <a:cubicBezTo>
                  <a:pt x="58" y="68"/>
                  <a:pt x="58" y="68"/>
                  <a:pt x="58" y="68"/>
                </a:cubicBezTo>
                <a:cubicBezTo>
                  <a:pt x="58" y="68"/>
                  <a:pt x="58" y="68"/>
                  <a:pt x="58" y="68"/>
                </a:cubicBezTo>
                <a:cubicBezTo>
                  <a:pt x="58" y="68"/>
                  <a:pt x="58" y="68"/>
                  <a:pt x="58" y="68"/>
                </a:cubicBezTo>
                <a:cubicBezTo>
                  <a:pt x="58" y="68"/>
                  <a:pt x="58" y="68"/>
                  <a:pt x="58" y="68"/>
                </a:cubicBezTo>
                <a:cubicBezTo>
                  <a:pt x="58" y="68"/>
                  <a:pt x="58" y="68"/>
                  <a:pt x="58" y="68"/>
                </a:cubicBezTo>
                <a:cubicBezTo>
                  <a:pt x="58" y="68"/>
                  <a:pt x="58" y="67"/>
                  <a:pt x="58" y="67"/>
                </a:cubicBezTo>
                <a:cubicBezTo>
                  <a:pt x="58" y="67"/>
                  <a:pt x="58" y="67"/>
                  <a:pt x="59" y="67"/>
                </a:cubicBezTo>
                <a:cubicBezTo>
                  <a:pt x="59" y="67"/>
                  <a:pt x="59" y="67"/>
                  <a:pt x="60" y="67"/>
                </a:cubicBezTo>
                <a:cubicBezTo>
                  <a:pt x="60" y="67"/>
                  <a:pt x="60" y="67"/>
                  <a:pt x="60" y="67"/>
                </a:cubicBezTo>
                <a:cubicBezTo>
                  <a:pt x="60" y="67"/>
                  <a:pt x="60" y="67"/>
                  <a:pt x="60" y="66"/>
                </a:cubicBezTo>
                <a:cubicBezTo>
                  <a:pt x="60" y="67"/>
                  <a:pt x="60" y="67"/>
                  <a:pt x="60" y="67"/>
                </a:cubicBezTo>
                <a:cubicBezTo>
                  <a:pt x="59" y="67"/>
                  <a:pt x="59" y="67"/>
                  <a:pt x="59" y="67"/>
                </a:cubicBezTo>
                <a:cubicBezTo>
                  <a:pt x="58" y="67"/>
                  <a:pt x="58" y="67"/>
                  <a:pt x="58" y="67"/>
                </a:cubicBezTo>
                <a:cubicBezTo>
                  <a:pt x="58" y="67"/>
                  <a:pt x="58" y="67"/>
                  <a:pt x="58" y="67"/>
                </a:cubicBezTo>
                <a:cubicBezTo>
                  <a:pt x="58" y="67"/>
                  <a:pt x="59" y="67"/>
                  <a:pt x="59" y="66"/>
                </a:cubicBezTo>
                <a:cubicBezTo>
                  <a:pt x="59" y="66"/>
                  <a:pt x="59" y="66"/>
                  <a:pt x="59" y="66"/>
                </a:cubicBezTo>
                <a:cubicBezTo>
                  <a:pt x="59" y="66"/>
                  <a:pt x="59" y="66"/>
                  <a:pt x="59" y="66"/>
                </a:cubicBezTo>
                <a:cubicBezTo>
                  <a:pt x="59" y="66"/>
                  <a:pt x="59" y="66"/>
                  <a:pt x="59" y="66"/>
                </a:cubicBezTo>
                <a:cubicBezTo>
                  <a:pt x="59" y="66"/>
                  <a:pt x="59" y="66"/>
                  <a:pt x="60" y="66"/>
                </a:cubicBezTo>
                <a:cubicBezTo>
                  <a:pt x="60" y="66"/>
                  <a:pt x="60" y="66"/>
                  <a:pt x="60" y="66"/>
                </a:cubicBezTo>
                <a:cubicBezTo>
                  <a:pt x="60" y="66"/>
                  <a:pt x="61" y="66"/>
                  <a:pt x="61" y="66"/>
                </a:cubicBezTo>
                <a:cubicBezTo>
                  <a:pt x="61" y="66"/>
                  <a:pt x="61" y="66"/>
                  <a:pt x="61" y="66"/>
                </a:cubicBezTo>
                <a:cubicBezTo>
                  <a:pt x="61" y="66"/>
                  <a:pt x="61" y="66"/>
                  <a:pt x="61" y="66"/>
                </a:cubicBezTo>
                <a:cubicBezTo>
                  <a:pt x="61" y="66"/>
                  <a:pt x="60" y="66"/>
                  <a:pt x="60" y="66"/>
                </a:cubicBezTo>
                <a:cubicBezTo>
                  <a:pt x="60" y="66"/>
                  <a:pt x="60" y="66"/>
                  <a:pt x="60" y="65"/>
                </a:cubicBezTo>
                <a:cubicBezTo>
                  <a:pt x="60" y="65"/>
                  <a:pt x="60" y="66"/>
                  <a:pt x="59" y="66"/>
                </a:cubicBezTo>
                <a:cubicBezTo>
                  <a:pt x="59" y="65"/>
                  <a:pt x="59" y="65"/>
                  <a:pt x="59" y="65"/>
                </a:cubicBezTo>
                <a:cubicBezTo>
                  <a:pt x="59" y="65"/>
                  <a:pt x="59" y="65"/>
                  <a:pt x="59" y="65"/>
                </a:cubicBezTo>
                <a:cubicBezTo>
                  <a:pt x="59" y="65"/>
                  <a:pt x="59" y="65"/>
                  <a:pt x="59" y="65"/>
                </a:cubicBezTo>
                <a:cubicBezTo>
                  <a:pt x="59" y="65"/>
                  <a:pt x="59" y="65"/>
                  <a:pt x="59" y="65"/>
                </a:cubicBezTo>
                <a:cubicBezTo>
                  <a:pt x="59" y="65"/>
                  <a:pt x="59" y="65"/>
                  <a:pt x="59" y="65"/>
                </a:cubicBezTo>
                <a:cubicBezTo>
                  <a:pt x="59" y="65"/>
                  <a:pt x="59" y="66"/>
                  <a:pt x="59" y="66"/>
                </a:cubicBezTo>
                <a:cubicBezTo>
                  <a:pt x="59" y="66"/>
                  <a:pt x="59" y="66"/>
                  <a:pt x="59" y="66"/>
                </a:cubicBezTo>
                <a:cubicBezTo>
                  <a:pt x="59" y="66"/>
                  <a:pt x="59" y="66"/>
                  <a:pt x="59" y="66"/>
                </a:cubicBezTo>
                <a:cubicBezTo>
                  <a:pt x="59" y="66"/>
                  <a:pt x="59" y="66"/>
                  <a:pt x="58" y="66"/>
                </a:cubicBezTo>
                <a:cubicBezTo>
                  <a:pt x="58" y="66"/>
                  <a:pt x="58" y="66"/>
                  <a:pt x="58" y="66"/>
                </a:cubicBezTo>
                <a:cubicBezTo>
                  <a:pt x="58" y="66"/>
                  <a:pt x="58" y="66"/>
                  <a:pt x="58" y="66"/>
                </a:cubicBezTo>
                <a:cubicBezTo>
                  <a:pt x="58" y="66"/>
                  <a:pt x="58" y="66"/>
                  <a:pt x="58" y="66"/>
                </a:cubicBezTo>
                <a:cubicBezTo>
                  <a:pt x="58" y="66"/>
                  <a:pt x="58" y="67"/>
                  <a:pt x="58" y="67"/>
                </a:cubicBezTo>
                <a:cubicBezTo>
                  <a:pt x="58" y="67"/>
                  <a:pt x="57" y="67"/>
                  <a:pt x="57" y="67"/>
                </a:cubicBezTo>
                <a:cubicBezTo>
                  <a:pt x="57" y="67"/>
                  <a:pt x="57" y="67"/>
                  <a:pt x="57" y="67"/>
                </a:cubicBezTo>
                <a:cubicBezTo>
                  <a:pt x="57" y="67"/>
                  <a:pt x="57" y="67"/>
                  <a:pt x="57" y="66"/>
                </a:cubicBezTo>
                <a:cubicBezTo>
                  <a:pt x="57" y="66"/>
                  <a:pt x="57" y="66"/>
                  <a:pt x="58" y="65"/>
                </a:cubicBezTo>
                <a:cubicBezTo>
                  <a:pt x="58" y="65"/>
                  <a:pt x="58" y="65"/>
                  <a:pt x="58" y="65"/>
                </a:cubicBezTo>
                <a:cubicBezTo>
                  <a:pt x="57" y="65"/>
                  <a:pt x="57" y="65"/>
                  <a:pt x="57" y="65"/>
                </a:cubicBezTo>
                <a:cubicBezTo>
                  <a:pt x="57" y="65"/>
                  <a:pt x="57" y="65"/>
                  <a:pt x="57" y="65"/>
                </a:cubicBezTo>
                <a:cubicBezTo>
                  <a:pt x="57" y="65"/>
                  <a:pt x="57" y="65"/>
                  <a:pt x="57" y="65"/>
                </a:cubicBezTo>
                <a:cubicBezTo>
                  <a:pt x="57" y="65"/>
                  <a:pt x="57" y="65"/>
                  <a:pt x="57" y="65"/>
                </a:cubicBezTo>
                <a:cubicBezTo>
                  <a:pt x="57" y="65"/>
                  <a:pt x="57" y="65"/>
                  <a:pt x="57" y="65"/>
                </a:cubicBezTo>
                <a:cubicBezTo>
                  <a:pt x="57" y="65"/>
                  <a:pt x="57" y="65"/>
                  <a:pt x="57" y="65"/>
                </a:cubicBezTo>
                <a:cubicBezTo>
                  <a:pt x="57" y="64"/>
                  <a:pt x="57" y="64"/>
                  <a:pt x="57" y="64"/>
                </a:cubicBezTo>
                <a:cubicBezTo>
                  <a:pt x="57" y="64"/>
                  <a:pt x="57" y="64"/>
                  <a:pt x="57" y="64"/>
                </a:cubicBezTo>
                <a:cubicBezTo>
                  <a:pt x="57" y="64"/>
                  <a:pt x="57" y="64"/>
                  <a:pt x="57" y="64"/>
                </a:cubicBezTo>
                <a:cubicBezTo>
                  <a:pt x="57" y="64"/>
                  <a:pt x="57" y="64"/>
                  <a:pt x="57" y="64"/>
                </a:cubicBezTo>
                <a:cubicBezTo>
                  <a:pt x="57" y="64"/>
                  <a:pt x="57" y="64"/>
                  <a:pt x="57" y="64"/>
                </a:cubicBezTo>
                <a:cubicBezTo>
                  <a:pt x="57" y="64"/>
                  <a:pt x="57" y="64"/>
                  <a:pt x="57" y="64"/>
                </a:cubicBezTo>
                <a:cubicBezTo>
                  <a:pt x="57" y="64"/>
                  <a:pt x="57" y="64"/>
                  <a:pt x="56" y="64"/>
                </a:cubicBezTo>
                <a:cubicBezTo>
                  <a:pt x="56" y="64"/>
                  <a:pt x="56" y="64"/>
                  <a:pt x="56" y="64"/>
                </a:cubicBezTo>
                <a:cubicBezTo>
                  <a:pt x="56" y="64"/>
                  <a:pt x="56" y="64"/>
                  <a:pt x="56" y="64"/>
                </a:cubicBezTo>
                <a:cubicBezTo>
                  <a:pt x="56" y="64"/>
                  <a:pt x="56" y="63"/>
                  <a:pt x="56" y="63"/>
                </a:cubicBezTo>
                <a:cubicBezTo>
                  <a:pt x="56" y="63"/>
                  <a:pt x="56" y="63"/>
                  <a:pt x="55" y="63"/>
                </a:cubicBezTo>
                <a:cubicBezTo>
                  <a:pt x="55" y="63"/>
                  <a:pt x="55" y="63"/>
                  <a:pt x="55" y="63"/>
                </a:cubicBezTo>
                <a:cubicBezTo>
                  <a:pt x="55" y="63"/>
                  <a:pt x="56" y="63"/>
                  <a:pt x="56" y="63"/>
                </a:cubicBezTo>
                <a:cubicBezTo>
                  <a:pt x="56" y="63"/>
                  <a:pt x="57" y="62"/>
                  <a:pt x="57" y="62"/>
                </a:cubicBezTo>
                <a:cubicBezTo>
                  <a:pt x="57" y="62"/>
                  <a:pt x="57" y="62"/>
                  <a:pt x="57" y="62"/>
                </a:cubicBezTo>
                <a:cubicBezTo>
                  <a:pt x="57" y="62"/>
                  <a:pt x="58" y="62"/>
                  <a:pt x="58" y="62"/>
                </a:cubicBezTo>
                <a:cubicBezTo>
                  <a:pt x="58" y="62"/>
                  <a:pt x="58" y="62"/>
                  <a:pt x="58" y="62"/>
                </a:cubicBezTo>
                <a:cubicBezTo>
                  <a:pt x="58" y="61"/>
                  <a:pt x="58" y="61"/>
                  <a:pt x="58" y="61"/>
                </a:cubicBezTo>
                <a:cubicBezTo>
                  <a:pt x="59" y="61"/>
                  <a:pt x="59" y="61"/>
                  <a:pt x="60" y="61"/>
                </a:cubicBezTo>
                <a:cubicBezTo>
                  <a:pt x="60" y="61"/>
                  <a:pt x="60" y="61"/>
                  <a:pt x="60" y="61"/>
                </a:cubicBezTo>
                <a:cubicBezTo>
                  <a:pt x="60" y="61"/>
                  <a:pt x="60" y="61"/>
                  <a:pt x="60" y="61"/>
                </a:cubicBezTo>
                <a:cubicBezTo>
                  <a:pt x="59" y="61"/>
                  <a:pt x="59" y="61"/>
                  <a:pt x="59" y="61"/>
                </a:cubicBezTo>
                <a:cubicBezTo>
                  <a:pt x="59" y="61"/>
                  <a:pt x="59" y="61"/>
                  <a:pt x="59" y="61"/>
                </a:cubicBezTo>
                <a:cubicBezTo>
                  <a:pt x="59" y="61"/>
                  <a:pt x="58" y="61"/>
                  <a:pt x="58" y="61"/>
                </a:cubicBezTo>
                <a:cubicBezTo>
                  <a:pt x="58" y="61"/>
                  <a:pt x="58" y="61"/>
                  <a:pt x="58" y="61"/>
                </a:cubicBezTo>
                <a:cubicBezTo>
                  <a:pt x="58" y="61"/>
                  <a:pt x="57" y="62"/>
                  <a:pt x="57" y="62"/>
                </a:cubicBezTo>
                <a:cubicBezTo>
                  <a:pt x="57" y="62"/>
                  <a:pt x="57" y="62"/>
                  <a:pt x="57" y="62"/>
                </a:cubicBezTo>
                <a:cubicBezTo>
                  <a:pt x="57" y="62"/>
                  <a:pt x="56" y="62"/>
                  <a:pt x="56" y="63"/>
                </a:cubicBezTo>
                <a:cubicBezTo>
                  <a:pt x="56" y="63"/>
                  <a:pt x="56" y="63"/>
                  <a:pt x="55" y="63"/>
                </a:cubicBezTo>
                <a:cubicBezTo>
                  <a:pt x="55" y="63"/>
                  <a:pt x="55" y="63"/>
                  <a:pt x="55" y="63"/>
                </a:cubicBezTo>
                <a:cubicBezTo>
                  <a:pt x="55" y="63"/>
                  <a:pt x="55" y="63"/>
                  <a:pt x="55" y="63"/>
                </a:cubicBezTo>
                <a:cubicBezTo>
                  <a:pt x="55" y="63"/>
                  <a:pt x="55" y="63"/>
                  <a:pt x="55" y="62"/>
                </a:cubicBezTo>
                <a:cubicBezTo>
                  <a:pt x="55" y="62"/>
                  <a:pt x="55" y="62"/>
                  <a:pt x="55" y="62"/>
                </a:cubicBezTo>
                <a:cubicBezTo>
                  <a:pt x="55" y="62"/>
                  <a:pt x="56" y="62"/>
                  <a:pt x="56" y="62"/>
                </a:cubicBezTo>
                <a:cubicBezTo>
                  <a:pt x="56" y="62"/>
                  <a:pt x="56" y="62"/>
                  <a:pt x="56" y="62"/>
                </a:cubicBezTo>
                <a:cubicBezTo>
                  <a:pt x="56" y="62"/>
                  <a:pt x="56" y="62"/>
                  <a:pt x="55" y="62"/>
                </a:cubicBezTo>
                <a:cubicBezTo>
                  <a:pt x="55" y="62"/>
                  <a:pt x="55" y="62"/>
                  <a:pt x="55" y="62"/>
                </a:cubicBezTo>
                <a:cubicBezTo>
                  <a:pt x="56" y="61"/>
                  <a:pt x="57" y="62"/>
                  <a:pt x="57" y="61"/>
                </a:cubicBezTo>
                <a:cubicBezTo>
                  <a:pt x="57" y="61"/>
                  <a:pt x="57" y="61"/>
                  <a:pt x="57" y="61"/>
                </a:cubicBezTo>
                <a:cubicBezTo>
                  <a:pt x="57" y="61"/>
                  <a:pt x="56" y="61"/>
                  <a:pt x="56" y="61"/>
                </a:cubicBezTo>
                <a:cubicBezTo>
                  <a:pt x="56" y="61"/>
                  <a:pt x="56" y="61"/>
                  <a:pt x="56" y="61"/>
                </a:cubicBezTo>
                <a:cubicBezTo>
                  <a:pt x="55" y="61"/>
                  <a:pt x="55" y="61"/>
                  <a:pt x="55" y="61"/>
                </a:cubicBezTo>
                <a:cubicBezTo>
                  <a:pt x="55" y="61"/>
                  <a:pt x="55" y="61"/>
                  <a:pt x="55" y="61"/>
                </a:cubicBezTo>
                <a:cubicBezTo>
                  <a:pt x="55" y="61"/>
                  <a:pt x="55" y="61"/>
                  <a:pt x="55" y="61"/>
                </a:cubicBezTo>
                <a:cubicBezTo>
                  <a:pt x="56" y="60"/>
                  <a:pt x="57" y="60"/>
                  <a:pt x="58" y="60"/>
                </a:cubicBezTo>
                <a:cubicBezTo>
                  <a:pt x="58" y="60"/>
                  <a:pt x="58" y="60"/>
                  <a:pt x="58" y="60"/>
                </a:cubicBezTo>
                <a:cubicBezTo>
                  <a:pt x="58" y="60"/>
                  <a:pt x="58" y="60"/>
                  <a:pt x="58" y="60"/>
                </a:cubicBezTo>
                <a:cubicBezTo>
                  <a:pt x="58" y="60"/>
                  <a:pt x="58" y="60"/>
                  <a:pt x="57" y="60"/>
                </a:cubicBezTo>
                <a:cubicBezTo>
                  <a:pt x="57" y="60"/>
                  <a:pt x="57" y="60"/>
                  <a:pt x="57" y="60"/>
                </a:cubicBezTo>
                <a:cubicBezTo>
                  <a:pt x="57" y="60"/>
                  <a:pt x="57" y="60"/>
                  <a:pt x="57" y="60"/>
                </a:cubicBezTo>
                <a:cubicBezTo>
                  <a:pt x="56" y="60"/>
                  <a:pt x="55" y="60"/>
                  <a:pt x="55" y="60"/>
                </a:cubicBezTo>
                <a:cubicBezTo>
                  <a:pt x="55" y="60"/>
                  <a:pt x="55" y="60"/>
                  <a:pt x="55" y="60"/>
                </a:cubicBezTo>
                <a:cubicBezTo>
                  <a:pt x="55" y="60"/>
                  <a:pt x="55" y="60"/>
                  <a:pt x="55" y="60"/>
                </a:cubicBezTo>
                <a:cubicBezTo>
                  <a:pt x="56" y="60"/>
                  <a:pt x="56" y="60"/>
                  <a:pt x="56" y="59"/>
                </a:cubicBezTo>
                <a:cubicBezTo>
                  <a:pt x="56" y="59"/>
                  <a:pt x="56" y="59"/>
                  <a:pt x="57" y="59"/>
                </a:cubicBezTo>
                <a:cubicBezTo>
                  <a:pt x="57" y="59"/>
                  <a:pt x="57" y="59"/>
                  <a:pt x="57" y="59"/>
                </a:cubicBezTo>
                <a:cubicBezTo>
                  <a:pt x="58" y="59"/>
                  <a:pt x="58" y="59"/>
                  <a:pt x="58" y="59"/>
                </a:cubicBezTo>
                <a:cubicBezTo>
                  <a:pt x="58" y="59"/>
                  <a:pt x="58" y="59"/>
                  <a:pt x="58" y="59"/>
                </a:cubicBezTo>
                <a:cubicBezTo>
                  <a:pt x="58" y="59"/>
                  <a:pt x="58" y="59"/>
                  <a:pt x="59" y="59"/>
                </a:cubicBezTo>
                <a:cubicBezTo>
                  <a:pt x="59" y="59"/>
                  <a:pt x="59" y="59"/>
                  <a:pt x="59" y="59"/>
                </a:cubicBezTo>
                <a:cubicBezTo>
                  <a:pt x="58" y="59"/>
                  <a:pt x="58" y="59"/>
                  <a:pt x="58" y="59"/>
                </a:cubicBezTo>
                <a:cubicBezTo>
                  <a:pt x="58" y="59"/>
                  <a:pt x="58" y="59"/>
                  <a:pt x="58" y="59"/>
                </a:cubicBezTo>
                <a:cubicBezTo>
                  <a:pt x="58" y="59"/>
                  <a:pt x="58" y="59"/>
                  <a:pt x="58" y="59"/>
                </a:cubicBezTo>
                <a:cubicBezTo>
                  <a:pt x="58" y="59"/>
                  <a:pt x="58" y="59"/>
                  <a:pt x="57" y="59"/>
                </a:cubicBezTo>
                <a:cubicBezTo>
                  <a:pt x="57" y="59"/>
                  <a:pt x="57" y="59"/>
                  <a:pt x="57" y="59"/>
                </a:cubicBezTo>
                <a:cubicBezTo>
                  <a:pt x="57" y="59"/>
                  <a:pt x="57" y="59"/>
                  <a:pt x="57" y="59"/>
                </a:cubicBezTo>
                <a:cubicBezTo>
                  <a:pt x="57" y="59"/>
                  <a:pt x="56" y="59"/>
                  <a:pt x="56" y="59"/>
                </a:cubicBezTo>
                <a:cubicBezTo>
                  <a:pt x="56" y="59"/>
                  <a:pt x="56" y="59"/>
                  <a:pt x="56" y="59"/>
                </a:cubicBezTo>
                <a:cubicBezTo>
                  <a:pt x="56" y="59"/>
                  <a:pt x="55" y="60"/>
                  <a:pt x="55" y="60"/>
                </a:cubicBezTo>
                <a:cubicBezTo>
                  <a:pt x="55" y="60"/>
                  <a:pt x="55" y="60"/>
                  <a:pt x="55" y="60"/>
                </a:cubicBezTo>
                <a:cubicBezTo>
                  <a:pt x="55" y="60"/>
                  <a:pt x="55" y="59"/>
                  <a:pt x="55" y="59"/>
                </a:cubicBezTo>
                <a:cubicBezTo>
                  <a:pt x="55" y="59"/>
                  <a:pt x="55" y="59"/>
                  <a:pt x="56" y="59"/>
                </a:cubicBezTo>
                <a:cubicBezTo>
                  <a:pt x="56" y="59"/>
                  <a:pt x="57" y="59"/>
                  <a:pt x="57" y="59"/>
                </a:cubicBezTo>
                <a:cubicBezTo>
                  <a:pt x="57" y="59"/>
                  <a:pt x="57" y="59"/>
                  <a:pt x="57" y="59"/>
                </a:cubicBezTo>
                <a:cubicBezTo>
                  <a:pt x="56" y="59"/>
                  <a:pt x="56" y="59"/>
                  <a:pt x="56" y="58"/>
                </a:cubicBezTo>
                <a:cubicBezTo>
                  <a:pt x="56" y="58"/>
                  <a:pt x="56" y="58"/>
                  <a:pt x="56" y="58"/>
                </a:cubicBezTo>
                <a:cubicBezTo>
                  <a:pt x="56" y="58"/>
                  <a:pt x="56" y="58"/>
                  <a:pt x="56" y="58"/>
                </a:cubicBezTo>
                <a:cubicBezTo>
                  <a:pt x="56" y="58"/>
                  <a:pt x="56" y="58"/>
                  <a:pt x="57" y="58"/>
                </a:cubicBezTo>
                <a:cubicBezTo>
                  <a:pt x="57" y="59"/>
                  <a:pt x="57" y="59"/>
                  <a:pt x="57" y="59"/>
                </a:cubicBezTo>
                <a:cubicBezTo>
                  <a:pt x="58" y="59"/>
                  <a:pt x="58" y="59"/>
                  <a:pt x="58" y="58"/>
                </a:cubicBezTo>
                <a:cubicBezTo>
                  <a:pt x="58" y="58"/>
                  <a:pt x="59" y="59"/>
                  <a:pt x="59" y="59"/>
                </a:cubicBezTo>
                <a:cubicBezTo>
                  <a:pt x="59" y="59"/>
                  <a:pt x="59" y="59"/>
                  <a:pt x="59" y="59"/>
                </a:cubicBezTo>
                <a:cubicBezTo>
                  <a:pt x="59" y="58"/>
                  <a:pt x="58" y="58"/>
                  <a:pt x="58" y="58"/>
                </a:cubicBezTo>
                <a:cubicBezTo>
                  <a:pt x="58" y="58"/>
                  <a:pt x="58" y="58"/>
                  <a:pt x="58" y="58"/>
                </a:cubicBezTo>
                <a:cubicBezTo>
                  <a:pt x="58" y="58"/>
                  <a:pt x="58" y="58"/>
                  <a:pt x="58" y="58"/>
                </a:cubicBezTo>
                <a:cubicBezTo>
                  <a:pt x="58" y="58"/>
                  <a:pt x="58" y="58"/>
                  <a:pt x="58" y="58"/>
                </a:cubicBezTo>
                <a:cubicBezTo>
                  <a:pt x="58" y="58"/>
                  <a:pt x="58" y="58"/>
                  <a:pt x="58" y="58"/>
                </a:cubicBezTo>
                <a:cubicBezTo>
                  <a:pt x="58" y="58"/>
                  <a:pt x="58" y="58"/>
                  <a:pt x="58" y="58"/>
                </a:cubicBezTo>
                <a:cubicBezTo>
                  <a:pt x="58" y="58"/>
                  <a:pt x="58" y="58"/>
                  <a:pt x="58" y="58"/>
                </a:cubicBezTo>
                <a:cubicBezTo>
                  <a:pt x="57" y="58"/>
                  <a:pt x="57" y="58"/>
                  <a:pt x="57" y="58"/>
                </a:cubicBezTo>
                <a:cubicBezTo>
                  <a:pt x="57" y="58"/>
                  <a:pt x="57" y="58"/>
                  <a:pt x="57" y="58"/>
                </a:cubicBezTo>
                <a:cubicBezTo>
                  <a:pt x="56" y="58"/>
                  <a:pt x="56" y="58"/>
                  <a:pt x="56" y="58"/>
                </a:cubicBezTo>
                <a:cubicBezTo>
                  <a:pt x="56" y="58"/>
                  <a:pt x="56" y="58"/>
                  <a:pt x="56" y="58"/>
                </a:cubicBezTo>
                <a:cubicBezTo>
                  <a:pt x="56" y="58"/>
                  <a:pt x="56" y="58"/>
                  <a:pt x="57" y="57"/>
                </a:cubicBezTo>
                <a:cubicBezTo>
                  <a:pt x="57" y="57"/>
                  <a:pt x="57" y="57"/>
                  <a:pt x="57" y="57"/>
                </a:cubicBezTo>
                <a:cubicBezTo>
                  <a:pt x="58" y="57"/>
                  <a:pt x="58" y="57"/>
                  <a:pt x="58" y="57"/>
                </a:cubicBezTo>
                <a:cubicBezTo>
                  <a:pt x="58" y="57"/>
                  <a:pt x="58" y="57"/>
                  <a:pt x="59" y="57"/>
                </a:cubicBezTo>
                <a:cubicBezTo>
                  <a:pt x="59" y="57"/>
                  <a:pt x="59" y="57"/>
                  <a:pt x="59" y="57"/>
                </a:cubicBezTo>
                <a:cubicBezTo>
                  <a:pt x="58" y="57"/>
                  <a:pt x="58" y="57"/>
                  <a:pt x="58" y="57"/>
                </a:cubicBezTo>
                <a:cubicBezTo>
                  <a:pt x="58" y="57"/>
                  <a:pt x="58" y="57"/>
                  <a:pt x="58" y="57"/>
                </a:cubicBezTo>
                <a:cubicBezTo>
                  <a:pt x="58" y="57"/>
                  <a:pt x="58" y="57"/>
                  <a:pt x="58" y="56"/>
                </a:cubicBezTo>
                <a:cubicBezTo>
                  <a:pt x="58" y="56"/>
                  <a:pt x="58" y="56"/>
                  <a:pt x="58" y="56"/>
                </a:cubicBezTo>
                <a:cubicBezTo>
                  <a:pt x="58" y="56"/>
                  <a:pt x="59" y="56"/>
                  <a:pt x="59" y="56"/>
                </a:cubicBezTo>
                <a:cubicBezTo>
                  <a:pt x="59" y="56"/>
                  <a:pt x="59" y="56"/>
                  <a:pt x="59" y="56"/>
                </a:cubicBezTo>
                <a:cubicBezTo>
                  <a:pt x="59" y="56"/>
                  <a:pt x="59" y="56"/>
                  <a:pt x="59" y="56"/>
                </a:cubicBezTo>
                <a:cubicBezTo>
                  <a:pt x="59" y="56"/>
                  <a:pt x="59" y="56"/>
                  <a:pt x="59" y="56"/>
                </a:cubicBezTo>
                <a:cubicBezTo>
                  <a:pt x="59" y="56"/>
                  <a:pt x="59" y="56"/>
                  <a:pt x="59" y="56"/>
                </a:cubicBezTo>
                <a:cubicBezTo>
                  <a:pt x="59" y="56"/>
                  <a:pt x="59" y="56"/>
                  <a:pt x="59" y="56"/>
                </a:cubicBezTo>
                <a:cubicBezTo>
                  <a:pt x="59" y="56"/>
                  <a:pt x="59" y="56"/>
                  <a:pt x="58" y="56"/>
                </a:cubicBezTo>
                <a:cubicBezTo>
                  <a:pt x="58" y="56"/>
                  <a:pt x="58" y="56"/>
                  <a:pt x="58" y="56"/>
                </a:cubicBezTo>
                <a:cubicBezTo>
                  <a:pt x="59" y="56"/>
                  <a:pt x="59" y="56"/>
                  <a:pt x="59" y="56"/>
                </a:cubicBezTo>
                <a:cubicBezTo>
                  <a:pt x="59" y="56"/>
                  <a:pt x="59" y="55"/>
                  <a:pt x="59" y="55"/>
                </a:cubicBezTo>
                <a:cubicBezTo>
                  <a:pt x="59" y="55"/>
                  <a:pt x="59" y="55"/>
                  <a:pt x="59" y="55"/>
                </a:cubicBezTo>
                <a:cubicBezTo>
                  <a:pt x="59" y="55"/>
                  <a:pt x="59" y="55"/>
                  <a:pt x="59" y="55"/>
                </a:cubicBezTo>
                <a:cubicBezTo>
                  <a:pt x="59" y="55"/>
                  <a:pt x="59" y="55"/>
                  <a:pt x="59" y="55"/>
                </a:cubicBezTo>
                <a:cubicBezTo>
                  <a:pt x="59" y="55"/>
                  <a:pt x="59" y="55"/>
                  <a:pt x="59" y="55"/>
                </a:cubicBezTo>
                <a:cubicBezTo>
                  <a:pt x="59" y="55"/>
                  <a:pt x="59" y="55"/>
                  <a:pt x="59" y="55"/>
                </a:cubicBezTo>
                <a:cubicBezTo>
                  <a:pt x="59" y="55"/>
                  <a:pt x="59" y="55"/>
                  <a:pt x="59" y="55"/>
                </a:cubicBezTo>
                <a:cubicBezTo>
                  <a:pt x="59" y="55"/>
                  <a:pt x="59" y="55"/>
                  <a:pt x="59" y="55"/>
                </a:cubicBezTo>
                <a:cubicBezTo>
                  <a:pt x="59" y="54"/>
                  <a:pt x="59" y="54"/>
                  <a:pt x="59" y="54"/>
                </a:cubicBezTo>
                <a:cubicBezTo>
                  <a:pt x="59" y="54"/>
                  <a:pt x="59" y="54"/>
                  <a:pt x="59" y="54"/>
                </a:cubicBezTo>
                <a:cubicBezTo>
                  <a:pt x="59" y="54"/>
                  <a:pt x="59" y="54"/>
                  <a:pt x="59" y="54"/>
                </a:cubicBezTo>
                <a:cubicBezTo>
                  <a:pt x="59" y="54"/>
                  <a:pt x="59" y="54"/>
                  <a:pt x="58" y="54"/>
                </a:cubicBezTo>
                <a:cubicBezTo>
                  <a:pt x="58" y="54"/>
                  <a:pt x="58" y="54"/>
                  <a:pt x="58" y="54"/>
                </a:cubicBezTo>
                <a:cubicBezTo>
                  <a:pt x="58" y="54"/>
                  <a:pt x="58" y="54"/>
                  <a:pt x="58" y="54"/>
                </a:cubicBezTo>
                <a:cubicBezTo>
                  <a:pt x="58" y="54"/>
                  <a:pt x="58" y="54"/>
                  <a:pt x="58" y="54"/>
                </a:cubicBezTo>
                <a:cubicBezTo>
                  <a:pt x="58" y="54"/>
                  <a:pt x="58" y="54"/>
                  <a:pt x="58" y="54"/>
                </a:cubicBezTo>
                <a:cubicBezTo>
                  <a:pt x="58" y="54"/>
                  <a:pt x="58" y="54"/>
                  <a:pt x="58" y="54"/>
                </a:cubicBezTo>
                <a:cubicBezTo>
                  <a:pt x="58" y="54"/>
                  <a:pt x="58" y="54"/>
                  <a:pt x="58" y="54"/>
                </a:cubicBezTo>
                <a:cubicBezTo>
                  <a:pt x="57" y="54"/>
                  <a:pt x="57" y="54"/>
                  <a:pt x="57" y="54"/>
                </a:cubicBezTo>
                <a:cubicBezTo>
                  <a:pt x="57" y="54"/>
                  <a:pt x="56" y="54"/>
                  <a:pt x="56" y="54"/>
                </a:cubicBezTo>
                <a:cubicBezTo>
                  <a:pt x="56" y="54"/>
                  <a:pt x="56" y="54"/>
                  <a:pt x="56" y="54"/>
                </a:cubicBezTo>
                <a:cubicBezTo>
                  <a:pt x="56" y="54"/>
                  <a:pt x="56" y="54"/>
                  <a:pt x="56" y="54"/>
                </a:cubicBezTo>
                <a:cubicBezTo>
                  <a:pt x="56" y="54"/>
                  <a:pt x="55" y="54"/>
                  <a:pt x="55" y="54"/>
                </a:cubicBezTo>
                <a:cubicBezTo>
                  <a:pt x="55" y="54"/>
                  <a:pt x="55" y="54"/>
                  <a:pt x="55" y="54"/>
                </a:cubicBezTo>
                <a:cubicBezTo>
                  <a:pt x="56" y="54"/>
                  <a:pt x="56" y="54"/>
                  <a:pt x="56" y="54"/>
                </a:cubicBezTo>
                <a:cubicBezTo>
                  <a:pt x="56" y="54"/>
                  <a:pt x="56" y="54"/>
                  <a:pt x="57" y="55"/>
                </a:cubicBezTo>
                <a:cubicBezTo>
                  <a:pt x="57" y="55"/>
                  <a:pt x="58" y="55"/>
                  <a:pt x="57" y="55"/>
                </a:cubicBezTo>
                <a:cubicBezTo>
                  <a:pt x="57" y="55"/>
                  <a:pt x="57" y="56"/>
                  <a:pt x="56" y="56"/>
                </a:cubicBezTo>
                <a:cubicBezTo>
                  <a:pt x="56" y="56"/>
                  <a:pt x="56" y="56"/>
                  <a:pt x="56" y="56"/>
                </a:cubicBezTo>
                <a:cubicBezTo>
                  <a:pt x="56" y="56"/>
                  <a:pt x="55" y="56"/>
                  <a:pt x="55" y="56"/>
                </a:cubicBezTo>
                <a:cubicBezTo>
                  <a:pt x="55" y="56"/>
                  <a:pt x="55" y="56"/>
                  <a:pt x="55" y="56"/>
                </a:cubicBezTo>
                <a:cubicBezTo>
                  <a:pt x="55" y="56"/>
                  <a:pt x="55" y="55"/>
                  <a:pt x="55" y="55"/>
                </a:cubicBezTo>
                <a:cubicBezTo>
                  <a:pt x="55" y="55"/>
                  <a:pt x="55" y="55"/>
                  <a:pt x="55" y="55"/>
                </a:cubicBezTo>
                <a:cubicBezTo>
                  <a:pt x="55" y="55"/>
                  <a:pt x="55" y="55"/>
                  <a:pt x="55" y="55"/>
                </a:cubicBezTo>
                <a:cubicBezTo>
                  <a:pt x="55" y="55"/>
                  <a:pt x="55" y="55"/>
                  <a:pt x="55" y="55"/>
                </a:cubicBezTo>
                <a:cubicBezTo>
                  <a:pt x="55" y="55"/>
                  <a:pt x="55" y="55"/>
                  <a:pt x="55" y="55"/>
                </a:cubicBezTo>
                <a:cubicBezTo>
                  <a:pt x="55" y="55"/>
                  <a:pt x="55" y="55"/>
                  <a:pt x="55" y="55"/>
                </a:cubicBezTo>
                <a:cubicBezTo>
                  <a:pt x="55" y="55"/>
                  <a:pt x="55" y="55"/>
                  <a:pt x="55" y="55"/>
                </a:cubicBezTo>
                <a:cubicBezTo>
                  <a:pt x="54" y="55"/>
                  <a:pt x="54" y="55"/>
                  <a:pt x="54" y="55"/>
                </a:cubicBezTo>
                <a:cubicBezTo>
                  <a:pt x="54" y="55"/>
                  <a:pt x="54" y="55"/>
                  <a:pt x="54" y="55"/>
                </a:cubicBezTo>
                <a:cubicBezTo>
                  <a:pt x="51" y="58"/>
                  <a:pt x="48" y="61"/>
                  <a:pt x="46" y="64"/>
                </a:cubicBezTo>
                <a:cubicBezTo>
                  <a:pt x="46" y="64"/>
                  <a:pt x="46" y="64"/>
                  <a:pt x="46" y="64"/>
                </a:cubicBezTo>
                <a:cubicBezTo>
                  <a:pt x="47" y="64"/>
                  <a:pt x="47" y="65"/>
                  <a:pt x="47" y="65"/>
                </a:cubicBezTo>
                <a:cubicBezTo>
                  <a:pt x="47" y="65"/>
                  <a:pt x="47" y="65"/>
                  <a:pt x="47" y="65"/>
                </a:cubicBezTo>
                <a:cubicBezTo>
                  <a:pt x="47" y="65"/>
                  <a:pt x="47" y="65"/>
                  <a:pt x="47" y="66"/>
                </a:cubicBezTo>
                <a:cubicBezTo>
                  <a:pt x="47" y="66"/>
                  <a:pt x="47" y="66"/>
                  <a:pt x="47" y="66"/>
                </a:cubicBezTo>
                <a:cubicBezTo>
                  <a:pt x="47" y="66"/>
                  <a:pt x="48" y="66"/>
                  <a:pt x="48" y="66"/>
                </a:cubicBezTo>
                <a:cubicBezTo>
                  <a:pt x="48" y="66"/>
                  <a:pt x="48" y="66"/>
                  <a:pt x="48" y="66"/>
                </a:cubicBezTo>
                <a:cubicBezTo>
                  <a:pt x="49" y="66"/>
                  <a:pt x="49" y="66"/>
                  <a:pt x="49" y="66"/>
                </a:cubicBezTo>
                <a:cubicBezTo>
                  <a:pt x="50" y="66"/>
                  <a:pt x="50" y="67"/>
                  <a:pt x="51" y="67"/>
                </a:cubicBezTo>
                <a:cubicBezTo>
                  <a:pt x="51" y="67"/>
                  <a:pt x="51" y="67"/>
                  <a:pt x="51" y="67"/>
                </a:cubicBezTo>
                <a:cubicBezTo>
                  <a:pt x="50" y="67"/>
                  <a:pt x="50" y="67"/>
                  <a:pt x="50" y="67"/>
                </a:cubicBezTo>
                <a:cubicBezTo>
                  <a:pt x="50" y="68"/>
                  <a:pt x="49" y="67"/>
                  <a:pt x="49" y="67"/>
                </a:cubicBezTo>
                <a:cubicBezTo>
                  <a:pt x="49" y="67"/>
                  <a:pt x="49" y="67"/>
                  <a:pt x="49" y="67"/>
                </a:cubicBezTo>
                <a:cubicBezTo>
                  <a:pt x="49" y="68"/>
                  <a:pt x="50" y="68"/>
                  <a:pt x="50" y="68"/>
                </a:cubicBezTo>
                <a:cubicBezTo>
                  <a:pt x="49" y="68"/>
                  <a:pt x="49" y="68"/>
                  <a:pt x="49" y="69"/>
                </a:cubicBezTo>
                <a:cubicBezTo>
                  <a:pt x="48" y="69"/>
                  <a:pt x="48" y="68"/>
                  <a:pt x="48" y="68"/>
                </a:cubicBezTo>
                <a:cubicBezTo>
                  <a:pt x="48" y="68"/>
                  <a:pt x="48" y="68"/>
                  <a:pt x="48" y="68"/>
                </a:cubicBezTo>
                <a:cubicBezTo>
                  <a:pt x="48" y="69"/>
                  <a:pt x="48" y="69"/>
                  <a:pt x="48" y="69"/>
                </a:cubicBezTo>
                <a:cubicBezTo>
                  <a:pt x="48" y="69"/>
                  <a:pt x="48" y="70"/>
                  <a:pt x="48" y="70"/>
                </a:cubicBezTo>
                <a:cubicBezTo>
                  <a:pt x="48" y="70"/>
                  <a:pt x="48" y="70"/>
                  <a:pt x="48" y="70"/>
                </a:cubicBezTo>
                <a:cubicBezTo>
                  <a:pt x="48" y="70"/>
                  <a:pt x="47" y="70"/>
                  <a:pt x="47" y="70"/>
                </a:cubicBezTo>
                <a:cubicBezTo>
                  <a:pt x="47" y="69"/>
                  <a:pt x="47" y="69"/>
                  <a:pt x="47" y="69"/>
                </a:cubicBezTo>
                <a:cubicBezTo>
                  <a:pt x="47" y="69"/>
                  <a:pt x="46" y="69"/>
                  <a:pt x="46" y="69"/>
                </a:cubicBezTo>
                <a:cubicBezTo>
                  <a:pt x="46" y="69"/>
                  <a:pt x="46" y="69"/>
                  <a:pt x="46" y="69"/>
                </a:cubicBezTo>
                <a:cubicBezTo>
                  <a:pt x="46" y="68"/>
                  <a:pt x="46" y="68"/>
                  <a:pt x="46" y="68"/>
                </a:cubicBezTo>
                <a:cubicBezTo>
                  <a:pt x="46" y="68"/>
                  <a:pt x="46" y="68"/>
                  <a:pt x="45" y="68"/>
                </a:cubicBezTo>
                <a:cubicBezTo>
                  <a:pt x="45" y="68"/>
                  <a:pt x="44" y="67"/>
                  <a:pt x="44" y="67"/>
                </a:cubicBezTo>
                <a:cubicBezTo>
                  <a:pt x="44" y="67"/>
                  <a:pt x="43" y="68"/>
                  <a:pt x="43" y="68"/>
                </a:cubicBezTo>
                <a:cubicBezTo>
                  <a:pt x="43" y="68"/>
                  <a:pt x="43" y="68"/>
                  <a:pt x="44" y="68"/>
                </a:cubicBezTo>
                <a:cubicBezTo>
                  <a:pt x="44" y="68"/>
                  <a:pt x="44" y="68"/>
                  <a:pt x="43" y="68"/>
                </a:cubicBezTo>
                <a:cubicBezTo>
                  <a:pt x="43" y="68"/>
                  <a:pt x="43" y="68"/>
                  <a:pt x="43" y="68"/>
                </a:cubicBezTo>
                <a:cubicBezTo>
                  <a:pt x="43" y="68"/>
                  <a:pt x="43" y="68"/>
                  <a:pt x="43" y="68"/>
                </a:cubicBezTo>
                <a:cubicBezTo>
                  <a:pt x="43" y="68"/>
                  <a:pt x="43" y="68"/>
                  <a:pt x="43" y="69"/>
                </a:cubicBezTo>
                <a:cubicBezTo>
                  <a:pt x="43" y="69"/>
                  <a:pt x="43" y="69"/>
                  <a:pt x="43" y="69"/>
                </a:cubicBezTo>
                <a:cubicBezTo>
                  <a:pt x="43" y="69"/>
                  <a:pt x="43" y="69"/>
                  <a:pt x="43" y="69"/>
                </a:cubicBezTo>
                <a:cubicBezTo>
                  <a:pt x="44" y="69"/>
                  <a:pt x="44" y="70"/>
                  <a:pt x="44" y="70"/>
                </a:cubicBezTo>
                <a:cubicBezTo>
                  <a:pt x="44" y="70"/>
                  <a:pt x="44" y="70"/>
                  <a:pt x="44" y="70"/>
                </a:cubicBezTo>
                <a:cubicBezTo>
                  <a:pt x="44" y="70"/>
                  <a:pt x="44" y="70"/>
                  <a:pt x="45" y="70"/>
                </a:cubicBezTo>
                <a:cubicBezTo>
                  <a:pt x="45" y="70"/>
                  <a:pt x="45" y="71"/>
                  <a:pt x="45" y="71"/>
                </a:cubicBezTo>
                <a:cubicBezTo>
                  <a:pt x="46" y="71"/>
                  <a:pt x="46" y="71"/>
                  <a:pt x="46" y="71"/>
                </a:cubicBezTo>
                <a:cubicBezTo>
                  <a:pt x="46" y="71"/>
                  <a:pt x="46" y="71"/>
                  <a:pt x="46" y="71"/>
                </a:cubicBezTo>
                <a:cubicBezTo>
                  <a:pt x="46" y="71"/>
                  <a:pt x="46" y="71"/>
                  <a:pt x="46" y="71"/>
                </a:cubicBezTo>
                <a:cubicBezTo>
                  <a:pt x="46" y="71"/>
                  <a:pt x="46" y="71"/>
                  <a:pt x="46" y="71"/>
                </a:cubicBezTo>
                <a:cubicBezTo>
                  <a:pt x="46" y="72"/>
                  <a:pt x="47" y="72"/>
                  <a:pt x="47" y="73"/>
                </a:cubicBezTo>
                <a:cubicBezTo>
                  <a:pt x="47" y="73"/>
                  <a:pt x="47" y="73"/>
                  <a:pt x="47" y="73"/>
                </a:cubicBezTo>
                <a:cubicBezTo>
                  <a:pt x="47" y="73"/>
                  <a:pt x="46" y="72"/>
                  <a:pt x="46" y="72"/>
                </a:cubicBezTo>
                <a:cubicBezTo>
                  <a:pt x="46" y="73"/>
                  <a:pt x="46" y="73"/>
                  <a:pt x="46" y="74"/>
                </a:cubicBezTo>
                <a:cubicBezTo>
                  <a:pt x="46" y="74"/>
                  <a:pt x="46" y="74"/>
                  <a:pt x="46" y="74"/>
                </a:cubicBezTo>
                <a:cubicBezTo>
                  <a:pt x="46" y="74"/>
                  <a:pt x="46" y="74"/>
                  <a:pt x="46" y="74"/>
                </a:cubicBezTo>
                <a:cubicBezTo>
                  <a:pt x="46" y="74"/>
                  <a:pt x="46" y="74"/>
                  <a:pt x="46" y="75"/>
                </a:cubicBezTo>
                <a:cubicBezTo>
                  <a:pt x="46" y="74"/>
                  <a:pt x="46" y="74"/>
                  <a:pt x="45" y="74"/>
                </a:cubicBezTo>
                <a:cubicBezTo>
                  <a:pt x="44" y="74"/>
                  <a:pt x="44" y="73"/>
                  <a:pt x="43" y="72"/>
                </a:cubicBezTo>
                <a:cubicBezTo>
                  <a:pt x="43" y="72"/>
                  <a:pt x="43" y="73"/>
                  <a:pt x="43" y="73"/>
                </a:cubicBezTo>
                <a:cubicBezTo>
                  <a:pt x="42" y="73"/>
                  <a:pt x="42" y="72"/>
                  <a:pt x="42" y="72"/>
                </a:cubicBezTo>
                <a:cubicBezTo>
                  <a:pt x="42" y="73"/>
                  <a:pt x="43" y="74"/>
                  <a:pt x="43" y="74"/>
                </a:cubicBezTo>
                <a:cubicBezTo>
                  <a:pt x="44" y="74"/>
                  <a:pt x="45" y="75"/>
                  <a:pt x="45" y="76"/>
                </a:cubicBezTo>
                <a:cubicBezTo>
                  <a:pt x="44" y="76"/>
                  <a:pt x="43" y="75"/>
                  <a:pt x="43" y="75"/>
                </a:cubicBezTo>
                <a:cubicBezTo>
                  <a:pt x="42" y="75"/>
                  <a:pt x="42" y="75"/>
                  <a:pt x="41" y="75"/>
                </a:cubicBezTo>
                <a:cubicBezTo>
                  <a:pt x="41" y="75"/>
                  <a:pt x="41" y="74"/>
                  <a:pt x="41" y="74"/>
                </a:cubicBezTo>
                <a:cubicBezTo>
                  <a:pt x="41" y="74"/>
                  <a:pt x="40" y="74"/>
                  <a:pt x="40" y="74"/>
                </a:cubicBezTo>
                <a:cubicBezTo>
                  <a:pt x="40" y="74"/>
                  <a:pt x="40" y="74"/>
                  <a:pt x="40" y="74"/>
                </a:cubicBezTo>
                <a:cubicBezTo>
                  <a:pt x="40" y="74"/>
                  <a:pt x="39" y="74"/>
                  <a:pt x="39" y="74"/>
                </a:cubicBezTo>
                <a:cubicBezTo>
                  <a:pt x="39" y="74"/>
                  <a:pt x="39" y="74"/>
                  <a:pt x="39" y="74"/>
                </a:cubicBezTo>
                <a:cubicBezTo>
                  <a:pt x="39" y="75"/>
                  <a:pt x="38" y="75"/>
                  <a:pt x="38" y="76"/>
                </a:cubicBezTo>
                <a:cubicBezTo>
                  <a:pt x="38" y="76"/>
                  <a:pt x="38" y="76"/>
                  <a:pt x="38" y="76"/>
                </a:cubicBezTo>
                <a:cubicBezTo>
                  <a:pt x="38" y="77"/>
                  <a:pt x="38" y="77"/>
                  <a:pt x="38" y="77"/>
                </a:cubicBezTo>
                <a:cubicBezTo>
                  <a:pt x="39" y="77"/>
                  <a:pt x="40" y="77"/>
                  <a:pt x="40" y="78"/>
                </a:cubicBezTo>
                <a:cubicBezTo>
                  <a:pt x="41" y="78"/>
                  <a:pt x="41" y="77"/>
                  <a:pt x="41" y="77"/>
                </a:cubicBezTo>
                <a:cubicBezTo>
                  <a:pt x="41" y="77"/>
                  <a:pt x="41" y="78"/>
                  <a:pt x="41" y="78"/>
                </a:cubicBezTo>
                <a:cubicBezTo>
                  <a:pt x="41" y="78"/>
                  <a:pt x="41" y="78"/>
                  <a:pt x="41" y="78"/>
                </a:cubicBezTo>
                <a:cubicBezTo>
                  <a:pt x="40" y="78"/>
                  <a:pt x="41" y="80"/>
                  <a:pt x="41" y="81"/>
                </a:cubicBezTo>
                <a:cubicBezTo>
                  <a:pt x="41" y="81"/>
                  <a:pt x="41" y="81"/>
                  <a:pt x="40" y="81"/>
                </a:cubicBezTo>
                <a:cubicBezTo>
                  <a:pt x="40" y="81"/>
                  <a:pt x="40" y="81"/>
                  <a:pt x="41" y="82"/>
                </a:cubicBezTo>
                <a:cubicBezTo>
                  <a:pt x="41" y="82"/>
                  <a:pt x="41" y="82"/>
                  <a:pt x="41" y="82"/>
                </a:cubicBezTo>
                <a:cubicBezTo>
                  <a:pt x="41" y="81"/>
                  <a:pt x="42" y="81"/>
                  <a:pt x="43" y="82"/>
                </a:cubicBezTo>
                <a:cubicBezTo>
                  <a:pt x="43" y="82"/>
                  <a:pt x="43" y="82"/>
                  <a:pt x="42" y="82"/>
                </a:cubicBezTo>
                <a:cubicBezTo>
                  <a:pt x="43" y="82"/>
                  <a:pt x="43" y="82"/>
                  <a:pt x="43" y="82"/>
                </a:cubicBezTo>
                <a:cubicBezTo>
                  <a:pt x="43" y="82"/>
                  <a:pt x="44" y="82"/>
                  <a:pt x="44" y="82"/>
                </a:cubicBezTo>
                <a:cubicBezTo>
                  <a:pt x="44" y="82"/>
                  <a:pt x="44" y="81"/>
                  <a:pt x="44" y="81"/>
                </a:cubicBezTo>
                <a:cubicBezTo>
                  <a:pt x="45" y="81"/>
                  <a:pt x="45" y="82"/>
                  <a:pt x="45" y="82"/>
                </a:cubicBezTo>
                <a:cubicBezTo>
                  <a:pt x="45" y="82"/>
                  <a:pt x="45" y="82"/>
                  <a:pt x="45" y="82"/>
                </a:cubicBezTo>
                <a:cubicBezTo>
                  <a:pt x="45" y="81"/>
                  <a:pt x="45" y="81"/>
                  <a:pt x="46" y="80"/>
                </a:cubicBezTo>
                <a:cubicBezTo>
                  <a:pt x="45" y="79"/>
                  <a:pt x="46" y="80"/>
                  <a:pt x="46" y="79"/>
                </a:cubicBezTo>
                <a:cubicBezTo>
                  <a:pt x="46" y="79"/>
                  <a:pt x="46" y="79"/>
                  <a:pt x="46" y="79"/>
                </a:cubicBezTo>
                <a:cubicBezTo>
                  <a:pt x="47" y="79"/>
                  <a:pt x="47" y="79"/>
                  <a:pt x="47" y="79"/>
                </a:cubicBezTo>
                <a:cubicBezTo>
                  <a:pt x="47" y="79"/>
                  <a:pt x="48" y="81"/>
                  <a:pt x="49" y="81"/>
                </a:cubicBezTo>
                <a:cubicBezTo>
                  <a:pt x="49" y="82"/>
                  <a:pt x="48" y="82"/>
                  <a:pt x="48" y="82"/>
                </a:cubicBezTo>
                <a:cubicBezTo>
                  <a:pt x="49" y="82"/>
                  <a:pt x="49" y="82"/>
                  <a:pt x="49" y="82"/>
                </a:cubicBezTo>
                <a:cubicBezTo>
                  <a:pt x="49" y="83"/>
                  <a:pt x="50" y="82"/>
                  <a:pt x="50" y="83"/>
                </a:cubicBezTo>
                <a:cubicBezTo>
                  <a:pt x="50" y="83"/>
                  <a:pt x="50" y="83"/>
                  <a:pt x="49" y="83"/>
                </a:cubicBezTo>
                <a:cubicBezTo>
                  <a:pt x="50" y="84"/>
                  <a:pt x="50" y="84"/>
                  <a:pt x="50" y="84"/>
                </a:cubicBezTo>
                <a:cubicBezTo>
                  <a:pt x="50" y="84"/>
                  <a:pt x="50" y="84"/>
                  <a:pt x="50" y="85"/>
                </a:cubicBezTo>
                <a:cubicBezTo>
                  <a:pt x="50" y="85"/>
                  <a:pt x="50" y="84"/>
                  <a:pt x="49" y="85"/>
                </a:cubicBezTo>
                <a:cubicBezTo>
                  <a:pt x="49" y="85"/>
                  <a:pt x="49" y="85"/>
                  <a:pt x="49" y="85"/>
                </a:cubicBezTo>
                <a:cubicBezTo>
                  <a:pt x="49" y="85"/>
                  <a:pt x="50" y="85"/>
                  <a:pt x="50" y="86"/>
                </a:cubicBezTo>
                <a:cubicBezTo>
                  <a:pt x="50" y="86"/>
                  <a:pt x="50" y="86"/>
                  <a:pt x="50" y="86"/>
                </a:cubicBezTo>
                <a:cubicBezTo>
                  <a:pt x="51" y="86"/>
                  <a:pt x="52" y="86"/>
                  <a:pt x="52" y="87"/>
                </a:cubicBezTo>
                <a:cubicBezTo>
                  <a:pt x="51" y="87"/>
                  <a:pt x="51" y="87"/>
                  <a:pt x="51" y="87"/>
                </a:cubicBezTo>
                <a:cubicBezTo>
                  <a:pt x="52" y="87"/>
                  <a:pt x="52" y="87"/>
                  <a:pt x="52" y="87"/>
                </a:cubicBezTo>
                <a:cubicBezTo>
                  <a:pt x="53" y="87"/>
                  <a:pt x="53" y="88"/>
                  <a:pt x="54" y="88"/>
                </a:cubicBezTo>
                <a:cubicBezTo>
                  <a:pt x="54" y="88"/>
                  <a:pt x="54" y="88"/>
                  <a:pt x="55" y="88"/>
                </a:cubicBezTo>
                <a:cubicBezTo>
                  <a:pt x="55" y="89"/>
                  <a:pt x="54" y="89"/>
                  <a:pt x="54" y="89"/>
                </a:cubicBezTo>
                <a:cubicBezTo>
                  <a:pt x="53" y="89"/>
                  <a:pt x="53" y="89"/>
                  <a:pt x="53" y="89"/>
                </a:cubicBezTo>
                <a:cubicBezTo>
                  <a:pt x="52" y="89"/>
                  <a:pt x="52" y="89"/>
                  <a:pt x="52" y="89"/>
                </a:cubicBezTo>
                <a:cubicBezTo>
                  <a:pt x="52" y="90"/>
                  <a:pt x="52" y="90"/>
                  <a:pt x="52" y="90"/>
                </a:cubicBezTo>
                <a:cubicBezTo>
                  <a:pt x="52" y="90"/>
                  <a:pt x="53" y="90"/>
                  <a:pt x="53" y="90"/>
                </a:cubicBezTo>
                <a:cubicBezTo>
                  <a:pt x="54" y="89"/>
                  <a:pt x="54" y="88"/>
                  <a:pt x="55" y="89"/>
                </a:cubicBezTo>
                <a:cubicBezTo>
                  <a:pt x="55" y="89"/>
                  <a:pt x="55" y="90"/>
                  <a:pt x="55" y="90"/>
                </a:cubicBezTo>
                <a:cubicBezTo>
                  <a:pt x="55" y="90"/>
                  <a:pt x="55" y="90"/>
                  <a:pt x="55" y="90"/>
                </a:cubicBezTo>
                <a:cubicBezTo>
                  <a:pt x="55" y="90"/>
                  <a:pt x="56" y="90"/>
                  <a:pt x="56" y="90"/>
                </a:cubicBezTo>
                <a:cubicBezTo>
                  <a:pt x="56" y="90"/>
                  <a:pt x="57" y="90"/>
                  <a:pt x="57" y="90"/>
                </a:cubicBezTo>
                <a:cubicBezTo>
                  <a:pt x="57" y="91"/>
                  <a:pt x="57" y="91"/>
                  <a:pt x="57" y="91"/>
                </a:cubicBezTo>
                <a:cubicBezTo>
                  <a:pt x="57" y="92"/>
                  <a:pt x="57" y="92"/>
                  <a:pt x="57" y="92"/>
                </a:cubicBezTo>
                <a:cubicBezTo>
                  <a:pt x="57" y="92"/>
                  <a:pt x="57" y="92"/>
                  <a:pt x="57" y="92"/>
                </a:cubicBezTo>
                <a:cubicBezTo>
                  <a:pt x="57" y="92"/>
                  <a:pt x="56" y="93"/>
                  <a:pt x="56" y="93"/>
                </a:cubicBezTo>
                <a:cubicBezTo>
                  <a:pt x="55" y="93"/>
                  <a:pt x="54" y="93"/>
                  <a:pt x="54" y="93"/>
                </a:cubicBezTo>
                <a:cubicBezTo>
                  <a:pt x="53" y="94"/>
                  <a:pt x="53" y="94"/>
                  <a:pt x="53" y="94"/>
                </a:cubicBezTo>
                <a:cubicBezTo>
                  <a:pt x="52" y="95"/>
                  <a:pt x="51" y="95"/>
                  <a:pt x="50" y="95"/>
                </a:cubicBezTo>
                <a:cubicBezTo>
                  <a:pt x="50" y="95"/>
                  <a:pt x="49" y="95"/>
                  <a:pt x="48" y="95"/>
                </a:cubicBezTo>
                <a:cubicBezTo>
                  <a:pt x="48" y="95"/>
                  <a:pt x="47" y="95"/>
                  <a:pt x="46" y="95"/>
                </a:cubicBezTo>
                <a:cubicBezTo>
                  <a:pt x="46" y="95"/>
                  <a:pt x="45" y="95"/>
                  <a:pt x="44" y="95"/>
                </a:cubicBezTo>
                <a:cubicBezTo>
                  <a:pt x="44" y="95"/>
                  <a:pt x="44" y="96"/>
                  <a:pt x="43" y="96"/>
                </a:cubicBezTo>
                <a:cubicBezTo>
                  <a:pt x="43" y="96"/>
                  <a:pt x="43" y="96"/>
                  <a:pt x="42" y="97"/>
                </a:cubicBezTo>
                <a:cubicBezTo>
                  <a:pt x="41" y="97"/>
                  <a:pt x="40" y="99"/>
                  <a:pt x="39" y="100"/>
                </a:cubicBezTo>
                <a:cubicBezTo>
                  <a:pt x="40" y="100"/>
                  <a:pt x="40" y="99"/>
                  <a:pt x="41" y="98"/>
                </a:cubicBezTo>
                <a:cubicBezTo>
                  <a:pt x="42" y="98"/>
                  <a:pt x="43" y="97"/>
                  <a:pt x="44" y="97"/>
                </a:cubicBezTo>
                <a:cubicBezTo>
                  <a:pt x="45" y="96"/>
                  <a:pt x="47" y="96"/>
                  <a:pt x="47" y="97"/>
                </a:cubicBezTo>
                <a:cubicBezTo>
                  <a:pt x="47" y="98"/>
                  <a:pt x="46" y="98"/>
                  <a:pt x="46" y="98"/>
                </a:cubicBezTo>
                <a:cubicBezTo>
                  <a:pt x="45" y="98"/>
                  <a:pt x="45" y="98"/>
                  <a:pt x="45" y="98"/>
                </a:cubicBezTo>
                <a:cubicBezTo>
                  <a:pt x="45" y="98"/>
                  <a:pt x="45" y="98"/>
                  <a:pt x="44" y="98"/>
                </a:cubicBezTo>
                <a:cubicBezTo>
                  <a:pt x="44" y="98"/>
                  <a:pt x="44" y="98"/>
                  <a:pt x="44" y="98"/>
                </a:cubicBezTo>
                <a:cubicBezTo>
                  <a:pt x="45" y="98"/>
                  <a:pt x="45" y="98"/>
                  <a:pt x="45" y="99"/>
                </a:cubicBezTo>
                <a:cubicBezTo>
                  <a:pt x="46" y="99"/>
                  <a:pt x="46" y="99"/>
                  <a:pt x="46" y="99"/>
                </a:cubicBezTo>
                <a:cubicBezTo>
                  <a:pt x="46" y="99"/>
                  <a:pt x="46" y="99"/>
                  <a:pt x="46" y="99"/>
                </a:cubicBezTo>
                <a:cubicBezTo>
                  <a:pt x="46" y="99"/>
                  <a:pt x="46" y="99"/>
                  <a:pt x="46" y="99"/>
                </a:cubicBezTo>
                <a:cubicBezTo>
                  <a:pt x="46" y="99"/>
                  <a:pt x="46" y="99"/>
                  <a:pt x="46" y="99"/>
                </a:cubicBezTo>
                <a:cubicBezTo>
                  <a:pt x="46" y="99"/>
                  <a:pt x="46" y="99"/>
                  <a:pt x="46" y="99"/>
                </a:cubicBezTo>
                <a:cubicBezTo>
                  <a:pt x="46" y="99"/>
                  <a:pt x="46" y="99"/>
                  <a:pt x="46" y="100"/>
                </a:cubicBezTo>
                <a:cubicBezTo>
                  <a:pt x="46" y="100"/>
                  <a:pt x="46" y="100"/>
                  <a:pt x="46" y="100"/>
                </a:cubicBezTo>
                <a:cubicBezTo>
                  <a:pt x="46" y="100"/>
                  <a:pt x="46" y="100"/>
                  <a:pt x="46" y="100"/>
                </a:cubicBezTo>
                <a:cubicBezTo>
                  <a:pt x="46" y="100"/>
                  <a:pt x="46" y="100"/>
                  <a:pt x="46" y="100"/>
                </a:cubicBezTo>
                <a:cubicBezTo>
                  <a:pt x="46" y="101"/>
                  <a:pt x="47" y="101"/>
                  <a:pt x="48" y="101"/>
                </a:cubicBezTo>
                <a:cubicBezTo>
                  <a:pt x="48" y="101"/>
                  <a:pt x="48" y="101"/>
                  <a:pt x="47" y="101"/>
                </a:cubicBezTo>
                <a:cubicBezTo>
                  <a:pt x="47" y="101"/>
                  <a:pt x="47" y="101"/>
                  <a:pt x="47" y="101"/>
                </a:cubicBezTo>
                <a:cubicBezTo>
                  <a:pt x="47" y="101"/>
                  <a:pt x="47" y="101"/>
                  <a:pt x="47" y="101"/>
                </a:cubicBezTo>
                <a:cubicBezTo>
                  <a:pt x="47" y="101"/>
                  <a:pt x="47" y="101"/>
                  <a:pt x="47" y="101"/>
                </a:cubicBezTo>
                <a:cubicBezTo>
                  <a:pt x="47" y="101"/>
                  <a:pt x="47" y="101"/>
                  <a:pt x="47" y="101"/>
                </a:cubicBezTo>
                <a:cubicBezTo>
                  <a:pt x="47" y="101"/>
                  <a:pt x="47" y="101"/>
                  <a:pt x="48" y="101"/>
                </a:cubicBezTo>
                <a:cubicBezTo>
                  <a:pt x="48" y="101"/>
                  <a:pt x="48" y="101"/>
                  <a:pt x="48" y="101"/>
                </a:cubicBezTo>
                <a:cubicBezTo>
                  <a:pt x="48" y="101"/>
                  <a:pt x="48" y="102"/>
                  <a:pt x="48" y="102"/>
                </a:cubicBezTo>
                <a:cubicBezTo>
                  <a:pt x="48" y="102"/>
                  <a:pt x="49" y="101"/>
                  <a:pt x="49" y="102"/>
                </a:cubicBezTo>
                <a:cubicBezTo>
                  <a:pt x="49" y="102"/>
                  <a:pt x="49" y="102"/>
                  <a:pt x="49" y="102"/>
                </a:cubicBezTo>
                <a:cubicBezTo>
                  <a:pt x="49" y="102"/>
                  <a:pt x="49" y="102"/>
                  <a:pt x="49" y="102"/>
                </a:cubicBezTo>
                <a:cubicBezTo>
                  <a:pt x="49" y="102"/>
                  <a:pt x="49" y="102"/>
                  <a:pt x="49" y="102"/>
                </a:cubicBezTo>
                <a:cubicBezTo>
                  <a:pt x="49" y="102"/>
                  <a:pt x="49" y="102"/>
                  <a:pt x="49" y="102"/>
                </a:cubicBezTo>
                <a:cubicBezTo>
                  <a:pt x="49" y="102"/>
                  <a:pt x="49" y="101"/>
                  <a:pt x="50" y="101"/>
                </a:cubicBezTo>
                <a:cubicBezTo>
                  <a:pt x="50" y="102"/>
                  <a:pt x="50" y="102"/>
                  <a:pt x="50" y="102"/>
                </a:cubicBezTo>
                <a:cubicBezTo>
                  <a:pt x="50" y="102"/>
                  <a:pt x="50" y="102"/>
                  <a:pt x="50" y="102"/>
                </a:cubicBezTo>
                <a:cubicBezTo>
                  <a:pt x="50" y="102"/>
                  <a:pt x="50" y="102"/>
                  <a:pt x="50" y="102"/>
                </a:cubicBezTo>
                <a:cubicBezTo>
                  <a:pt x="50" y="102"/>
                  <a:pt x="50" y="102"/>
                  <a:pt x="50" y="102"/>
                </a:cubicBezTo>
                <a:cubicBezTo>
                  <a:pt x="50" y="102"/>
                  <a:pt x="50" y="102"/>
                  <a:pt x="50" y="102"/>
                </a:cubicBezTo>
                <a:cubicBezTo>
                  <a:pt x="51" y="102"/>
                  <a:pt x="51" y="102"/>
                  <a:pt x="51" y="102"/>
                </a:cubicBezTo>
                <a:cubicBezTo>
                  <a:pt x="51" y="102"/>
                  <a:pt x="51" y="102"/>
                  <a:pt x="51" y="102"/>
                </a:cubicBezTo>
                <a:cubicBezTo>
                  <a:pt x="50" y="102"/>
                  <a:pt x="51" y="102"/>
                  <a:pt x="50" y="102"/>
                </a:cubicBezTo>
                <a:cubicBezTo>
                  <a:pt x="50" y="102"/>
                  <a:pt x="50" y="102"/>
                  <a:pt x="50" y="102"/>
                </a:cubicBezTo>
                <a:cubicBezTo>
                  <a:pt x="50" y="102"/>
                  <a:pt x="50" y="102"/>
                  <a:pt x="50" y="103"/>
                </a:cubicBezTo>
                <a:cubicBezTo>
                  <a:pt x="50" y="103"/>
                  <a:pt x="50" y="102"/>
                  <a:pt x="50" y="102"/>
                </a:cubicBezTo>
                <a:cubicBezTo>
                  <a:pt x="50" y="103"/>
                  <a:pt x="50" y="103"/>
                  <a:pt x="50" y="103"/>
                </a:cubicBezTo>
                <a:cubicBezTo>
                  <a:pt x="49" y="103"/>
                  <a:pt x="49" y="103"/>
                  <a:pt x="48" y="103"/>
                </a:cubicBezTo>
                <a:cubicBezTo>
                  <a:pt x="48" y="103"/>
                  <a:pt x="48" y="103"/>
                  <a:pt x="48" y="103"/>
                </a:cubicBezTo>
                <a:cubicBezTo>
                  <a:pt x="48" y="103"/>
                  <a:pt x="48" y="103"/>
                  <a:pt x="48" y="103"/>
                </a:cubicBezTo>
                <a:cubicBezTo>
                  <a:pt x="48" y="103"/>
                  <a:pt x="48" y="103"/>
                  <a:pt x="48" y="103"/>
                </a:cubicBezTo>
                <a:cubicBezTo>
                  <a:pt x="48" y="103"/>
                  <a:pt x="48" y="103"/>
                  <a:pt x="48" y="103"/>
                </a:cubicBezTo>
                <a:cubicBezTo>
                  <a:pt x="48" y="103"/>
                  <a:pt x="48" y="103"/>
                  <a:pt x="48" y="103"/>
                </a:cubicBezTo>
                <a:cubicBezTo>
                  <a:pt x="48" y="103"/>
                  <a:pt x="48" y="103"/>
                  <a:pt x="47" y="103"/>
                </a:cubicBezTo>
                <a:cubicBezTo>
                  <a:pt x="47" y="103"/>
                  <a:pt x="47" y="103"/>
                  <a:pt x="47" y="103"/>
                </a:cubicBezTo>
                <a:cubicBezTo>
                  <a:pt x="47" y="103"/>
                  <a:pt x="47" y="103"/>
                  <a:pt x="47" y="103"/>
                </a:cubicBezTo>
                <a:cubicBezTo>
                  <a:pt x="47" y="103"/>
                  <a:pt x="47" y="103"/>
                  <a:pt x="47" y="103"/>
                </a:cubicBezTo>
                <a:cubicBezTo>
                  <a:pt x="47" y="103"/>
                  <a:pt x="47" y="103"/>
                  <a:pt x="47" y="103"/>
                </a:cubicBezTo>
                <a:cubicBezTo>
                  <a:pt x="47" y="103"/>
                  <a:pt x="47" y="103"/>
                  <a:pt x="47" y="103"/>
                </a:cubicBezTo>
                <a:cubicBezTo>
                  <a:pt x="47" y="103"/>
                  <a:pt x="47" y="103"/>
                  <a:pt x="47" y="103"/>
                </a:cubicBezTo>
                <a:cubicBezTo>
                  <a:pt x="47" y="104"/>
                  <a:pt x="47" y="104"/>
                  <a:pt x="47" y="104"/>
                </a:cubicBezTo>
                <a:cubicBezTo>
                  <a:pt x="47" y="104"/>
                  <a:pt x="46" y="104"/>
                  <a:pt x="46" y="104"/>
                </a:cubicBezTo>
                <a:cubicBezTo>
                  <a:pt x="46" y="104"/>
                  <a:pt x="46" y="104"/>
                  <a:pt x="46" y="104"/>
                </a:cubicBezTo>
                <a:cubicBezTo>
                  <a:pt x="46" y="105"/>
                  <a:pt x="46" y="105"/>
                  <a:pt x="46" y="105"/>
                </a:cubicBezTo>
                <a:cubicBezTo>
                  <a:pt x="46" y="105"/>
                  <a:pt x="46" y="105"/>
                  <a:pt x="46" y="105"/>
                </a:cubicBezTo>
                <a:cubicBezTo>
                  <a:pt x="46" y="105"/>
                  <a:pt x="46" y="105"/>
                  <a:pt x="46" y="105"/>
                </a:cubicBezTo>
                <a:cubicBezTo>
                  <a:pt x="45" y="105"/>
                  <a:pt x="45" y="105"/>
                  <a:pt x="45" y="105"/>
                </a:cubicBezTo>
                <a:cubicBezTo>
                  <a:pt x="45" y="104"/>
                  <a:pt x="45" y="104"/>
                  <a:pt x="45" y="104"/>
                </a:cubicBezTo>
                <a:cubicBezTo>
                  <a:pt x="45" y="105"/>
                  <a:pt x="45" y="105"/>
                  <a:pt x="45" y="105"/>
                </a:cubicBezTo>
                <a:cubicBezTo>
                  <a:pt x="45" y="104"/>
                  <a:pt x="45" y="104"/>
                  <a:pt x="45" y="103"/>
                </a:cubicBezTo>
                <a:cubicBezTo>
                  <a:pt x="45" y="103"/>
                  <a:pt x="45" y="103"/>
                  <a:pt x="45" y="103"/>
                </a:cubicBezTo>
                <a:cubicBezTo>
                  <a:pt x="45" y="103"/>
                  <a:pt x="45" y="103"/>
                  <a:pt x="45" y="104"/>
                </a:cubicBezTo>
                <a:cubicBezTo>
                  <a:pt x="45" y="104"/>
                  <a:pt x="45" y="104"/>
                  <a:pt x="45" y="104"/>
                </a:cubicBezTo>
                <a:cubicBezTo>
                  <a:pt x="45" y="103"/>
                  <a:pt x="45" y="103"/>
                  <a:pt x="45" y="103"/>
                </a:cubicBezTo>
                <a:cubicBezTo>
                  <a:pt x="45" y="103"/>
                  <a:pt x="45" y="103"/>
                  <a:pt x="45" y="103"/>
                </a:cubicBezTo>
                <a:cubicBezTo>
                  <a:pt x="45" y="103"/>
                  <a:pt x="45" y="103"/>
                  <a:pt x="45" y="103"/>
                </a:cubicBezTo>
                <a:cubicBezTo>
                  <a:pt x="45" y="103"/>
                  <a:pt x="45" y="103"/>
                  <a:pt x="45" y="103"/>
                </a:cubicBezTo>
                <a:cubicBezTo>
                  <a:pt x="45" y="103"/>
                  <a:pt x="45" y="103"/>
                  <a:pt x="45" y="103"/>
                </a:cubicBezTo>
                <a:cubicBezTo>
                  <a:pt x="45" y="103"/>
                  <a:pt x="45" y="103"/>
                  <a:pt x="45" y="103"/>
                </a:cubicBezTo>
                <a:cubicBezTo>
                  <a:pt x="45" y="103"/>
                  <a:pt x="47" y="102"/>
                  <a:pt x="47" y="102"/>
                </a:cubicBezTo>
                <a:cubicBezTo>
                  <a:pt x="47" y="102"/>
                  <a:pt x="47" y="102"/>
                  <a:pt x="47" y="103"/>
                </a:cubicBezTo>
                <a:cubicBezTo>
                  <a:pt x="47" y="103"/>
                  <a:pt x="47" y="103"/>
                  <a:pt x="47" y="103"/>
                </a:cubicBezTo>
                <a:cubicBezTo>
                  <a:pt x="47" y="102"/>
                  <a:pt x="47" y="102"/>
                  <a:pt x="47" y="102"/>
                </a:cubicBezTo>
                <a:cubicBezTo>
                  <a:pt x="47" y="102"/>
                  <a:pt x="48" y="102"/>
                  <a:pt x="48" y="102"/>
                </a:cubicBezTo>
                <a:cubicBezTo>
                  <a:pt x="48" y="102"/>
                  <a:pt x="48" y="102"/>
                  <a:pt x="48" y="102"/>
                </a:cubicBezTo>
                <a:cubicBezTo>
                  <a:pt x="47" y="102"/>
                  <a:pt x="47" y="102"/>
                  <a:pt x="46" y="102"/>
                </a:cubicBezTo>
                <a:cubicBezTo>
                  <a:pt x="46" y="102"/>
                  <a:pt x="46" y="102"/>
                  <a:pt x="46" y="102"/>
                </a:cubicBezTo>
                <a:cubicBezTo>
                  <a:pt x="47" y="102"/>
                  <a:pt x="47" y="102"/>
                  <a:pt x="47" y="101"/>
                </a:cubicBezTo>
                <a:cubicBezTo>
                  <a:pt x="47" y="101"/>
                  <a:pt x="47" y="101"/>
                  <a:pt x="47" y="101"/>
                </a:cubicBezTo>
                <a:cubicBezTo>
                  <a:pt x="47" y="102"/>
                  <a:pt x="47" y="102"/>
                  <a:pt x="47" y="102"/>
                </a:cubicBezTo>
                <a:cubicBezTo>
                  <a:pt x="47" y="101"/>
                  <a:pt x="47" y="101"/>
                  <a:pt x="47" y="101"/>
                </a:cubicBezTo>
                <a:cubicBezTo>
                  <a:pt x="47" y="101"/>
                  <a:pt x="47" y="101"/>
                  <a:pt x="47" y="102"/>
                </a:cubicBezTo>
                <a:cubicBezTo>
                  <a:pt x="47" y="102"/>
                  <a:pt x="46" y="102"/>
                  <a:pt x="46" y="102"/>
                </a:cubicBezTo>
                <a:cubicBezTo>
                  <a:pt x="46" y="102"/>
                  <a:pt x="46" y="102"/>
                  <a:pt x="45" y="102"/>
                </a:cubicBezTo>
                <a:cubicBezTo>
                  <a:pt x="45" y="102"/>
                  <a:pt x="45" y="102"/>
                  <a:pt x="45" y="102"/>
                </a:cubicBezTo>
                <a:cubicBezTo>
                  <a:pt x="45" y="102"/>
                  <a:pt x="45" y="102"/>
                  <a:pt x="45" y="102"/>
                </a:cubicBezTo>
                <a:cubicBezTo>
                  <a:pt x="45" y="102"/>
                  <a:pt x="45" y="103"/>
                  <a:pt x="44" y="103"/>
                </a:cubicBezTo>
                <a:cubicBezTo>
                  <a:pt x="44" y="102"/>
                  <a:pt x="44" y="102"/>
                  <a:pt x="44" y="103"/>
                </a:cubicBezTo>
                <a:cubicBezTo>
                  <a:pt x="44" y="103"/>
                  <a:pt x="44" y="102"/>
                  <a:pt x="44" y="102"/>
                </a:cubicBezTo>
                <a:cubicBezTo>
                  <a:pt x="44" y="103"/>
                  <a:pt x="44" y="103"/>
                  <a:pt x="44" y="103"/>
                </a:cubicBezTo>
                <a:cubicBezTo>
                  <a:pt x="44" y="103"/>
                  <a:pt x="44" y="103"/>
                  <a:pt x="44" y="103"/>
                </a:cubicBezTo>
                <a:cubicBezTo>
                  <a:pt x="44" y="103"/>
                  <a:pt x="44" y="103"/>
                  <a:pt x="44" y="103"/>
                </a:cubicBezTo>
                <a:cubicBezTo>
                  <a:pt x="44" y="103"/>
                  <a:pt x="44" y="103"/>
                  <a:pt x="44" y="103"/>
                </a:cubicBezTo>
                <a:cubicBezTo>
                  <a:pt x="44" y="103"/>
                  <a:pt x="43" y="103"/>
                  <a:pt x="43" y="103"/>
                </a:cubicBezTo>
                <a:cubicBezTo>
                  <a:pt x="43" y="103"/>
                  <a:pt x="43" y="103"/>
                  <a:pt x="43" y="103"/>
                </a:cubicBezTo>
                <a:cubicBezTo>
                  <a:pt x="43" y="103"/>
                  <a:pt x="43" y="103"/>
                  <a:pt x="43" y="103"/>
                </a:cubicBezTo>
                <a:cubicBezTo>
                  <a:pt x="43" y="103"/>
                  <a:pt x="43" y="104"/>
                  <a:pt x="43" y="104"/>
                </a:cubicBezTo>
                <a:cubicBezTo>
                  <a:pt x="43" y="104"/>
                  <a:pt x="42" y="103"/>
                  <a:pt x="42" y="103"/>
                </a:cubicBezTo>
                <a:cubicBezTo>
                  <a:pt x="42" y="103"/>
                  <a:pt x="42" y="104"/>
                  <a:pt x="42" y="104"/>
                </a:cubicBezTo>
                <a:cubicBezTo>
                  <a:pt x="42" y="104"/>
                  <a:pt x="42" y="104"/>
                  <a:pt x="42" y="104"/>
                </a:cubicBezTo>
                <a:cubicBezTo>
                  <a:pt x="42" y="104"/>
                  <a:pt x="42" y="104"/>
                  <a:pt x="42" y="104"/>
                </a:cubicBezTo>
                <a:cubicBezTo>
                  <a:pt x="42" y="104"/>
                  <a:pt x="42" y="104"/>
                  <a:pt x="42" y="104"/>
                </a:cubicBezTo>
                <a:cubicBezTo>
                  <a:pt x="42" y="104"/>
                  <a:pt x="42" y="103"/>
                  <a:pt x="42" y="103"/>
                </a:cubicBezTo>
                <a:cubicBezTo>
                  <a:pt x="42" y="103"/>
                  <a:pt x="42" y="103"/>
                  <a:pt x="42" y="103"/>
                </a:cubicBezTo>
                <a:cubicBezTo>
                  <a:pt x="42" y="103"/>
                  <a:pt x="42" y="103"/>
                  <a:pt x="42" y="103"/>
                </a:cubicBezTo>
                <a:cubicBezTo>
                  <a:pt x="42" y="104"/>
                  <a:pt x="41" y="104"/>
                  <a:pt x="41" y="104"/>
                </a:cubicBezTo>
                <a:cubicBezTo>
                  <a:pt x="41" y="104"/>
                  <a:pt x="41" y="104"/>
                  <a:pt x="41" y="104"/>
                </a:cubicBezTo>
                <a:cubicBezTo>
                  <a:pt x="41" y="104"/>
                  <a:pt x="41" y="104"/>
                  <a:pt x="41" y="104"/>
                </a:cubicBezTo>
                <a:cubicBezTo>
                  <a:pt x="41" y="104"/>
                  <a:pt x="41" y="104"/>
                  <a:pt x="41" y="104"/>
                </a:cubicBezTo>
                <a:cubicBezTo>
                  <a:pt x="41" y="104"/>
                  <a:pt x="41" y="104"/>
                  <a:pt x="41" y="104"/>
                </a:cubicBezTo>
                <a:cubicBezTo>
                  <a:pt x="41" y="104"/>
                  <a:pt x="41" y="104"/>
                  <a:pt x="41" y="104"/>
                </a:cubicBezTo>
                <a:cubicBezTo>
                  <a:pt x="41" y="104"/>
                  <a:pt x="41" y="104"/>
                  <a:pt x="40" y="105"/>
                </a:cubicBezTo>
                <a:cubicBezTo>
                  <a:pt x="40" y="105"/>
                  <a:pt x="40" y="105"/>
                  <a:pt x="40" y="105"/>
                </a:cubicBezTo>
                <a:cubicBezTo>
                  <a:pt x="40" y="105"/>
                  <a:pt x="40" y="104"/>
                  <a:pt x="40" y="104"/>
                </a:cubicBezTo>
                <a:cubicBezTo>
                  <a:pt x="40" y="104"/>
                  <a:pt x="40" y="104"/>
                  <a:pt x="40" y="104"/>
                </a:cubicBezTo>
                <a:cubicBezTo>
                  <a:pt x="40" y="104"/>
                  <a:pt x="40" y="104"/>
                  <a:pt x="40" y="104"/>
                </a:cubicBezTo>
                <a:cubicBezTo>
                  <a:pt x="40" y="105"/>
                  <a:pt x="40" y="105"/>
                  <a:pt x="40" y="105"/>
                </a:cubicBezTo>
                <a:cubicBezTo>
                  <a:pt x="40" y="105"/>
                  <a:pt x="39" y="106"/>
                  <a:pt x="39" y="106"/>
                </a:cubicBezTo>
                <a:cubicBezTo>
                  <a:pt x="39" y="106"/>
                  <a:pt x="39" y="106"/>
                  <a:pt x="40" y="106"/>
                </a:cubicBezTo>
                <a:cubicBezTo>
                  <a:pt x="40" y="106"/>
                  <a:pt x="40" y="106"/>
                  <a:pt x="40" y="106"/>
                </a:cubicBezTo>
                <a:cubicBezTo>
                  <a:pt x="39" y="106"/>
                  <a:pt x="39" y="106"/>
                  <a:pt x="39" y="107"/>
                </a:cubicBezTo>
                <a:cubicBezTo>
                  <a:pt x="39" y="107"/>
                  <a:pt x="40" y="107"/>
                  <a:pt x="40" y="107"/>
                </a:cubicBezTo>
                <a:cubicBezTo>
                  <a:pt x="40" y="107"/>
                  <a:pt x="40" y="107"/>
                  <a:pt x="40" y="107"/>
                </a:cubicBezTo>
                <a:cubicBezTo>
                  <a:pt x="40" y="107"/>
                  <a:pt x="40" y="107"/>
                  <a:pt x="40" y="107"/>
                </a:cubicBezTo>
                <a:cubicBezTo>
                  <a:pt x="40" y="107"/>
                  <a:pt x="40" y="107"/>
                  <a:pt x="40" y="107"/>
                </a:cubicBezTo>
                <a:cubicBezTo>
                  <a:pt x="40" y="107"/>
                  <a:pt x="40" y="107"/>
                  <a:pt x="40" y="107"/>
                </a:cubicBezTo>
                <a:cubicBezTo>
                  <a:pt x="40" y="107"/>
                  <a:pt x="40" y="108"/>
                  <a:pt x="40" y="108"/>
                </a:cubicBezTo>
                <a:cubicBezTo>
                  <a:pt x="40" y="107"/>
                  <a:pt x="40" y="107"/>
                  <a:pt x="39" y="107"/>
                </a:cubicBezTo>
                <a:cubicBezTo>
                  <a:pt x="39" y="107"/>
                  <a:pt x="39" y="107"/>
                  <a:pt x="39" y="107"/>
                </a:cubicBezTo>
                <a:cubicBezTo>
                  <a:pt x="39" y="108"/>
                  <a:pt x="39" y="108"/>
                  <a:pt x="39" y="108"/>
                </a:cubicBezTo>
                <a:cubicBezTo>
                  <a:pt x="39" y="108"/>
                  <a:pt x="39" y="108"/>
                  <a:pt x="39" y="108"/>
                </a:cubicBezTo>
                <a:cubicBezTo>
                  <a:pt x="39" y="108"/>
                  <a:pt x="39" y="107"/>
                  <a:pt x="39" y="107"/>
                </a:cubicBezTo>
                <a:cubicBezTo>
                  <a:pt x="39" y="107"/>
                  <a:pt x="39" y="107"/>
                  <a:pt x="39" y="107"/>
                </a:cubicBezTo>
                <a:cubicBezTo>
                  <a:pt x="39" y="108"/>
                  <a:pt x="39" y="108"/>
                  <a:pt x="39" y="108"/>
                </a:cubicBezTo>
                <a:cubicBezTo>
                  <a:pt x="37" y="108"/>
                  <a:pt x="36" y="108"/>
                  <a:pt x="36" y="109"/>
                </a:cubicBezTo>
                <a:cubicBezTo>
                  <a:pt x="36" y="109"/>
                  <a:pt x="36" y="108"/>
                  <a:pt x="36" y="108"/>
                </a:cubicBezTo>
                <a:cubicBezTo>
                  <a:pt x="36" y="108"/>
                  <a:pt x="36" y="109"/>
                  <a:pt x="36" y="109"/>
                </a:cubicBezTo>
                <a:cubicBezTo>
                  <a:pt x="35" y="109"/>
                  <a:pt x="35" y="109"/>
                  <a:pt x="35" y="109"/>
                </a:cubicBezTo>
                <a:cubicBezTo>
                  <a:pt x="35" y="109"/>
                  <a:pt x="35" y="109"/>
                  <a:pt x="35" y="109"/>
                </a:cubicBezTo>
                <a:cubicBezTo>
                  <a:pt x="35" y="109"/>
                  <a:pt x="35" y="109"/>
                  <a:pt x="36" y="109"/>
                </a:cubicBezTo>
                <a:cubicBezTo>
                  <a:pt x="36" y="110"/>
                  <a:pt x="35" y="110"/>
                  <a:pt x="35" y="110"/>
                </a:cubicBezTo>
                <a:cubicBezTo>
                  <a:pt x="35" y="110"/>
                  <a:pt x="35" y="110"/>
                  <a:pt x="35" y="110"/>
                </a:cubicBezTo>
                <a:cubicBezTo>
                  <a:pt x="35" y="111"/>
                  <a:pt x="35" y="111"/>
                  <a:pt x="35" y="111"/>
                </a:cubicBezTo>
                <a:cubicBezTo>
                  <a:pt x="35" y="111"/>
                  <a:pt x="34" y="111"/>
                  <a:pt x="34" y="111"/>
                </a:cubicBezTo>
                <a:cubicBezTo>
                  <a:pt x="34" y="111"/>
                  <a:pt x="34" y="111"/>
                  <a:pt x="34" y="111"/>
                </a:cubicBezTo>
                <a:cubicBezTo>
                  <a:pt x="35" y="111"/>
                  <a:pt x="35" y="111"/>
                  <a:pt x="35" y="111"/>
                </a:cubicBezTo>
                <a:cubicBezTo>
                  <a:pt x="34" y="111"/>
                  <a:pt x="34" y="111"/>
                  <a:pt x="34" y="110"/>
                </a:cubicBezTo>
                <a:cubicBezTo>
                  <a:pt x="34" y="110"/>
                  <a:pt x="34" y="110"/>
                  <a:pt x="34" y="110"/>
                </a:cubicBezTo>
                <a:cubicBezTo>
                  <a:pt x="34" y="110"/>
                  <a:pt x="34" y="110"/>
                  <a:pt x="34" y="110"/>
                </a:cubicBezTo>
                <a:cubicBezTo>
                  <a:pt x="34" y="110"/>
                  <a:pt x="34" y="110"/>
                  <a:pt x="34" y="110"/>
                </a:cubicBezTo>
                <a:cubicBezTo>
                  <a:pt x="34" y="111"/>
                  <a:pt x="34" y="111"/>
                  <a:pt x="34" y="111"/>
                </a:cubicBezTo>
                <a:cubicBezTo>
                  <a:pt x="34" y="112"/>
                  <a:pt x="34" y="112"/>
                  <a:pt x="34" y="112"/>
                </a:cubicBezTo>
                <a:cubicBezTo>
                  <a:pt x="34" y="112"/>
                  <a:pt x="34" y="112"/>
                  <a:pt x="34" y="112"/>
                </a:cubicBezTo>
                <a:cubicBezTo>
                  <a:pt x="34" y="113"/>
                  <a:pt x="34" y="113"/>
                  <a:pt x="34" y="113"/>
                </a:cubicBezTo>
                <a:cubicBezTo>
                  <a:pt x="34" y="113"/>
                  <a:pt x="34" y="113"/>
                  <a:pt x="34" y="113"/>
                </a:cubicBezTo>
                <a:cubicBezTo>
                  <a:pt x="34" y="113"/>
                  <a:pt x="33" y="113"/>
                  <a:pt x="33" y="114"/>
                </a:cubicBezTo>
                <a:cubicBezTo>
                  <a:pt x="33" y="114"/>
                  <a:pt x="33" y="114"/>
                  <a:pt x="33" y="114"/>
                </a:cubicBezTo>
                <a:cubicBezTo>
                  <a:pt x="33" y="114"/>
                  <a:pt x="33" y="114"/>
                  <a:pt x="33" y="113"/>
                </a:cubicBezTo>
                <a:cubicBezTo>
                  <a:pt x="33" y="113"/>
                  <a:pt x="34" y="113"/>
                  <a:pt x="34" y="113"/>
                </a:cubicBezTo>
                <a:cubicBezTo>
                  <a:pt x="34" y="112"/>
                  <a:pt x="34" y="113"/>
                  <a:pt x="33" y="113"/>
                </a:cubicBezTo>
                <a:cubicBezTo>
                  <a:pt x="33" y="113"/>
                  <a:pt x="33" y="113"/>
                  <a:pt x="33" y="113"/>
                </a:cubicBezTo>
                <a:cubicBezTo>
                  <a:pt x="33" y="113"/>
                  <a:pt x="33" y="113"/>
                  <a:pt x="33" y="113"/>
                </a:cubicBezTo>
                <a:cubicBezTo>
                  <a:pt x="33" y="112"/>
                  <a:pt x="34" y="112"/>
                  <a:pt x="34" y="112"/>
                </a:cubicBezTo>
                <a:cubicBezTo>
                  <a:pt x="33" y="112"/>
                  <a:pt x="33" y="112"/>
                  <a:pt x="33" y="112"/>
                </a:cubicBezTo>
                <a:cubicBezTo>
                  <a:pt x="33" y="112"/>
                  <a:pt x="33" y="112"/>
                  <a:pt x="33" y="112"/>
                </a:cubicBezTo>
                <a:cubicBezTo>
                  <a:pt x="33" y="112"/>
                  <a:pt x="33" y="112"/>
                  <a:pt x="33" y="112"/>
                </a:cubicBezTo>
                <a:cubicBezTo>
                  <a:pt x="33" y="112"/>
                  <a:pt x="33" y="112"/>
                  <a:pt x="33" y="112"/>
                </a:cubicBezTo>
                <a:cubicBezTo>
                  <a:pt x="33" y="112"/>
                  <a:pt x="33" y="112"/>
                  <a:pt x="33" y="112"/>
                </a:cubicBezTo>
                <a:cubicBezTo>
                  <a:pt x="33" y="112"/>
                  <a:pt x="33" y="112"/>
                  <a:pt x="33" y="112"/>
                </a:cubicBezTo>
                <a:cubicBezTo>
                  <a:pt x="33" y="112"/>
                  <a:pt x="33" y="112"/>
                  <a:pt x="33" y="112"/>
                </a:cubicBezTo>
                <a:cubicBezTo>
                  <a:pt x="33" y="112"/>
                  <a:pt x="33" y="112"/>
                  <a:pt x="33" y="112"/>
                </a:cubicBezTo>
                <a:cubicBezTo>
                  <a:pt x="33" y="111"/>
                  <a:pt x="33" y="111"/>
                  <a:pt x="33" y="112"/>
                </a:cubicBezTo>
                <a:cubicBezTo>
                  <a:pt x="33" y="112"/>
                  <a:pt x="33" y="112"/>
                  <a:pt x="33" y="112"/>
                </a:cubicBezTo>
                <a:cubicBezTo>
                  <a:pt x="33" y="111"/>
                  <a:pt x="33" y="111"/>
                  <a:pt x="33" y="111"/>
                </a:cubicBezTo>
                <a:cubicBezTo>
                  <a:pt x="33" y="111"/>
                  <a:pt x="33" y="111"/>
                  <a:pt x="33" y="111"/>
                </a:cubicBezTo>
                <a:cubicBezTo>
                  <a:pt x="33" y="111"/>
                  <a:pt x="33" y="111"/>
                  <a:pt x="33" y="111"/>
                </a:cubicBezTo>
                <a:cubicBezTo>
                  <a:pt x="33" y="111"/>
                  <a:pt x="33" y="111"/>
                  <a:pt x="33" y="111"/>
                </a:cubicBezTo>
                <a:cubicBezTo>
                  <a:pt x="33" y="111"/>
                  <a:pt x="33" y="111"/>
                  <a:pt x="33" y="111"/>
                </a:cubicBezTo>
                <a:cubicBezTo>
                  <a:pt x="33" y="111"/>
                  <a:pt x="33" y="111"/>
                  <a:pt x="33" y="111"/>
                </a:cubicBezTo>
                <a:cubicBezTo>
                  <a:pt x="33" y="111"/>
                  <a:pt x="33" y="111"/>
                  <a:pt x="33" y="111"/>
                </a:cubicBezTo>
                <a:cubicBezTo>
                  <a:pt x="33" y="111"/>
                  <a:pt x="33" y="111"/>
                  <a:pt x="33" y="111"/>
                </a:cubicBezTo>
                <a:cubicBezTo>
                  <a:pt x="33" y="111"/>
                  <a:pt x="33" y="111"/>
                  <a:pt x="33" y="111"/>
                </a:cubicBezTo>
                <a:cubicBezTo>
                  <a:pt x="33" y="111"/>
                  <a:pt x="33" y="111"/>
                  <a:pt x="33" y="111"/>
                </a:cubicBezTo>
                <a:cubicBezTo>
                  <a:pt x="33" y="111"/>
                  <a:pt x="33" y="111"/>
                  <a:pt x="33" y="111"/>
                </a:cubicBezTo>
                <a:cubicBezTo>
                  <a:pt x="33" y="111"/>
                  <a:pt x="33" y="111"/>
                  <a:pt x="33" y="111"/>
                </a:cubicBezTo>
                <a:cubicBezTo>
                  <a:pt x="33" y="111"/>
                  <a:pt x="33" y="111"/>
                  <a:pt x="33" y="111"/>
                </a:cubicBezTo>
                <a:cubicBezTo>
                  <a:pt x="33" y="110"/>
                  <a:pt x="33" y="110"/>
                  <a:pt x="33" y="110"/>
                </a:cubicBezTo>
                <a:cubicBezTo>
                  <a:pt x="33" y="110"/>
                  <a:pt x="33" y="110"/>
                  <a:pt x="33" y="110"/>
                </a:cubicBezTo>
                <a:cubicBezTo>
                  <a:pt x="33" y="111"/>
                  <a:pt x="33" y="111"/>
                  <a:pt x="33" y="111"/>
                </a:cubicBezTo>
                <a:cubicBezTo>
                  <a:pt x="33" y="111"/>
                  <a:pt x="33" y="111"/>
                  <a:pt x="33" y="110"/>
                </a:cubicBezTo>
                <a:cubicBezTo>
                  <a:pt x="33" y="111"/>
                  <a:pt x="33" y="111"/>
                  <a:pt x="33" y="111"/>
                </a:cubicBezTo>
                <a:cubicBezTo>
                  <a:pt x="33" y="111"/>
                  <a:pt x="33" y="111"/>
                  <a:pt x="33" y="111"/>
                </a:cubicBezTo>
                <a:cubicBezTo>
                  <a:pt x="33" y="111"/>
                  <a:pt x="33" y="111"/>
                  <a:pt x="33" y="111"/>
                </a:cubicBezTo>
                <a:cubicBezTo>
                  <a:pt x="33" y="111"/>
                  <a:pt x="33" y="111"/>
                  <a:pt x="33" y="111"/>
                </a:cubicBezTo>
                <a:cubicBezTo>
                  <a:pt x="33" y="111"/>
                  <a:pt x="33" y="111"/>
                  <a:pt x="33" y="111"/>
                </a:cubicBezTo>
                <a:cubicBezTo>
                  <a:pt x="33" y="111"/>
                  <a:pt x="33" y="111"/>
                  <a:pt x="33" y="112"/>
                </a:cubicBezTo>
                <a:cubicBezTo>
                  <a:pt x="33" y="112"/>
                  <a:pt x="33" y="112"/>
                  <a:pt x="33" y="112"/>
                </a:cubicBezTo>
                <a:cubicBezTo>
                  <a:pt x="33" y="112"/>
                  <a:pt x="33" y="112"/>
                  <a:pt x="33" y="112"/>
                </a:cubicBezTo>
                <a:cubicBezTo>
                  <a:pt x="33" y="112"/>
                  <a:pt x="33" y="112"/>
                  <a:pt x="33" y="112"/>
                </a:cubicBezTo>
                <a:cubicBezTo>
                  <a:pt x="33" y="112"/>
                  <a:pt x="33" y="112"/>
                  <a:pt x="33" y="112"/>
                </a:cubicBezTo>
                <a:cubicBezTo>
                  <a:pt x="32" y="112"/>
                  <a:pt x="32" y="112"/>
                  <a:pt x="32" y="112"/>
                </a:cubicBezTo>
                <a:cubicBezTo>
                  <a:pt x="33" y="112"/>
                  <a:pt x="33" y="112"/>
                  <a:pt x="33" y="112"/>
                </a:cubicBezTo>
                <a:cubicBezTo>
                  <a:pt x="33" y="112"/>
                  <a:pt x="32" y="112"/>
                  <a:pt x="32" y="112"/>
                </a:cubicBezTo>
                <a:cubicBezTo>
                  <a:pt x="32" y="112"/>
                  <a:pt x="32" y="112"/>
                  <a:pt x="32" y="112"/>
                </a:cubicBezTo>
                <a:cubicBezTo>
                  <a:pt x="32" y="112"/>
                  <a:pt x="32" y="112"/>
                  <a:pt x="32" y="112"/>
                </a:cubicBezTo>
                <a:cubicBezTo>
                  <a:pt x="32" y="112"/>
                  <a:pt x="32" y="112"/>
                  <a:pt x="32" y="112"/>
                </a:cubicBezTo>
                <a:cubicBezTo>
                  <a:pt x="32" y="112"/>
                  <a:pt x="33" y="112"/>
                  <a:pt x="33" y="113"/>
                </a:cubicBezTo>
                <a:cubicBezTo>
                  <a:pt x="33" y="113"/>
                  <a:pt x="33" y="113"/>
                  <a:pt x="33" y="113"/>
                </a:cubicBezTo>
                <a:cubicBezTo>
                  <a:pt x="33" y="113"/>
                  <a:pt x="33" y="113"/>
                  <a:pt x="33" y="113"/>
                </a:cubicBezTo>
                <a:cubicBezTo>
                  <a:pt x="33" y="113"/>
                  <a:pt x="32" y="113"/>
                  <a:pt x="32" y="113"/>
                </a:cubicBezTo>
                <a:cubicBezTo>
                  <a:pt x="32" y="113"/>
                  <a:pt x="33" y="113"/>
                  <a:pt x="33" y="113"/>
                </a:cubicBezTo>
                <a:cubicBezTo>
                  <a:pt x="33" y="113"/>
                  <a:pt x="33" y="113"/>
                  <a:pt x="33" y="113"/>
                </a:cubicBezTo>
                <a:cubicBezTo>
                  <a:pt x="33" y="113"/>
                  <a:pt x="33" y="113"/>
                  <a:pt x="33" y="113"/>
                </a:cubicBezTo>
                <a:cubicBezTo>
                  <a:pt x="33" y="113"/>
                  <a:pt x="33" y="113"/>
                  <a:pt x="33" y="113"/>
                </a:cubicBezTo>
                <a:cubicBezTo>
                  <a:pt x="33" y="113"/>
                  <a:pt x="33" y="113"/>
                  <a:pt x="33" y="113"/>
                </a:cubicBezTo>
                <a:cubicBezTo>
                  <a:pt x="33" y="113"/>
                  <a:pt x="33" y="113"/>
                  <a:pt x="33" y="113"/>
                </a:cubicBezTo>
                <a:cubicBezTo>
                  <a:pt x="33" y="113"/>
                  <a:pt x="33" y="113"/>
                  <a:pt x="33" y="113"/>
                </a:cubicBezTo>
                <a:cubicBezTo>
                  <a:pt x="33" y="113"/>
                  <a:pt x="33" y="113"/>
                  <a:pt x="32" y="113"/>
                </a:cubicBezTo>
                <a:cubicBezTo>
                  <a:pt x="33" y="113"/>
                  <a:pt x="33" y="113"/>
                  <a:pt x="33" y="113"/>
                </a:cubicBezTo>
                <a:cubicBezTo>
                  <a:pt x="33" y="113"/>
                  <a:pt x="33" y="113"/>
                  <a:pt x="33" y="113"/>
                </a:cubicBezTo>
                <a:cubicBezTo>
                  <a:pt x="33" y="113"/>
                  <a:pt x="33" y="114"/>
                  <a:pt x="33" y="114"/>
                </a:cubicBezTo>
                <a:cubicBezTo>
                  <a:pt x="33" y="114"/>
                  <a:pt x="33" y="114"/>
                  <a:pt x="33" y="114"/>
                </a:cubicBezTo>
                <a:cubicBezTo>
                  <a:pt x="33" y="114"/>
                  <a:pt x="33" y="114"/>
                  <a:pt x="33" y="114"/>
                </a:cubicBezTo>
                <a:cubicBezTo>
                  <a:pt x="33" y="114"/>
                  <a:pt x="32" y="114"/>
                  <a:pt x="32" y="113"/>
                </a:cubicBezTo>
                <a:cubicBezTo>
                  <a:pt x="32" y="113"/>
                  <a:pt x="32" y="113"/>
                  <a:pt x="32" y="113"/>
                </a:cubicBezTo>
                <a:cubicBezTo>
                  <a:pt x="32" y="114"/>
                  <a:pt x="32" y="114"/>
                  <a:pt x="32" y="114"/>
                </a:cubicBezTo>
                <a:cubicBezTo>
                  <a:pt x="32" y="114"/>
                  <a:pt x="33" y="114"/>
                  <a:pt x="33" y="114"/>
                </a:cubicBezTo>
                <a:cubicBezTo>
                  <a:pt x="33" y="114"/>
                  <a:pt x="33" y="114"/>
                  <a:pt x="33" y="114"/>
                </a:cubicBezTo>
                <a:cubicBezTo>
                  <a:pt x="33" y="114"/>
                  <a:pt x="33" y="114"/>
                  <a:pt x="33" y="114"/>
                </a:cubicBezTo>
                <a:cubicBezTo>
                  <a:pt x="33" y="114"/>
                  <a:pt x="33" y="114"/>
                  <a:pt x="33" y="115"/>
                </a:cubicBezTo>
                <a:cubicBezTo>
                  <a:pt x="33" y="115"/>
                  <a:pt x="33" y="115"/>
                  <a:pt x="33" y="115"/>
                </a:cubicBezTo>
                <a:cubicBezTo>
                  <a:pt x="33" y="115"/>
                  <a:pt x="33" y="115"/>
                  <a:pt x="34" y="115"/>
                </a:cubicBezTo>
                <a:cubicBezTo>
                  <a:pt x="33" y="115"/>
                  <a:pt x="33" y="115"/>
                  <a:pt x="33" y="115"/>
                </a:cubicBezTo>
                <a:cubicBezTo>
                  <a:pt x="33" y="115"/>
                  <a:pt x="33" y="115"/>
                  <a:pt x="33" y="115"/>
                </a:cubicBezTo>
                <a:cubicBezTo>
                  <a:pt x="33" y="115"/>
                  <a:pt x="33" y="115"/>
                  <a:pt x="33" y="115"/>
                </a:cubicBezTo>
                <a:cubicBezTo>
                  <a:pt x="33" y="115"/>
                  <a:pt x="33" y="115"/>
                  <a:pt x="33" y="115"/>
                </a:cubicBezTo>
                <a:cubicBezTo>
                  <a:pt x="33" y="115"/>
                  <a:pt x="33" y="115"/>
                  <a:pt x="33" y="115"/>
                </a:cubicBezTo>
                <a:cubicBezTo>
                  <a:pt x="33" y="115"/>
                  <a:pt x="33" y="115"/>
                  <a:pt x="33" y="115"/>
                </a:cubicBezTo>
                <a:cubicBezTo>
                  <a:pt x="33" y="115"/>
                  <a:pt x="33" y="115"/>
                  <a:pt x="33" y="115"/>
                </a:cubicBezTo>
                <a:cubicBezTo>
                  <a:pt x="33" y="115"/>
                  <a:pt x="33" y="115"/>
                  <a:pt x="33" y="115"/>
                </a:cubicBezTo>
                <a:cubicBezTo>
                  <a:pt x="33" y="115"/>
                  <a:pt x="33" y="115"/>
                  <a:pt x="33" y="115"/>
                </a:cubicBezTo>
                <a:cubicBezTo>
                  <a:pt x="33" y="115"/>
                  <a:pt x="32" y="115"/>
                  <a:pt x="32" y="115"/>
                </a:cubicBezTo>
                <a:cubicBezTo>
                  <a:pt x="32" y="115"/>
                  <a:pt x="32" y="115"/>
                  <a:pt x="32" y="115"/>
                </a:cubicBezTo>
                <a:cubicBezTo>
                  <a:pt x="32" y="115"/>
                  <a:pt x="32" y="115"/>
                  <a:pt x="32" y="115"/>
                </a:cubicBezTo>
                <a:cubicBezTo>
                  <a:pt x="32" y="115"/>
                  <a:pt x="32" y="115"/>
                  <a:pt x="32" y="115"/>
                </a:cubicBezTo>
                <a:cubicBezTo>
                  <a:pt x="33" y="115"/>
                  <a:pt x="33" y="115"/>
                  <a:pt x="33" y="115"/>
                </a:cubicBezTo>
                <a:cubicBezTo>
                  <a:pt x="33" y="115"/>
                  <a:pt x="33" y="115"/>
                  <a:pt x="33" y="115"/>
                </a:cubicBezTo>
                <a:cubicBezTo>
                  <a:pt x="33" y="115"/>
                  <a:pt x="33" y="115"/>
                  <a:pt x="33" y="116"/>
                </a:cubicBezTo>
                <a:cubicBezTo>
                  <a:pt x="33" y="116"/>
                  <a:pt x="33" y="116"/>
                  <a:pt x="33" y="116"/>
                </a:cubicBezTo>
                <a:cubicBezTo>
                  <a:pt x="33" y="116"/>
                  <a:pt x="33" y="116"/>
                  <a:pt x="33" y="116"/>
                </a:cubicBezTo>
                <a:cubicBezTo>
                  <a:pt x="33" y="116"/>
                  <a:pt x="33" y="116"/>
                  <a:pt x="33" y="116"/>
                </a:cubicBezTo>
                <a:cubicBezTo>
                  <a:pt x="33" y="115"/>
                  <a:pt x="33" y="115"/>
                  <a:pt x="33" y="115"/>
                </a:cubicBezTo>
                <a:cubicBezTo>
                  <a:pt x="33" y="115"/>
                  <a:pt x="33" y="115"/>
                  <a:pt x="33" y="115"/>
                </a:cubicBezTo>
                <a:cubicBezTo>
                  <a:pt x="34" y="115"/>
                  <a:pt x="34" y="115"/>
                  <a:pt x="34" y="116"/>
                </a:cubicBezTo>
                <a:cubicBezTo>
                  <a:pt x="34" y="116"/>
                  <a:pt x="34" y="116"/>
                  <a:pt x="34" y="116"/>
                </a:cubicBezTo>
                <a:cubicBezTo>
                  <a:pt x="33" y="116"/>
                  <a:pt x="33" y="116"/>
                  <a:pt x="33" y="116"/>
                </a:cubicBezTo>
                <a:cubicBezTo>
                  <a:pt x="33" y="116"/>
                  <a:pt x="33" y="116"/>
                  <a:pt x="33" y="116"/>
                </a:cubicBezTo>
                <a:cubicBezTo>
                  <a:pt x="33" y="116"/>
                  <a:pt x="33" y="116"/>
                  <a:pt x="33" y="116"/>
                </a:cubicBezTo>
                <a:cubicBezTo>
                  <a:pt x="33" y="116"/>
                  <a:pt x="33" y="116"/>
                  <a:pt x="33" y="116"/>
                </a:cubicBezTo>
                <a:cubicBezTo>
                  <a:pt x="33" y="116"/>
                  <a:pt x="33" y="116"/>
                  <a:pt x="33" y="116"/>
                </a:cubicBezTo>
                <a:cubicBezTo>
                  <a:pt x="32" y="116"/>
                  <a:pt x="32" y="116"/>
                  <a:pt x="32" y="116"/>
                </a:cubicBezTo>
                <a:cubicBezTo>
                  <a:pt x="32" y="116"/>
                  <a:pt x="32" y="116"/>
                  <a:pt x="32" y="116"/>
                </a:cubicBezTo>
                <a:cubicBezTo>
                  <a:pt x="32" y="116"/>
                  <a:pt x="33" y="116"/>
                  <a:pt x="33" y="116"/>
                </a:cubicBezTo>
                <a:cubicBezTo>
                  <a:pt x="33" y="116"/>
                  <a:pt x="33" y="116"/>
                  <a:pt x="33" y="116"/>
                </a:cubicBezTo>
                <a:cubicBezTo>
                  <a:pt x="33" y="116"/>
                  <a:pt x="33" y="116"/>
                  <a:pt x="32" y="117"/>
                </a:cubicBezTo>
                <a:cubicBezTo>
                  <a:pt x="32" y="116"/>
                  <a:pt x="32" y="116"/>
                  <a:pt x="32" y="116"/>
                </a:cubicBezTo>
                <a:cubicBezTo>
                  <a:pt x="32" y="116"/>
                  <a:pt x="32" y="116"/>
                  <a:pt x="32" y="117"/>
                </a:cubicBezTo>
                <a:cubicBezTo>
                  <a:pt x="32" y="117"/>
                  <a:pt x="32" y="117"/>
                  <a:pt x="32" y="117"/>
                </a:cubicBezTo>
                <a:cubicBezTo>
                  <a:pt x="32" y="117"/>
                  <a:pt x="33" y="116"/>
                  <a:pt x="33" y="116"/>
                </a:cubicBezTo>
                <a:cubicBezTo>
                  <a:pt x="33" y="117"/>
                  <a:pt x="33" y="117"/>
                  <a:pt x="33" y="117"/>
                </a:cubicBezTo>
                <a:cubicBezTo>
                  <a:pt x="33" y="117"/>
                  <a:pt x="33" y="117"/>
                  <a:pt x="33" y="117"/>
                </a:cubicBezTo>
                <a:cubicBezTo>
                  <a:pt x="33" y="117"/>
                  <a:pt x="33" y="117"/>
                  <a:pt x="33" y="117"/>
                </a:cubicBezTo>
                <a:cubicBezTo>
                  <a:pt x="32" y="117"/>
                  <a:pt x="32" y="117"/>
                  <a:pt x="32" y="117"/>
                </a:cubicBezTo>
                <a:cubicBezTo>
                  <a:pt x="31" y="117"/>
                  <a:pt x="31" y="118"/>
                  <a:pt x="31" y="118"/>
                </a:cubicBezTo>
                <a:cubicBezTo>
                  <a:pt x="31" y="118"/>
                  <a:pt x="30" y="118"/>
                  <a:pt x="30" y="118"/>
                </a:cubicBezTo>
                <a:cubicBezTo>
                  <a:pt x="30" y="118"/>
                  <a:pt x="30" y="119"/>
                  <a:pt x="29" y="119"/>
                </a:cubicBezTo>
                <a:cubicBezTo>
                  <a:pt x="29" y="120"/>
                  <a:pt x="28" y="120"/>
                  <a:pt x="28" y="120"/>
                </a:cubicBezTo>
                <a:cubicBezTo>
                  <a:pt x="28" y="120"/>
                  <a:pt x="27" y="121"/>
                  <a:pt x="27" y="121"/>
                </a:cubicBezTo>
                <a:cubicBezTo>
                  <a:pt x="27" y="121"/>
                  <a:pt x="27" y="122"/>
                  <a:pt x="27" y="122"/>
                </a:cubicBezTo>
                <a:cubicBezTo>
                  <a:pt x="27" y="123"/>
                  <a:pt x="28" y="124"/>
                  <a:pt x="28" y="125"/>
                </a:cubicBezTo>
                <a:cubicBezTo>
                  <a:pt x="28" y="125"/>
                  <a:pt x="28" y="126"/>
                  <a:pt x="28" y="126"/>
                </a:cubicBezTo>
                <a:cubicBezTo>
                  <a:pt x="28" y="126"/>
                  <a:pt x="28" y="127"/>
                  <a:pt x="28" y="127"/>
                </a:cubicBezTo>
                <a:cubicBezTo>
                  <a:pt x="29" y="128"/>
                  <a:pt x="28" y="129"/>
                  <a:pt x="28" y="129"/>
                </a:cubicBezTo>
                <a:cubicBezTo>
                  <a:pt x="28" y="129"/>
                  <a:pt x="28" y="129"/>
                  <a:pt x="28" y="129"/>
                </a:cubicBezTo>
                <a:cubicBezTo>
                  <a:pt x="28" y="129"/>
                  <a:pt x="28" y="129"/>
                  <a:pt x="28" y="129"/>
                </a:cubicBezTo>
                <a:cubicBezTo>
                  <a:pt x="28" y="129"/>
                  <a:pt x="28" y="129"/>
                  <a:pt x="27" y="129"/>
                </a:cubicBezTo>
                <a:cubicBezTo>
                  <a:pt x="27" y="129"/>
                  <a:pt x="27" y="128"/>
                  <a:pt x="27" y="128"/>
                </a:cubicBezTo>
                <a:cubicBezTo>
                  <a:pt x="26" y="128"/>
                  <a:pt x="27" y="128"/>
                  <a:pt x="26" y="128"/>
                </a:cubicBezTo>
                <a:cubicBezTo>
                  <a:pt x="26" y="128"/>
                  <a:pt x="26" y="127"/>
                  <a:pt x="26" y="127"/>
                </a:cubicBezTo>
                <a:cubicBezTo>
                  <a:pt x="26" y="127"/>
                  <a:pt x="26" y="127"/>
                  <a:pt x="26" y="127"/>
                </a:cubicBezTo>
                <a:cubicBezTo>
                  <a:pt x="26" y="127"/>
                  <a:pt x="26" y="127"/>
                  <a:pt x="26" y="127"/>
                </a:cubicBezTo>
                <a:cubicBezTo>
                  <a:pt x="26" y="127"/>
                  <a:pt x="26" y="126"/>
                  <a:pt x="25" y="126"/>
                </a:cubicBezTo>
                <a:cubicBezTo>
                  <a:pt x="26" y="126"/>
                  <a:pt x="26" y="126"/>
                  <a:pt x="26" y="126"/>
                </a:cubicBezTo>
                <a:cubicBezTo>
                  <a:pt x="26" y="126"/>
                  <a:pt x="26" y="126"/>
                  <a:pt x="26" y="126"/>
                </a:cubicBezTo>
                <a:cubicBezTo>
                  <a:pt x="26" y="126"/>
                  <a:pt x="25" y="126"/>
                  <a:pt x="25" y="126"/>
                </a:cubicBezTo>
                <a:cubicBezTo>
                  <a:pt x="25" y="126"/>
                  <a:pt x="25" y="126"/>
                  <a:pt x="25" y="126"/>
                </a:cubicBezTo>
                <a:cubicBezTo>
                  <a:pt x="25" y="125"/>
                  <a:pt x="25" y="125"/>
                  <a:pt x="25" y="124"/>
                </a:cubicBezTo>
                <a:cubicBezTo>
                  <a:pt x="25" y="124"/>
                  <a:pt x="25" y="124"/>
                  <a:pt x="25" y="124"/>
                </a:cubicBezTo>
                <a:cubicBezTo>
                  <a:pt x="25" y="124"/>
                  <a:pt x="25" y="123"/>
                  <a:pt x="24" y="123"/>
                </a:cubicBezTo>
                <a:cubicBezTo>
                  <a:pt x="24" y="125"/>
                  <a:pt x="24" y="126"/>
                  <a:pt x="24" y="128"/>
                </a:cubicBezTo>
                <a:cubicBezTo>
                  <a:pt x="24" y="129"/>
                  <a:pt x="24" y="131"/>
                  <a:pt x="24" y="132"/>
                </a:cubicBezTo>
                <a:cubicBezTo>
                  <a:pt x="24" y="132"/>
                  <a:pt x="25" y="132"/>
                  <a:pt x="25" y="132"/>
                </a:cubicBezTo>
                <a:cubicBezTo>
                  <a:pt x="25" y="132"/>
                  <a:pt x="26" y="132"/>
                  <a:pt x="26" y="132"/>
                </a:cubicBezTo>
                <a:cubicBezTo>
                  <a:pt x="27" y="132"/>
                  <a:pt x="27" y="132"/>
                  <a:pt x="28" y="132"/>
                </a:cubicBezTo>
                <a:cubicBezTo>
                  <a:pt x="28" y="132"/>
                  <a:pt x="28" y="132"/>
                  <a:pt x="28" y="132"/>
                </a:cubicBezTo>
                <a:cubicBezTo>
                  <a:pt x="29" y="132"/>
                  <a:pt x="29" y="132"/>
                  <a:pt x="29" y="133"/>
                </a:cubicBezTo>
                <a:cubicBezTo>
                  <a:pt x="30" y="133"/>
                  <a:pt x="31" y="133"/>
                  <a:pt x="31" y="133"/>
                </a:cubicBezTo>
                <a:cubicBezTo>
                  <a:pt x="31" y="133"/>
                  <a:pt x="31" y="134"/>
                  <a:pt x="32" y="134"/>
                </a:cubicBezTo>
                <a:cubicBezTo>
                  <a:pt x="32" y="134"/>
                  <a:pt x="33" y="134"/>
                  <a:pt x="34" y="134"/>
                </a:cubicBezTo>
                <a:cubicBezTo>
                  <a:pt x="33" y="134"/>
                  <a:pt x="33" y="135"/>
                  <a:pt x="33" y="135"/>
                </a:cubicBezTo>
                <a:cubicBezTo>
                  <a:pt x="33" y="135"/>
                  <a:pt x="33" y="135"/>
                  <a:pt x="33" y="135"/>
                </a:cubicBezTo>
                <a:cubicBezTo>
                  <a:pt x="34" y="135"/>
                  <a:pt x="35" y="135"/>
                  <a:pt x="35" y="135"/>
                </a:cubicBezTo>
                <a:cubicBezTo>
                  <a:pt x="35" y="135"/>
                  <a:pt x="35" y="135"/>
                  <a:pt x="35" y="135"/>
                </a:cubicBezTo>
                <a:cubicBezTo>
                  <a:pt x="35" y="135"/>
                  <a:pt x="34" y="136"/>
                  <a:pt x="34" y="136"/>
                </a:cubicBezTo>
                <a:cubicBezTo>
                  <a:pt x="33" y="136"/>
                  <a:pt x="33" y="136"/>
                  <a:pt x="33" y="135"/>
                </a:cubicBezTo>
                <a:cubicBezTo>
                  <a:pt x="32" y="135"/>
                  <a:pt x="32" y="136"/>
                  <a:pt x="31" y="136"/>
                </a:cubicBezTo>
                <a:cubicBezTo>
                  <a:pt x="31" y="136"/>
                  <a:pt x="31" y="136"/>
                  <a:pt x="31" y="136"/>
                </a:cubicBezTo>
                <a:cubicBezTo>
                  <a:pt x="31" y="136"/>
                  <a:pt x="31" y="135"/>
                  <a:pt x="31" y="135"/>
                </a:cubicBezTo>
                <a:cubicBezTo>
                  <a:pt x="32" y="135"/>
                  <a:pt x="32" y="135"/>
                  <a:pt x="32" y="135"/>
                </a:cubicBezTo>
                <a:cubicBezTo>
                  <a:pt x="31" y="135"/>
                  <a:pt x="31" y="135"/>
                  <a:pt x="30" y="134"/>
                </a:cubicBezTo>
                <a:cubicBezTo>
                  <a:pt x="30" y="134"/>
                  <a:pt x="30" y="134"/>
                  <a:pt x="30" y="134"/>
                </a:cubicBezTo>
                <a:cubicBezTo>
                  <a:pt x="30" y="133"/>
                  <a:pt x="29" y="134"/>
                  <a:pt x="29" y="134"/>
                </a:cubicBezTo>
                <a:cubicBezTo>
                  <a:pt x="28" y="133"/>
                  <a:pt x="28" y="133"/>
                  <a:pt x="28" y="133"/>
                </a:cubicBezTo>
                <a:cubicBezTo>
                  <a:pt x="27" y="133"/>
                  <a:pt x="26" y="133"/>
                  <a:pt x="26" y="133"/>
                </a:cubicBezTo>
                <a:cubicBezTo>
                  <a:pt x="26" y="133"/>
                  <a:pt x="26" y="133"/>
                  <a:pt x="26" y="132"/>
                </a:cubicBezTo>
                <a:cubicBezTo>
                  <a:pt x="26" y="132"/>
                  <a:pt x="26" y="132"/>
                  <a:pt x="26" y="132"/>
                </a:cubicBezTo>
                <a:cubicBezTo>
                  <a:pt x="26" y="132"/>
                  <a:pt x="26" y="132"/>
                  <a:pt x="26" y="132"/>
                </a:cubicBezTo>
                <a:cubicBezTo>
                  <a:pt x="25" y="132"/>
                  <a:pt x="25" y="132"/>
                  <a:pt x="24" y="133"/>
                </a:cubicBezTo>
                <a:cubicBezTo>
                  <a:pt x="24" y="133"/>
                  <a:pt x="24" y="133"/>
                  <a:pt x="24" y="133"/>
                </a:cubicBezTo>
                <a:cubicBezTo>
                  <a:pt x="24" y="138"/>
                  <a:pt x="25" y="144"/>
                  <a:pt x="26" y="149"/>
                </a:cubicBezTo>
                <a:cubicBezTo>
                  <a:pt x="26" y="149"/>
                  <a:pt x="26" y="149"/>
                  <a:pt x="27" y="149"/>
                </a:cubicBezTo>
                <a:cubicBezTo>
                  <a:pt x="27" y="149"/>
                  <a:pt x="27" y="149"/>
                  <a:pt x="28" y="148"/>
                </a:cubicBezTo>
                <a:cubicBezTo>
                  <a:pt x="28" y="148"/>
                  <a:pt x="28" y="148"/>
                  <a:pt x="28" y="148"/>
                </a:cubicBezTo>
                <a:cubicBezTo>
                  <a:pt x="29" y="148"/>
                  <a:pt x="29" y="148"/>
                  <a:pt x="29" y="148"/>
                </a:cubicBezTo>
                <a:cubicBezTo>
                  <a:pt x="29" y="148"/>
                  <a:pt x="29" y="148"/>
                  <a:pt x="30" y="148"/>
                </a:cubicBezTo>
                <a:cubicBezTo>
                  <a:pt x="30" y="148"/>
                  <a:pt x="30" y="148"/>
                  <a:pt x="30" y="148"/>
                </a:cubicBezTo>
                <a:cubicBezTo>
                  <a:pt x="31" y="148"/>
                  <a:pt x="31" y="149"/>
                  <a:pt x="32" y="150"/>
                </a:cubicBezTo>
                <a:cubicBezTo>
                  <a:pt x="32" y="150"/>
                  <a:pt x="31" y="150"/>
                  <a:pt x="31" y="150"/>
                </a:cubicBezTo>
                <a:cubicBezTo>
                  <a:pt x="31" y="150"/>
                  <a:pt x="31" y="150"/>
                  <a:pt x="31" y="150"/>
                </a:cubicBezTo>
                <a:cubicBezTo>
                  <a:pt x="31" y="150"/>
                  <a:pt x="31" y="150"/>
                  <a:pt x="31" y="150"/>
                </a:cubicBezTo>
                <a:cubicBezTo>
                  <a:pt x="31" y="150"/>
                  <a:pt x="31" y="150"/>
                  <a:pt x="31" y="151"/>
                </a:cubicBezTo>
                <a:cubicBezTo>
                  <a:pt x="31" y="150"/>
                  <a:pt x="31" y="150"/>
                  <a:pt x="31" y="150"/>
                </a:cubicBezTo>
                <a:cubicBezTo>
                  <a:pt x="32" y="150"/>
                  <a:pt x="32" y="149"/>
                  <a:pt x="32" y="150"/>
                </a:cubicBezTo>
                <a:cubicBezTo>
                  <a:pt x="33" y="150"/>
                  <a:pt x="33" y="150"/>
                  <a:pt x="33" y="150"/>
                </a:cubicBezTo>
                <a:cubicBezTo>
                  <a:pt x="33" y="150"/>
                  <a:pt x="33" y="150"/>
                  <a:pt x="33" y="150"/>
                </a:cubicBezTo>
                <a:cubicBezTo>
                  <a:pt x="32" y="150"/>
                  <a:pt x="32" y="150"/>
                  <a:pt x="32" y="151"/>
                </a:cubicBezTo>
                <a:cubicBezTo>
                  <a:pt x="32" y="151"/>
                  <a:pt x="32" y="151"/>
                  <a:pt x="32" y="152"/>
                </a:cubicBezTo>
                <a:cubicBezTo>
                  <a:pt x="32" y="152"/>
                  <a:pt x="32" y="152"/>
                  <a:pt x="32" y="153"/>
                </a:cubicBezTo>
                <a:cubicBezTo>
                  <a:pt x="32" y="153"/>
                  <a:pt x="32" y="153"/>
                  <a:pt x="32" y="154"/>
                </a:cubicBezTo>
                <a:cubicBezTo>
                  <a:pt x="33" y="154"/>
                  <a:pt x="33" y="153"/>
                  <a:pt x="33" y="153"/>
                </a:cubicBezTo>
                <a:cubicBezTo>
                  <a:pt x="33" y="153"/>
                  <a:pt x="33" y="152"/>
                  <a:pt x="32" y="152"/>
                </a:cubicBezTo>
                <a:cubicBezTo>
                  <a:pt x="32" y="152"/>
                  <a:pt x="32" y="152"/>
                  <a:pt x="32" y="151"/>
                </a:cubicBezTo>
                <a:cubicBezTo>
                  <a:pt x="32" y="151"/>
                  <a:pt x="32" y="151"/>
                  <a:pt x="32" y="151"/>
                </a:cubicBezTo>
                <a:cubicBezTo>
                  <a:pt x="33" y="151"/>
                  <a:pt x="34" y="151"/>
                  <a:pt x="34" y="151"/>
                </a:cubicBezTo>
                <a:cubicBezTo>
                  <a:pt x="34" y="151"/>
                  <a:pt x="34" y="150"/>
                  <a:pt x="34" y="150"/>
                </a:cubicBezTo>
                <a:cubicBezTo>
                  <a:pt x="34" y="150"/>
                  <a:pt x="34" y="150"/>
                  <a:pt x="34" y="150"/>
                </a:cubicBezTo>
                <a:cubicBezTo>
                  <a:pt x="34" y="150"/>
                  <a:pt x="34" y="150"/>
                  <a:pt x="34" y="150"/>
                </a:cubicBezTo>
                <a:cubicBezTo>
                  <a:pt x="34" y="150"/>
                  <a:pt x="34" y="150"/>
                  <a:pt x="34" y="150"/>
                </a:cubicBezTo>
                <a:cubicBezTo>
                  <a:pt x="34" y="150"/>
                  <a:pt x="34" y="150"/>
                  <a:pt x="35" y="151"/>
                </a:cubicBezTo>
                <a:cubicBezTo>
                  <a:pt x="35" y="151"/>
                  <a:pt x="36" y="151"/>
                  <a:pt x="36" y="151"/>
                </a:cubicBezTo>
                <a:cubicBezTo>
                  <a:pt x="36" y="152"/>
                  <a:pt x="36" y="152"/>
                  <a:pt x="36" y="152"/>
                </a:cubicBezTo>
                <a:cubicBezTo>
                  <a:pt x="37" y="152"/>
                  <a:pt x="38" y="152"/>
                  <a:pt x="38" y="152"/>
                </a:cubicBezTo>
                <a:cubicBezTo>
                  <a:pt x="39" y="152"/>
                  <a:pt x="39" y="153"/>
                  <a:pt x="40" y="152"/>
                </a:cubicBezTo>
                <a:cubicBezTo>
                  <a:pt x="41" y="152"/>
                  <a:pt x="41" y="152"/>
                  <a:pt x="41" y="152"/>
                </a:cubicBezTo>
                <a:cubicBezTo>
                  <a:pt x="42" y="152"/>
                  <a:pt x="43" y="152"/>
                  <a:pt x="43" y="152"/>
                </a:cubicBezTo>
                <a:cubicBezTo>
                  <a:pt x="43" y="152"/>
                  <a:pt x="43" y="152"/>
                  <a:pt x="43" y="152"/>
                </a:cubicBezTo>
                <a:cubicBezTo>
                  <a:pt x="43" y="152"/>
                  <a:pt x="43" y="152"/>
                  <a:pt x="43" y="152"/>
                </a:cubicBezTo>
                <a:cubicBezTo>
                  <a:pt x="43" y="152"/>
                  <a:pt x="43" y="152"/>
                  <a:pt x="43" y="152"/>
                </a:cubicBezTo>
                <a:cubicBezTo>
                  <a:pt x="43" y="152"/>
                  <a:pt x="43" y="152"/>
                  <a:pt x="42" y="152"/>
                </a:cubicBezTo>
                <a:cubicBezTo>
                  <a:pt x="42" y="152"/>
                  <a:pt x="42" y="152"/>
                  <a:pt x="42" y="152"/>
                </a:cubicBezTo>
                <a:cubicBezTo>
                  <a:pt x="43" y="152"/>
                  <a:pt x="43" y="152"/>
                  <a:pt x="43" y="153"/>
                </a:cubicBezTo>
                <a:cubicBezTo>
                  <a:pt x="43" y="153"/>
                  <a:pt x="43" y="153"/>
                  <a:pt x="43" y="153"/>
                </a:cubicBezTo>
                <a:cubicBezTo>
                  <a:pt x="43" y="153"/>
                  <a:pt x="43" y="153"/>
                  <a:pt x="43" y="152"/>
                </a:cubicBezTo>
                <a:cubicBezTo>
                  <a:pt x="44" y="153"/>
                  <a:pt x="44" y="153"/>
                  <a:pt x="44" y="153"/>
                </a:cubicBezTo>
                <a:cubicBezTo>
                  <a:pt x="44" y="153"/>
                  <a:pt x="44" y="153"/>
                  <a:pt x="44" y="153"/>
                </a:cubicBezTo>
                <a:cubicBezTo>
                  <a:pt x="44" y="153"/>
                  <a:pt x="45" y="153"/>
                  <a:pt x="45" y="153"/>
                </a:cubicBezTo>
                <a:cubicBezTo>
                  <a:pt x="45" y="153"/>
                  <a:pt x="45" y="153"/>
                  <a:pt x="45" y="153"/>
                </a:cubicBezTo>
                <a:cubicBezTo>
                  <a:pt x="44" y="153"/>
                  <a:pt x="45" y="154"/>
                  <a:pt x="44" y="154"/>
                </a:cubicBezTo>
                <a:cubicBezTo>
                  <a:pt x="44" y="154"/>
                  <a:pt x="44" y="154"/>
                  <a:pt x="44" y="154"/>
                </a:cubicBezTo>
                <a:cubicBezTo>
                  <a:pt x="44" y="154"/>
                  <a:pt x="44" y="154"/>
                  <a:pt x="45" y="154"/>
                </a:cubicBezTo>
                <a:cubicBezTo>
                  <a:pt x="45" y="154"/>
                  <a:pt x="45" y="154"/>
                  <a:pt x="46" y="154"/>
                </a:cubicBezTo>
                <a:cubicBezTo>
                  <a:pt x="46" y="154"/>
                  <a:pt x="47" y="155"/>
                  <a:pt x="47" y="155"/>
                </a:cubicBezTo>
                <a:cubicBezTo>
                  <a:pt x="48" y="156"/>
                  <a:pt x="48" y="156"/>
                  <a:pt x="48" y="157"/>
                </a:cubicBezTo>
                <a:cubicBezTo>
                  <a:pt x="48" y="156"/>
                  <a:pt x="48" y="156"/>
                  <a:pt x="48" y="156"/>
                </a:cubicBezTo>
                <a:cubicBezTo>
                  <a:pt x="48" y="156"/>
                  <a:pt x="48" y="156"/>
                  <a:pt x="48" y="156"/>
                </a:cubicBezTo>
                <a:cubicBezTo>
                  <a:pt x="48" y="156"/>
                  <a:pt x="49" y="157"/>
                  <a:pt x="49" y="157"/>
                </a:cubicBezTo>
                <a:cubicBezTo>
                  <a:pt x="49" y="157"/>
                  <a:pt x="49" y="157"/>
                  <a:pt x="49" y="157"/>
                </a:cubicBezTo>
                <a:cubicBezTo>
                  <a:pt x="49" y="157"/>
                  <a:pt x="49" y="157"/>
                  <a:pt x="49" y="157"/>
                </a:cubicBezTo>
                <a:cubicBezTo>
                  <a:pt x="50" y="157"/>
                  <a:pt x="50" y="157"/>
                  <a:pt x="51" y="157"/>
                </a:cubicBezTo>
                <a:cubicBezTo>
                  <a:pt x="51" y="157"/>
                  <a:pt x="51" y="157"/>
                  <a:pt x="51" y="157"/>
                </a:cubicBezTo>
                <a:cubicBezTo>
                  <a:pt x="51" y="157"/>
                  <a:pt x="52" y="157"/>
                  <a:pt x="53" y="157"/>
                </a:cubicBezTo>
                <a:cubicBezTo>
                  <a:pt x="53" y="158"/>
                  <a:pt x="54" y="158"/>
                  <a:pt x="54" y="158"/>
                </a:cubicBezTo>
                <a:cubicBezTo>
                  <a:pt x="54" y="158"/>
                  <a:pt x="56" y="159"/>
                  <a:pt x="56" y="159"/>
                </a:cubicBezTo>
                <a:cubicBezTo>
                  <a:pt x="56" y="159"/>
                  <a:pt x="56" y="159"/>
                  <a:pt x="56" y="159"/>
                </a:cubicBezTo>
                <a:cubicBezTo>
                  <a:pt x="56" y="159"/>
                  <a:pt x="56" y="160"/>
                  <a:pt x="56" y="160"/>
                </a:cubicBezTo>
                <a:cubicBezTo>
                  <a:pt x="56" y="161"/>
                  <a:pt x="57" y="162"/>
                  <a:pt x="58" y="162"/>
                </a:cubicBezTo>
                <a:cubicBezTo>
                  <a:pt x="58" y="162"/>
                  <a:pt x="58" y="163"/>
                  <a:pt x="58" y="163"/>
                </a:cubicBezTo>
                <a:cubicBezTo>
                  <a:pt x="57" y="163"/>
                  <a:pt x="57" y="164"/>
                  <a:pt x="57" y="164"/>
                </a:cubicBezTo>
                <a:cubicBezTo>
                  <a:pt x="57" y="164"/>
                  <a:pt x="56" y="164"/>
                  <a:pt x="56" y="165"/>
                </a:cubicBezTo>
                <a:cubicBezTo>
                  <a:pt x="55" y="165"/>
                  <a:pt x="55" y="166"/>
                  <a:pt x="55" y="166"/>
                </a:cubicBezTo>
                <a:cubicBezTo>
                  <a:pt x="55" y="166"/>
                  <a:pt x="55" y="166"/>
                  <a:pt x="55" y="166"/>
                </a:cubicBezTo>
                <a:cubicBezTo>
                  <a:pt x="56" y="166"/>
                  <a:pt x="56" y="166"/>
                  <a:pt x="56" y="166"/>
                </a:cubicBezTo>
                <a:cubicBezTo>
                  <a:pt x="57" y="166"/>
                  <a:pt x="57" y="166"/>
                  <a:pt x="57" y="166"/>
                </a:cubicBezTo>
                <a:cubicBezTo>
                  <a:pt x="57" y="167"/>
                  <a:pt x="58" y="166"/>
                  <a:pt x="58" y="166"/>
                </a:cubicBezTo>
                <a:cubicBezTo>
                  <a:pt x="58" y="167"/>
                  <a:pt x="58" y="167"/>
                  <a:pt x="58" y="167"/>
                </a:cubicBezTo>
                <a:cubicBezTo>
                  <a:pt x="58" y="167"/>
                  <a:pt x="58" y="167"/>
                  <a:pt x="58" y="167"/>
                </a:cubicBezTo>
                <a:cubicBezTo>
                  <a:pt x="59" y="166"/>
                  <a:pt x="59" y="166"/>
                  <a:pt x="59" y="166"/>
                </a:cubicBezTo>
                <a:cubicBezTo>
                  <a:pt x="60" y="166"/>
                  <a:pt x="60" y="165"/>
                  <a:pt x="60" y="165"/>
                </a:cubicBezTo>
                <a:cubicBezTo>
                  <a:pt x="60" y="165"/>
                  <a:pt x="61" y="165"/>
                  <a:pt x="61" y="165"/>
                </a:cubicBezTo>
                <a:cubicBezTo>
                  <a:pt x="61" y="165"/>
                  <a:pt x="61" y="165"/>
                  <a:pt x="61" y="165"/>
                </a:cubicBezTo>
                <a:cubicBezTo>
                  <a:pt x="62" y="166"/>
                  <a:pt x="63" y="166"/>
                  <a:pt x="63" y="166"/>
                </a:cubicBezTo>
                <a:cubicBezTo>
                  <a:pt x="63" y="166"/>
                  <a:pt x="63" y="166"/>
                  <a:pt x="63" y="166"/>
                </a:cubicBezTo>
                <a:cubicBezTo>
                  <a:pt x="63" y="166"/>
                  <a:pt x="63" y="166"/>
                  <a:pt x="63" y="166"/>
                </a:cubicBezTo>
                <a:cubicBezTo>
                  <a:pt x="64" y="166"/>
                  <a:pt x="64" y="167"/>
                  <a:pt x="64" y="167"/>
                </a:cubicBezTo>
                <a:cubicBezTo>
                  <a:pt x="64" y="167"/>
                  <a:pt x="64" y="167"/>
                  <a:pt x="64" y="168"/>
                </a:cubicBezTo>
                <a:cubicBezTo>
                  <a:pt x="64" y="168"/>
                  <a:pt x="65" y="167"/>
                  <a:pt x="65" y="167"/>
                </a:cubicBezTo>
                <a:cubicBezTo>
                  <a:pt x="66" y="167"/>
                  <a:pt x="66" y="167"/>
                  <a:pt x="67" y="168"/>
                </a:cubicBezTo>
                <a:cubicBezTo>
                  <a:pt x="67" y="168"/>
                  <a:pt x="67" y="168"/>
                  <a:pt x="68" y="168"/>
                </a:cubicBezTo>
                <a:cubicBezTo>
                  <a:pt x="68" y="168"/>
                  <a:pt x="69" y="167"/>
                  <a:pt x="70" y="168"/>
                </a:cubicBezTo>
                <a:cubicBezTo>
                  <a:pt x="71" y="168"/>
                  <a:pt x="71" y="169"/>
                  <a:pt x="72" y="170"/>
                </a:cubicBezTo>
                <a:cubicBezTo>
                  <a:pt x="73" y="170"/>
                  <a:pt x="74" y="170"/>
                  <a:pt x="74" y="170"/>
                </a:cubicBezTo>
                <a:cubicBezTo>
                  <a:pt x="75" y="170"/>
                  <a:pt x="75" y="173"/>
                  <a:pt x="75" y="173"/>
                </a:cubicBezTo>
                <a:cubicBezTo>
                  <a:pt x="75" y="175"/>
                  <a:pt x="74" y="176"/>
                  <a:pt x="73" y="177"/>
                </a:cubicBezTo>
                <a:cubicBezTo>
                  <a:pt x="73" y="177"/>
                  <a:pt x="73" y="177"/>
                  <a:pt x="72" y="177"/>
                </a:cubicBezTo>
                <a:cubicBezTo>
                  <a:pt x="72" y="177"/>
                  <a:pt x="72" y="177"/>
                  <a:pt x="72" y="178"/>
                </a:cubicBezTo>
                <a:cubicBezTo>
                  <a:pt x="72" y="178"/>
                  <a:pt x="72" y="179"/>
                  <a:pt x="71" y="179"/>
                </a:cubicBezTo>
                <a:cubicBezTo>
                  <a:pt x="71" y="179"/>
                  <a:pt x="71" y="179"/>
                  <a:pt x="71" y="179"/>
                </a:cubicBezTo>
                <a:cubicBezTo>
                  <a:pt x="71" y="179"/>
                  <a:pt x="71" y="179"/>
                  <a:pt x="71" y="179"/>
                </a:cubicBezTo>
                <a:cubicBezTo>
                  <a:pt x="71" y="179"/>
                  <a:pt x="71" y="179"/>
                  <a:pt x="71" y="179"/>
                </a:cubicBezTo>
                <a:cubicBezTo>
                  <a:pt x="71" y="180"/>
                  <a:pt x="70" y="180"/>
                  <a:pt x="70" y="181"/>
                </a:cubicBezTo>
                <a:cubicBezTo>
                  <a:pt x="70" y="182"/>
                  <a:pt x="70" y="182"/>
                  <a:pt x="70" y="183"/>
                </a:cubicBezTo>
                <a:cubicBezTo>
                  <a:pt x="71" y="183"/>
                  <a:pt x="70" y="184"/>
                  <a:pt x="70" y="184"/>
                </a:cubicBezTo>
                <a:cubicBezTo>
                  <a:pt x="70" y="185"/>
                  <a:pt x="70" y="185"/>
                  <a:pt x="70" y="185"/>
                </a:cubicBezTo>
                <a:cubicBezTo>
                  <a:pt x="70" y="185"/>
                  <a:pt x="69" y="186"/>
                  <a:pt x="69" y="187"/>
                </a:cubicBezTo>
                <a:cubicBezTo>
                  <a:pt x="70" y="187"/>
                  <a:pt x="70" y="187"/>
                  <a:pt x="70" y="187"/>
                </a:cubicBezTo>
                <a:cubicBezTo>
                  <a:pt x="69" y="188"/>
                  <a:pt x="69" y="188"/>
                  <a:pt x="69" y="188"/>
                </a:cubicBezTo>
                <a:cubicBezTo>
                  <a:pt x="69" y="188"/>
                  <a:pt x="69" y="188"/>
                  <a:pt x="69" y="189"/>
                </a:cubicBezTo>
                <a:cubicBezTo>
                  <a:pt x="68" y="189"/>
                  <a:pt x="68" y="189"/>
                  <a:pt x="68" y="190"/>
                </a:cubicBezTo>
                <a:cubicBezTo>
                  <a:pt x="68" y="190"/>
                  <a:pt x="68" y="190"/>
                  <a:pt x="68" y="190"/>
                </a:cubicBezTo>
                <a:cubicBezTo>
                  <a:pt x="67" y="191"/>
                  <a:pt x="67" y="191"/>
                  <a:pt x="67" y="191"/>
                </a:cubicBezTo>
                <a:cubicBezTo>
                  <a:pt x="66" y="192"/>
                  <a:pt x="66" y="192"/>
                  <a:pt x="65" y="192"/>
                </a:cubicBezTo>
                <a:cubicBezTo>
                  <a:pt x="65" y="192"/>
                  <a:pt x="64" y="192"/>
                  <a:pt x="64" y="192"/>
                </a:cubicBezTo>
                <a:cubicBezTo>
                  <a:pt x="64" y="192"/>
                  <a:pt x="64" y="192"/>
                  <a:pt x="63" y="192"/>
                </a:cubicBezTo>
                <a:cubicBezTo>
                  <a:pt x="63" y="192"/>
                  <a:pt x="63" y="192"/>
                  <a:pt x="63" y="193"/>
                </a:cubicBezTo>
                <a:cubicBezTo>
                  <a:pt x="63" y="193"/>
                  <a:pt x="63" y="192"/>
                  <a:pt x="62" y="192"/>
                </a:cubicBezTo>
                <a:cubicBezTo>
                  <a:pt x="62" y="193"/>
                  <a:pt x="60" y="194"/>
                  <a:pt x="60" y="194"/>
                </a:cubicBezTo>
                <a:cubicBezTo>
                  <a:pt x="60" y="194"/>
                  <a:pt x="60" y="195"/>
                  <a:pt x="59" y="195"/>
                </a:cubicBezTo>
                <a:cubicBezTo>
                  <a:pt x="59" y="195"/>
                  <a:pt x="59" y="195"/>
                  <a:pt x="59" y="195"/>
                </a:cubicBezTo>
                <a:cubicBezTo>
                  <a:pt x="60" y="195"/>
                  <a:pt x="59" y="196"/>
                  <a:pt x="59" y="196"/>
                </a:cubicBezTo>
                <a:cubicBezTo>
                  <a:pt x="59" y="196"/>
                  <a:pt x="59" y="196"/>
                  <a:pt x="59" y="196"/>
                </a:cubicBezTo>
                <a:cubicBezTo>
                  <a:pt x="60" y="199"/>
                  <a:pt x="58" y="199"/>
                  <a:pt x="58" y="200"/>
                </a:cubicBezTo>
                <a:cubicBezTo>
                  <a:pt x="57" y="200"/>
                  <a:pt x="57" y="201"/>
                  <a:pt x="57" y="201"/>
                </a:cubicBezTo>
                <a:cubicBezTo>
                  <a:pt x="57" y="202"/>
                  <a:pt x="56" y="202"/>
                  <a:pt x="56" y="203"/>
                </a:cubicBezTo>
                <a:cubicBezTo>
                  <a:pt x="56" y="202"/>
                  <a:pt x="57" y="201"/>
                  <a:pt x="57" y="201"/>
                </a:cubicBezTo>
                <a:cubicBezTo>
                  <a:pt x="57" y="201"/>
                  <a:pt x="57" y="201"/>
                  <a:pt x="57" y="201"/>
                </a:cubicBezTo>
                <a:cubicBezTo>
                  <a:pt x="57" y="201"/>
                  <a:pt x="56" y="201"/>
                  <a:pt x="56" y="201"/>
                </a:cubicBezTo>
                <a:cubicBezTo>
                  <a:pt x="56" y="201"/>
                  <a:pt x="56" y="201"/>
                  <a:pt x="56" y="201"/>
                </a:cubicBezTo>
                <a:cubicBezTo>
                  <a:pt x="56" y="201"/>
                  <a:pt x="56" y="201"/>
                  <a:pt x="56" y="202"/>
                </a:cubicBezTo>
                <a:cubicBezTo>
                  <a:pt x="56" y="202"/>
                  <a:pt x="55" y="202"/>
                  <a:pt x="55" y="202"/>
                </a:cubicBezTo>
                <a:cubicBezTo>
                  <a:pt x="74" y="221"/>
                  <a:pt x="100" y="232"/>
                  <a:pt x="128" y="232"/>
                </a:cubicBezTo>
                <a:cubicBezTo>
                  <a:pt x="179" y="232"/>
                  <a:pt x="221" y="195"/>
                  <a:pt x="230" y="147"/>
                </a:cubicBezTo>
                <a:cubicBezTo>
                  <a:pt x="230" y="147"/>
                  <a:pt x="230" y="146"/>
                  <a:pt x="230" y="146"/>
                </a:cubicBezTo>
                <a:cubicBezTo>
                  <a:pt x="230" y="146"/>
                  <a:pt x="230" y="146"/>
                  <a:pt x="230" y="146"/>
                </a:cubicBezTo>
                <a:cubicBezTo>
                  <a:pt x="229" y="146"/>
                  <a:pt x="230" y="145"/>
                  <a:pt x="230" y="145"/>
                </a:cubicBezTo>
                <a:cubicBezTo>
                  <a:pt x="229" y="145"/>
                  <a:pt x="229" y="145"/>
                  <a:pt x="229" y="145"/>
                </a:cubicBezTo>
                <a:cubicBezTo>
                  <a:pt x="229" y="144"/>
                  <a:pt x="229" y="143"/>
                  <a:pt x="229" y="143"/>
                </a:cubicBezTo>
                <a:cubicBezTo>
                  <a:pt x="229" y="143"/>
                  <a:pt x="229" y="143"/>
                  <a:pt x="229" y="143"/>
                </a:cubicBezTo>
                <a:cubicBezTo>
                  <a:pt x="229" y="143"/>
                  <a:pt x="229" y="143"/>
                  <a:pt x="229" y="143"/>
                </a:cubicBezTo>
                <a:cubicBezTo>
                  <a:pt x="229" y="143"/>
                  <a:pt x="228" y="143"/>
                  <a:pt x="228" y="143"/>
                </a:cubicBezTo>
                <a:cubicBezTo>
                  <a:pt x="228" y="142"/>
                  <a:pt x="228" y="142"/>
                  <a:pt x="228" y="142"/>
                </a:cubicBezTo>
                <a:cubicBezTo>
                  <a:pt x="228" y="142"/>
                  <a:pt x="228" y="142"/>
                  <a:pt x="228" y="142"/>
                </a:cubicBezTo>
                <a:cubicBezTo>
                  <a:pt x="228" y="141"/>
                  <a:pt x="227" y="141"/>
                  <a:pt x="227" y="141"/>
                </a:cubicBezTo>
                <a:cubicBezTo>
                  <a:pt x="227" y="141"/>
                  <a:pt x="227" y="141"/>
                  <a:pt x="227" y="141"/>
                </a:cubicBezTo>
                <a:cubicBezTo>
                  <a:pt x="227" y="140"/>
                  <a:pt x="227" y="139"/>
                  <a:pt x="227" y="139"/>
                </a:cubicBezTo>
                <a:cubicBezTo>
                  <a:pt x="227" y="139"/>
                  <a:pt x="227" y="139"/>
                  <a:pt x="227" y="138"/>
                </a:cubicBezTo>
                <a:cubicBezTo>
                  <a:pt x="227" y="138"/>
                  <a:pt x="227" y="137"/>
                  <a:pt x="228" y="137"/>
                </a:cubicBezTo>
                <a:cubicBezTo>
                  <a:pt x="227" y="137"/>
                  <a:pt x="227" y="137"/>
                  <a:pt x="227" y="137"/>
                </a:cubicBezTo>
                <a:cubicBezTo>
                  <a:pt x="227" y="136"/>
                  <a:pt x="227" y="136"/>
                  <a:pt x="227" y="135"/>
                </a:cubicBezTo>
                <a:cubicBezTo>
                  <a:pt x="227" y="134"/>
                  <a:pt x="226" y="134"/>
                  <a:pt x="226" y="133"/>
                </a:cubicBezTo>
                <a:cubicBezTo>
                  <a:pt x="226" y="133"/>
                  <a:pt x="226" y="132"/>
                  <a:pt x="226" y="131"/>
                </a:cubicBezTo>
                <a:cubicBezTo>
                  <a:pt x="226" y="131"/>
                  <a:pt x="226" y="130"/>
                  <a:pt x="225" y="130"/>
                </a:cubicBezTo>
                <a:cubicBezTo>
                  <a:pt x="225" y="130"/>
                  <a:pt x="225" y="130"/>
                  <a:pt x="225" y="130"/>
                </a:cubicBezTo>
                <a:cubicBezTo>
                  <a:pt x="225" y="131"/>
                  <a:pt x="225" y="131"/>
                  <a:pt x="224" y="131"/>
                </a:cubicBezTo>
                <a:cubicBezTo>
                  <a:pt x="224" y="132"/>
                  <a:pt x="224" y="132"/>
                  <a:pt x="223" y="132"/>
                </a:cubicBezTo>
                <a:cubicBezTo>
                  <a:pt x="223" y="132"/>
                  <a:pt x="223" y="132"/>
                  <a:pt x="223" y="132"/>
                </a:cubicBezTo>
                <a:cubicBezTo>
                  <a:pt x="223" y="132"/>
                  <a:pt x="223" y="132"/>
                  <a:pt x="223" y="132"/>
                </a:cubicBezTo>
                <a:cubicBezTo>
                  <a:pt x="223" y="132"/>
                  <a:pt x="223" y="132"/>
                  <a:pt x="223" y="132"/>
                </a:cubicBezTo>
                <a:cubicBezTo>
                  <a:pt x="223" y="132"/>
                  <a:pt x="223" y="132"/>
                  <a:pt x="223" y="132"/>
                </a:cubicBezTo>
                <a:cubicBezTo>
                  <a:pt x="223" y="132"/>
                  <a:pt x="223" y="131"/>
                  <a:pt x="223" y="131"/>
                </a:cubicBezTo>
                <a:cubicBezTo>
                  <a:pt x="222" y="131"/>
                  <a:pt x="222" y="132"/>
                  <a:pt x="222" y="132"/>
                </a:cubicBezTo>
                <a:cubicBezTo>
                  <a:pt x="222" y="132"/>
                  <a:pt x="222" y="132"/>
                  <a:pt x="222" y="132"/>
                </a:cubicBezTo>
                <a:cubicBezTo>
                  <a:pt x="222" y="131"/>
                  <a:pt x="222" y="131"/>
                  <a:pt x="222" y="130"/>
                </a:cubicBezTo>
                <a:cubicBezTo>
                  <a:pt x="223" y="129"/>
                  <a:pt x="222" y="128"/>
                  <a:pt x="222" y="128"/>
                </a:cubicBezTo>
                <a:cubicBezTo>
                  <a:pt x="222" y="128"/>
                  <a:pt x="222" y="128"/>
                  <a:pt x="222" y="128"/>
                </a:cubicBezTo>
                <a:cubicBezTo>
                  <a:pt x="222" y="128"/>
                  <a:pt x="222" y="128"/>
                  <a:pt x="222" y="128"/>
                </a:cubicBezTo>
                <a:cubicBezTo>
                  <a:pt x="221" y="128"/>
                  <a:pt x="221" y="128"/>
                  <a:pt x="221" y="128"/>
                </a:cubicBezTo>
                <a:cubicBezTo>
                  <a:pt x="221" y="128"/>
                  <a:pt x="221" y="128"/>
                  <a:pt x="222" y="128"/>
                </a:cubicBezTo>
                <a:cubicBezTo>
                  <a:pt x="222" y="128"/>
                  <a:pt x="222" y="128"/>
                  <a:pt x="222" y="128"/>
                </a:cubicBezTo>
                <a:cubicBezTo>
                  <a:pt x="222" y="127"/>
                  <a:pt x="221" y="127"/>
                  <a:pt x="221" y="127"/>
                </a:cubicBezTo>
                <a:cubicBezTo>
                  <a:pt x="221" y="127"/>
                  <a:pt x="221" y="127"/>
                  <a:pt x="221" y="127"/>
                </a:cubicBezTo>
                <a:cubicBezTo>
                  <a:pt x="221" y="126"/>
                  <a:pt x="221" y="126"/>
                  <a:pt x="221" y="126"/>
                </a:cubicBezTo>
                <a:cubicBezTo>
                  <a:pt x="220" y="126"/>
                  <a:pt x="220" y="126"/>
                  <a:pt x="220" y="126"/>
                </a:cubicBezTo>
                <a:cubicBezTo>
                  <a:pt x="219" y="126"/>
                  <a:pt x="220" y="124"/>
                  <a:pt x="219" y="123"/>
                </a:cubicBezTo>
                <a:cubicBezTo>
                  <a:pt x="219" y="124"/>
                  <a:pt x="219" y="124"/>
                  <a:pt x="218" y="124"/>
                </a:cubicBezTo>
                <a:cubicBezTo>
                  <a:pt x="218" y="123"/>
                  <a:pt x="218" y="123"/>
                  <a:pt x="218" y="123"/>
                </a:cubicBezTo>
                <a:cubicBezTo>
                  <a:pt x="218" y="123"/>
                  <a:pt x="218" y="123"/>
                  <a:pt x="218" y="123"/>
                </a:cubicBezTo>
                <a:cubicBezTo>
                  <a:pt x="218" y="123"/>
                  <a:pt x="218" y="123"/>
                  <a:pt x="218" y="124"/>
                </a:cubicBezTo>
                <a:cubicBezTo>
                  <a:pt x="218" y="124"/>
                  <a:pt x="218" y="124"/>
                  <a:pt x="218" y="124"/>
                </a:cubicBezTo>
                <a:cubicBezTo>
                  <a:pt x="218" y="124"/>
                  <a:pt x="218" y="124"/>
                  <a:pt x="218" y="125"/>
                </a:cubicBezTo>
                <a:cubicBezTo>
                  <a:pt x="217" y="125"/>
                  <a:pt x="217" y="125"/>
                  <a:pt x="217" y="125"/>
                </a:cubicBezTo>
                <a:cubicBezTo>
                  <a:pt x="217" y="125"/>
                  <a:pt x="217" y="124"/>
                  <a:pt x="217" y="124"/>
                </a:cubicBezTo>
                <a:cubicBezTo>
                  <a:pt x="217" y="124"/>
                  <a:pt x="217" y="124"/>
                  <a:pt x="217" y="124"/>
                </a:cubicBezTo>
                <a:cubicBezTo>
                  <a:pt x="217" y="124"/>
                  <a:pt x="217" y="125"/>
                  <a:pt x="217" y="125"/>
                </a:cubicBezTo>
                <a:cubicBezTo>
                  <a:pt x="217" y="125"/>
                  <a:pt x="217" y="125"/>
                  <a:pt x="217" y="125"/>
                </a:cubicBezTo>
                <a:cubicBezTo>
                  <a:pt x="217" y="125"/>
                  <a:pt x="217" y="125"/>
                  <a:pt x="217" y="124"/>
                </a:cubicBezTo>
                <a:cubicBezTo>
                  <a:pt x="217" y="124"/>
                  <a:pt x="217" y="125"/>
                  <a:pt x="216" y="125"/>
                </a:cubicBezTo>
                <a:cubicBezTo>
                  <a:pt x="216" y="125"/>
                  <a:pt x="216" y="125"/>
                  <a:pt x="216" y="125"/>
                </a:cubicBezTo>
                <a:cubicBezTo>
                  <a:pt x="216" y="125"/>
                  <a:pt x="216" y="125"/>
                  <a:pt x="216" y="125"/>
                </a:cubicBezTo>
                <a:cubicBezTo>
                  <a:pt x="216" y="125"/>
                  <a:pt x="216" y="125"/>
                  <a:pt x="216" y="125"/>
                </a:cubicBezTo>
                <a:cubicBezTo>
                  <a:pt x="216" y="125"/>
                  <a:pt x="216" y="125"/>
                  <a:pt x="216" y="125"/>
                </a:cubicBezTo>
                <a:cubicBezTo>
                  <a:pt x="216" y="125"/>
                  <a:pt x="216" y="125"/>
                  <a:pt x="216" y="125"/>
                </a:cubicBezTo>
                <a:cubicBezTo>
                  <a:pt x="215" y="125"/>
                  <a:pt x="215" y="125"/>
                  <a:pt x="215" y="125"/>
                </a:cubicBezTo>
                <a:cubicBezTo>
                  <a:pt x="215" y="125"/>
                  <a:pt x="215" y="125"/>
                  <a:pt x="215" y="125"/>
                </a:cubicBezTo>
                <a:cubicBezTo>
                  <a:pt x="215" y="125"/>
                  <a:pt x="215" y="125"/>
                  <a:pt x="215" y="125"/>
                </a:cubicBezTo>
                <a:cubicBezTo>
                  <a:pt x="215" y="125"/>
                  <a:pt x="215" y="125"/>
                  <a:pt x="215" y="124"/>
                </a:cubicBezTo>
                <a:cubicBezTo>
                  <a:pt x="215" y="125"/>
                  <a:pt x="215" y="125"/>
                  <a:pt x="215" y="125"/>
                </a:cubicBezTo>
                <a:cubicBezTo>
                  <a:pt x="214" y="125"/>
                  <a:pt x="214" y="125"/>
                  <a:pt x="213" y="125"/>
                </a:cubicBezTo>
                <a:cubicBezTo>
                  <a:pt x="213" y="126"/>
                  <a:pt x="214" y="126"/>
                  <a:pt x="214" y="126"/>
                </a:cubicBezTo>
                <a:cubicBezTo>
                  <a:pt x="213" y="126"/>
                  <a:pt x="213" y="127"/>
                  <a:pt x="213" y="127"/>
                </a:cubicBezTo>
                <a:cubicBezTo>
                  <a:pt x="212" y="127"/>
                  <a:pt x="212" y="127"/>
                  <a:pt x="212" y="127"/>
                </a:cubicBezTo>
                <a:cubicBezTo>
                  <a:pt x="211" y="128"/>
                  <a:pt x="211" y="128"/>
                  <a:pt x="210" y="129"/>
                </a:cubicBezTo>
                <a:cubicBezTo>
                  <a:pt x="210" y="129"/>
                  <a:pt x="210" y="129"/>
                  <a:pt x="210" y="129"/>
                </a:cubicBezTo>
                <a:cubicBezTo>
                  <a:pt x="210" y="129"/>
                  <a:pt x="209" y="130"/>
                  <a:pt x="209" y="130"/>
                </a:cubicBezTo>
                <a:cubicBezTo>
                  <a:pt x="209" y="130"/>
                  <a:pt x="209" y="130"/>
                  <a:pt x="208" y="130"/>
                </a:cubicBezTo>
                <a:cubicBezTo>
                  <a:pt x="208" y="130"/>
                  <a:pt x="208" y="131"/>
                  <a:pt x="208" y="131"/>
                </a:cubicBezTo>
                <a:cubicBezTo>
                  <a:pt x="208" y="131"/>
                  <a:pt x="207" y="131"/>
                  <a:pt x="207" y="131"/>
                </a:cubicBezTo>
                <a:cubicBezTo>
                  <a:pt x="207" y="132"/>
                  <a:pt x="207" y="132"/>
                  <a:pt x="207" y="132"/>
                </a:cubicBezTo>
                <a:cubicBezTo>
                  <a:pt x="206" y="132"/>
                  <a:pt x="206" y="132"/>
                  <a:pt x="206" y="132"/>
                </a:cubicBezTo>
                <a:cubicBezTo>
                  <a:pt x="206" y="132"/>
                  <a:pt x="206" y="132"/>
                  <a:pt x="206" y="133"/>
                </a:cubicBezTo>
                <a:cubicBezTo>
                  <a:pt x="205" y="133"/>
                  <a:pt x="206" y="134"/>
                  <a:pt x="206" y="134"/>
                </a:cubicBezTo>
                <a:cubicBezTo>
                  <a:pt x="206" y="135"/>
                  <a:pt x="205" y="136"/>
                  <a:pt x="205" y="137"/>
                </a:cubicBezTo>
                <a:cubicBezTo>
                  <a:pt x="205" y="137"/>
                  <a:pt x="205" y="138"/>
                  <a:pt x="205" y="138"/>
                </a:cubicBezTo>
                <a:cubicBezTo>
                  <a:pt x="205" y="138"/>
                  <a:pt x="205" y="138"/>
                  <a:pt x="205" y="139"/>
                </a:cubicBezTo>
                <a:cubicBezTo>
                  <a:pt x="204" y="139"/>
                  <a:pt x="204" y="139"/>
                  <a:pt x="204" y="139"/>
                </a:cubicBezTo>
                <a:cubicBezTo>
                  <a:pt x="204" y="139"/>
                  <a:pt x="204" y="140"/>
                  <a:pt x="204" y="140"/>
                </a:cubicBezTo>
                <a:cubicBezTo>
                  <a:pt x="204" y="140"/>
                  <a:pt x="204" y="140"/>
                  <a:pt x="204" y="140"/>
                </a:cubicBezTo>
                <a:cubicBezTo>
                  <a:pt x="203" y="140"/>
                  <a:pt x="203" y="140"/>
                  <a:pt x="203" y="141"/>
                </a:cubicBezTo>
                <a:cubicBezTo>
                  <a:pt x="203" y="141"/>
                  <a:pt x="203" y="141"/>
                  <a:pt x="202" y="141"/>
                </a:cubicBezTo>
                <a:cubicBezTo>
                  <a:pt x="202" y="141"/>
                  <a:pt x="202" y="141"/>
                  <a:pt x="202" y="140"/>
                </a:cubicBezTo>
                <a:cubicBezTo>
                  <a:pt x="202" y="140"/>
                  <a:pt x="201" y="139"/>
                  <a:pt x="201" y="139"/>
                </a:cubicBezTo>
                <a:cubicBezTo>
                  <a:pt x="200" y="137"/>
                  <a:pt x="200" y="137"/>
                  <a:pt x="200" y="137"/>
                </a:cubicBezTo>
                <a:cubicBezTo>
                  <a:pt x="200" y="137"/>
                  <a:pt x="200" y="137"/>
                  <a:pt x="200" y="136"/>
                </a:cubicBezTo>
                <a:cubicBezTo>
                  <a:pt x="200" y="136"/>
                  <a:pt x="200" y="136"/>
                  <a:pt x="200" y="135"/>
                </a:cubicBezTo>
                <a:cubicBezTo>
                  <a:pt x="199" y="135"/>
                  <a:pt x="199" y="134"/>
                  <a:pt x="199" y="134"/>
                </a:cubicBezTo>
                <a:cubicBezTo>
                  <a:pt x="199" y="133"/>
                  <a:pt x="198" y="132"/>
                  <a:pt x="198" y="131"/>
                </a:cubicBezTo>
                <a:cubicBezTo>
                  <a:pt x="198" y="130"/>
                  <a:pt x="198" y="129"/>
                  <a:pt x="197" y="128"/>
                </a:cubicBezTo>
                <a:cubicBezTo>
                  <a:pt x="197" y="128"/>
                  <a:pt x="197" y="127"/>
                  <a:pt x="197" y="127"/>
                </a:cubicBezTo>
                <a:cubicBezTo>
                  <a:pt x="197" y="126"/>
                  <a:pt x="197" y="126"/>
                  <a:pt x="197" y="126"/>
                </a:cubicBezTo>
                <a:cubicBezTo>
                  <a:pt x="198" y="126"/>
                  <a:pt x="197" y="126"/>
                  <a:pt x="197" y="125"/>
                </a:cubicBezTo>
                <a:cubicBezTo>
                  <a:pt x="197" y="125"/>
                  <a:pt x="197" y="125"/>
                  <a:pt x="197" y="124"/>
                </a:cubicBezTo>
                <a:cubicBezTo>
                  <a:pt x="197" y="124"/>
                  <a:pt x="197" y="124"/>
                  <a:pt x="196" y="124"/>
                </a:cubicBezTo>
                <a:cubicBezTo>
                  <a:pt x="196" y="124"/>
                  <a:pt x="196" y="125"/>
                  <a:pt x="196" y="125"/>
                </a:cubicBezTo>
                <a:cubicBezTo>
                  <a:pt x="197" y="125"/>
                  <a:pt x="196" y="126"/>
                  <a:pt x="195" y="126"/>
                </a:cubicBezTo>
                <a:cubicBezTo>
                  <a:pt x="195" y="126"/>
                  <a:pt x="195" y="126"/>
                  <a:pt x="195" y="126"/>
                </a:cubicBezTo>
                <a:cubicBezTo>
                  <a:pt x="194" y="126"/>
                  <a:pt x="193" y="124"/>
                  <a:pt x="193" y="124"/>
                </a:cubicBezTo>
                <a:cubicBezTo>
                  <a:pt x="193" y="124"/>
                  <a:pt x="193" y="124"/>
                  <a:pt x="193" y="124"/>
                </a:cubicBezTo>
                <a:cubicBezTo>
                  <a:pt x="193" y="124"/>
                  <a:pt x="194" y="124"/>
                  <a:pt x="194" y="124"/>
                </a:cubicBezTo>
                <a:cubicBezTo>
                  <a:pt x="194" y="124"/>
                  <a:pt x="194" y="124"/>
                  <a:pt x="194" y="123"/>
                </a:cubicBezTo>
                <a:cubicBezTo>
                  <a:pt x="193" y="124"/>
                  <a:pt x="192" y="123"/>
                  <a:pt x="192" y="123"/>
                </a:cubicBezTo>
                <a:cubicBezTo>
                  <a:pt x="192" y="123"/>
                  <a:pt x="192" y="122"/>
                  <a:pt x="192" y="122"/>
                </a:cubicBezTo>
                <a:cubicBezTo>
                  <a:pt x="191" y="122"/>
                  <a:pt x="191" y="122"/>
                  <a:pt x="191" y="122"/>
                </a:cubicBezTo>
                <a:cubicBezTo>
                  <a:pt x="191" y="122"/>
                  <a:pt x="191" y="121"/>
                  <a:pt x="190" y="121"/>
                </a:cubicBezTo>
                <a:cubicBezTo>
                  <a:pt x="190" y="121"/>
                  <a:pt x="190" y="121"/>
                  <a:pt x="190" y="121"/>
                </a:cubicBezTo>
                <a:cubicBezTo>
                  <a:pt x="190" y="120"/>
                  <a:pt x="190" y="120"/>
                  <a:pt x="190" y="120"/>
                </a:cubicBezTo>
                <a:cubicBezTo>
                  <a:pt x="189" y="120"/>
                  <a:pt x="187" y="121"/>
                  <a:pt x="187" y="120"/>
                </a:cubicBezTo>
                <a:cubicBezTo>
                  <a:pt x="187" y="120"/>
                  <a:pt x="186" y="120"/>
                  <a:pt x="186" y="120"/>
                </a:cubicBezTo>
                <a:cubicBezTo>
                  <a:pt x="185" y="120"/>
                  <a:pt x="185" y="120"/>
                  <a:pt x="185" y="120"/>
                </a:cubicBezTo>
                <a:cubicBezTo>
                  <a:pt x="185" y="121"/>
                  <a:pt x="184" y="121"/>
                  <a:pt x="184" y="121"/>
                </a:cubicBezTo>
                <a:cubicBezTo>
                  <a:pt x="183" y="121"/>
                  <a:pt x="183" y="120"/>
                  <a:pt x="183" y="120"/>
                </a:cubicBezTo>
                <a:cubicBezTo>
                  <a:pt x="182" y="120"/>
                  <a:pt x="182" y="120"/>
                  <a:pt x="181" y="120"/>
                </a:cubicBezTo>
                <a:cubicBezTo>
                  <a:pt x="181" y="120"/>
                  <a:pt x="181" y="120"/>
                  <a:pt x="181" y="120"/>
                </a:cubicBezTo>
                <a:cubicBezTo>
                  <a:pt x="180" y="120"/>
                  <a:pt x="180" y="120"/>
                  <a:pt x="180" y="120"/>
                </a:cubicBezTo>
                <a:cubicBezTo>
                  <a:pt x="179" y="120"/>
                  <a:pt x="179" y="120"/>
                  <a:pt x="179" y="120"/>
                </a:cubicBezTo>
                <a:cubicBezTo>
                  <a:pt x="179" y="119"/>
                  <a:pt x="179" y="119"/>
                  <a:pt x="179" y="119"/>
                </a:cubicBezTo>
                <a:cubicBezTo>
                  <a:pt x="178" y="119"/>
                  <a:pt x="178" y="118"/>
                  <a:pt x="178" y="118"/>
                </a:cubicBezTo>
                <a:cubicBezTo>
                  <a:pt x="178" y="118"/>
                  <a:pt x="178" y="118"/>
                  <a:pt x="178" y="118"/>
                </a:cubicBezTo>
                <a:cubicBezTo>
                  <a:pt x="178" y="118"/>
                  <a:pt x="177" y="118"/>
                  <a:pt x="177" y="118"/>
                </a:cubicBezTo>
                <a:cubicBezTo>
                  <a:pt x="177" y="118"/>
                  <a:pt x="176" y="119"/>
                  <a:pt x="176" y="119"/>
                </a:cubicBezTo>
                <a:cubicBezTo>
                  <a:pt x="176" y="119"/>
                  <a:pt x="175" y="119"/>
                  <a:pt x="175" y="119"/>
                </a:cubicBezTo>
                <a:cubicBezTo>
                  <a:pt x="175" y="118"/>
                  <a:pt x="174" y="118"/>
                  <a:pt x="174" y="118"/>
                </a:cubicBezTo>
                <a:cubicBezTo>
                  <a:pt x="174" y="118"/>
                  <a:pt x="173" y="118"/>
                  <a:pt x="173" y="117"/>
                </a:cubicBezTo>
                <a:cubicBezTo>
                  <a:pt x="173" y="117"/>
                  <a:pt x="172" y="117"/>
                  <a:pt x="172" y="117"/>
                </a:cubicBezTo>
                <a:cubicBezTo>
                  <a:pt x="172" y="117"/>
                  <a:pt x="171" y="116"/>
                  <a:pt x="171" y="116"/>
                </a:cubicBezTo>
                <a:cubicBezTo>
                  <a:pt x="171" y="115"/>
                  <a:pt x="171" y="115"/>
                  <a:pt x="171" y="115"/>
                </a:cubicBezTo>
                <a:cubicBezTo>
                  <a:pt x="171" y="115"/>
                  <a:pt x="171" y="115"/>
                  <a:pt x="171" y="114"/>
                </a:cubicBezTo>
                <a:cubicBezTo>
                  <a:pt x="170" y="114"/>
                  <a:pt x="170" y="114"/>
                  <a:pt x="170" y="114"/>
                </a:cubicBezTo>
                <a:cubicBezTo>
                  <a:pt x="170" y="114"/>
                  <a:pt x="170" y="114"/>
                  <a:pt x="170" y="114"/>
                </a:cubicBezTo>
                <a:cubicBezTo>
                  <a:pt x="169" y="114"/>
                  <a:pt x="169" y="114"/>
                  <a:pt x="169" y="114"/>
                </a:cubicBezTo>
                <a:cubicBezTo>
                  <a:pt x="169" y="114"/>
                  <a:pt x="169" y="114"/>
                  <a:pt x="169" y="114"/>
                </a:cubicBezTo>
                <a:cubicBezTo>
                  <a:pt x="169" y="114"/>
                  <a:pt x="168" y="114"/>
                  <a:pt x="168" y="115"/>
                </a:cubicBezTo>
                <a:cubicBezTo>
                  <a:pt x="168" y="115"/>
                  <a:pt x="168" y="115"/>
                  <a:pt x="168" y="115"/>
                </a:cubicBezTo>
                <a:cubicBezTo>
                  <a:pt x="168" y="115"/>
                  <a:pt x="168" y="115"/>
                  <a:pt x="168" y="115"/>
                </a:cubicBezTo>
                <a:cubicBezTo>
                  <a:pt x="168" y="115"/>
                  <a:pt x="168" y="115"/>
                  <a:pt x="168" y="115"/>
                </a:cubicBezTo>
                <a:cubicBezTo>
                  <a:pt x="168" y="115"/>
                  <a:pt x="168" y="115"/>
                  <a:pt x="168" y="115"/>
                </a:cubicBezTo>
                <a:cubicBezTo>
                  <a:pt x="168" y="115"/>
                  <a:pt x="168" y="115"/>
                  <a:pt x="168" y="115"/>
                </a:cubicBezTo>
                <a:cubicBezTo>
                  <a:pt x="168" y="116"/>
                  <a:pt x="169" y="117"/>
                  <a:pt x="169" y="117"/>
                </a:cubicBezTo>
                <a:cubicBezTo>
                  <a:pt x="169" y="117"/>
                  <a:pt x="169" y="117"/>
                  <a:pt x="170" y="118"/>
                </a:cubicBezTo>
                <a:cubicBezTo>
                  <a:pt x="170" y="118"/>
                  <a:pt x="169" y="118"/>
                  <a:pt x="170" y="118"/>
                </a:cubicBezTo>
                <a:cubicBezTo>
                  <a:pt x="170" y="118"/>
                  <a:pt x="170" y="118"/>
                  <a:pt x="171" y="118"/>
                </a:cubicBezTo>
                <a:cubicBezTo>
                  <a:pt x="171" y="119"/>
                  <a:pt x="171" y="119"/>
                  <a:pt x="170" y="119"/>
                </a:cubicBezTo>
                <a:cubicBezTo>
                  <a:pt x="170" y="119"/>
                  <a:pt x="171" y="119"/>
                  <a:pt x="171" y="119"/>
                </a:cubicBezTo>
                <a:cubicBezTo>
                  <a:pt x="170" y="119"/>
                  <a:pt x="171" y="120"/>
                  <a:pt x="171" y="120"/>
                </a:cubicBezTo>
                <a:cubicBezTo>
                  <a:pt x="171" y="120"/>
                  <a:pt x="171" y="120"/>
                  <a:pt x="171" y="120"/>
                </a:cubicBezTo>
                <a:cubicBezTo>
                  <a:pt x="171" y="120"/>
                  <a:pt x="171" y="121"/>
                  <a:pt x="171" y="121"/>
                </a:cubicBezTo>
                <a:cubicBezTo>
                  <a:pt x="172" y="121"/>
                  <a:pt x="172" y="121"/>
                  <a:pt x="172" y="121"/>
                </a:cubicBezTo>
                <a:cubicBezTo>
                  <a:pt x="171" y="120"/>
                  <a:pt x="172" y="120"/>
                  <a:pt x="172" y="119"/>
                </a:cubicBezTo>
                <a:cubicBezTo>
                  <a:pt x="172" y="119"/>
                  <a:pt x="172" y="119"/>
                  <a:pt x="172" y="119"/>
                </a:cubicBezTo>
                <a:cubicBezTo>
                  <a:pt x="172" y="120"/>
                  <a:pt x="172" y="119"/>
                  <a:pt x="172" y="120"/>
                </a:cubicBezTo>
                <a:cubicBezTo>
                  <a:pt x="172" y="120"/>
                  <a:pt x="172" y="121"/>
                  <a:pt x="172" y="121"/>
                </a:cubicBezTo>
                <a:cubicBezTo>
                  <a:pt x="172" y="121"/>
                  <a:pt x="172" y="121"/>
                  <a:pt x="172" y="122"/>
                </a:cubicBezTo>
                <a:cubicBezTo>
                  <a:pt x="172" y="122"/>
                  <a:pt x="172" y="122"/>
                  <a:pt x="172" y="122"/>
                </a:cubicBezTo>
                <a:cubicBezTo>
                  <a:pt x="173" y="122"/>
                  <a:pt x="173" y="122"/>
                  <a:pt x="173" y="122"/>
                </a:cubicBezTo>
                <a:cubicBezTo>
                  <a:pt x="173" y="122"/>
                  <a:pt x="173" y="122"/>
                  <a:pt x="173" y="122"/>
                </a:cubicBezTo>
                <a:cubicBezTo>
                  <a:pt x="174" y="122"/>
                  <a:pt x="175" y="122"/>
                  <a:pt x="175" y="122"/>
                </a:cubicBezTo>
                <a:cubicBezTo>
                  <a:pt x="175" y="122"/>
                  <a:pt x="175" y="122"/>
                  <a:pt x="175" y="122"/>
                </a:cubicBezTo>
                <a:cubicBezTo>
                  <a:pt x="175" y="122"/>
                  <a:pt x="175" y="122"/>
                  <a:pt x="176" y="122"/>
                </a:cubicBezTo>
                <a:cubicBezTo>
                  <a:pt x="176" y="122"/>
                  <a:pt x="176" y="122"/>
                  <a:pt x="176" y="121"/>
                </a:cubicBezTo>
                <a:cubicBezTo>
                  <a:pt x="176" y="121"/>
                  <a:pt x="176" y="121"/>
                  <a:pt x="176" y="121"/>
                </a:cubicBezTo>
                <a:cubicBezTo>
                  <a:pt x="177" y="120"/>
                  <a:pt x="177" y="120"/>
                  <a:pt x="177" y="120"/>
                </a:cubicBezTo>
                <a:cubicBezTo>
                  <a:pt x="178" y="120"/>
                  <a:pt x="178" y="119"/>
                  <a:pt x="178" y="119"/>
                </a:cubicBezTo>
                <a:cubicBezTo>
                  <a:pt x="178" y="119"/>
                  <a:pt x="178" y="119"/>
                  <a:pt x="178" y="119"/>
                </a:cubicBezTo>
                <a:cubicBezTo>
                  <a:pt x="178" y="120"/>
                  <a:pt x="178" y="120"/>
                  <a:pt x="178" y="120"/>
                </a:cubicBezTo>
                <a:cubicBezTo>
                  <a:pt x="178" y="120"/>
                  <a:pt x="178" y="120"/>
                  <a:pt x="178" y="120"/>
                </a:cubicBezTo>
                <a:cubicBezTo>
                  <a:pt x="178" y="120"/>
                  <a:pt x="178" y="121"/>
                  <a:pt x="178" y="121"/>
                </a:cubicBezTo>
                <a:cubicBezTo>
                  <a:pt x="178" y="121"/>
                  <a:pt x="179" y="122"/>
                  <a:pt x="179" y="122"/>
                </a:cubicBezTo>
                <a:cubicBezTo>
                  <a:pt x="179" y="122"/>
                  <a:pt x="180" y="122"/>
                  <a:pt x="180" y="123"/>
                </a:cubicBezTo>
                <a:cubicBezTo>
                  <a:pt x="180" y="123"/>
                  <a:pt x="180" y="122"/>
                  <a:pt x="181" y="123"/>
                </a:cubicBezTo>
                <a:cubicBezTo>
                  <a:pt x="181" y="123"/>
                  <a:pt x="181" y="123"/>
                  <a:pt x="181" y="124"/>
                </a:cubicBezTo>
                <a:cubicBezTo>
                  <a:pt x="181" y="124"/>
                  <a:pt x="182" y="124"/>
                  <a:pt x="182" y="124"/>
                </a:cubicBezTo>
                <a:cubicBezTo>
                  <a:pt x="182" y="124"/>
                  <a:pt x="182" y="125"/>
                  <a:pt x="181" y="125"/>
                </a:cubicBezTo>
                <a:cubicBezTo>
                  <a:pt x="181" y="125"/>
                  <a:pt x="181" y="125"/>
                  <a:pt x="181" y="125"/>
                </a:cubicBezTo>
                <a:cubicBezTo>
                  <a:pt x="181" y="126"/>
                  <a:pt x="181" y="126"/>
                  <a:pt x="180" y="126"/>
                </a:cubicBezTo>
                <a:cubicBezTo>
                  <a:pt x="180" y="126"/>
                  <a:pt x="180" y="126"/>
                  <a:pt x="180" y="126"/>
                </a:cubicBezTo>
                <a:cubicBezTo>
                  <a:pt x="180" y="127"/>
                  <a:pt x="180" y="128"/>
                  <a:pt x="180" y="128"/>
                </a:cubicBezTo>
                <a:cubicBezTo>
                  <a:pt x="179" y="128"/>
                  <a:pt x="178" y="128"/>
                  <a:pt x="178" y="129"/>
                </a:cubicBezTo>
                <a:cubicBezTo>
                  <a:pt x="178" y="129"/>
                  <a:pt x="178" y="129"/>
                  <a:pt x="178" y="129"/>
                </a:cubicBezTo>
                <a:cubicBezTo>
                  <a:pt x="178" y="129"/>
                  <a:pt x="177" y="129"/>
                  <a:pt x="177" y="129"/>
                </a:cubicBezTo>
                <a:cubicBezTo>
                  <a:pt x="177" y="129"/>
                  <a:pt x="177" y="130"/>
                  <a:pt x="177" y="130"/>
                </a:cubicBezTo>
                <a:cubicBezTo>
                  <a:pt x="176" y="130"/>
                  <a:pt x="176" y="130"/>
                  <a:pt x="176" y="130"/>
                </a:cubicBezTo>
                <a:cubicBezTo>
                  <a:pt x="176" y="130"/>
                  <a:pt x="176" y="130"/>
                  <a:pt x="175" y="130"/>
                </a:cubicBezTo>
                <a:cubicBezTo>
                  <a:pt x="175" y="131"/>
                  <a:pt x="174" y="131"/>
                  <a:pt x="174" y="131"/>
                </a:cubicBezTo>
                <a:cubicBezTo>
                  <a:pt x="174" y="131"/>
                  <a:pt x="173" y="131"/>
                  <a:pt x="173" y="132"/>
                </a:cubicBezTo>
                <a:cubicBezTo>
                  <a:pt x="173" y="132"/>
                  <a:pt x="173" y="132"/>
                  <a:pt x="173" y="132"/>
                </a:cubicBezTo>
                <a:cubicBezTo>
                  <a:pt x="172" y="133"/>
                  <a:pt x="171" y="133"/>
                  <a:pt x="170" y="133"/>
                </a:cubicBezTo>
                <a:cubicBezTo>
                  <a:pt x="169" y="133"/>
                  <a:pt x="169" y="134"/>
                  <a:pt x="169" y="134"/>
                </a:cubicBezTo>
                <a:cubicBezTo>
                  <a:pt x="169" y="134"/>
                  <a:pt x="168" y="134"/>
                  <a:pt x="168" y="134"/>
                </a:cubicBezTo>
                <a:cubicBezTo>
                  <a:pt x="168" y="134"/>
                  <a:pt x="167" y="134"/>
                  <a:pt x="167" y="135"/>
                </a:cubicBezTo>
                <a:cubicBezTo>
                  <a:pt x="166" y="135"/>
                  <a:pt x="166" y="135"/>
                  <a:pt x="166" y="135"/>
                </a:cubicBezTo>
                <a:cubicBezTo>
                  <a:pt x="165" y="135"/>
                  <a:pt x="165" y="135"/>
                  <a:pt x="165" y="135"/>
                </a:cubicBezTo>
                <a:cubicBezTo>
                  <a:pt x="164" y="136"/>
                  <a:pt x="163" y="136"/>
                  <a:pt x="163" y="135"/>
                </a:cubicBezTo>
                <a:cubicBezTo>
                  <a:pt x="163" y="134"/>
                  <a:pt x="163" y="134"/>
                  <a:pt x="163" y="134"/>
                </a:cubicBezTo>
                <a:cubicBezTo>
                  <a:pt x="162" y="134"/>
                  <a:pt x="162" y="133"/>
                  <a:pt x="162" y="132"/>
                </a:cubicBezTo>
                <a:cubicBezTo>
                  <a:pt x="162" y="132"/>
                  <a:pt x="162" y="132"/>
                  <a:pt x="162" y="132"/>
                </a:cubicBezTo>
                <a:cubicBezTo>
                  <a:pt x="162" y="131"/>
                  <a:pt x="162" y="131"/>
                  <a:pt x="162" y="131"/>
                </a:cubicBezTo>
                <a:cubicBezTo>
                  <a:pt x="162" y="130"/>
                  <a:pt x="161" y="130"/>
                  <a:pt x="161" y="129"/>
                </a:cubicBezTo>
                <a:cubicBezTo>
                  <a:pt x="161" y="129"/>
                  <a:pt x="161" y="129"/>
                  <a:pt x="161" y="129"/>
                </a:cubicBezTo>
                <a:cubicBezTo>
                  <a:pt x="160" y="128"/>
                  <a:pt x="160" y="128"/>
                  <a:pt x="160" y="127"/>
                </a:cubicBezTo>
                <a:cubicBezTo>
                  <a:pt x="159" y="127"/>
                  <a:pt x="159" y="127"/>
                  <a:pt x="158" y="126"/>
                </a:cubicBezTo>
                <a:cubicBezTo>
                  <a:pt x="158" y="126"/>
                  <a:pt x="158" y="126"/>
                  <a:pt x="158" y="125"/>
                </a:cubicBezTo>
                <a:cubicBezTo>
                  <a:pt x="158" y="125"/>
                  <a:pt x="158" y="124"/>
                  <a:pt x="158" y="123"/>
                </a:cubicBezTo>
                <a:cubicBezTo>
                  <a:pt x="157" y="123"/>
                  <a:pt x="157" y="123"/>
                  <a:pt x="157" y="122"/>
                </a:cubicBezTo>
                <a:cubicBezTo>
                  <a:pt x="156" y="122"/>
                  <a:pt x="156" y="122"/>
                  <a:pt x="156" y="121"/>
                </a:cubicBezTo>
                <a:cubicBezTo>
                  <a:pt x="156" y="120"/>
                  <a:pt x="155" y="120"/>
                  <a:pt x="155" y="119"/>
                </a:cubicBezTo>
                <a:cubicBezTo>
                  <a:pt x="154" y="119"/>
                  <a:pt x="154" y="118"/>
                  <a:pt x="154" y="118"/>
                </a:cubicBezTo>
                <a:cubicBezTo>
                  <a:pt x="153" y="117"/>
                  <a:pt x="153" y="117"/>
                  <a:pt x="153" y="117"/>
                </a:cubicBezTo>
                <a:cubicBezTo>
                  <a:pt x="153" y="117"/>
                  <a:pt x="153" y="117"/>
                  <a:pt x="153" y="117"/>
                </a:cubicBezTo>
                <a:cubicBezTo>
                  <a:pt x="153" y="116"/>
                  <a:pt x="153" y="116"/>
                  <a:pt x="153" y="115"/>
                </a:cubicBezTo>
                <a:cubicBezTo>
                  <a:pt x="153" y="115"/>
                  <a:pt x="153" y="115"/>
                  <a:pt x="153" y="115"/>
                </a:cubicBezTo>
                <a:cubicBezTo>
                  <a:pt x="153" y="114"/>
                  <a:pt x="152" y="114"/>
                  <a:pt x="152" y="113"/>
                </a:cubicBezTo>
                <a:cubicBezTo>
                  <a:pt x="152" y="112"/>
                  <a:pt x="152" y="112"/>
                  <a:pt x="153" y="111"/>
                </a:cubicBezTo>
                <a:cubicBezTo>
                  <a:pt x="153" y="111"/>
                  <a:pt x="153" y="111"/>
                  <a:pt x="153" y="111"/>
                </a:cubicBezTo>
                <a:cubicBezTo>
                  <a:pt x="153" y="110"/>
                  <a:pt x="153" y="109"/>
                  <a:pt x="154" y="109"/>
                </a:cubicBezTo>
                <a:cubicBezTo>
                  <a:pt x="154" y="108"/>
                  <a:pt x="154" y="108"/>
                  <a:pt x="154" y="107"/>
                </a:cubicBezTo>
                <a:cubicBezTo>
                  <a:pt x="154" y="107"/>
                  <a:pt x="154" y="107"/>
                  <a:pt x="154" y="107"/>
                </a:cubicBezTo>
                <a:cubicBezTo>
                  <a:pt x="154" y="107"/>
                  <a:pt x="154" y="106"/>
                  <a:pt x="154" y="106"/>
                </a:cubicBezTo>
                <a:cubicBezTo>
                  <a:pt x="154" y="106"/>
                  <a:pt x="154" y="106"/>
                  <a:pt x="154" y="106"/>
                </a:cubicBezTo>
                <a:cubicBezTo>
                  <a:pt x="154" y="106"/>
                  <a:pt x="154" y="106"/>
                  <a:pt x="154" y="106"/>
                </a:cubicBezTo>
                <a:cubicBezTo>
                  <a:pt x="154" y="106"/>
                  <a:pt x="154" y="106"/>
                  <a:pt x="154" y="106"/>
                </a:cubicBezTo>
                <a:cubicBezTo>
                  <a:pt x="154" y="106"/>
                  <a:pt x="154" y="106"/>
                  <a:pt x="154" y="106"/>
                </a:cubicBezTo>
                <a:cubicBezTo>
                  <a:pt x="154" y="106"/>
                  <a:pt x="154" y="106"/>
                  <a:pt x="153" y="106"/>
                </a:cubicBezTo>
                <a:cubicBezTo>
                  <a:pt x="153" y="106"/>
                  <a:pt x="153" y="106"/>
                  <a:pt x="152" y="106"/>
                </a:cubicBezTo>
                <a:cubicBezTo>
                  <a:pt x="152" y="106"/>
                  <a:pt x="152" y="106"/>
                  <a:pt x="152" y="106"/>
                </a:cubicBezTo>
                <a:cubicBezTo>
                  <a:pt x="151" y="106"/>
                  <a:pt x="151" y="107"/>
                  <a:pt x="150" y="107"/>
                </a:cubicBezTo>
                <a:cubicBezTo>
                  <a:pt x="150" y="106"/>
                  <a:pt x="150" y="106"/>
                  <a:pt x="149" y="106"/>
                </a:cubicBezTo>
                <a:cubicBezTo>
                  <a:pt x="149" y="106"/>
                  <a:pt x="148" y="105"/>
                  <a:pt x="148" y="106"/>
                </a:cubicBezTo>
                <a:cubicBezTo>
                  <a:pt x="148" y="106"/>
                  <a:pt x="148" y="106"/>
                  <a:pt x="148" y="106"/>
                </a:cubicBezTo>
                <a:cubicBezTo>
                  <a:pt x="148" y="106"/>
                  <a:pt x="148" y="106"/>
                  <a:pt x="147" y="106"/>
                </a:cubicBezTo>
                <a:cubicBezTo>
                  <a:pt x="147" y="106"/>
                  <a:pt x="147" y="106"/>
                  <a:pt x="146" y="106"/>
                </a:cubicBezTo>
                <a:cubicBezTo>
                  <a:pt x="146" y="106"/>
                  <a:pt x="146" y="106"/>
                  <a:pt x="146" y="106"/>
                </a:cubicBezTo>
                <a:cubicBezTo>
                  <a:pt x="146" y="106"/>
                  <a:pt x="146" y="106"/>
                  <a:pt x="146" y="106"/>
                </a:cubicBezTo>
                <a:cubicBezTo>
                  <a:pt x="145" y="106"/>
                  <a:pt x="145" y="106"/>
                  <a:pt x="145" y="106"/>
                </a:cubicBezTo>
                <a:cubicBezTo>
                  <a:pt x="145" y="106"/>
                  <a:pt x="145" y="106"/>
                  <a:pt x="145" y="106"/>
                </a:cubicBezTo>
                <a:cubicBezTo>
                  <a:pt x="145" y="106"/>
                  <a:pt x="145" y="106"/>
                  <a:pt x="145" y="106"/>
                </a:cubicBezTo>
                <a:cubicBezTo>
                  <a:pt x="145" y="106"/>
                  <a:pt x="145" y="106"/>
                  <a:pt x="145" y="106"/>
                </a:cubicBezTo>
                <a:cubicBezTo>
                  <a:pt x="145" y="105"/>
                  <a:pt x="145" y="105"/>
                  <a:pt x="145" y="105"/>
                </a:cubicBezTo>
                <a:cubicBezTo>
                  <a:pt x="145" y="105"/>
                  <a:pt x="145" y="105"/>
                  <a:pt x="145" y="105"/>
                </a:cubicBezTo>
                <a:cubicBezTo>
                  <a:pt x="145" y="105"/>
                  <a:pt x="144" y="105"/>
                  <a:pt x="144" y="105"/>
                </a:cubicBezTo>
                <a:cubicBezTo>
                  <a:pt x="144" y="105"/>
                  <a:pt x="144" y="105"/>
                  <a:pt x="144" y="105"/>
                </a:cubicBezTo>
                <a:cubicBezTo>
                  <a:pt x="144" y="105"/>
                  <a:pt x="144" y="105"/>
                  <a:pt x="144" y="105"/>
                </a:cubicBezTo>
                <a:cubicBezTo>
                  <a:pt x="144" y="105"/>
                  <a:pt x="144" y="105"/>
                  <a:pt x="144" y="105"/>
                </a:cubicBezTo>
                <a:cubicBezTo>
                  <a:pt x="144" y="105"/>
                  <a:pt x="144" y="105"/>
                  <a:pt x="144" y="105"/>
                </a:cubicBezTo>
                <a:cubicBezTo>
                  <a:pt x="144" y="104"/>
                  <a:pt x="144" y="104"/>
                  <a:pt x="144" y="104"/>
                </a:cubicBezTo>
                <a:cubicBezTo>
                  <a:pt x="143" y="104"/>
                  <a:pt x="143" y="104"/>
                  <a:pt x="143" y="104"/>
                </a:cubicBezTo>
                <a:cubicBezTo>
                  <a:pt x="143" y="104"/>
                  <a:pt x="143" y="104"/>
                  <a:pt x="143" y="104"/>
                </a:cubicBezTo>
                <a:cubicBezTo>
                  <a:pt x="143" y="103"/>
                  <a:pt x="143" y="103"/>
                  <a:pt x="143" y="103"/>
                </a:cubicBezTo>
                <a:cubicBezTo>
                  <a:pt x="143" y="103"/>
                  <a:pt x="143" y="103"/>
                  <a:pt x="143" y="103"/>
                </a:cubicBezTo>
                <a:cubicBezTo>
                  <a:pt x="144" y="103"/>
                  <a:pt x="144" y="103"/>
                  <a:pt x="143" y="103"/>
                </a:cubicBezTo>
                <a:cubicBezTo>
                  <a:pt x="143" y="103"/>
                  <a:pt x="143" y="103"/>
                  <a:pt x="143" y="103"/>
                </a:cubicBezTo>
                <a:cubicBezTo>
                  <a:pt x="143" y="103"/>
                  <a:pt x="144" y="103"/>
                  <a:pt x="144" y="103"/>
                </a:cubicBezTo>
                <a:cubicBezTo>
                  <a:pt x="144" y="103"/>
                  <a:pt x="144" y="103"/>
                  <a:pt x="144" y="103"/>
                </a:cubicBezTo>
                <a:cubicBezTo>
                  <a:pt x="143" y="103"/>
                  <a:pt x="143" y="103"/>
                  <a:pt x="143" y="103"/>
                </a:cubicBezTo>
                <a:cubicBezTo>
                  <a:pt x="143" y="102"/>
                  <a:pt x="143" y="102"/>
                  <a:pt x="143" y="102"/>
                </a:cubicBezTo>
                <a:cubicBezTo>
                  <a:pt x="143" y="102"/>
                  <a:pt x="143" y="102"/>
                  <a:pt x="143" y="102"/>
                </a:cubicBezTo>
                <a:cubicBezTo>
                  <a:pt x="143" y="102"/>
                  <a:pt x="143" y="102"/>
                  <a:pt x="143" y="102"/>
                </a:cubicBezTo>
                <a:cubicBezTo>
                  <a:pt x="143" y="102"/>
                  <a:pt x="143" y="102"/>
                  <a:pt x="144" y="102"/>
                </a:cubicBezTo>
                <a:cubicBezTo>
                  <a:pt x="144" y="102"/>
                  <a:pt x="144" y="102"/>
                  <a:pt x="144" y="102"/>
                </a:cubicBezTo>
                <a:cubicBezTo>
                  <a:pt x="143" y="102"/>
                  <a:pt x="143" y="102"/>
                  <a:pt x="143" y="102"/>
                </a:cubicBezTo>
                <a:cubicBezTo>
                  <a:pt x="143" y="102"/>
                  <a:pt x="143" y="101"/>
                  <a:pt x="143" y="101"/>
                </a:cubicBezTo>
                <a:cubicBezTo>
                  <a:pt x="143" y="101"/>
                  <a:pt x="143" y="101"/>
                  <a:pt x="143" y="101"/>
                </a:cubicBezTo>
                <a:cubicBezTo>
                  <a:pt x="143" y="101"/>
                  <a:pt x="144" y="101"/>
                  <a:pt x="144" y="100"/>
                </a:cubicBezTo>
                <a:cubicBezTo>
                  <a:pt x="144" y="101"/>
                  <a:pt x="144" y="101"/>
                  <a:pt x="145" y="101"/>
                </a:cubicBezTo>
                <a:cubicBezTo>
                  <a:pt x="145" y="101"/>
                  <a:pt x="145" y="101"/>
                  <a:pt x="145" y="101"/>
                </a:cubicBezTo>
                <a:cubicBezTo>
                  <a:pt x="145" y="101"/>
                  <a:pt x="144" y="101"/>
                  <a:pt x="144" y="101"/>
                </a:cubicBezTo>
                <a:cubicBezTo>
                  <a:pt x="144" y="100"/>
                  <a:pt x="144" y="100"/>
                  <a:pt x="144" y="100"/>
                </a:cubicBezTo>
                <a:cubicBezTo>
                  <a:pt x="145" y="100"/>
                  <a:pt x="145" y="100"/>
                  <a:pt x="145" y="100"/>
                </a:cubicBezTo>
                <a:cubicBezTo>
                  <a:pt x="145" y="101"/>
                  <a:pt x="145" y="101"/>
                  <a:pt x="145" y="101"/>
                </a:cubicBezTo>
                <a:cubicBezTo>
                  <a:pt x="145" y="101"/>
                  <a:pt x="146" y="101"/>
                  <a:pt x="146" y="101"/>
                </a:cubicBezTo>
                <a:cubicBezTo>
                  <a:pt x="146" y="101"/>
                  <a:pt x="146" y="101"/>
                  <a:pt x="146" y="101"/>
                </a:cubicBezTo>
                <a:cubicBezTo>
                  <a:pt x="146" y="101"/>
                  <a:pt x="146" y="101"/>
                  <a:pt x="146" y="101"/>
                </a:cubicBezTo>
                <a:cubicBezTo>
                  <a:pt x="146" y="100"/>
                  <a:pt x="146" y="100"/>
                  <a:pt x="146" y="100"/>
                </a:cubicBezTo>
                <a:cubicBezTo>
                  <a:pt x="146" y="100"/>
                  <a:pt x="146" y="100"/>
                  <a:pt x="146" y="100"/>
                </a:cubicBezTo>
                <a:cubicBezTo>
                  <a:pt x="146" y="100"/>
                  <a:pt x="147" y="100"/>
                  <a:pt x="147" y="100"/>
                </a:cubicBezTo>
                <a:cubicBezTo>
                  <a:pt x="147" y="100"/>
                  <a:pt x="147" y="100"/>
                  <a:pt x="147" y="100"/>
                </a:cubicBezTo>
                <a:cubicBezTo>
                  <a:pt x="147" y="100"/>
                  <a:pt x="147" y="100"/>
                  <a:pt x="146" y="100"/>
                </a:cubicBezTo>
                <a:cubicBezTo>
                  <a:pt x="146" y="100"/>
                  <a:pt x="146" y="100"/>
                  <a:pt x="146" y="100"/>
                </a:cubicBezTo>
                <a:cubicBezTo>
                  <a:pt x="146" y="100"/>
                  <a:pt x="146" y="100"/>
                  <a:pt x="146" y="99"/>
                </a:cubicBezTo>
                <a:cubicBezTo>
                  <a:pt x="146" y="99"/>
                  <a:pt x="147" y="100"/>
                  <a:pt x="147" y="100"/>
                </a:cubicBezTo>
                <a:cubicBezTo>
                  <a:pt x="147" y="100"/>
                  <a:pt x="147" y="99"/>
                  <a:pt x="147" y="99"/>
                </a:cubicBezTo>
                <a:cubicBezTo>
                  <a:pt x="148" y="100"/>
                  <a:pt x="148" y="100"/>
                  <a:pt x="149" y="100"/>
                </a:cubicBezTo>
                <a:cubicBezTo>
                  <a:pt x="149" y="99"/>
                  <a:pt x="149" y="99"/>
                  <a:pt x="149" y="99"/>
                </a:cubicBezTo>
                <a:cubicBezTo>
                  <a:pt x="149" y="99"/>
                  <a:pt x="150" y="99"/>
                  <a:pt x="151" y="98"/>
                </a:cubicBezTo>
                <a:cubicBezTo>
                  <a:pt x="152" y="98"/>
                  <a:pt x="152" y="99"/>
                  <a:pt x="153" y="98"/>
                </a:cubicBezTo>
                <a:cubicBezTo>
                  <a:pt x="153" y="98"/>
                  <a:pt x="153" y="99"/>
                  <a:pt x="153" y="99"/>
                </a:cubicBezTo>
                <a:cubicBezTo>
                  <a:pt x="154" y="99"/>
                  <a:pt x="154" y="99"/>
                  <a:pt x="154" y="99"/>
                </a:cubicBezTo>
                <a:cubicBezTo>
                  <a:pt x="154" y="99"/>
                  <a:pt x="154" y="99"/>
                  <a:pt x="155" y="99"/>
                </a:cubicBezTo>
                <a:cubicBezTo>
                  <a:pt x="155" y="99"/>
                  <a:pt x="155" y="100"/>
                  <a:pt x="156" y="100"/>
                </a:cubicBezTo>
                <a:cubicBezTo>
                  <a:pt x="156" y="100"/>
                  <a:pt x="157" y="100"/>
                  <a:pt x="157" y="100"/>
                </a:cubicBezTo>
                <a:cubicBezTo>
                  <a:pt x="157" y="100"/>
                  <a:pt x="158" y="100"/>
                  <a:pt x="158" y="100"/>
                </a:cubicBezTo>
                <a:cubicBezTo>
                  <a:pt x="158" y="100"/>
                  <a:pt x="159" y="100"/>
                  <a:pt x="159" y="100"/>
                </a:cubicBezTo>
                <a:cubicBezTo>
                  <a:pt x="160" y="100"/>
                  <a:pt x="161" y="99"/>
                  <a:pt x="161" y="98"/>
                </a:cubicBezTo>
                <a:cubicBezTo>
                  <a:pt x="161" y="98"/>
                  <a:pt x="160" y="98"/>
                  <a:pt x="160" y="97"/>
                </a:cubicBezTo>
                <a:cubicBezTo>
                  <a:pt x="160" y="97"/>
                  <a:pt x="159" y="97"/>
                  <a:pt x="159" y="97"/>
                </a:cubicBezTo>
                <a:cubicBezTo>
                  <a:pt x="159" y="96"/>
                  <a:pt x="159" y="96"/>
                  <a:pt x="159" y="96"/>
                </a:cubicBezTo>
                <a:cubicBezTo>
                  <a:pt x="159" y="96"/>
                  <a:pt x="158" y="96"/>
                  <a:pt x="158" y="96"/>
                </a:cubicBezTo>
                <a:cubicBezTo>
                  <a:pt x="158" y="95"/>
                  <a:pt x="158" y="95"/>
                  <a:pt x="157" y="95"/>
                </a:cubicBezTo>
                <a:cubicBezTo>
                  <a:pt x="157" y="95"/>
                  <a:pt x="157" y="95"/>
                  <a:pt x="157" y="95"/>
                </a:cubicBezTo>
                <a:cubicBezTo>
                  <a:pt x="156" y="95"/>
                  <a:pt x="156" y="94"/>
                  <a:pt x="156" y="94"/>
                </a:cubicBezTo>
                <a:cubicBezTo>
                  <a:pt x="156" y="94"/>
                  <a:pt x="156" y="94"/>
                  <a:pt x="156" y="94"/>
                </a:cubicBezTo>
                <a:cubicBezTo>
                  <a:pt x="156" y="94"/>
                  <a:pt x="155" y="94"/>
                  <a:pt x="155" y="94"/>
                </a:cubicBezTo>
                <a:cubicBezTo>
                  <a:pt x="155" y="94"/>
                  <a:pt x="156" y="94"/>
                  <a:pt x="156" y="93"/>
                </a:cubicBezTo>
                <a:cubicBezTo>
                  <a:pt x="156" y="93"/>
                  <a:pt x="156" y="93"/>
                  <a:pt x="156" y="93"/>
                </a:cubicBezTo>
                <a:cubicBezTo>
                  <a:pt x="157" y="93"/>
                  <a:pt x="157" y="93"/>
                  <a:pt x="157" y="92"/>
                </a:cubicBezTo>
                <a:cubicBezTo>
                  <a:pt x="157" y="92"/>
                  <a:pt x="156" y="92"/>
                  <a:pt x="156" y="92"/>
                </a:cubicBezTo>
                <a:cubicBezTo>
                  <a:pt x="156" y="92"/>
                  <a:pt x="156" y="92"/>
                  <a:pt x="156" y="92"/>
                </a:cubicBezTo>
                <a:cubicBezTo>
                  <a:pt x="157" y="92"/>
                  <a:pt x="157" y="91"/>
                  <a:pt x="158" y="91"/>
                </a:cubicBezTo>
                <a:cubicBezTo>
                  <a:pt x="158" y="91"/>
                  <a:pt x="158" y="91"/>
                  <a:pt x="158" y="91"/>
                </a:cubicBezTo>
                <a:cubicBezTo>
                  <a:pt x="157" y="91"/>
                  <a:pt x="157" y="91"/>
                  <a:pt x="157" y="91"/>
                </a:cubicBezTo>
                <a:cubicBezTo>
                  <a:pt x="157" y="91"/>
                  <a:pt x="157" y="91"/>
                  <a:pt x="157" y="91"/>
                </a:cubicBezTo>
                <a:cubicBezTo>
                  <a:pt x="156" y="91"/>
                  <a:pt x="156" y="91"/>
                  <a:pt x="156" y="91"/>
                </a:cubicBezTo>
                <a:cubicBezTo>
                  <a:pt x="156" y="91"/>
                  <a:pt x="156" y="91"/>
                  <a:pt x="155" y="91"/>
                </a:cubicBezTo>
                <a:cubicBezTo>
                  <a:pt x="155" y="92"/>
                  <a:pt x="154" y="92"/>
                  <a:pt x="154" y="92"/>
                </a:cubicBezTo>
                <a:cubicBezTo>
                  <a:pt x="154" y="92"/>
                  <a:pt x="154" y="92"/>
                  <a:pt x="154" y="92"/>
                </a:cubicBezTo>
                <a:cubicBezTo>
                  <a:pt x="153" y="92"/>
                  <a:pt x="153" y="92"/>
                  <a:pt x="153" y="92"/>
                </a:cubicBezTo>
                <a:cubicBezTo>
                  <a:pt x="153" y="92"/>
                  <a:pt x="153" y="92"/>
                  <a:pt x="153" y="92"/>
                </a:cubicBezTo>
                <a:cubicBezTo>
                  <a:pt x="153" y="92"/>
                  <a:pt x="153" y="92"/>
                  <a:pt x="153" y="92"/>
                </a:cubicBezTo>
                <a:cubicBezTo>
                  <a:pt x="153" y="92"/>
                  <a:pt x="153" y="92"/>
                  <a:pt x="153" y="92"/>
                </a:cubicBezTo>
                <a:cubicBezTo>
                  <a:pt x="152" y="92"/>
                  <a:pt x="152" y="92"/>
                  <a:pt x="152" y="92"/>
                </a:cubicBezTo>
                <a:cubicBezTo>
                  <a:pt x="152" y="92"/>
                  <a:pt x="152" y="92"/>
                  <a:pt x="152" y="92"/>
                </a:cubicBezTo>
                <a:cubicBezTo>
                  <a:pt x="152" y="93"/>
                  <a:pt x="153" y="93"/>
                  <a:pt x="153" y="94"/>
                </a:cubicBezTo>
                <a:cubicBezTo>
                  <a:pt x="153" y="94"/>
                  <a:pt x="154" y="94"/>
                  <a:pt x="154" y="94"/>
                </a:cubicBezTo>
                <a:cubicBezTo>
                  <a:pt x="154" y="94"/>
                  <a:pt x="154" y="94"/>
                  <a:pt x="155" y="94"/>
                </a:cubicBezTo>
                <a:cubicBezTo>
                  <a:pt x="155" y="94"/>
                  <a:pt x="154" y="94"/>
                  <a:pt x="154" y="94"/>
                </a:cubicBezTo>
                <a:cubicBezTo>
                  <a:pt x="154" y="94"/>
                  <a:pt x="154" y="94"/>
                  <a:pt x="154" y="94"/>
                </a:cubicBezTo>
                <a:cubicBezTo>
                  <a:pt x="154" y="94"/>
                  <a:pt x="154" y="94"/>
                  <a:pt x="153" y="94"/>
                </a:cubicBezTo>
                <a:cubicBezTo>
                  <a:pt x="153" y="94"/>
                  <a:pt x="153" y="94"/>
                  <a:pt x="153" y="94"/>
                </a:cubicBezTo>
                <a:cubicBezTo>
                  <a:pt x="153" y="94"/>
                  <a:pt x="153" y="94"/>
                  <a:pt x="152" y="94"/>
                </a:cubicBezTo>
                <a:cubicBezTo>
                  <a:pt x="152" y="95"/>
                  <a:pt x="152" y="95"/>
                  <a:pt x="151" y="95"/>
                </a:cubicBezTo>
                <a:cubicBezTo>
                  <a:pt x="151" y="95"/>
                  <a:pt x="151" y="95"/>
                  <a:pt x="151" y="95"/>
                </a:cubicBezTo>
                <a:cubicBezTo>
                  <a:pt x="151" y="94"/>
                  <a:pt x="151" y="94"/>
                  <a:pt x="150" y="94"/>
                </a:cubicBezTo>
                <a:cubicBezTo>
                  <a:pt x="150" y="94"/>
                  <a:pt x="150" y="94"/>
                  <a:pt x="150" y="94"/>
                </a:cubicBezTo>
                <a:cubicBezTo>
                  <a:pt x="150" y="93"/>
                  <a:pt x="151" y="93"/>
                  <a:pt x="151" y="93"/>
                </a:cubicBezTo>
                <a:cubicBezTo>
                  <a:pt x="151" y="93"/>
                  <a:pt x="151" y="93"/>
                  <a:pt x="151" y="92"/>
                </a:cubicBezTo>
                <a:cubicBezTo>
                  <a:pt x="150" y="92"/>
                  <a:pt x="150" y="93"/>
                  <a:pt x="149" y="92"/>
                </a:cubicBezTo>
                <a:cubicBezTo>
                  <a:pt x="149" y="92"/>
                  <a:pt x="149" y="92"/>
                  <a:pt x="149" y="92"/>
                </a:cubicBezTo>
                <a:cubicBezTo>
                  <a:pt x="149" y="92"/>
                  <a:pt x="149" y="92"/>
                  <a:pt x="150" y="92"/>
                </a:cubicBezTo>
                <a:cubicBezTo>
                  <a:pt x="150" y="92"/>
                  <a:pt x="150" y="92"/>
                  <a:pt x="150" y="92"/>
                </a:cubicBezTo>
                <a:cubicBezTo>
                  <a:pt x="149" y="92"/>
                  <a:pt x="149" y="92"/>
                  <a:pt x="149" y="91"/>
                </a:cubicBezTo>
                <a:cubicBezTo>
                  <a:pt x="149" y="91"/>
                  <a:pt x="149" y="92"/>
                  <a:pt x="149" y="92"/>
                </a:cubicBezTo>
                <a:cubicBezTo>
                  <a:pt x="149" y="92"/>
                  <a:pt x="149" y="92"/>
                  <a:pt x="149" y="92"/>
                </a:cubicBezTo>
                <a:cubicBezTo>
                  <a:pt x="148" y="92"/>
                  <a:pt x="148" y="92"/>
                  <a:pt x="147" y="93"/>
                </a:cubicBezTo>
                <a:cubicBezTo>
                  <a:pt x="147" y="93"/>
                  <a:pt x="146" y="93"/>
                  <a:pt x="147" y="93"/>
                </a:cubicBezTo>
                <a:cubicBezTo>
                  <a:pt x="147" y="94"/>
                  <a:pt x="147" y="94"/>
                  <a:pt x="147" y="94"/>
                </a:cubicBezTo>
                <a:cubicBezTo>
                  <a:pt x="147" y="94"/>
                  <a:pt x="147" y="94"/>
                  <a:pt x="146" y="94"/>
                </a:cubicBezTo>
                <a:cubicBezTo>
                  <a:pt x="146" y="94"/>
                  <a:pt x="145" y="95"/>
                  <a:pt x="145" y="96"/>
                </a:cubicBezTo>
                <a:cubicBezTo>
                  <a:pt x="145" y="96"/>
                  <a:pt x="145" y="96"/>
                  <a:pt x="145" y="96"/>
                </a:cubicBezTo>
                <a:cubicBezTo>
                  <a:pt x="145" y="96"/>
                  <a:pt x="145" y="96"/>
                  <a:pt x="145" y="97"/>
                </a:cubicBezTo>
                <a:cubicBezTo>
                  <a:pt x="145" y="97"/>
                  <a:pt x="145" y="97"/>
                  <a:pt x="145" y="97"/>
                </a:cubicBezTo>
                <a:cubicBezTo>
                  <a:pt x="144" y="97"/>
                  <a:pt x="144" y="98"/>
                  <a:pt x="144" y="98"/>
                </a:cubicBezTo>
                <a:cubicBezTo>
                  <a:pt x="144" y="98"/>
                  <a:pt x="144" y="98"/>
                  <a:pt x="144" y="98"/>
                </a:cubicBezTo>
                <a:cubicBezTo>
                  <a:pt x="144" y="98"/>
                  <a:pt x="145" y="99"/>
                  <a:pt x="145" y="99"/>
                </a:cubicBezTo>
                <a:cubicBezTo>
                  <a:pt x="145" y="99"/>
                  <a:pt x="146" y="99"/>
                  <a:pt x="146" y="99"/>
                </a:cubicBezTo>
                <a:cubicBezTo>
                  <a:pt x="146" y="100"/>
                  <a:pt x="146" y="100"/>
                  <a:pt x="146" y="100"/>
                </a:cubicBezTo>
                <a:cubicBezTo>
                  <a:pt x="145" y="100"/>
                  <a:pt x="145" y="100"/>
                  <a:pt x="145" y="100"/>
                </a:cubicBezTo>
                <a:cubicBezTo>
                  <a:pt x="144" y="100"/>
                  <a:pt x="144" y="100"/>
                  <a:pt x="144" y="100"/>
                </a:cubicBezTo>
                <a:cubicBezTo>
                  <a:pt x="144" y="100"/>
                  <a:pt x="144" y="100"/>
                  <a:pt x="144" y="100"/>
                </a:cubicBezTo>
                <a:cubicBezTo>
                  <a:pt x="144" y="100"/>
                  <a:pt x="143" y="100"/>
                  <a:pt x="143" y="101"/>
                </a:cubicBezTo>
                <a:cubicBezTo>
                  <a:pt x="143" y="101"/>
                  <a:pt x="143" y="101"/>
                  <a:pt x="143" y="101"/>
                </a:cubicBezTo>
                <a:cubicBezTo>
                  <a:pt x="143" y="101"/>
                  <a:pt x="143" y="101"/>
                  <a:pt x="143" y="101"/>
                </a:cubicBezTo>
                <a:cubicBezTo>
                  <a:pt x="143" y="101"/>
                  <a:pt x="143" y="101"/>
                  <a:pt x="143" y="100"/>
                </a:cubicBezTo>
                <a:cubicBezTo>
                  <a:pt x="143" y="100"/>
                  <a:pt x="143" y="100"/>
                  <a:pt x="143" y="100"/>
                </a:cubicBezTo>
                <a:cubicBezTo>
                  <a:pt x="143" y="100"/>
                  <a:pt x="143" y="100"/>
                  <a:pt x="142" y="100"/>
                </a:cubicBezTo>
                <a:cubicBezTo>
                  <a:pt x="142" y="100"/>
                  <a:pt x="142" y="100"/>
                  <a:pt x="142" y="100"/>
                </a:cubicBezTo>
                <a:cubicBezTo>
                  <a:pt x="142" y="100"/>
                  <a:pt x="141" y="100"/>
                  <a:pt x="141" y="100"/>
                </a:cubicBezTo>
                <a:cubicBezTo>
                  <a:pt x="141" y="100"/>
                  <a:pt x="141" y="100"/>
                  <a:pt x="141" y="100"/>
                </a:cubicBezTo>
                <a:cubicBezTo>
                  <a:pt x="141" y="100"/>
                  <a:pt x="141" y="100"/>
                  <a:pt x="140" y="100"/>
                </a:cubicBezTo>
                <a:cubicBezTo>
                  <a:pt x="140" y="100"/>
                  <a:pt x="140" y="100"/>
                  <a:pt x="140" y="100"/>
                </a:cubicBezTo>
                <a:cubicBezTo>
                  <a:pt x="140" y="100"/>
                  <a:pt x="140" y="100"/>
                  <a:pt x="140" y="100"/>
                </a:cubicBezTo>
                <a:cubicBezTo>
                  <a:pt x="140" y="101"/>
                  <a:pt x="140" y="101"/>
                  <a:pt x="140" y="101"/>
                </a:cubicBezTo>
                <a:cubicBezTo>
                  <a:pt x="140" y="101"/>
                  <a:pt x="140" y="101"/>
                  <a:pt x="140" y="101"/>
                </a:cubicBezTo>
                <a:cubicBezTo>
                  <a:pt x="140" y="101"/>
                  <a:pt x="140" y="101"/>
                  <a:pt x="140" y="101"/>
                </a:cubicBezTo>
                <a:cubicBezTo>
                  <a:pt x="140" y="101"/>
                  <a:pt x="140" y="101"/>
                  <a:pt x="140" y="101"/>
                </a:cubicBezTo>
                <a:cubicBezTo>
                  <a:pt x="140" y="101"/>
                  <a:pt x="140" y="101"/>
                  <a:pt x="140" y="101"/>
                </a:cubicBezTo>
                <a:cubicBezTo>
                  <a:pt x="140" y="101"/>
                  <a:pt x="140" y="101"/>
                  <a:pt x="140" y="101"/>
                </a:cubicBezTo>
                <a:cubicBezTo>
                  <a:pt x="140" y="101"/>
                  <a:pt x="140" y="101"/>
                  <a:pt x="140" y="101"/>
                </a:cubicBezTo>
                <a:cubicBezTo>
                  <a:pt x="140" y="101"/>
                  <a:pt x="140" y="101"/>
                  <a:pt x="140" y="101"/>
                </a:cubicBezTo>
                <a:cubicBezTo>
                  <a:pt x="140" y="101"/>
                  <a:pt x="140" y="101"/>
                  <a:pt x="140" y="101"/>
                </a:cubicBezTo>
                <a:cubicBezTo>
                  <a:pt x="140" y="101"/>
                  <a:pt x="139" y="101"/>
                  <a:pt x="139" y="101"/>
                </a:cubicBezTo>
                <a:cubicBezTo>
                  <a:pt x="139" y="101"/>
                  <a:pt x="139" y="101"/>
                  <a:pt x="139" y="101"/>
                </a:cubicBezTo>
                <a:cubicBezTo>
                  <a:pt x="139" y="101"/>
                  <a:pt x="139" y="101"/>
                  <a:pt x="140" y="101"/>
                </a:cubicBezTo>
                <a:cubicBezTo>
                  <a:pt x="140" y="101"/>
                  <a:pt x="140" y="101"/>
                  <a:pt x="140" y="101"/>
                </a:cubicBezTo>
                <a:cubicBezTo>
                  <a:pt x="139" y="101"/>
                  <a:pt x="139" y="101"/>
                  <a:pt x="139" y="101"/>
                </a:cubicBezTo>
                <a:cubicBezTo>
                  <a:pt x="139" y="101"/>
                  <a:pt x="139" y="101"/>
                  <a:pt x="139" y="101"/>
                </a:cubicBezTo>
                <a:cubicBezTo>
                  <a:pt x="139" y="101"/>
                  <a:pt x="139" y="100"/>
                  <a:pt x="139" y="100"/>
                </a:cubicBezTo>
                <a:cubicBezTo>
                  <a:pt x="139" y="100"/>
                  <a:pt x="139" y="100"/>
                  <a:pt x="139" y="100"/>
                </a:cubicBezTo>
                <a:cubicBezTo>
                  <a:pt x="139" y="100"/>
                  <a:pt x="139" y="100"/>
                  <a:pt x="139" y="100"/>
                </a:cubicBezTo>
                <a:cubicBezTo>
                  <a:pt x="139" y="100"/>
                  <a:pt x="138" y="100"/>
                  <a:pt x="138" y="101"/>
                </a:cubicBezTo>
                <a:cubicBezTo>
                  <a:pt x="138" y="101"/>
                  <a:pt x="138" y="101"/>
                  <a:pt x="138" y="101"/>
                </a:cubicBezTo>
                <a:cubicBezTo>
                  <a:pt x="138" y="101"/>
                  <a:pt x="138" y="101"/>
                  <a:pt x="138" y="101"/>
                </a:cubicBezTo>
                <a:cubicBezTo>
                  <a:pt x="138" y="102"/>
                  <a:pt x="139" y="102"/>
                  <a:pt x="139" y="102"/>
                </a:cubicBezTo>
                <a:cubicBezTo>
                  <a:pt x="139" y="102"/>
                  <a:pt x="139" y="102"/>
                  <a:pt x="139" y="102"/>
                </a:cubicBezTo>
                <a:cubicBezTo>
                  <a:pt x="139" y="102"/>
                  <a:pt x="139" y="102"/>
                  <a:pt x="139" y="102"/>
                </a:cubicBezTo>
                <a:cubicBezTo>
                  <a:pt x="139" y="102"/>
                  <a:pt x="139" y="102"/>
                  <a:pt x="139" y="102"/>
                </a:cubicBezTo>
                <a:cubicBezTo>
                  <a:pt x="139" y="102"/>
                  <a:pt x="139" y="102"/>
                  <a:pt x="139" y="102"/>
                </a:cubicBezTo>
                <a:cubicBezTo>
                  <a:pt x="139" y="102"/>
                  <a:pt x="139" y="102"/>
                  <a:pt x="139" y="102"/>
                </a:cubicBezTo>
                <a:cubicBezTo>
                  <a:pt x="139" y="102"/>
                  <a:pt x="139" y="102"/>
                  <a:pt x="139" y="102"/>
                </a:cubicBezTo>
                <a:cubicBezTo>
                  <a:pt x="139" y="102"/>
                  <a:pt x="139" y="102"/>
                  <a:pt x="139" y="103"/>
                </a:cubicBezTo>
                <a:cubicBezTo>
                  <a:pt x="139" y="103"/>
                  <a:pt x="138" y="103"/>
                  <a:pt x="138" y="103"/>
                </a:cubicBezTo>
                <a:cubicBezTo>
                  <a:pt x="138" y="103"/>
                  <a:pt x="138" y="103"/>
                  <a:pt x="138" y="103"/>
                </a:cubicBezTo>
                <a:cubicBezTo>
                  <a:pt x="139" y="103"/>
                  <a:pt x="140" y="104"/>
                  <a:pt x="140" y="104"/>
                </a:cubicBezTo>
                <a:cubicBezTo>
                  <a:pt x="140" y="104"/>
                  <a:pt x="140" y="104"/>
                  <a:pt x="140" y="104"/>
                </a:cubicBezTo>
                <a:cubicBezTo>
                  <a:pt x="140" y="104"/>
                  <a:pt x="140" y="104"/>
                  <a:pt x="140" y="104"/>
                </a:cubicBezTo>
                <a:cubicBezTo>
                  <a:pt x="140" y="104"/>
                  <a:pt x="140" y="104"/>
                  <a:pt x="140" y="104"/>
                </a:cubicBezTo>
                <a:cubicBezTo>
                  <a:pt x="140" y="104"/>
                  <a:pt x="140" y="104"/>
                  <a:pt x="140" y="104"/>
                </a:cubicBezTo>
                <a:cubicBezTo>
                  <a:pt x="140" y="104"/>
                  <a:pt x="140" y="104"/>
                  <a:pt x="139" y="104"/>
                </a:cubicBezTo>
                <a:cubicBezTo>
                  <a:pt x="139" y="104"/>
                  <a:pt x="139" y="104"/>
                  <a:pt x="139" y="104"/>
                </a:cubicBezTo>
                <a:cubicBezTo>
                  <a:pt x="139" y="104"/>
                  <a:pt x="139" y="104"/>
                  <a:pt x="139" y="104"/>
                </a:cubicBezTo>
                <a:cubicBezTo>
                  <a:pt x="139" y="104"/>
                  <a:pt x="139" y="104"/>
                  <a:pt x="139" y="104"/>
                </a:cubicBezTo>
                <a:cubicBezTo>
                  <a:pt x="139" y="105"/>
                  <a:pt x="139" y="105"/>
                  <a:pt x="139" y="105"/>
                </a:cubicBezTo>
                <a:cubicBezTo>
                  <a:pt x="139" y="105"/>
                  <a:pt x="139" y="105"/>
                  <a:pt x="139" y="105"/>
                </a:cubicBezTo>
                <a:cubicBezTo>
                  <a:pt x="139" y="105"/>
                  <a:pt x="139" y="105"/>
                  <a:pt x="139" y="105"/>
                </a:cubicBezTo>
                <a:cubicBezTo>
                  <a:pt x="139" y="105"/>
                  <a:pt x="139" y="105"/>
                  <a:pt x="139" y="105"/>
                </a:cubicBezTo>
                <a:cubicBezTo>
                  <a:pt x="139" y="105"/>
                  <a:pt x="139" y="105"/>
                  <a:pt x="139" y="105"/>
                </a:cubicBezTo>
                <a:cubicBezTo>
                  <a:pt x="139" y="105"/>
                  <a:pt x="139" y="105"/>
                  <a:pt x="138" y="105"/>
                </a:cubicBezTo>
                <a:cubicBezTo>
                  <a:pt x="138" y="105"/>
                  <a:pt x="138" y="105"/>
                  <a:pt x="138" y="105"/>
                </a:cubicBezTo>
                <a:cubicBezTo>
                  <a:pt x="139" y="105"/>
                  <a:pt x="139" y="105"/>
                  <a:pt x="139" y="106"/>
                </a:cubicBezTo>
                <a:cubicBezTo>
                  <a:pt x="139" y="106"/>
                  <a:pt x="138" y="106"/>
                  <a:pt x="138" y="106"/>
                </a:cubicBezTo>
                <a:cubicBezTo>
                  <a:pt x="138" y="106"/>
                  <a:pt x="138" y="106"/>
                  <a:pt x="138" y="106"/>
                </a:cubicBezTo>
                <a:cubicBezTo>
                  <a:pt x="138" y="106"/>
                  <a:pt x="138" y="106"/>
                  <a:pt x="138" y="106"/>
                </a:cubicBezTo>
                <a:cubicBezTo>
                  <a:pt x="138" y="106"/>
                  <a:pt x="138" y="105"/>
                  <a:pt x="138" y="105"/>
                </a:cubicBezTo>
                <a:cubicBezTo>
                  <a:pt x="138" y="105"/>
                  <a:pt x="138" y="105"/>
                  <a:pt x="137" y="106"/>
                </a:cubicBezTo>
                <a:cubicBezTo>
                  <a:pt x="137" y="105"/>
                  <a:pt x="137" y="105"/>
                  <a:pt x="137" y="105"/>
                </a:cubicBezTo>
                <a:cubicBezTo>
                  <a:pt x="137" y="105"/>
                  <a:pt x="137" y="105"/>
                  <a:pt x="137" y="105"/>
                </a:cubicBezTo>
                <a:cubicBezTo>
                  <a:pt x="137" y="105"/>
                  <a:pt x="137" y="104"/>
                  <a:pt x="137" y="104"/>
                </a:cubicBezTo>
                <a:cubicBezTo>
                  <a:pt x="137" y="104"/>
                  <a:pt x="137" y="104"/>
                  <a:pt x="137" y="104"/>
                </a:cubicBezTo>
                <a:cubicBezTo>
                  <a:pt x="137" y="104"/>
                  <a:pt x="138" y="104"/>
                  <a:pt x="138" y="104"/>
                </a:cubicBezTo>
                <a:cubicBezTo>
                  <a:pt x="138" y="104"/>
                  <a:pt x="139" y="104"/>
                  <a:pt x="139" y="104"/>
                </a:cubicBezTo>
                <a:cubicBezTo>
                  <a:pt x="139" y="104"/>
                  <a:pt x="139" y="104"/>
                  <a:pt x="139" y="104"/>
                </a:cubicBezTo>
                <a:cubicBezTo>
                  <a:pt x="139" y="104"/>
                  <a:pt x="138" y="103"/>
                  <a:pt x="138" y="103"/>
                </a:cubicBezTo>
                <a:cubicBezTo>
                  <a:pt x="138" y="103"/>
                  <a:pt x="137" y="103"/>
                  <a:pt x="137" y="103"/>
                </a:cubicBezTo>
                <a:cubicBezTo>
                  <a:pt x="137" y="103"/>
                  <a:pt x="136" y="103"/>
                  <a:pt x="136" y="103"/>
                </a:cubicBezTo>
                <a:cubicBezTo>
                  <a:pt x="136" y="103"/>
                  <a:pt x="136" y="103"/>
                  <a:pt x="136" y="103"/>
                </a:cubicBezTo>
                <a:cubicBezTo>
                  <a:pt x="136" y="103"/>
                  <a:pt x="137" y="103"/>
                  <a:pt x="137" y="103"/>
                </a:cubicBezTo>
                <a:cubicBezTo>
                  <a:pt x="137" y="103"/>
                  <a:pt x="137" y="103"/>
                  <a:pt x="137" y="103"/>
                </a:cubicBezTo>
                <a:cubicBezTo>
                  <a:pt x="137" y="103"/>
                  <a:pt x="137" y="103"/>
                  <a:pt x="137" y="102"/>
                </a:cubicBezTo>
                <a:cubicBezTo>
                  <a:pt x="136" y="103"/>
                  <a:pt x="136" y="102"/>
                  <a:pt x="135" y="102"/>
                </a:cubicBezTo>
                <a:cubicBezTo>
                  <a:pt x="135" y="102"/>
                  <a:pt x="135" y="102"/>
                  <a:pt x="135" y="101"/>
                </a:cubicBezTo>
                <a:cubicBezTo>
                  <a:pt x="135" y="101"/>
                  <a:pt x="135" y="101"/>
                  <a:pt x="135" y="101"/>
                </a:cubicBezTo>
                <a:cubicBezTo>
                  <a:pt x="135" y="101"/>
                  <a:pt x="135" y="101"/>
                  <a:pt x="135" y="101"/>
                </a:cubicBezTo>
                <a:cubicBezTo>
                  <a:pt x="135" y="101"/>
                  <a:pt x="135" y="101"/>
                  <a:pt x="135" y="100"/>
                </a:cubicBezTo>
                <a:cubicBezTo>
                  <a:pt x="135" y="100"/>
                  <a:pt x="135" y="100"/>
                  <a:pt x="135" y="100"/>
                </a:cubicBezTo>
                <a:cubicBezTo>
                  <a:pt x="135" y="100"/>
                  <a:pt x="135" y="99"/>
                  <a:pt x="135" y="99"/>
                </a:cubicBezTo>
                <a:cubicBezTo>
                  <a:pt x="135" y="99"/>
                  <a:pt x="135" y="99"/>
                  <a:pt x="135" y="99"/>
                </a:cubicBezTo>
                <a:cubicBezTo>
                  <a:pt x="135" y="99"/>
                  <a:pt x="135" y="99"/>
                  <a:pt x="134" y="99"/>
                </a:cubicBezTo>
                <a:cubicBezTo>
                  <a:pt x="134" y="98"/>
                  <a:pt x="134" y="98"/>
                  <a:pt x="134" y="98"/>
                </a:cubicBezTo>
                <a:cubicBezTo>
                  <a:pt x="134" y="98"/>
                  <a:pt x="133" y="98"/>
                  <a:pt x="132" y="97"/>
                </a:cubicBezTo>
                <a:cubicBezTo>
                  <a:pt x="132" y="97"/>
                  <a:pt x="132" y="97"/>
                  <a:pt x="132" y="97"/>
                </a:cubicBezTo>
                <a:cubicBezTo>
                  <a:pt x="132" y="97"/>
                  <a:pt x="131" y="96"/>
                  <a:pt x="131" y="96"/>
                </a:cubicBezTo>
                <a:cubicBezTo>
                  <a:pt x="131" y="96"/>
                  <a:pt x="131" y="96"/>
                  <a:pt x="131" y="96"/>
                </a:cubicBezTo>
                <a:cubicBezTo>
                  <a:pt x="130" y="96"/>
                  <a:pt x="130" y="96"/>
                  <a:pt x="130" y="95"/>
                </a:cubicBezTo>
                <a:cubicBezTo>
                  <a:pt x="130" y="95"/>
                  <a:pt x="130" y="95"/>
                  <a:pt x="130" y="95"/>
                </a:cubicBezTo>
                <a:cubicBezTo>
                  <a:pt x="130" y="95"/>
                  <a:pt x="130" y="95"/>
                  <a:pt x="130" y="95"/>
                </a:cubicBezTo>
                <a:cubicBezTo>
                  <a:pt x="129" y="95"/>
                  <a:pt x="130" y="94"/>
                  <a:pt x="129" y="94"/>
                </a:cubicBezTo>
                <a:cubicBezTo>
                  <a:pt x="129" y="94"/>
                  <a:pt x="129" y="94"/>
                  <a:pt x="129" y="94"/>
                </a:cubicBezTo>
                <a:cubicBezTo>
                  <a:pt x="128" y="94"/>
                  <a:pt x="128" y="94"/>
                  <a:pt x="128" y="95"/>
                </a:cubicBezTo>
                <a:cubicBezTo>
                  <a:pt x="128" y="94"/>
                  <a:pt x="128" y="94"/>
                  <a:pt x="128" y="94"/>
                </a:cubicBezTo>
                <a:cubicBezTo>
                  <a:pt x="128" y="94"/>
                  <a:pt x="128" y="93"/>
                  <a:pt x="128" y="93"/>
                </a:cubicBezTo>
                <a:cubicBezTo>
                  <a:pt x="128" y="93"/>
                  <a:pt x="128" y="93"/>
                  <a:pt x="128" y="93"/>
                </a:cubicBezTo>
                <a:cubicBezTo>
                  <a:pt x="128" y="93"/>
                  <a:pt x="128" y="93"/>
                  <a:pt x="127" y="93"/>
                </a:cubicBezTo>
                <a:cubicBezTo>
                  <a:pt x="127" y="93"/>
                  <a:pt x="127" y="93"/>
                  <a:pt x="127" y="93"/>
                </a:cubicBezTo>
                <a:cubicBezTo>
                  <a:pt x="127" y="93"/>
                  <a:pt x="127" y="94"/>
                  <a:pt x="126" y="94"/>
                </a:cubicBezTo>
                <a:cubicBezTo>
                  <a:pt x="126" y="94"/>
                  <a:pt x="126" y="94"/>
                  <a:pt x="126" y="94"/>
                </a:cubicBezTo>
                <a:cubicBezTo>
                  <a:pt x="126" y="94"/>
                  <a:pt x="126" y="94"/>
                  <a:pt x="126" y="94"/>
                </a:cubicBezTo>
                <a:cubicBezTo>
                  <a:pt x="126" y="94"/>
                  <a:pt x="127" y="94"/>
                  <a:pt x="127" y="94"/>
                </a:cubicBezTo>
                <a:cubicBezTo>
                  <a:pt x="127" y="95"/>
                  <a:pt x="126" y="95"/>
                  <a:pt x="126" y="95"/>
                </a:cubicBezTo>
                <a:cubicBezTo>
                  <a:pt x="127" y="95"/>
                  <a:pt x="127" y="96"/>
                  <a:pt x="127" y="96"/>
                </a:cubicBezTo>
                <a:cubicBezTo>
                  <a:pt x="128" y="96"/>
                  <a:pt x="128" y="96"/>
                  <a:pt x="128" y="96"/>
                </a:cubicBezTo>
                <a:cubicBezTo>
                  <a:pt x="128" y="97"/>
                  <a:pt x="128" y="97"/>
                  <a:pt x="128" y="97"/>
                </a:cubicBezTo>
                <a:cubicBezTo>
                  <a:pt x="128" y="98"/>
                  <a:pt x="129" y="98"/>
                  <a:pt x="129" y="98"/>
                </a:cubicBezTo>
                <a:cubicBezTo>
                  <a:pt x="130" y="99"/>
                  <a:pt x="131" y="98"/>
                  <a:pt x="131" y="99"/>
                </a:cubicBezTo>
                <a:cubicBezTo>
                  <a:pt x="131" y="99"/>
                  <a:pt x="131" y="99"/>
                  <a:pt x="131" y="99"/>
                </a:cubicBezTo>
                <a:cubicBezTo>
                  <a:pt x="131" y="99"/>
                  <a:pt x="131" y="99"/>
                  <a:pt x="131" y="99"/>
                </a:cubicBezTo>
                <a:cubicBezTo>
                  <a:pt x="131" y="99"/>
                  <a:pt x="131" y="99"/>
                  <a:pt x="131" y="99"/>
                </a:cubicBezTo>
                <a:cubicBezTo>
                  <a:pt x="132" y="100"/>
                  <a:pt x="133" y="100"/>
                  <a:pt x="134" y="101"/>
                </a:cubicBezTo>
                <a:cubicBezTo>
                  <a:pt x="134" y="101"/>
                  <a:pt x="134" y="101"/>
                  <a:pt x="133" y="102"/>
                </a:cubicBezTo>
                <a:cubicBezTo>
                  <a:pt x="133" y="101"/>
                  <a:pt x="133" y="101"/>
                  <a:pt x="133" y="101"/>
                </a:cubicBezTo>
                <a:cubicBezTo>
                  <a:pt x="133" y="101"/>
                  <a:pt x="133" y="101"/>
                  <a:pt x="133" y="101"/>
                </a:cubicBezTo>
                <a:cubicBezTo>
                  <a:pt x="133" y="101"/>
                  <a:pt x="132" y="101"/>
                  <a:pt x="132" y="101"/>
                </a:cubicBezTo>
                <a:cubicBezTo>
                  <a:pt x="132" y="100"/>
                  <a:pt x="131" y="101"/>
                  <a:pt x="131" y="102"/>
                </a:cubicBezTo>
                <a:cubicBezTo>
                  <a:pt x="132" y="102"/>
                  <a:pt x="132" y="102"/>
                  <a:pt x="132" y="102"/>
                </a:cubicBezTo>
                <a:cubicBezTo>
                  <a:pt x="132" y="102"/>
                  <a:pt x="132" y="102"/>
                  <a:pt x="132" y="103"/>
                </a:cubicBezTo>
                <a:cubicBezTo>
                  <a:pt x="132" y="103"/>
                  <a:pt x="132" y="103"/>
                  <a:pt x="132" y="103"/>
                </a:cubicBezTo>
                <a:cubicBezTo>
                  <a:pt x="132" y="103"/>
                  <a:pt x="132" y="103"/>
                  <a:pt x="131" y="103"/>
                </a:cubicBezTo>
                <a:cubicBezTo>
                  <a:pt x="131" y="103"/>
                  <a:pt x="131" y="103"/>
                  <a:pt x="131" y="103"/>
                </a:cubicBezTo>
                <a:cubicBezTo>
                  <a:pt x="131" y="104"/>
                  <a:pt x="131" y="104"/>
                  <a:pt x="131" y="104"/>
                </a:cubicBezTo>
                <a:cubicBezTo>
                  <a:pt x="130" y="104"/>
                  <a:pt x="130" y="104"/>
                  <a:pt x="130" y="104"/>
                </a:cubicBezTo>
                <a:cubicBezTo>
                  <a:pt x="130" y="104"/>
                  <a:pt x="130" y="104"/>
                  <a:pt x="130" y="104"/>
                </a:cubicBezTo>
                <a:cubicBezTo>
                  <a:pt x="130" y="104"/>
                  <a:pt x="130" y="104"/>
                  <a:pt x="130" y="104"/>
                </a:cubicBezTo>
                <a:cubicBezTo>
                  <a:pt x="131" y="104"/>
                  <a:pt x="131" y="103"/>
                  <a:pt x="131" y="103"/>
                </a:cubicBezTo>
                <a:cubicBezTo>
                  <a:pt x="131" y="103"/>
                  <a:pt x="131" y="103"/>
                  <a:pt x="131" y="103"/>
                </a:cubicBezTo>
                <a:cubicBezTo>
                  <a:pt x="131" y="103"/>
                  <a:pt x="131" y="103"/>
                  <a:pt x="131" y="103"/>
                </a:cubicBezTo>
                <a:cubicBezTo>
                  <a:pt x="131" y="103"/>
                  <a:pt x="131" y="103"/>
                  <a:pt x="131" y="103"/>
                </a:cubicBezTo>
                <a:cubicBezTo>
                  <a:pt x="131" y="103"/>
                  <a:pt x="130" y="101"/>
                  <a:pt x="130" y="101"/>
                </a:cubicBezTo>
                <a:cubicBezTo>
                  <a:pt x="130" y="101"/>
                  <a:pt x="130" y="101"/>
                  <a:pt x="130" y="101"/>
                </a:cubicBezTo>
                <a:cubicBezTo>
                  <a:pt x="130" y="101"/>
                  <a:pt x="130" y="101"/>
                  <a:pt x="129" y="101"/>
                </a:cubicBezTo>
                <a:cubicBezTo>
                  <a:pt x="129" y="101"/>
                  <a:pt x="130" y="101"/>
                  <a:pt x="129" y="101"/>
                </a:cubicBezTo>
                <a:cubicBezTo>
                  <a:pt x="129" y="100"/>
                  <a:pt x="129" y="100"/>
                  <a:pt x="129" y="100"/>
                </a:cubicBezTo>
                <a:cubicBezTo>
                  <a:pt x="129" y="100"/>
                  <a:pt x="129" y="100"/>
                  <a:pt x="129" y="100"/>
                </a:cubicBezTo>
                <a:cubicBezTo>
                  <a:pt x="129" y="100"/>
                  <a:pt x="129" y="100"/>
                  <a:pt x="129" y="100"/>
                </a:cubicBezTo>
                <a:cubicBezTo>
                  <a:pt x="129" y="100"/>
                  <a:pt x="129" y="100"/>
                  <a:pt x="129" y="100"/>
                </a:cubicBezTo>
                <a:cubicBezTo>
                  <a:pt x="129" y="100"/>
                  <a:pt x="129" y="100"/>
                  <a:pt x="129" y="100"/>
                </a:cubicBezTo>
                <a:cubicBezTo>
                  <a:pt x="129" y="100"/>
                  <a:pt x="129" y="100"/>
                  <a:pt x="129" y="100"/>
                </a:cubicBezTo>
                <a:cubicBezTo>
                  <a:pt x="129" y="100"/>
                  <a:pt x="129" y="100"/>
                  <a:pt x="128" y="100"/>
                </a:cubicBezTo>
                <a:cubicBezTo>
                  <a:pt x="128" y="99"/>
                  <a:pt x="128" y="100"/>
                  <a:pt x="127" y="99"/>
                </a:cubicBezTo>
                <a:cubicBezTo>
                  <a:pt x="126" y="99"/>
                  <a:pt x="126" y="98"/>
                  <a:pt x="125" y="98"/>
                </a:cubicBezTo>
                <a:cubicBezTo>
                  <a:pt x="124" y="97"/>
                  <a:pt x="124" y="96"/>
                  <a:pt x="123" y="95"/>
                </a:cubicBezTo>
                <a:cubicBezTo>
                  <a:pt x="123" y="95"/>
                  <a:pt x="122" y="95"/>
                  <a:pt x="122" y="95"/>
                </a:cubicBezTo>
                <a:cubicBezTo>
                  <a:pt x="122" y="95"/>
                  <a:pt x="121" y="96"/>
                  <a:pt x="121" y="96"/>
                </a:cubicBezTo>
                <a:cubicBezTo>
                  <a:pt x="121" y="96"/>
                  <a:pt x="121" y="96"/>
                  <a:pt x="121" y="96"/>
                </a:cubicBezTo>
                <a:cubicBezTo>
                  <a:pt x="120" y="96"/>
                  <a:pt x="120" y="97"/>
                  <a:pt x="119" y="97"/>
                </a:cubicBezTo>
                <a:cubicBezTo>
                  <a:pt x="118" y="97"/>
                  <a:pt x="118" y="97"/>
                  <a:pt x="118" y="97"/>
                </a:cubicBezTo>
                <a:cubicBezTo>
                  <a:pt x="118" y="96"/>
                  <a:pt x="118" y="97"/>
                  <a:pt x="117" y="97"/>
                </a:cubicBezTo>
                <a:cubicBezTo>
                  <a:pt x="117" y="97"/>
                  <a:pt x="117" y="96"/>
                  <a:pt x="116" y="97"/>
                </a:cubicBezTo>
                <a:cubicBezTo>
                  <a:pt x="115" y="97"/>
                  <a:pt x="116" y="98"/>
                  <a:pt x="116" y="99"/>
                </a:cubicBezTo>
                <a:cubicBezTo>
                  <a:pt x="115" y="99"/>
                  <a:pt x="115" y="99"/>
                  <a:pt x="115" y="99"/>
                </a:cubicBezTo>
                <a:cubicBezTo>
                  <a:pt x="115" y="99"/>
                  <a:pt x="114" y="99"/>
                  <a:pt x="114" y="99"/>
                </a:cubicBezTo>
                <a:cubicBezTo>
                  <a:pt x="114" y="100"/>
                  <a:pt x="113" y="99"/>
                  <a:pt x="113" y="100"/>
                </a:cubicBezTo>
                <a:cubicBezTo>
                  <a:pt x="113" y="100"/>
                  <a:pt x="113" y="100"/>
                  <a:pt x="113" y="100"/>
                </a:cubicBezTo>
                <a:cubicBezTo>
                  <a:pt x="113" y="100"/>
                  <a:pt x="113" y="100"/>
                  <a:pt x="113" y="100"/>
                </a:cubicBezTo>
                <a:cubicBezTo>
                  <a:pt x="112" y="100"/>
                  <a:pt x="112" y="101"/>
                  <a:pt x="112" y="102"/>
                </a:cubicBezTo>
                <a:cubicBezTo>
                  <a:pt x="112" y="102"/>
                  <a:pt x="112" y="102"/>
                  <a:pt x="112" y="103"/>
                </a:cubicBezTo>
                <a:cubicBezTo>
                  <a:pt x="112" y="103"/>
                  <a:pt x="112" y="103"/>
                  <a:pt x="112" y="103"/>
                </a:cubicBezTo>
                <a:cubicBezTo>
                  <a:pt x="112" y="103"/>
                  <a:pt x="112" y="103"/>
                  <a:pt x="112" y="103"/>
                </a:cubicBezTo>
                <a:cubicBezTo>
                  <a:pt x="112" y="103"/>
                  <a:pt x="111" y="104"/>
                  <a:pt x="111" y="104"/>
                </a:cubicBezTo>
                <a:cubicBezTo>
                  <a:pt x="111" y="104"/>
                  <a:pt x="111" y="104"/>
                  <a:pt x="111" y="105"/>
                </a:cubicBezTo>
                <a:cubicBezTo>
                  <a:pt x="111" y="105"/>
                  <a:pt x="110" y="105"/>
                  <a:pt x="110" y="105"/>
                </a:cubicBezTo>
                <a:cubicBezTo>
                  <a:pt x="110" y="105"/>
                  <a:pt x="110" y="105"/>
                  <a:pt x="109" y="106"/>
                </a:cubicBezTo>
                <a:cubicBezTo>
                  <a:pt x="109" y="106"/>
                  <a:pt x="109" y="106"/>
                  <a:pt x="109" y="106"/>
                </a:cubicBezTo>
                <a:cubicBezTo>
                  <a:pt x="109" y="106"/>
                  <a:pt x="109" y="106"/>
                  <a:pt x="109" y="106"/>
                </a:cubicBezTo>
                <a:cubicBezTo>
                  <a:pt x="108" y="106"/>
                  <a:pt x="107" y="106"/>
                  <a:pt x="107" y="106"/>
                </a:cubicBezTo>
                <a:cubicBezTo>
                  <a:pt x="107" y="106"/>
                  <a:pt x="107" y="106"/>
                  <a:pt x="106" y="106"/>
                </a:cubicBezTo>
                <a:cubicBezTo>
                  <a:pt x="106" y="106"/>
                  <a:pt x="106" y="106"/>
                  <a:pt x="106" y="107"/>
                </a:cubicBezTo>
                <a:cubicBezTo>
                  <a:pt x="106" y="107"/>
                  <a:pt x="106" y="107"/>
                  <a:pt x="106" y="107"/>
                </a:cubicBezTo>
                <a:cubicBezTo>
                  <a:pt x="106" y="107"/>
                  <a:pt x="106" y="106"/>
                  <a:pt x="106" y="106"/>
                </a:cubicBezTo>
                <a:cubicBezTo>
                  <a:pt x="106" y="106"/>
                  <a:pt x="106" y="106"/>
                  <a:pt x="106" y="106"/>
                </a:cubicBezTo>
                <a:cubicBezTo>
                  <a:pt x="106" y="107"/>
                  <a:pt x="106" y="107"/>
                  <a:pt x="106" y="107"/>
                </a:cubicBezTo>
                <a:cubicBezTo>
                  <a:pt x="105" y="107"/>
                  <a:pt x="105" y="106"/>
                  <a:pt x="105" y="106"/>
                </a:cubicBezTo>
                <a:cubicBezTo>
                  <a:pt x="105" y="106"/>
                  <a:pt x="105" y="106"/>
                  <a:pt x="104" y="106"/>
                </a:cubicBezTo>
                <a:cubicBezTo>
                  <a:pt x="104" y="105"/>
                  <a:pt x="104" y="105"/>
                  <a:pt x="103" y="105"/>
                </a:cubicBezTo>
                <a:cubicBezTo>
                  <a:pt x="103" y="105"/>
                  <a:pt x="103" y="105"/>
                  <a:pt x="103" y="105"/>
                </a:cubicBezTo>
                <a:cubicBezTo>
                  <a:pt x="103" y="105"/>
                  <a:pt x="102" y="105"/>
                  <a:pt x="102" y="105"/>
                </a:cubicBezTo>
                <a:cubicBezTo>
                  <a:pt x="102" y="105"/>
                  <a:pt x="102" y="105"/>
                  <a:pt x="102" y="105"/>
                </a:cubicBezTo>
                <a:cubicBezTo>
                  <a:pt x="102" y="105"/>
                  <a:pt x="102" y="105"/>
                  <a:pt x="102" y="105"/>
                </a:cubicBezTo>
                <a:cubicBezTo>
                  <a:pt x="101" y="105"/>
                  <a:pt x="102" y="105"/>
                  <a:pt x="102" y="105"/>
                </a:cubicBezTo>
                <a:cubicBezTo>
                  <a:pt x="102" y="104"/>
                  <a:pt x="102" y="104"/>
                  <a:pt x="102" y="104"/>
                </a:cubicBezTo>
                <a:cubicBezTo>
                  <a:pt x="102" y="104"/>
                  <a:pt x="102" y="104"/>
                  <a:pt x="102" y="104"/>
                </a:cubicBezTo>
                <a:cubicBezTo>
                  <a:pt x="102" y="104"/>
                  <a:pt x="102" y="104"/>
                  <a:pt x="102" y="103"/>
                </a:cubicBezTo>
                <a:cubicBezTo>
                  <a:pt x="102" y="103"/>
                  <a:pt x="102" y="103"/>
                  <a:pt x="102" y="103"/>
                </a:cubicBezTo>
                <a:cubicBezTo>
                  <a:pt x="102" y="103"/>
                  <a:pt x="101" y="103"/>
                  <a:pt x="101" y="103"/>
                </a:cubicBezTo>
                <a:cubicBezTo>
                  <a:pt x="101" y="103"/>
                  <a:pt x="101" y="103"/>
                  <a:pt x="101" y="103"/>
                </a:cubicBezTo>
                <a:cubicBezTo>
                  <a:pt x="101" y="103"/>
                  <a:pt x="101" y="103"/>
                  <a:pt x="101" y="103"/>
                </a:cubicBezTo>
                <a:cubicBezTo>
                  <a:pt x="101" y="103"/>
                  <a:pt x="101" y="103"/>
                  <a:pt x="102" y="103"/>
                </a:cubicBezTo>
                <a:cubicBezTo>
                  <a:pt x="102" y="103"/>
                  <a:pt x="102" y="103"/>
                  <a:pt x="101" y="103"/>
                </a:cubicBezTo>
                <a:cubicBezTo>
                  <a:pt x="101" y="103"/>
                  <a:pt x="101" y="103"/>
                  <a:pt x="101" y="103"/>
                </a:cubicBezTo>
                <a:cubicBezTo>
                  <a:pt x="101" y="103"/>
                  <a:pt x="101" y="103"/>
                  <a:pt x="101" y="103"/>
                </a:cubicBezTo>
                <a:cubicBezTo>
                  <a:pt x="101" y="103"/>
                  <a:pt x="101" y="103"/>
                  <a:pt x="101" y="103"/>
                </a:cubicBezTo>
                <a:cubicBezTo>
                  <a:pt x="101" y="103"/>
                  <a:pt x="101" y="102"/>
                  <a:pt x="101" y="102"/>
                </a:cubicBezTo>
                <a:cubicBezTo>
                  <a:pt x="102" y="102"/>
                  <a:pt x="102" y="100"/>
                  <a:pt x="102" y="99"/>
                </a:cubicBezTo>
                <a:cubicBezTo>
                  <a:pt x="102" y="99"/>
                  <a:pt x="102" y="98"/>
                  <a:pt x="102" y="98"/>
                </a:cubicBezTo>
                <a:cubicBezTo>
                  <a:pt x="102" y="98"/>
                  <a:pt x="102" y="97"/>
                  <a:pt x="101" y="97"/>
                </a:cubicBezTo>
                <a:cubicBezTo>
                  <a:pt x="101" y="97"/>
                  <a:pt x="101" y="97"/>
                  <a:pt x="101" y="97"/>
                </a:cubicBezTo>
                <a:cubicBezTo>
                  <a:pt x="101" y="97"/>
                  <a:pt x="102" y="97"/>
                  <a:pt x="102" y="97"/>
                </a:cubicBezTo>
                <a:cubicBezTo>
                  <a:pt x="102" y="97"/>
                  <a:pt x="102" y="97"/>
                  <a:pt x="102" y="97"/>
                </a:cubicBezTo>
                <a:cubicBezTo>
                  <a:pt x="102" y="96"/>
                  <a:pt x="102" y="96"/>
                  <a:pt x="102" y="96"/>
                </a:cubicBezTo>
                <a:cubicBezTo>
                  <a:pt x="103" y="96"/>
                  <a:pt x="103" y="96"/>
                  <a:pt x="104" y="96"/>
                </a:cubicBezTo>
                <a:cubicBezTo>
                  <a:pt x="104" y="96"/>
                  <a:pt x="105" y="96"/>
                  <a:pt x="105" y="96"/>
                </a:cubicBezTo>
                <a:cubicBezTo>
                  <a:pt x="105" y="96"/>
                  <a:pt x="106" y="96"/>
                  <a:pt x="106" y="96"/>
                </a:cubicBezTo>
                <a:cubicBezTo>
                  <a:pt x="107" y="96"/>
                  <a:pt x="108" y="97"/>
                  <a:pt x="109" y="96"/>
                </a:cubicBezTo>
                <a:cubicBezTo>
                  <a:pt x="109" y="96"/>
                  <a:pt x="109" y="97"/>
                  <a:pt x="110" y="97"/>
                </a:cubicBezTo>
                <a:cubicBezTo>
                  <a:pt x="110" y="96"/>
                  <a:pt x="110" y="95"/>
                  <a:pt x="110" y="95"/>
                </a:cubicBezTo>
                <a:cubicBezTo>
                  <a:pt x="111" y="95"/>
                  <a:pt x="111" y="95"/>
                  <a:pt x="111" y="95"/>
                </a:cubicBezTo>
                <a:cubicBezTo>
                  <a:pt x="111" y="95"/>
                  <a:pt x="111" y="95"/>
                  <a:pt x="111" y="95"/>
                </a:cubicBezTo>
                <a:cubicBezTo>
                  <a:pt x="111" y="95"/>
                  <a:pt x="111" y="95"/>
                  <a:pt x="110" y="95"/>
                </a:cubicBezTo>
                <a:cubicBezTo>
                  <a:pt x="110" y="94"/>
                  <a:pt x="111" y="94"/>
                  <a:pt x="111" y="93"/>
                </a:cubicBezTo>
                <a:cubicBezTo>
                  <a:pt x="111" y="93"/>
                  <a:pt x="111" y="93"/>
                  <a:pt x="111" y="93"/>
                </a:cubicBezTo>
                <a:cubicBezTo>
                  <a:pt x="111" y="94"/>
                  <a:pt x="111" y="94"/>
                  <a:pt x="111" y="94"/>
                </a:cubicBezTo>
                <a:cubicBezTo>
                  <a:pt x="111" y="94"/>
                  <a:pt x="111" y="93"/>
                  <a:pt x="111" y="93"/>
                </a:cubicBezTo>
                <a:cubicBezTo>
                  <a:pt x="111" y="93"/>
                  <a:pt x="111" y="93"/>
                  <a:pt x="111" y="93"/>
                </a:cubicBezTo>
                <a:cubicBezTo>
                  <a:pt x="110" y="92"/>
                  <a:pt x="111" y="92"/>
                  <a:pt x="110" y="92"/>
                </a:cubicBezTo>
                <a:cubicBezTo>
                  <a:pt x="110" y="92"/>
                  <a:pt x="110" y="92"/>
                  <a:pt x="110" y="91"/>
                </a:cubicBezTo>
                <a:cubicBezTo>
                  <a:pt x="110" y="91"/>
                  <a:pt x="110" y="91"/>
                  <a:pt x="110" y="91"/>
                </a:cubicBezTo>
                <a:cubicBezTo>
                  <a:pt x="109" y="91"/>
                  <a:pt x="109" y="91"/>
                  <a:pt x="109" y="91"/>
                </a:cubicBezTo>
                <a:cubicBezTo>
                  <a:pt x="109" y="91"/>
                  <a:pt x="109" y="91"/>
                  <a:pt x="109" y="91"/>
                </a:cubicBezTo>
                <a:cubicBezTo>
                  <a:pt x="109" y="90"/>
                  <a:pt x="109" y="90"/>
                  <a:pt x="109" y="90"/>
                </a:cubicBezTo>
                <a:cubicBezTo>
                  <a:pt x="109" y="90"/>
                  <a:pt x="109" y="91"/>
                  <a:pt x="109" y="91"/>
                </a:cubicBezTo>
                <a:cubicBezTo>
                  <a:pt x="108" y="90"/>
                  <a:pt x="108" y="90"/>
                  <a:pt x="107" y="90"/>
                </a:cubicBezTo>
                <a:cubicBezTo>
                  <a:pt x="107" y="90"/>
                  <a:pt x="107" y="90"/>
                  <a:pt x="107" y="90"/>
                </a:cubicBezTo>
                <a:cubicBezTo>
                  <a:pt x="107" y="90"/>
                  <a:pt x="107" y="90"/>
                  <a:pt x="107" y="90"/>
                </a:cubicBezTo>
                <a:cubicBezTo>
                  <a:pt x="107" y="90"/>
                  <a:pt x="107" y="90"/>
                  <a:pt x="107" y="90"/>
                </a:cubicBezTo>
                <a:cubicBezTo>
                  <a:pt x="107" y="90"/>
                  <a:pt x="107" y="90"/>
                  <a:pt x="107" y="90"/>
                </a:cubicBezTo>
                <a:cubicBezTo>
                  <a:pt x="107" y="90"/>
                  <a:pt x="107" y="90"/>
                  <a:pt x="107" y="89"/>
                </a:cubicBezTo>
                <a:cubicBezTo>
                  <a:pt x="107" y="89"/>
                  <a:pt x="107" y="89"/>
                  <a:pt x="107" y="89"/>
                </a:cubicBezTo>
                <a:cubicBezTo>
                  <a:pt x="107" y="89"/>
                  <a:pt x="107" y="89"/>
                  <a:pt x="107" y="89"/>
                </a:cubicBezTo>
                <a:cubicBezTo>
                  <a:pt x="107" y="89"/>
                  <a:pt x="107" y="89"/>
                  <a:pt x="106" y="89"/>
                </a:cubicBezTo>
                <a:cubicBezTo>
                  <a:pt x="106" y="89"/>
                  <a:pt x="106" y="89"/>
                  <a:pt x="106" y="89"/>
                </a:cubicBezTo>
                <a:cubicBezTo>
                  <a:pt x="107" y="89"/>
                  <a:pt x="107" y="89"/>
                  <a:pt x="107" y="89"/>
                </a:cubicBezTo>
                <a:cubicBezTo>
                  <a:pt x="107" y="89"/>
                  <a:pt x="107" y="89"/>
                  <a:pt x="107" y="89"/>
                </a:cubicBezTo>
                <a:cubicBezTo>
                  <a:pt x="107" y="89"/>
                  <a:pt x="108" y="89"/>
                  <a:pt x="108" y="89"/>
                </a:cubicBezTo>
                <a:cubicBezTo>
                  <a:pt x="108" y="89"/>
                  <a:pt x="108" y="89"/>
                  <a:pt x="108" y="89"/>
                </a:cubicBezTo>
                <a:cubicBezTo>
                  <a:pt x="108" y="89"/>
                  <a:pt x="108" y="88"/>
                  <a:pt x="108" y="88"/>
                </a:cubicBezTo>
                <a:cubicBezTo>
                  <a:pt x="109" y="89"/>
                  <a:pt x="109" y="89"/>
                  <a:pt x="109" y="89"/>
                </a:cubicBezTo>
                <a:cubicBezTo>
                  <a:pt x="109" y="89"/>
                  <a:pt x="110" y="89"/>
                  <a:pt x="110" y="89"/>
                </a:cubicBezTo>
                <a:cubicBezTo>
                  <a:pt x="110" y="89"/>
                  <a:pt x="110" y="89"/>
                  <a:pt x="110" y="89"/>
                </a:cubicBezTo>
                <a:cubicBezTo>
                  <a:pt x="110" y="89"/>
                  <a:pt x="110" y="89"/>
                  <a:pt x="110" y="89"/>
                </a:cubicBezTo>
                <a:cubicBezTo>
                  <a:pt x="110" y="89"/>
                  <a:pt x="110" y="88"/>
                  <a:pt x="110" y="88"/>
                </a:cubicBezTo>
                <a:cubicBezTo>
                  <a:pt x="110" y="88"/>
                  <a:pt x="110" y="88"/>
                  <a:pt x="110" y="87"/>
                </a:cubicBezTo>
                <a:cubicBezTo>
                  <a:pt x="110" y="87"/>
                  <a:pt x="110" y="87"/>
                  <a:pt x="111" y="87"/>
                </a:cubicBezTo>
                <a:cubicBezTo>
                  <a:pt x="111" y="87"/>
                  <a:pt x="111" y="88"/>
                  <a:pt x="111" y="88"/>
                </a:cubicBezTo>
                <a:cubicBezTo>
                  <a:pt x="111" y="87"/>
                  <a:pt x="112" y="88"/>
                  <a:pt x="112" y="88"/>
                </a:cubicBezTo>
                <a:cubicBezTo>
                  <a:pt x="112" y="88"/>
                  <a:pt x="112" y="88"/>
                  <a:pt x="112" y="88"/>
                </a:cubicBezTo>
                <a:cubicBezTo>
                  <a:pt x="112" y="87"/>
                  <a:pt x="112" y="87"/>
                  <a:pt x="112" y="87"/>
                </a:cubicBezTo>
                <a:cubicBezTo>
                  <a:pt x="112" y="87"/>
                  <a:pt x="113" y="87"/>
                  <a:pt x="114" y="87"/>
                </a:cubicBezTo>
                <a:cubicBezTo>
                  <a:pt x="114" y="86"/>
                  <a:pt x="114" y="86"/>
                  <a:pt x="114" y="85"/>
                </a:cubicBezTo>
                <a:cubicBezTo>
                  <a:pt x="114" y="85"/>
                  <a:pt x="114" y="85"/>
                  <a:pt x="114" y="85"/>
                </a:cubicBezTo>
                <a:cubicBezTo>
                  <a:pt x="115" y="85"/>
                  <a:pt x="115" y="85"/>
                  <a:pt x="115" y="85"/>
                </a:cubicBezTo>
                <a:cubicBezTo>
                  <a:pt x="115" y="85"/>
                  <a:pt x="115" y="85"/>
                  <a:pt x="116" y="85"/>
                </a:cubicBezTo>
                <a:cubicBezTo>
                  <a:pt x="116" y="85"/>
                  <a:pt x="116" y="85"/>
                  <a:pt x="116" y="85"/>
                </a:cubicBezTo>
                <a:cubicBezTo>
                  <a:pt x="116" y="84"/>
                  <a:pt x="116" y="84"/>
                  <a:pt x="116" y="84"/>
                </a:cubicBezTo>
                <a:cubicBezTo>
                  <a:pt x="116" y="84"/>
                  <a:pt x="117" y="84"/>
                  <a:pt x="117" y="84"/>
                </a:cubicBezTo>
                <a:cubicBezTo>
                  <a:pt x="117" y="83"/>
                  <a:pt x="117" y="83"/>
                  <a:pt x="117" y="82"/>
                </a:cubicBezTo>
                <a:cubicBezTo>
                  <a:pt x="118" y="82"/>
                  <a:pt x="118" y="82"/>
                  <a:pt x="118" y="82"/>
                </a:cubicBezTo>
                <a:cubicBezTo>
                  <a:pt x="118" y="82"/>
                  <a:pt x="118" y="82"/>
                  <a:pt x="118" y="83"/>
                </a:cubicBezTo>
                <a:cubicBezTo>
                  <a:pt x="118" y="83"/>
                  <a:pt x="118" y="83"/>
                  <a:pt x="118" y="83"/>
                </a:cubicBezTo>
                <a:cubicBezTo>
                  <a:pt x="118" y="83"/>
                  <a:pt x="118" y="83"/>
                  <a:pt x="118" y="83"/>
                </a:cubicBezTo>
                <a:cubicBezTo>
                  <a:pt x="118" y="83"/>
                  <a:pt x="118" y="83"/>
                  <a:pt x="118" y="83"/>
                </a:cubicBezTo>
                <a:cubicBezTo>
                  <a:pt x="118" y="83"/>
                  <a:pt x="118" y="83"/>
                  <a:pt x="118" y="83"/>
                </a:cubicBezTo>
                <a:cubicBezTo>
                  <a:pt x="119" y="83"/>
                  <a:pt x="119" y="83"/>
                  <a:pt x="119" y="83"/>
                </a:cubicBezTo>
                <a:cubicBezTo>
                  <a:pt x="119" y="83"/>
                  <a:pt x="119" y="83"/>
                  <a:pt x="118" y="83"/>
                </a:cubicBezTo>
                <a:cubicBezTo>
                  <a:pt x="118" y="83"/>
                  <a:pt x="119" y="83"/>
                  <a:pt x="119" y="82"/>
                </a:cubicBezTo>
                <a:cubicBezTo>
                  <a:pt x="118" y="82"/>
                  <a:pt x="118" y="82"/>
                  <a:pt x="118" y="82"/>
                </a:cubicBezTo>
                <a:cubicBezTo>
                  <a:pt x="118" y="82"/>
                  <a:pt x="118" y="82"/>
                  <a:pt x="118" y="82"/>
                </a:cubicBezTo>
                <a:cubicBezTo>
                  <a:pt x="119" y="82"/>
                  <a:pt x="119" y="81"/>
                  <a:pt x="120" y="82"/>
                </a:cubicBezTo>
                <a:cubicBezTo>
                  <a:pt x="120" y="82"/>
                  <a:pt x="120" y="82"/>
                  <a:pt x="120" y="82"/>
                </a:cubicBezTo>
                <a:cubicBezTo>
                  <a:pt x="120" y="82"/>
                  <a:pt x="120" y="82"/>
                  <a:pt x="120" y="82"/>
                </a:cubicBezTo>
                <a:cubicBezTo>
                  <a:pt x="120" y="82"/>
                  <a:pt x="120" y="82"/>
                  <a:pt x="120" y="82"/>
                </a:cubicBezTo>
                <a:cubicBezTo>
                  <a:pt x="120" y="82"/>
                  <a:pt x="120" y="82"/>
                  <a:pt x="120" y="81"/>
                </a:cubicBezTo>
                <a:cubicBezTo>
                  <a:pt x="120" y="81"/>
                  <a:pt x="120" y="81"/>
                  <a:pt x="120" y="81"/>
                </a:cubicBezTo>
                <a:cubicBezTo>
                  <a:pt x="121" y="81"/>
                  <a:pt x="121" y="81"/>
                  <a:pt x="121" y="81"/>
                </a:cubicBezTo>
                <a:cubicBezTo>
                  <a:pt x="121" y="81"/>
                  <a:pt x="121" y="81"/>
                  <a:pt x="121" y="82"/>
                </a:cubicBezTo>
                <a:cubicBezTo>
                  <a:pt x="121" y="82"/>
                  <a:pt x="121" y="82"/>
                  <a:pt x="122" y="82"/>
                </a:cubicBezTo>
                <a:cubicBezTo>
                  <a:pt x="122" y="82"/>
                  <a:pt x="122" y="82"/>
                  <a:pt x="122" y="82"/>
                </a:cubicBezTo>
                <a:cubicBezTo>
                  <a:pt x="122" y="82"/>
                  <a:pt x="122" y="82"/>
                  <a:pt x="122" y="81"/>
                </a:cubicBezTo>
                <a:cubicBezTo>
                  <a:pt x="122" y="81"/>
                  <a:pt x="122" y="81"/>
                  <a:pt x="122" y="81"/>
                </a:cubicBezTo>
                <a:cubicBezTo>
                  <a:pt x="122" y="81"/>
                  <a:pt x="122" y="81"/>
                  <a:pt x="122" y="81"/>
                </a:cubicBezTo>
                <a:cubicBezTo>
                  <a:pt x="122" y="81"/>
                  <a:pt x="122" y="81"/>
                  <a:pt x="122" y="81"/>
                </a:cubicBezTo>
                <a:cubicBezTo>
                  <a:pt x="122" y="81"/>
                  <a:pt x="122" y="81"/>
                  <a:pt x="123" y="81"/>
                </a:cubicBezTo>
                <a:cubicBezTo>
                  <a:pt x="123" y="81"/>
                  <a:pt x="122" y="81"/>
                  <a:pt x="122" y="81"/>
                </a:cubicBezTo>
                <a:cubicBezTo>
                  <a:pt x="122" y="81"/>
                  <a:pt x="122" y="81"/>
                  <a:pt x="122" y="81"/>
                </a:cubicBezTo>
                <a:cubicBezTo>
                  <a:pt x="122" y="81"/>
                  <a:pt x="122" y="81"/>
                  <a:pt x="122" y="80"/>
                </a:cubicBezTo>
                <a:cubicBezTo>
                  <a:pt x="122" y="80"/>
                  <a:pt x="122" y="80"/>
                  <a:pt x="122" y="80"/>
                </a:cubicBezTo>
                <a:cubicBezTo>
                  <a:pt x="122" y="80"/>
                  <a:pt x="122" y="80"/>
                  <a:pt x="122" y="80"/>
                </a:cubicBezTo>
                <a:cubicBezTo>
                  <a:pt x="122" y="80"/>
                  <a:pt x="122" y="80"/>
                  <a:pt x="122" y="80"/>
                </a:cubicBezTo>
                <a:cubicBezTo>
                  <a:pt x="122" y="80"/>
                  <a:pt x="122" y="80"/>
                  <a:pt x="122" y="80"/>
                </a:cubicBezTo>
                <a:cubicBezTo>
                  <a:pt x="122" y="80"/>
                  <a:pt x="122" y="79"/>
                  <a:pt x="122" y="79"/>
                </a:cubicBezTo>
                <a:cubicBezTo>
                  <a:pt x="122" y="79"/>
                  <a:pt x="122" y="79"/>
                  <a:pt x="122" y="78"/>
                </a:cubicBezTo>
                <a:cubicBezTo>
                  <a:pt x="122" y="78"/>
                  <a:pt x="122" y="78"/>
                  <a:pt x="122" y="78"/>
                </a:cubicBezTo>
                <a:cubicBezTo>
                  <a:pt x="122" y="78"/>
                  <a:pt x="122" y="78"/>
                  <a:pt x="122" y="78"/>
                </a:cubicBezTo>
                <a:cubicBezTo>
                  <a:pt x="122" y="78"/>
                  <a:pt x="121" y="78"/>
                  <a:pt x="121" y="78"/>
                </a:cubicBezTo>
                <a:cubicBezTo>
                  <a:pt x="121" y="78"/>
                  <a:pt x="122" y="78"/>
                  <a:pt x="122" y="78"/>
                </a:cubicBezTo>
                <a:cubicBezTo>
                  <a:pt x="122" y="77"/>
                  <a:pt x="121" y="77"/>
                  <a:pt x="122" y="77"/>
                </a:cubicBezTo>
                <a:cubicBezTo>
                  <a:pt x="122" y="77"/>
                  <a:pt x="122" y="77"/>
                  <a:pt x="122" y="77"/>
                </a:cubicBezTo>
                <a:cubicBezTo>
                  <a:pt x="122" y="77"/>
                  <a:pt x="122" y="76"/>
                  <a:pt x="123" y="76"/>
                </a:cubicBezTo>
                <a:cubicBezTo>
                  <a:pt x="123" y="76"/>
                  <a:pt x="123" y="76"/>
                  <a:pt x="123" y="77"/>
                </a:cubicBezTo>
                <a:cubicBezTo>
                  <a:pt x="123" y="76"/>
                  <a:pt x="123" y="76"/>
                  <a:pt x="123" y="76"/>
                </a:cubicBezTo>
                <a:cubicBezTo>
                  <a:pt x="123" y="76"/>
                  <a:pt x="123" y="76"/>
                  <a:pt x="123" y="76"/>
                </a:cubicBezTo>
                <a:cubicBezTo>
                  <a:pt x="123" y="76"/>
                  <a:pt x="124" y="76"/>
                  <a:pt x="124" y="76"/>
                </a:cubicBezTo>
                <a:cubicBezTo>
                  <a:pt x="124" y="76"/>
                  <a:pt x="124" y="76"/>
                  <a:pt x="124" y="76"/>
                </a:cubicBezTo>
                <a:cubicBezTo>
                  <a:pt x="124" y="76"/>
                  <a:pt x="124" y="77"/>
                  <a:pt x="125" y="77"/>
                </a:cubicBezTo>
                <a:cubicBezTo>
                  <a:pt x="125" y="77"/>
                  <a:pt x="125" y="77"/>
                  <a:pt x="125" y="77"/>
                </a:cubicBezTo>
                <a:cubicBezTo>
                  <a:pt x="124" y="77"/>
                  <a:pt x="124" y="77"/>
                  <a:pt x="124" y="77"/>
                </a:cubicBezTo>
                <a:cubicBezTo>
                  <a:pt x="124" y="77"/>
                  <a:pt x="124" y="77"/>
                  <a:pt x="124" y="77"/>
                </a:cubicBezTo>
                <a:cubicBezTo>
                  <a:pt x="124" y="77"/>
                  <a:pt x="124" y="77"/>
                  <a:pt x="124" y="77"/>
                </a:cubicBezTo>
                <a:cubicBezTo>
                  <a:pt x="124" y="78"/>
                  <a:pt x="124" y="78"/>
                  <a:pt x="124" y="78"/>
                </a:cubicBezTo>
                <a:cubicBezTo>
                  <a:pt x="124" y="78"/>
                  <a:pt x="123" y="78"/>
                  <a:pt x="123" y="78"/>
                </a:cubicBezTo>
                <a:cubicBezTo>
                  <a:pt x="123" y="78"/>
                  <a:pt x="123" y="78"/>
                  <a:pt x="123" y="78"/>
                </a:cubicBezTo>
                <a:cubicBezTo>
                  <a:pt x="123" y="78"/>
                  <a:pt x="123" y="79"/>
                  <a:pt x="123" y="79"/>
                </a:cubicBezTo>
                <a:cubicBezTo>
                  <a:pt x="123" y="79"/>
                  <a:pt x="124" y="79"/>
                  <a:pt x="124" y="80"/>
                </a:cubicBezTo>
                <a:cubicBezTo>
                  <a:pt x="124" y="80"/>
                  <a:pt x="124" y="80"/>
                  <a:pt x="124" y="80"/>
                </a:cubicBezTo>
                <a:cubicBezTo>
                  <a:pt x="124" y="80"/>
                  <a:pt x="124" y="80"/>
                  <a:pt x="124" y="80"/>
                </a:cubicBezTo>
                <a:cubicBezTo>
                  <a:pt x="125" y="80"/>
                  <a:pt x="125" y="80"/>
                  <a:pt x="125" y="80"/>
                </a:cubicBezTo>
                <a:cubicBezTo>
                  <a:pt x="125" y="80"/>
                  <a:pt x="125" y="80"/>
                  <a:pt x="125" y="80"/>
                </a:cubicBezTo>
                <a:cubicBezTo>
                  <a:pt x="125" y="80"/>
                  <a:pt x="125" y="80"/>
                  <a:pt x="125" y="81"/>
                </a:cubicBezTo>
                <a:cubicBezTo>
                  <a:pt x="125" y="81"/>
                  <a:pt x="125" y="81"/>
                  <a:pt x="125" y="81"/>
                </a:cubicBezTo>
                <a:cubicBezTo>
                  <a:pt x="125" y="81"/>
                  <a:pt x="125" y="81"/>
                  <a:pt x="125" y="81"/>
                </a:cubicBezTo>
                <a:cubicBezTo>
                  <a:pt x="125" y="81"/>
                  <a:pt x="125" y="81"/>
                  <a:pt x="125" y="81"/>
                </a:cubicBezTo>
                <a:cubicBezTo>
                  <a:pt x="125" y="81"/>
                  <a:pt x="125" y="81"/>
                  <a:pt x="125" y="81"/>
                </a:cubicBezTo>
                <a:cubicBezTo>
                  <a:pt x="125" y="81"/>
                  <a:pt x="125" y="81"/>
                  <a:pt x="125" y="81"/>
                </a:cubicBezTo>
                <a:cubicBezTo>
                  <a:pt x="125" y="80"/>
                  <a:pt x="127" y="80"/>
                  <a:pt x="127" y="80"/>
                </a:cubicBezTo>
                <a:cubicBezTo>
                  <a:pt x="127" y="81"/>
                  <a:pt x="128" y="80"/>
                  <a:pt x="128" y="80"/>
                </a:cubicBezTo>
                <a:cubicBezTo>
                  <a:pt x="128" y="81"/>
                  <a:pt x="128" y="81"/>
                  <a:pt x="128" y="81"/>
                </a:cubicBezTo>
                <a:cubicBezTo>
                  <a:pt x="128" y="81"/>
                  <a:pt x="129" y="81"/>
                  <a:pt x="129" y="81"/>
                </a:cubicBezTo>
                <a:cubicBezTo>
                  <a:pt x="129" y="81"/>
                  <a:pt x="129" y="81"/>
                  <a:pt x="129" y="81"/>
                </a:cubicBezTo>
                <a:cubicBezTo>
                  <a:pt x="130" y="81"/>
                  <a:pt x="131" y="80"/>
                  <a:pt x="132" y="79"/>
                </a:cubicBezTo>
                <a:cubicBezTo>
                  <a:pt x="133" y="79"/>
                  <a:pt x="133" y="79"/>
                  <a:pt x="133" y="80"/>
                </a:cubicBezTo>
                <a:cubicBezTo>
                  <a:pt x="134" y="80"/>
                  <a:pt x="134" y="80"/>
                  <a:pt x="134" y="80"/>
                </a:cubicBezTo>
                <a:cubicBezTo>
                  <a:pt x="134" y="80"/>
                  <a:pt x="135" y="80"/>
                  <a:pt x="135" y="80"/>
                </a:cubicBezTo>
                <a:cubicBezTo>
                  <a:pt x="135" y="79"/>
                  <a:pt x="135" y="79"/>
                  <a:pt x="135" y="79"/>
                </a:cubicBezTo>
                <a:cubicBezTo>
                  <a:pt x="136" y="79"/>
                  <a:pt x="136" y="79"/>
                  <a:pt x="137" y="79"/>
                </a:cubicBezTo>
                <a:cubicBezTo>
                  <a:pt x="137" y="79"/>
                  <a:pt x="137" y="79"/>
                  <a:pt x="137" y="79"/>
                </a:cubicBezTo>
                <a:cubicBezTo>
                  <a:pt x="137" y="79"/>
                  <a:pt x="137" y="79"/>
                  <a:pt x="137" y="79"/>
                </a:cubicBezTo>
                <a:cubicBezTo>
                  <a:pt x="137" y="78"/>
                  <a:pt x="137" y="79"/>
                  <a:pt x="137" y="78"/>
                </a:cubicBezTo>
                <a:cubicBezTo>
                  <a:pt x="137" y="78"/>
                  <a:pt x="136" y="77"/>
                  <a:pt x="137" y="76"/>
                </a:cubicBezTo>
                <a:cubicBezTo>
                  <a:pt x="137" y="76"/>
                  <a:pt x="137" y="76"/>
                  <a:pt x="137" y="76"/>
                </a:cubicBezTo>
                <a:cubicBezTo>
                  <a:pt x="137" y="76"/>
                  <a:pt x="137" y="75"/>
                  <a:pt x="137" y="75"/>
                </a:cubicBezTo>
                <a:cubicBezTo>
                  <a:pt x="137" y="75"/>
                  <a:pt x="137" y="75"/>
                  <a:pt x="137" y="75"/>
                </a:cubicBezTo>
                <a:cubicBezTo>
                  <a:pt x="138" y="75"/>
                  <a:pt x="138" y="75"/>
                  <a:pt x="138" y="75"/>
                </a:cubicBezTo>
                <a:cubicBezTo>
                  <a:pt x="138" y="75"/>
                  <a:pt x="138" y="75"/>
                  <a:pt x="138" y="75"/>
                </a:cubicBezTo>
                <a:cubicBezTo>
                  <a:pt x="139" y="75"/>
                  <a:pt x="139" y="75"/>
                  <a:pt x="139" y="75"/>
                </a:cubicBezTo>
                <a:cubicBezTo>
                  <a:pt x="139" y="75"/>
                  <a:pt x="139" y="75"/>
                  <a:pt x="139" y="76"/>
                </a:cubicBezTo>
                <a:cubicBezTo>
                  <a:pt x="140" y="76"/>
                  <a:pt x="140" y="76"/>
                  <a:pt x="140" y="75"/>
                </a:cubicBezTo>
                <a:cubicBezTo>
                  <a:pt x="140" y="75"/>
                  <a:pt x="140" y="74"/>
                  <a:pt x="141" y="74"/>
                </a:cubicBezTo>
                <a:cubicBezTo>
                  <a:pt x="141" y="74"/>
                  <a:pt x="140" y="73"/>
                  <a:pt x="140" y="73"/>
                </a:cubicBezTo>
                <a:cubicBezTo>
                  <a:pt x="140" y="74"/>
                  <a:pt x="140" y="74"/>
                  <a:pt x="140" y="74"/>
                </a:cubicBezTo>
                <a:cubicBezTo>
                  <a:pt x="140" y="74"/>
                  <a:pt x="140" y="74"/>
                  <a:pt x="140" y="74"/>
                </a:cubicBezTo>
                <a:cubicBezTo>
                  <a:pt x="140" y="73"/>
                  <a:pt x="140" y="73"/>
                  <a:pt x="140" y="73"/>
                </a:cubicBezTo>
                <a:cubicBezTo>
                  <a:pt x="140" y="73"/>
                  <a:pt x="140" y="73"/>
                  <a:pt x="139" y="73"/>
                </a:cubicBezTo>
                <a:cubicBezTo>
                  <a:pt x="139" y="73"/>
                  <a:pt x="139" y="73"/>
                  <a:pt x="139" y="72"/>
                </a:cubicBezTo>
                <a:cubicBezTo>
                  <a:pt x="139" y="72"/>
                  <a:pt x="139" y="72"/>
                  <a:pt x="139" y="72"/>
                </a:cubicBezTo>
                <a:cubicBezTo>
                  <a:pt x="140" y="72"/>
                  <a:pt x="140" y="72"/>
                  <a:pt x="140" y="72"/>
                </a:cubicBezTo>
                <a:cubicBezTo>
                  <a:pt x="141" y="72"/>
                  <a:pt x="141" y="72"/>
                  <a:pt x="141" y="72"/>
                </a:cubicBezTo>
                <a:cubicBezTo>
                  <a:pt x="141" y="72"/>
                  <a:pt x="141" y="71"/>
                  <a:pt x="141" y="71"/>
                </a:cubicBezTo>
                <a:cubicBezTo>
                  <a:pt x="141" y="71"/>
                  <a:pt x="141" y="72"/>
                  <a:pt x="142" y="72"/>
                </a:cubicBezTo>
                <a:cubicBezTo>
                  <a:pt x="142" y="71"/>
                  <a:pt x="142" y="71"/>
                  <a:pt x="142" y="71"/>
                </a:cubicBezTo>
                <a:cubicBezTo>
                  <a:pt x="142" y="71"/>
                  <a:pt x="142" y="71"/>
                  <a:pt x="143" y="71"/>
                </a:cubicBezTo>
                <a:cubicBezTo>
                  <a:pt x="143" y="72"/>
                  <a:pt x="144" y="72"/>
                  <a:pt x="144" y="72"/>
                </a:cubicBezTo>
                <a:cubicBezTo>
                  <a:pt x="145" y="72"/>
                  <a:pt x="145" y="71"/>
                  <a:pt x="145" y="71"/>
                </a:cubicBezTo>
                <a:cubicBezTo>
                  <a:pt x="145" y="71"/>
                  <a:pt x="145" y="71"/>
                  <a:pt x="145" y="72"/>
                </a:cubicBezTo>
                <a:cubicBezTo>
                  <a:pt x="145" y="71"/>
                  <a:pt x="145" y="71"/>
                  <a:pt x="145" y="71"/>
                </a:cubicBezTo>
                <a:cubicBezTo>
                  <a:pt x="145" y="71"/>
                  <a:pt x="145" y="71"/>
                  <a:pt x="145" y="71"/>
                </a:cubicBezTo>
                <a:cubicBezTo>
                  <a:pt x="145" y="71"/>
                  <a:pt x="145" y="71"/>
                  <a:pt x="145" y="71"/>
                </a:cubicBezTo>
                <a:cubicBezTo>
                  <a:pt x="145" y="71"/>
                  <a:pt x="145" y="71"/>
                  <a:pt x="145" y="71"/>
                </a:cubicBezTo>
                <a:cubicBezTo>
                  <a:pt x="145" y="71"/>
                  <a:pt x="145" y="71"/>
                  <a:pt x="145" y="71"/>
                </a:cubicBezTo>
                <a:cubicBezTo>
                  <a:pt x="145" y="71"/>
                  <a:pt x="145" y="71"/>
                  <a:pt x="146" y="71"/>
                </a:cubicBezTo>
                <a:cubicBezTo>
                  <a:pt x="146" y="71"/>
                  <a:pt x="146" y="71"/>
                  <a:pt x="146" y="70"/>
                </a:cubicBezTo>
                <a:cubicBezTo>
                  <a:pt x="146" y="71"/>
                  <a:pt x="147" y="71"/>
                  <a:pt x="147" y="71"/>
                </a:cubicBezTo>
                <a:cubicBezTo>
                  <a:pt x="147" y="71"/>
                  <a:pt x="147" y="71"/>
                  <a:pt x="147" y="71"/>
                </a:cubicBezTo>
                <a:cubicBezTo>
                  <a:pt x="147" y="70"/>
                  <a:pt x="146" y="71"/>
                  <a:pt x="145" y="70"/>
                </a:cubicBezTo>
                <a:cubicBezTo>
                  <a:pt x="145" y="70"/>
                  <a:pt x="145" y="69"/>
                  <a:pt x="145" y="69"/>
                </a:cubicBezTo>
                <a:cubicBezTo>
                  <a:pt x="145" y="69"/>
                  <a:pt x="145" y="69"/>
                  <a:pt x="145" y="69"/>
                </a:cubicBezTo>
                <a:cubicBezTo>
                  <a:pt x="145" y="69"/>
                  <a:pt x="144" y="70"/>
                  <a:pt x="144" y="70"/>
                </a:cubicBezTo>
                <a:cubicBezTo>
                  <a:pt x="144" y="70"/>
                  <a:pt x="144" y="70"/>
                  <a:pt x="144" y="70"/>
                </a:cubicBezTo>
                <a:cubicBezTo>
                  <a:pt x="144" y="70"/>
                  <a:pt x="144" y="70"/>
                  <a:pt x="143" y="70"/>
                </a:cubicBezTo>
                <a:cubicBezTo>
                  <a:pt x="143" y="70"/>
                  <a:pt x="143" y="70"/>
                  <a:pt x="143" y="70"/>
                </a:cubicBezTo>
                <a:cubicBezTo>
                  <a:pt x="143" y="70"/>
                  <a:pt x="143" y="70"/>
                  <a:pt x="143" y="70"/>
                </a:cubicBezTo>
                <a:cubicBezTo>
                  <a:pt x="143" y="70"/>
                  <a:pt x="143" y="70"/>
                  <a:pt x="143" y="70"/>
                </a:cubicBezTo>
                <a:cubicBezTo>
                  <a:pt x="143" y="70"/>
                  <a:pt x="142" y="70"/>
                  <a:pt x="142" y="70"/>
                </a:cubicBezTo>
                <a:cubicBezTo>
                  <a:pt x="142" y="70"/>
                  <a:pt x="142" y="70"/>
                  <a:pt x="142" y="70"/>
                </a:cubicBezTo>
                <a:cubicBezTo>
                  <a:pt x="142" y="70"/>
                  <a:pt x="142" y="70"/>
                  <a:pt x="142" y="70"/>
                </a:cubicBezTo>
                <a:cubicBezTo>
                  <a:pt x="142" y="70"/>
                  <a:pt x="141" y="70"/>
                  <a:pt x="141" y="70"/>
                </a:cubicBezTo>
                <a:cubicBezTo>
                  <a:pt x="141" y="70"/>
                  <a:pt x="141" y="70"/>
                  <a:pt x="141" y="70"/>
                </a:cubicBezTo>
                <a:cubicBezTo>
                  <a:pt x="141" y="70"/>
                  <a:pt x="141" y="70"/>
                  <a:pt x="141" y="71"/>
                </a:cubicBezTo>
                <a:cubicBezTo>
                  <a:pt x="140" y="71"/>
                  <a:pt x="140" y="71"/>
                  <a:pt x="140" y="71"/>
                </a:cubicBezTo>
                <a:cubicBezTo>
                  <a:pt x="140" y="71"/>
                  <a:pt x="140" y="71"/>
                  <a:pt x="140" y="71"/>
                </a:cubicBezTo>
                <a:cubicBezTo>
                  <a:pt x="140" y="71"/>
                  <a:pt x="139" y="71"/>
                  <a:pt x="139" y="71"/>
                </a:cubicBezTo>
                <a:cubicBezTo>
                  <a:pt x="139" y="71"/>
                  <a:pt x="139" y="71"/>
                  <a:pt x="139" y="70"/>
                </a:cubicBezTo>
                <a:cubicBezTo>
                  <a:pt x="139" y="70"/>
                  <a:pt x="139" y="70"/>
                  <a:pt x="139" y="70"/>
                </a:cubicBezTo>
                <a:cubicBezTo>
                  <a:pt x="139" y="70"/>
                  <a:pt x="138" y="70"/>
                  <a:pt x="138" y="70"/>
                </a:cubicBezTo>
                <a:cubicBezTo>
                  <a:pt x="138" y="70"/>
                  <a:pt x="138" y="70"/>
                  <a:pt x="138" y="70"/>
                </a:cubicBezTo>
                <a:cubicBezTo>
                  <a:pt x="138" y="70"/>
                  <a:pt x="138" y="70"/>
                  <a:pt x="138" y="70"/>
                </a:cubicBezTo>
                <a:cubicBezTo>
                  <a:pt x="137" y="70"/>
                  <a:pt x="137" y="69"/>
                  <a:pt x="137" y="68"/>
                </a:cubicBezTo>
                <a:cubicBezTo>
                  <a:pt x="137" y="68"/>
                  <a:pt x="137" y="68"/>
                  <a:pt x="137" y="68"/>
                </a:cubicBezTo>
                <a:cubicBezTo>
                  <a:pt x="137" y="68"/>
                  <a:pt x="137" y="67"/>
                  <a:pt x="137" y="67"/>
                </a:cubicBezTo>
                <a:cubicBezTo>
                  <a:pt x="137" y="67"/>
                  <a:pt x="137" y="67"/>
                  <a:pt x="137" y="66"/>
                </a:cubicBezTo>
                <a:cubicBezTo>
                  <a:pt x="137" y="66"/>
                  <a:pt x="137" y="66"/>
                  <a:pt x="137" y="66"/>
                </a:cubicBezTo>
                <a:cubicBezTo>
                  <a:pt x="137" y="66"/>
                  <a:pt x="137" y="65"/>
                  <a:pt x="137" y="65"/>
                </a:cubicBezTo>
                <a:cubicBezTo>
                  <a:pt x="137" y="65"/>
                  <a:pt x="137" y="65"/>
                  <a:pt x="137" y="65"/>
                </a:cubicBezTo>
                <a:cubicBezTo>
                  <a:pt x="137" y="65"/>
                  <a:pt x="138" y="65"/>
                  <a:pt x="138" y="65"/>
                </a:cubicBezTo>
                <a:cubicBezTo>
                  <a:pt x="138" y="65"/>
                  <a:pt x="138" y="64"/>
                  <a:pt x="138" y="64"/>
                </a:cubicBezTo>
                <a:cubicBezTo>
                  <a:pt x="138" y="64"/>
                  <a:pt x="138" y="64"/>
                  <a:pt x="138" y="64"/>
                </a:cubicBezTo>
                <a:cubicBezTo>
                  <a:pt x="139" y="64"/>
                  <a:pt x="139" y="64"/>
                  <a:pt x="139" y="64"/>
                </a:cubicBezTo>
                <a:cubicBezTo>
                  <a:pt x="139" y="64"/>
                  <a:pt x="139" y="64"/>
                  <a:pt x="139" y="64"/>
                </a:cubicBezTo>
                <a:cubicBezTo>
                  <a:pt x="139" y="64"/>
                  <a:pt x="141" y="62"/>
                  <a:pt x="141" y="62"/>
                </a:cubicBezTo>
                <a:cubicBezTo>
                  <a:pt x="141" y="62"/>
                  <a:pt x="141" y="62"/>
                  <a:pt x="142" y="62"/>
                </a:cubicBezTo>
                <a:cubicBezTo>
                  <a:pt x="142" y="62"/>
                  <a:pt x="142" y="62"/>
                  <a:pt x="142" y="61"/>
                </a:cubicBezTo>
                <a:cubicBezTo>
                  <a:pt x="142" y="61"/>
                  <a:pt x="141" y="61"/>
                  <a:pt x="141" y="61"/>
                </a:cubicBezTo>
                <a:cubicBezTo>
                  <a:pt x="141" y="61"/>
                  <a:pt x="142" y="61"/>
                  <a:pt x="141" y="61"/>
                </a:cubicBezTo>
                <a:cubicBezTo>
                  <a:pt x="141" y="60"/>
                  <a:pt x="141" y="60"/>
                  <a:pt x="141" y="60"/>
                </a:cubicBezTo>
                <a:cubicBezTo>
                  <a:pt x="141" y="60"/>
                  <a:pt x="141" y="60"/>
                  <a:pt x="140" y="60"/>
                </a:cubicBezTo>
                <a:cubicBezTo>
                  <a:pt x="140" y="60"/>
                  <a:pt x="139" y="60"/>
                  <a:pt x="139" y="60"/>
                </a:cubicBezTo>
                <a:cubicBezTo>
                  <a:pt x="139" y="60"/>
                  <a:pt x="139" y="60"/>
                  <a:pt x="138" y="60"/>
                </a:cubicBezTo>
                <a:cubicBezTo>
                  <a:pt x="138" y="60"/>
                  <a:pt x="138" y="60"/>
                  <a:pt x="138" y="61"/>
                </a:cubicBezTo>
                <a:cubicBezTo>
                  <a:pt x="137" y="61"/>
                  <a:pt x="137" y="61"/>
                  <a:pt x="137" y="61"/>
                </a:cubicBezTo>
                <a:cubicBezTo>
                  <a:pt x="137" y="61"/>
                  <a:pt x="137" y="61"/>
                  <a:pt x="137" y="61"/>
                </a:cubicBezTo>
                <a:cubicBezTo>
                  <a:pt x="137" y="62"/>
                  <a:pt x="137" y="62"/>
                  <a:pt x="136" y="62"/>
                </a:cubicBezTo>
                <a:cubicBezTo>
                  <a:pt x="136" y="62"/>
                  <a:pt x="136" y="62"/>
                  <a:pt x="137" y="62"/>
                </a:cubicBezTo>
                <a:cubicBezTo>
                  <a:pt x="137" y="62"/>
                  <a:pt x="137" y="62"/>
                  <a:pt x="137" y="63"/>
                </a:cubicBezTo>
                <a:cubicBezTo>
                  <a:pt x="137" y="63"/>
                  <a:pt x="137" y="63"/>
                  <a:pt x="137" y="63"/>
                </a:cubicBezTo>
                <a:cubicBezTo>
                  <a:pt x="137" y="63"/>
                  <a:pt x="136" y="63"/>
                  <a:pt x="136" y="64"/>
                </a:cubicBezTo>
                <a:cubicBezTo>
                  <a:pt x="136" y="64"/>
                  <a:pt x="135" y="64"/>
                  <a:pt x="135" y="64"/>
                </a:cubicBezTo>
                <a:cubicBezTo>
                  <a:pt x="135" y="64"/>
                  <a:pt x="135" y="64"/>
                  <a:pt x="135" y="64"/>
                </a:cubicBezTo>
                <a:cubicBezTo>
                  <a:pt x="134" y="64"/>
                  <a:pt x="134" y="65"/>
                  <a:pt x="134" y="65"/>
                </a:cubicBezTo>
                <a:cubicBezTo>
                  <a:pt x="134" y="65"/>
                  <a:pt x="134" y="65"/>
                  <a:pt x="133" y="66"/>
                </a:cubicBezTo>
                <a:cubicBezTo>
                  <a:pt x="133" y="66"/>
                  <a:pt x="133" y="66"/>
                  <a:pt x="133" y="66"/>
                </a:cubicBezTo>
                <a:cubicBezTo>
                  <a:pt x="133" y="66"/>
                  <a:pt x="133" y="66"/>
                  <a:pt x="133" y="66"/>
                </a:cubicBezTo>
                <a:cubicBezTo>
                  <a:pt x="133" y="66"/>
                  <a:pt x="133" y="66"/>
                  <a:pt x="133" y="66"/>
                </a:cubicBezTo>
                <a:cubicBezTo>
                  <a:pt x="133" y="66"/>
                  <a:pt x="132" y="66"/>
                  <a:pt x="132" y="66"/>
                </a:cubicBezTo>
                <a:cubicBezTo>
                  <a:pt x="132" y="67"/>
                  <a:pt x="133" y="67"/>
                  <a:pt x="132" y="68"/>
                </a:cubicBezTo>
                <a:cubicBezTo>
                  <a:pt x="132" y="68"/>
                  <a:pt x="132" y="68"/>
                  <a:pt x="132" y="68"/>
                </a:cubicBezTo>
                <a:cubicBezTo>
                  <a:pt x="132" y="68"/>
                  <a:pt x="132" y="69"/>
                  <a:pt x="132" y="69"/>
                </a:cubicBezTo>
                <a:cubicBezTo>
                  <a:pt x="132" y="69"/>
                  <a:pt x="132" y="69"/>
                  <a:pt x="132" y="69"/>
                </a:cubicBezTo>
                <a:cubicBezTo>
                  <a:pt x="132" y="69"/>
                  <a:pt x="133" y="69"/>
                  <a:pt x="133" y="69"/>
                </a:cubicBezTo>
                <a:cubicBezTo>
                  <a:pt x="133" y="69"/>
                  <a:pt x="133" y="69"/>
                  <a:pt x="133" y="69"/>
                </a:cubicBezTo>
                <a:cubicBezTo>
                  <a:pt x="133" y="70"/>
                  <a:pt x="133" y="70"/>
                  <a:pt x="134" y="70"/>
                </a:cubicBezTo>
                <a:cubicBezTo>
                  <a:pt x="134" y="71"/>
                  <a:pt x="134" y="71"/>
                  <a:pt x="134" y="71"/>
                </a:cubicBezTo>
                <a:cubicBezTo>
                  <a:pt x="134" y="71"/>
                  <a:pt x="134" y="71"/>
                  <a:pt x="134" y="71"/>
                </a:cubicBezTo>
                <a:cubicBezTo>
                  <a:pt x="134" y="71"/>
                  <a:pt x="133" y="72"/>
                  <a:pt x="133" y="72"/>
                </a:cubicBezTo>
                <a:cubicBezTo>
                  <a:pt x="133" y="71"/>
                  <a:pt x="131" y="71"/>
                  <a:pt x="131" y="71"/>
                </a:cubicBezTo>
                <a:cubicBezTo>
                  <a:pt x="131" y="71"/>
                  <a:pt x="131" y="71"/>
                  <a:pt x="131" y="71"/>
                </a:cubicBezTo>
                <a:cubicBezTo>
                  <a:pt x="131" y="71"/>
                  <a:pt x="131" y="71"/>
                  <a:pt x="131" y="71"/>
                </a:cubicBezTo>
                <a:cubicBezTo>
                  <a:pt x="132" y="71"/>
                  <a:pt x="132" y="72"/>
                  <a:pt x="132" y="72"/>
                </a:cubicBezTo>
                <a:cubicBezTo>
                  <a:pt x="133" y="72"/>
                  <a:pt x="133" y="71"/>
                  <a:pt x="134" y="72"/>
                </a:cubicBezTo>
                <a:cubicBezTo>
                  <a:pt x="134" y="72"/>
                  <a:pt x="134" y="72"/>
                  <a:pt x="134" y="72"/>
                </a:cubicBezTo>
                <a:cubicBezTo>
                  <a:pt x="134" y="72"/>
                  <a:pt x="134" y="72"/>
                  <a:pt x="134" y="72"/>
                </a:cubicBezTo>
                <a:cubicBezTo>
                  <a:pt x="134" y="72"/>
                  <a:pt x="134" y="72"/>
                  <a:pt x="134" y="72"/>
                </a:cubicBezTo>
                <a:cubicBezTo>
                  <a:pt x="134" y="72"/>
                  <a:pt x="134" y="72"/>
                  <a:pt x="134" y="72"/>
                </a:cubicBezTo>
                <a:cubicBezTo>
                  <a:pt x="134" y="72"/>
                  <a:pt x="133" y="72"/>
                  <a:pt x="133" y="72"/>
                </a:cubicBezTo>
                <a:cubicBezTo>
                  <a:pt x="133" y="72"/>
                  <a:pt x="133" y="72"/>
                  <a:pt x="133" y="72"/>
                </a:cubicBezTo>
                <a:cubicBezTo>
                  <a:pt x="133" y="72"/>
                  <a:pt x="133" y="72"/>
                  <a:pt x="133" y="72"/>
                </a:cubicBezTo>
                <a:cubicBezTo>
                  <a:pt x="133" y="72"/>
                  <a:pt x="133" y="72"/>
                  <a:pt x="133" y="72"/>
                </a:cubicBezTo>
                <a:cubicBezTo>
                  <a:pt x="133" y="72"/>
                  <a:pt x="133" y="72"/>
                  <a:pt x="133" y="72"/>
                </a:cubicBezTo>
                <a:cubicBezTo>
                  <a:pt x="133" y="72"/>
                  <a:pt x="133" y="72"/>
                  <a:pt x="133" y="72"/>
                </a:cubicBezTo>
                <a:cubicBezTo>
                  <a:pt x="132" y="72"/>
                  <a:pt x="133" y="73"/>
                  <a:pt x="132" y="73"/>
                </a:cubicBezTo>
                <a:cubicBezTo>
                  <a:pt x="132" y="73"/>
                  <a:pt x="132" y="73"/>
                  <a:pt x="132" y="73"/>
                </a:cubicBezTo>
                <a:cubicBezTo>
                  <a:pt x="132" y="73"/>
                  <a:pt x="131" y="73"/>
                  <a:pt x="131" y="73"/>
                </a:cubicBezTo>
                <a:cubicBezTo>
                  <a:pt x="131" y="73"/>
                  <a:pt x="132" y="74"/>
                  <a:pt x="132" y="74"/>
                </a:cubicBezTo>
                <a:cubicBezTo>
                  <a:pt x="131" y="74"/>
                  <a:pt x="131" y="74"/>
                  <a:pt x="131" y="74"/>
                </a:cubicBezTo>
                <a:cubicBezTo>
                  <a:pt x="131" y="74"/>
                  <a:pt x="131" y="74"/>
                  <a:pt x="131" y="74"/>
                </a:cubicBezTo>
                <a:cubicBezTo>
                  <a:pt x="131" y="74"/>
                  <a:pt x="131" y="74"/>
                  <a:pt x="131" y="75"/>
                </a:cubicBezTo>
                <a:cubicBezTo>
                  <a:pt x="131" y="75"/>
                  <a:pt x="131" y="75"/>
                  <a:pt x="131" y="75"/>
                </a:cubicBezTo>
                <a:cubicBezTo>
                  <a:pt x="131" y="75"/>
                  <a:pt x="131" y="75"/>
                  <a:pt x="131" y="75"/>
                </a:cubicBezTo>
                <a:cubicBezTo>
                  <a:pt x="131" y="76"/>
                  <a:pt x="131" y="76"/>
                  <a:pt x="131" y="76"/>
                </a:cubicBezTo>
                <a:cubicBezTo>
                  <a:pt x="131" y="76"/>
                  <a:pt x="131" y="77"/>
                  <a:pt x="130" y="77"/>
                </a:cubicBezTo>
                <a:cubicBezTo>
                  <a:pt x="130" y="77"/>
                  <a:pt x="130" y="77"/>
                  <a:pt x="130" y="77"/>
                </a:cubicBezTo>
                <a:cubicBezTo>
                  <a:pt x="130" y="77"/>
                  <a:pt x="130" y="77"/>
                  <a:pt x="130" y="77"/>
                </a:cubicBezTo>
                <a:cubicBezTo>
                  <a:pt x="130" y="77"/>
                  <a:pt x="130" y="77"/>
                  <a:pt x="129" y="77"/>
                </a:cubicBezTo>
                <a:cubicBezTo>
                  <a:pt x="129" y="77"/>
                  <a:pt x="129" y="77"/>
                  <a:pt x="129" y="77"/>
                </a:cubicBezTo>
                <a:cubicBezTo>
                  <a:pt x="129" y="77"/>
                  <a:pt x="129" y="77"/>
                  <a:pt x="129" y="77"/>
                </a:cubicBezTo>
                <a:cubicBezTo>
                  <a:pt x="129" y="77"/>
                  <a:pt x="129" y="78"/>
                  <a:pt x="129" y="78"/>
                </a:cubicBezTo>
                <a:cubicBezTo>
                  <a:pt x="129" y="78"/>
                  <a:pt x="129" y="78"/>
                  <a:pt x="129" y="78"/>
                </a:cubicBezTo>
                <a:cubicBezTo>
                  <a:pt x="129" y="78"/>
                  <a:pt x="129" y="78"/>
                  <a:pt x="128" y="78"/>
                </a:cubicBezTo>
                <a:cubicBezTo>
                  <a:pt x="128" y="78"/>
                  <a:pt x="128" y="78"/>
                  <a:pt x="127" y="78"/>
                </a:cubicBezTo>
                <a:cubicBezTo>
                  <a:pt x="127" y="78"/>
                  <a:pt x="127" y="78"/>
                  <a:pt x="127" y="78"/>
                </a:cubicBezTo>
                <a:cubicBezTo>
                  <a:pt x="127" y="78"/>
                  <a:pt x="127" y="77"/>
                  <a:pt x="127" y="77"/>
                </a:cubicBezTo>
                <a:cubicBezTo>
                  <a:pt x="127" y="77"/>
                  <a:pt x="127" y="77"/>
                  <a:pt x="127" y="77"/>
                </a:cubicBezTo>
                <a:cubicBezTo>
                  <a:pt x="127" y="77"/>
                  <a:pt x="127" y="77"/>
                  <a:pt x="127" y="77"/>
                </a:cubicBezTo>
                <a:cubicBezTo>
                  <a:pt x="127" y="77"/>
                  <a:pt x="127" y="77"/>
                  <a:pt x="127" y="77"/>
                </a:cubicBezTo>
                <a:cubicBezTo>
                  <a:pt x="127" y="77"/>
                  <a:pt x="127" y="76"/>
                  <a:pt x="127" y="76"/>
                </a:cubicBezTo>
                <a:cubicBezTo>
                  <a:pt x="127" y="76"/>
                  <a:pt x="126" y="76"/>
                  <a:pt x="126" y="75"/>
                </a:cubicBezTo>
                <a:cubicBezTo>
                  <a:pt x="126" y="75"/>
                  <a:pt x="126" y="75"/>
                  <a:pt x="126" y="75"/>
                </a:cubicBezTo>
                <a:cubicBezTo>
                  <a:pt x="126" y="75"/>
                  <a:pt x="126" y="74"/>
                  <a:pt x="126" y="74"/>
                </a:cubicBezTo>
                <a:cubicBezTo>
                  <a:pt x="126" y="74"/>
                  <a:pt x="126" y="74"/>
                  <a:pt x="126" y="74"/>
                </a:cubicBezTo>
                <a:cubicBezTo>
                  <a:pt x="126" y="74"/>
                  <a:pt x="126" y="74"/>
                  <a:pt x="125" y="74"/>
                </a:cubicBezTo>
                <a:cubicBezTo>
                  <a:pt x="125" y="74"/>
                  <a:pt x="125" y="73"/>
                  <a:pt x="125" y="73"/>
                </a:cubicBezTo>
                <a:cubicBezTo>
                  <a:pt x="125" y="73"/>
                  <a:pt x="125" y="73"/>
                  <a:pt x="125" y="73"/>
                </a:cubicBezTo>
                <a:cubicBezTo>
                  <a:pt x="125" y="73"/>
                  <a:pt x="125" y="73"/>
                  <a:pt x="125" y="72"/>
                </a:cubicBezTo>
                <a:cubicBezTo>
                  <a:pt x="125" y="72"/>
                  <a:pt x="125" y="72"/>
                  <a:pt x="125" y="72"/>
                </a:cubicBezTo>
                <a:cubicBezTo>
                  <a:pt x="125" y="72"/>
                  <a:pt x="125" y="72"/>
                  <a:pt x="125" y="72"/>
                </a:cubicBezTo>
                <a:cubicBezTo>
                  <a:pt x="125" y="72"/>
                  <a:pt x="125" y="72"/>
                  <a:pt x="124" y="72"/>
                </a:cubicBezTo>
                <a:cubicBezTo>
                  <a:pt x="124" y="71"/>
                  <a:pt x="124" y="71"/>
                  <a:pt x="124" y="71"/>
                </a:cubicBezTo>
                <a:cubicBezTo>
                  <a:pt x="124" y="71"/>
                  <a:pt x="124" y="71"/>
                  <a:pt x="124" y="71"/>
                </a:cubicBezTo>
                <a:cubicBezTo>
                  <a:pt x="124" y="72"/>
                  <a:pt x="124" y="72"/>
                  <a:pt x="124" y="72"/>
                </a:cubicBezTo>
                <a:cubicBezTo>
                  <a:pt x="124" y="72"/>
                  <a:pt x="123" y="72"/>
                  <a:pt x="123" y="72"/>
                </a:cubicBezTo>
                <a:cubicBezTo>
                  <a:pt x="123" y="72"/>
                  <a:pt x="123" y="73"/>
                  <a:pt x="123" y="73"/>
                </a:cubicBezTo>
                <a:cubicBezTo>
                  <a:pt x="122" y="73"/>
                  <a:pt x="122" y="73"/>
                  <a:pt x="121" y="74"/>
                </a:cubicBezTo>
                <a:cubicBezTo>
                  <a:pt x="121" y="74"/>
                  <a:pt x="120" y="74"/>
                  <a:pt x="120" y="74"/>
                </a:cubicBezTo>
                <a:cubicBezTo>
                  <a:pt x="120" y="74"/>
                  <a:pt x="120" y="74"/>
                  <a:pt x="120" y="74"/>
                </a:cubicBezTo>
                <a:cubicBezTo>
                  <a:pt x="120" y="74"/>
                  <a:pt x="120" y="74"/>
                  <a:pt x="120" y="74"/>
                </a:cubicBezTo>
                <a:cubicBezTo>
                  <a:pt x="120" y="74"/>
                  <a:pt x="120" y="74"/>
                  <a:pt x="120" y="74"/>
                </a:cubicBezTo>
                <a:cubicBezTo>
                  <a:pt x="120" y="74"/>
                  <a:pt x="120" y="74"/>
                  <a:pt x="120" y="74"/>
                </a:cubicBezTo>
                <a:cubicBezTo>
                  <a:pt x="119" y="73"/>
                  <a:pt x="119" y="73"/>
                  <a:pt x="119" y="73"/>
                </a:cubicBezTo>
                <a:cubicBezTo>
                  <a:pt x="118" y="73"/>
                  <a:pt x="118" y="73"/>
                  <a:pt x="118" y="73"/>
                </a:cubicBezTo>
                <a:cubicBezTo>
                  <a:pt x="118" y="73"/>
                  <a:pt x="118" y="72"/>
                  <a:pt x="118" y="72"/>
                </a:cubicBezTo>
                <a:cubicBezTo>
                  <a:pt x="118" y="72"/>
                  <a:pt x="119" y="72"/>
                  <a:pt x="119" y="72"/>
                </a:cubicBezTo>
                <a:cubicBezTo>
                  <a:pt x="119" y="72"/>
                  <a:pt x="119" y="72"/>
                  <a:pt x="119" y="72"/>
                </a:cubicBezTo>
                <a:cubicBezTo>
                  <a:pt x="119" y="72"/>
                  <a:pt x="119" y="72"/>
                  <a:pt x="119" y="72"/>
                </a:cubicBezTo>
                <a:cubicBezTo>
                  <a:pt x="119" y="72"/>
                  <a:pt x="119" y="72"/>
                  <a:pt x="119" y="73"/>
                </a:cubicBezTo>
                <a:cubicBezTo>
                  <a:pt x="119" y="72"/>
                  <a:pt x="119" y="72"/>
                  <a:pt x="119" y="72"/>
                </a:cubicBezTo>
                <a:cubicBezTo>
                  <a:pt x="119" y="72"/>
                  <a:pt x="119" y="72"/>
                  <a:pt x="119" y="72"/>
                </a:cubicBezTo>
                <a:cubicBezTo>
                  <a:pt x="119" y="72"/>
                  <a:pt x="119" y="72"/>
                  <a:pt x="119" y="72"/>
                </a:cubicBezTo>
                <a:cubicBezTo>
                  <a:pt x="119" y="72"/>
                  <a:pt x="119" y="72"/>
                  <a:pt x="119" y="72"/>
                </a:cubicBezTo>
                <a:cubicBezTo>
                  <a:pt x="119" y="72"/>
                  <a:pt x="119" y="72"/>
                  <a:pt x="119" y="72"/>
                </a:cubicBezTo>
                <a:cubicBezTo>
                  <a:pt x="119" y="72"/>
                  <a:pt x="119" y="72"/>
                  <a:pt x="119" y="72"/>
                </a:cubicBezTo>
                <a:cubicBezTo>
                  <a:pt x="119" y="72"/>
                  <a:pt x="119" y="72"/>
                  <a:pt x="119" y="72"/>
                </a:cubicBezTo>
                <a:cubicBezTo>
                  <a:pt x="119" y="72"/>
                  <a:pt x="119" y="72"/>
                  <a:pt x="119" y="72"/>
                </a:cubicBezTo>
                <a:cubicBezTo>
                  <a:pt x="119" y="72"/>
                  <a:pt x="119" y="71"/>
                  <a:pt x="119" y="71"/>
                </a:cubicBezTo>
                <a:cubicBezTo>
                  <a:pt x="119" y="71"/>
                  <a:pt x="119" y="72"/>
                  <a:pt x="119" y="72"/>
                </a:cubicBezTo>
                <a:cubicBezTo>
                  <a:pt x="119" y="72"/>
                  <a:pt x="119" y="72"/>
                  <a:pt x="119" y="72"/>
                </a:cubicBezTo>
                <a:cubicBezTo>
                  <a:pt x="119" y="71"/>
                  <a:pt x="119" y="71"/>
                  <a:pt x="119" y="71"/>
                </a:cubicBezTo>
                <a:cubicBezTo>
                  <a:pt x="119" y="71"/>
                  <a:pt x="119" y="72"/>
                  <a:pt x="119" y="72"/>
                </a:cubicBezTo>
                <a:cubicBezTo>
                  <a:pt x="119" y="72"/>
                  <a:pt x="118" y="72"/>
                  <a:pt x="118" y="72"/>
                </a:cubicBezTo>
                <a:cubicBezTo>
                  <a:pt x="118" y="72"/>
                  <a:pt x="118" y="72"/>
                  <a:pt x="118" y="72"/>
                </a:cubicBezTo>
                <a:cubicBezTo>
                  <a:pt x="118" y="72"/>
                  <a:pt x="118" y="72"/>
                  <a:pt x="118" y="72"/>
                </a:cubicBezTo>
                <a:cubicBezTo>
                  <a:pt x="118" y="72"/>
                  <a:pt x="118" y="72"/>
                  <a:pt x="118" y="72"/>
                </a:cubicBezTo>
                <a:cubicBezTo>
                  <a:pt x="118" y="72"/>
                  <a:pt x="118" y="71"/>
                  <a:pt x="118" y="71"/>
                </a:cubicBezTo>
                <a:cubicBezTo>
                  <a:pt x="118" y="71"/>
                  <a:pt x="118" y="71"/>
                  <a:pt x="118" y="71"/>
                </a:cubicBezTo>
                <a:cubicBezTo>
                  <a:pt x="118" y="71"/>
                  <a:pt x="118" y="71"/>
                  <a:pt x="118" y="71"/>
                </a:cubicBezTo>
                <a:cubicBezTo>
                  <a:pt x="118" y="71"/>
                  <a:pt x="118" y="71"/>
                  <a:pt x="118" y="71"/>
                </a:cubicBezTo>
                <a:cubicBezTo>
                  <a:pt x="118" y="71"/>
                  <a:pt x="118" y="71"/>
                  <a:pt x="118" y="71"/>
                </a:cubicBezTo>
                <a:cubicBezTo>
                  <a:pt x="118" y="71"/>
                  <a:pt x="118" y="71"/>
                  <a:pt x="118" y="71"/>
                </a:cubicBezTo>
                <a:cubicBezTo>
                  <a:pt x="118" y="71"/>
                  <a:pt x="119" y="71"/>
                  <a:pt x="119" y="71"/>
                </a:cubicBezTo>
                <a:cubicBezTo>
                  <a:pt x="119" y="71"/>
                  <a:pt x="119" y="71"/>
                  <a:pt x="119" y="71"/>
                </a:cubicBezTo>
                <a:cubicBezTo>
                  <a:pt x="119" y="71"/>
                  <a:pt x="119" y="71"/>
                  <a:pt x="119" y="71"/>
                </a:cubicBezTo>
                <a:cubicBezTo>
                  <a:pt x="119" y="71"/>
                  <a:pt x="119" y="71"/>
                  <a:pt x="119" y="71"/>
                </a:cubicBezTo>
                <a:cubicBezTo>
                  <a:pt x="119" y="71"/>
                  <a:pt x="119" y="71"/>
                  <a:pt x="118" y="71"/>
                </a:cubicBezTo>
                <a:cubicBezTo>
                  <a:pt x="119" y="71"/>
                  <a:pt x="119" y="71"/>
                  <a:pt x="119" y="71"/>
                </a:cubicBezTo>
                <a:cubicBezTo>
                  <a:pt x="119" y="71"/>
                  <a:pt x="119" y="70"/>
                  <a:pt x="119" y="70"/>
                </a:cubicBezTo>
                <a:cubicBezTo>
                  <a:pt x="118" y="70"/>
                  <a:pt x="118" y="70"/>
                  <a:pt x="118" y="70"/>
                </a:cubicBezTo>
                <a:cubicBezTo>
                  <a:pt x="118" y="70"/>
                  <a:pt x="118" y="70"/>
                  <a:pt x="118" y="70"/>
                </a:cubicBezTo>
                <a:cubicBezTo>
                  <a:pt x="118" y="70"/>
                  <a:pt x="118" y="69"/>
                  <a:pt x="118" y="69"/>
                </a:cubicBezTo>
                <a:cubicBezTo>
                  <a:pt x="118" y="70"/>
                  <a:pt x="118" y="69"/>
                  <a:pt x="118" y="69"/>
                </a:cubicBezTo>
                <a:cubicBezTo>
                  <a:pt x="118" y="69"/>
                  <a:pt x="118" y="69"/>
                  <a:pt x="118" y="69"/>
                </a:cubicBezTo>
                <a:cubicBezTo>
                  <a:pt x="118" y="69"/>
                  <a:pt x="118" y="69"/>
                  <a:pt x="118" y="69"/>
                </a:cubicBezTo>
                <a:cubicBezTo>
                  <a:pt x="118" y="69"/>
                  <a:pt x="118" y="69"/>
                  <a:pt x="118" y="69"/>
                </a:cubicBezTo>
                <a:cubicBezTo>
                  <a:pt x="118" y="69"/>
                  <a:pt x="118" y="68"/>
                  <a:pt x="118" y="68"/>
                </a:cubicBezTo>
                <a:cubicBezTo>
                  <a:pt x="118" y="68"/>
                  <a:pt x="118" y="68"/>
                  <a:pt x="118" y="67"/>
                </a:cubicBezTo>
                <a:cubicBezTo>
                  <a:pt x="118" y="67"/>
                  <a:pt x="119" y="67"/>
                  <a:pt x="119" y="67"/>
                </a:cubicBezTo>
                <a:cubicBezTo>
                  <a:pt x="119" y="67"/>
                  <a:pt x="119" y="67"/>
                  <a:pt x="119" y="67"/>
                </a:cubicBezTo>
                <a:cubicBezTo>
                  <a:pt x="119" y="67"/>
                  <a:pt x="118" y="67"/>
                  <a:pt x="118" y="67"/>
                </a:cubicBezTo>
                <a:cubicBezTo>
                  <a:pt x="118" y="67"/>
                  <a:pt x="118" y="67"/>
                  <a:pt x="118" y="67"/>
                </a:cubicBezTo>
                <a:cubicBezTo>
                  <a:pt x="119" y="67"/>
                  <a:pt x="119" y="66"/>
                  <a:pt x="119" y="66"/>
                </a:cubicBezTo>
                <a:cubicBezTo>
                  <a:pt x="120" y="66"/>
                  <a:pt x="120" y="66"/>
                  <a:pt x="120" y="66"/>
                </a:cubicBezTo>
                <a:cubicBezTo>
                  <a:pt x="120" y="66"/>
                  <a:pt x="121" y="66"/>
                  <a:pt x="121" y="66"/>
                </a:cubicBezTo>
                <a:cubicBezTo>
                  <a:pt x="121" y="66"/>
                  <a:pt x="120" y="66"/>
                  <a:pt x="120" y="65"/>
                </a:cubicBezTo>
                <a:cubicBezTo>
                  <a:pt x="120" y="65"/>
                  <a:pt x="120" y="65"/>
                  <a:pt x="120" y="65"/>
                </a:cubicBezTo>
                <a:cubicBezTo>
                  <a:pt x="121" y="65"/>
                  <a:pt x="121" y="65"/>
                  <a:pt x="122" y="65"/>
                </a:cubicBezTo>
                <a:cubicBezTo>
                  <a:pt x="122" y="65"/>
                  <a:pt x="122" y="64"/>
                  <a:pt x="123" y="64"/>
                </a:cubicBezTo>
                <a:cubicBezTo>
                  <a:pt x="123" y="64"/>
                  <a:pt x="123" y="65"/>
                  <a:pt x="123" y="65"/>
                </a:cubicBezTo>
                <a:cubicBezTo>
                  <a:pt x="123" y="65"/>
                  <a:pt x="123" y="65"/>
                  <a:pt x="123" y="65"/>
                </a:cubicBezTo>
                <a:cubicBezTo>
                  <a:pt x="123" y="64"/>
                  <a:pt x="123" y="64"/>
                  <a:pt x="123" y="64"/>
                </a:cubicBezTo>
                <a:cubicBezTo>
                  <a:pt x="123" y="64"/>
                  <a:pt x="124" y="64"/>
                  <a:pt x="124" y="63"/>
                </a:cubicBezTo>
                <a:cubicBezTo>
                  <a:pt x="124" y="63"/>
                  <a:pt x="124" y="63"/>
                  <a:pt x="125" y="62"/>
                </a:cubicBezTo>
                <a:cubicBezTo>
                  <a:pt x="125" y="62"/>
                  <a:pt x="125" y="63"/>
                  <a:pt x="125" y="62"/>
                </a:cubicBezTo>
                <a:cubicBezTo>
                  <a:pt x="125" y="62"/>
                  <a:pt x="125" y="62"/>
                  <a:pt x="125" y="62"/>
                </a:cubicBezTo>
                <a:cubicBezTo>
                  <a:pt x="125" y="62"/>
                  <a:pt x="125" y="62"/>
                  <a:pt x="125" y="62"/>
                </a:cubicBezTo>
                <a:cubicBezTo>
                  <a:pt x="126" y="62"/>
                  <a:pt x="126" y="61"/>
                  <a:pt x="126" y="61"/>
                </a:cubicBezTo>
                <a:cubicBezTo>
                  <a:pt x="126" y="61"/>
                  <a:pt x="126" y="61"/>
                  <a:pt x="127" y="61"/>
                </a:cubicBezTo>
                <a:cubicBezTo>
                  <a:pt x="127" y="61"/>
                  <a:pt x="127" y="61"/>
                  <a:pt x="127" y="61"/>
                </a:cubicBezTo>
                <a:cubicBezTo>
                  <a:pt x="127" y="61"/>
                  <a:pt x="126" y="61"/>
                  <a:pt x="126" y="61"/>
                </a:cubicBezTo>
                <a:cubicBezTo>
                  <a:pt x="127" y="60"/>
                  <a:pt x="127" y="60"/>
                  <a:pt x="127" y="60"/>
                </a:cubicBezTo>
                <a:cubicBezTo>
                  <a:pt x="127" y="60"/>
                  <a:pt x="127" y="59"/>
                  <a:pt x="127" y="59"/>
                </a:cubicBezTo>
                <a:cubicBezTo>
                  <a:pt x="128" y="59"/>
                  <a:pt x="128" y="59"/>
                  <a:pt x="128" y="59"/>
                </a:cubicBezTo>
                <a:cubicBezTo>
                  <a:pt x="128" y="59"/>
                  <a:pt x="128" y="59"/>
                  <a:pt x="128" y="59"/>
                </a:cubicBezTo>
                <a:cubicBezTo>
                  <a:pt x="128" y="59"/>
                  <a:pt x="128" y="59"/>
                  <a:pt x="127" y="59"/>
                </a:cubicBezTo>
                <a:cubicBezTo>
                  <a:pt x="127" y="58"/>
                  <a:pt x="128" y="58"/>
                  <a:pt x="128" y="58"/>
                </a:cubicBezTo>
                <a:cubicBezTo>
                  <a:pt x="128" y="58"/>
                  <a:pt x="128" y="58"/>
                  <a:pt x="128" y="58"/>
                </a:cubicBezTo>
                <a:cubicBezTo>
                  <a:pt x="128" y="58"/>
                  <a:pt x="128" y="58"/>
                  <a:pt x="128" y="58"/>
                </a:cubicBezTo>
                <a:cubicBezTo>
                  <a:pt x="128" y="58"/>
                  <a:pt x="128" y="58"/>
                  <a:pt x="128" y="58"/>
                </a:cubicBezTo>
                <a:cubicBezTo>
                  <a:pt x="128" y="58"/>
                  <a:pt x="128" y="58"/>
                  <a:pt x="128" y="58"/>
                </a:cubicBezTo>
                <a:cubicBezTo>
                  <a:pt x="128" y="57"/>
                  <a:pt x="129" y="57"/>
                  <a:pt x="129" y="57"/>
                </a:cubicBezTo>
                <a:cubicBezTo>
                  <a:pt x="129" y="57"/>
                  <a:pt x="129" y="57"/>
                  <a:pt x="129" y="57"/>
                </a:cubicBezTo>
                <a:cubicBezTo>
                  <a:pt x="129" y="57"/>
                  <a:pt x="129" y="57"/>
                  <a:pt x="129" y="56"/>
                </a:cubicBezTo>
                <a:cubicBezTo>
                  <a:pt x="130" y="56"/>
                  <a:pt x="130" y="57"/>
                  <a:pt x="130" y="57"/>
                </a:cubicBezTo>
                <a:cubicBezTo>
                  <a:pt x="130" y="56"/>
                  <a:pt x="130" y="56"/>
                  <a:pt x="130" y="56"/>
                </a:cubicBezTo>
                <a:cubicBezTo>
                  <a:pt x="130" y="56"/>
                  <a:pt x="130" y="56"/>
                  <a:pt x="130" y="56"/>
                </a:cubicBezTo>
                <a:cubicBezTo>
                  <a:pt x="130" y="56"/>
                  <a:pt x="130" y="56"/>
                  <a:pt x="130" y="56"/>
                </a:cubicBezTo>
                <a:cubicBezTo>
                  <a:pt x="130" y="56"/>
                  <a:pt x="131" y="55"/>
                  <a:pt x="131" y="55"/>
                </a:cubicBezTo>
                <a:cubicBezTo>
                  <a:pt x="131" y="55"/>
                  <a:pt x="131" y="55"/>
                  <a:pt x="131" y="55"/>
                </a:cubicBezTo>
                <a:cubicBezTo>
                  <a:pt x="131" y="56"/>
                  <a:pt x="131" y="56"/>
                  <a:pt x="131" y="56"/>
                </a:cubicBezTo>
                <a:cubicBezTo>
                  <a:pt x="131" y="56"/>
                  <a:pt x="131" y="56"/>
                  <a:pt x="131" y="56"/>
                </a:cubicBezTo>
                <a:cubicBezTo>
                  <a:pt x="131" y="56"/>
                  <a:pt x="131" y="56"/>
                  <a:pt x="131" y="55"/>
                </a:cubicBezTo>
                <a:cubicBezTo>
                  <a:pt x="131" y="55"/>
                  <a:pt x="131" y="55"/>
                  <a:pt x="131" y="55"/>
                </a:cubicBezTo>
                <a:cubicBezTo>
                  <a:pt x="132" y="55"/>
                  <a:pt x="132" y="55"/>
                  <a:pt x="132" y="55"/>
                </a:cubicBezTo>
                <a:cubicBezTo>
                  <a:pt x="132" y="55"/>
                  <a:pt x="132" y="55"/>
                  <a:pt x="132" y="55"/>
                </a:cubicBezTo>
                <a:cubicBezTo>
                  <a:pt x="132" y="55"/>
                  <a:pt x="132" y="55"/>
                  <a:pt x="132" y="54"/>
                </a:cubicBezTo>
                <a:cubicBezTo>
                  <a:pt x="132" y="54"/>
                  <a:pt x="132" y="54"/>
                  <a:pt x="132" y="54"/>
                </a:cubicBezTo>
                <a:cubicBezTo>
                  <a:pt x="132" y="54"/>
                  <a:pt x="132" y="54"/>
                  <a:pt x="133" y="54"/>
                </a:cubicBezTo>
                <a:cubicBezTo>
                  <a:pt x="133" y="53"/>
                  <a:pt x="133" y="54"/>
                  <a:pt x="133" y="53"/>
                </a:cubicBezTo>
                <a:cubicBezTo>
                  <a:pt x="133" y="53"/>
                  <a:pt x="134" y="53"/>
                  <a:pt x="134" y="53"/>
                </a:cubicBezTo>
                <a:cubicBezTo>
                  <a:pt x="134" y="53"/>
                  <a:pt x="134" y="53"/>
                  <a:pt x="135" y="53"/>
                </a:cubicBezTo>
                <a:cubicBezTo>
                  <a:pt x="135" y="53"/>
                  <a:pt x="135" y="52"/>
                  <a:pt x="136" y="52"/>
                </a:cubicBezTo>
                <a:cubicBezTo>
                  <a:pt x="136" y="52"/>
                  <a:pt x="136" y="52"/>
                  <a:pt x="136" y="52"/>
                </a:cubicBezTo>
                <a:cubicBezTo>
                  <a:pt x="136" y="52"/>
                  <a:pt x="136" y="52"/>
                  <a:pt x="136" y="52"/>
                </a:cubicBezTo>
                <a:cubicBezTo>
                  <a:pt x="136" y="52"/>
                  <a:pt x="136" y="53"/>
                  <a:pt x="136" y="53"/>
                </a:cubicBezTo>
                <a:cubicBezTo>
                  <a:pt x="136" y="53"/>
                  <a:pt x="136" y="52"/>
                  <a:pt x="136" y="52"/>
                </a:cubicBezTo>
                <a:cubicBezTo>
                  <a:pt x="137" y="52"/>
                  <a:pt x="137" y="52"/>
                  <a:pt x="137" y="51"/>
                </a:cubicBezTo>
                <a:cubicBezTo>
                  <a:pt x="137" y="51"/>
                  <a:pt x="137" y="51"/>
                  <a:pt x="137" y="51"/>
                </a:cubicBezTo>
                <a:cubicBezTo>
                  <a:pt x="137" y="52"/>
                  <a:pt x="137" y="52"/>
                  <a:pt x="138" y="52"/>
                </a:cubicBezTo>
                <a:cubicBezTo>
                  <a:pt x="138" y="50"/>
                  <a:pt x="138" y="51"/>
                  <a:pt x="139" y="51"/>
                </a:cubicBezTo>
                <a:cubicBezTo>
                  <a:pt x="139" y="51"/>
                  <a:pt x="140" y="51"/>
                  <a:pt x="140" y="50"/>
                </a:cubicBezTo>
                <a:cubicBezTo>
                  <a:pt x="140" y="50"/>
                  <a:pt x="140" y="50"/>
                  <a:pt x="140" y="50"/>
                </a:cubicBezTo>
                <a:cubicBezTo>
                  <a:pt x="141" y="50"/>
                  <a:pt x="141" y="49"/>
                  <a:pt x="142" y="50"/>
                </a:cubicBezTo>
                <a:cubicBezTo>
                  <a:pt x="142" y="50"/>
                  <a:pt x="141" y="50"/>
                  <a:pt x="141" y="51"/>
                </a:cubicBezTo>
                <a:cubicBezTo>
                  <a:pt x="141" y="51"/>
                  <a:pt x="141" y="51"/>
                  <a:pt x="142" y="51"/>
                </a:cubicBezTo>
                <a:cubicBezTo>
                  <a:pt x="142" y="51"/>
                  <a:pt x="143" y="50"/>
                  <a:pt x="143" y="49"/>
                </a:cubicBezTo>
                <a:cubicBezTo>
                  <a:pt x="143" y="50"/>
                  <a:pt x="143" y="50"/>
                  <a:pt x="143" y="51"/>
                </a:cubicBezTo>
                <a:cubicBezTo>
                  <a:pt x="144" y="50"/>
                  <a:pt x="144" y="50"/>
                  <a:pt x="144" y="49"/>
                </a:cubicBezTo>
                <a:cubicBezTo>
                  <a:pt x="144" y="49"/>
                  <a:pt x="145" y="49"/>
                  <a:pt x="145" y="49"/>
                </a:cubicBezTo>
                <a:cubicBezTo>
                  <a:pt x="145" y="50"/>
                  <a:pt x="145" y="50"/>
                  <a:pt x="145" y="51"/>
                </a:cubicBezTo>
                <a:cubicBezTo>
                  <a:pt x="145" y="51"/>
                  <a:pt x="145" y="51"/>
                  <a:pt x="145" y="51"/>
                </a:cubicBezTo>
                <a:cubicBezTo>
                  <a:pt x="145" y="50"/>
                  <a:pt x="145" y="50"/>
                  <a:pt x="146" y="50"/>
                </a:cubicBezTo>
                <a:cubicBezTo>
                  <a:pt x="146" y="50"/>
                  <a:pt x="146" y="50"/>
                  <a:pt x="147" y="50"/>
                </a:cubicBezTo>
                <a:cubicBezTo>
                  <a:pt x="147" y="50"/>
                  <a:pt x="147" y="50"/>
                  <a:pt x="148" y="50"/>
                </a:cubicBezTo>
                <a:cubicBezTo>
                  <a:pt x="148" y="50"/>
                  <a:pt x="148" y="50"/>
                  <a:pt x="148" y="50"/>
                </a:cubicBezTo>
                <a:cubicBezTo>
                  <a:pt x="148" y="51"/>
                  <a:pt x="148" y="51"/>
                  <a:pt x="148" y="51"/>
                </a:cubicBezTo>
                <a:cubicBezTo>
                  <a:pt x="147" y="51"/>
                  <a:pt x="147" y="51"/>
                  <a:pt x="146" y="51"/>
                </a:cubicBezTo>
                <a:cubicBezTo>
                  <a:pt x="146" y="52"/>
                  <a:pt x="146" y="52"/>
                  <a:pt x="147" y="52"/>
                </a:cubicBezTo>
                <a:cubicBezTo>
                  <a:pt x="147" y="52"/>
                  <a:pt x="148" y="52"/>
                  <a:pt x="148" y="52"/>
                </a:cubicBezTo>
                <a:cubicBezTo>
                  <a:pt x="148" y="52"/>
                  <a:pt x="149" y="52"/>
                  <a:pt x="149" y="52"/>
                </a:cubicBezTo>
                <a:cubicBezTo>
                  <a:pt x="149" y="52"/>
                  <a:pt x="149" y="52"/>
                  <a:pt x="150" y="52"/>
                </a:cubicBezTo>
                <a:cubicBezTo>
                  <a:pt x="150" y="52"/>
                  <a:pt x="150" y="53"/>
                  <a:pt x="151" y="53"/>
                </a:cubicBezTo>
                <a:cubicBezTo>
                  <a:pt x="151" y="53"/>
                  <a:pt x="151" y="53"/>
                  <a:pt x="151" y="53"/>
                </a:cubicBezTo>
                <a:cubicBezTo>
                  <a:pt x="151" y="53"/>
                  <a:pt x="151" y="53"/>
                  <a:pt x="151" y="53"/>
                </a:cubicBezTo>
                <a:cubicBezTo>
                  <a:pt x="152" y="53"/>
                  <a:pt x="153" y="53"/>
                  <a:pt x="153" y="53"/>
                </a:cubicBezTo>
                <a:cubicBezTo>
                  <a:pt x="154" y="53"/>
                  <a:pt x="154" y="53"/>
                  <a:pt x="155" y="54"/>
                </a:cubicBezTo>
                <a:cubicBezTo>
                  <a:pt x="155" y="54"/>
                  <a:pt x="155" y="54"/>
                  <a:pt x="156" y="54"/>
                </a:cubicBezTo>
                <a:cubicBezTo>
                  <a:pt x="156" y="54"/>
                  <a:pt x="157" y="55"/>
                  <a:pt x="157" y="55"/>
                </a:cubicBezTo>
                <a:cubicBezTo>
                  <a:pt x="158" y="55"/>
                  <a:pt x="158" y="55"/>
                  <a:pt x="159" y="55"/>
                </a:cubicBezTo>
                <a:cubicBezTo>
                  <a:pt x="159" y="56"/>
                  <a:pt x="160" y="56"/>
                  <a:pt x="160" y="56"/>
                </a:cubicBezTo>
                <a:cubicBezTo>
                  <a:pt x="160" y="57"/>
                  <a:pt x="160" y="57"/>
                  <a:pt x="160" y="57"/>
                </a:cubicBezTo>
                <a:cubicBezTo>
                  <a:pt x="160" y="58"/>
                  <a:pt x="160" y="58"/>
                  <a:pt x="159" y="59"/>
                </a:cubicBezTo>
                <a:cubicBezTo>
                  <a:pt x="157" y="60"/>
                  <a:pt x="154" y="59"/>
                  <a:pt x="152" y="58"/>
                </a:cubicBezTo>
                <a:cubicBezTo>
                  <a:pt x="152" y="58"/>
                  <a:pt x="151" y="58"/>
                  <a:pt x="151" y="58"/>
                </a:cubicBezTo>
                <a:cubicBezTo>
                  <a:pt x="151" y="58"/>
                  <a:pt x="151" y="57"/>
                  <a:pt x="150" y="57"/>
                </a:cubicBezTo>
                <a:cubicBezTo>
                  <a:pt x="150" y="58"/>
                  <a:pt x="151" y="58"/>
                  <a:pt x="151" y="59"/>
                </a:cubicBezTo>
                <a:cubicBezTo>
                  <a:pt x="151" y="59"/>
                  <a:pt x="152" y="59"/>
                  <a:pt x="152" y="59"/>
                </a:cubicBezTo>
                <a:cubicBezTo>
                  <a:pt x="153" y="60"/>
                  <a:pt x="153" y="60"/>
                  <a:pt x="152" y="60"/>
                </a:cubicBezTo>
                <a:cubicBezTo>
                  <a:pt x="152" y="61"/>
                  <a:pt x="153" y="62"/>
                  <a:pt x="153" y="63"/>
                </a:cubicBezTo>
                <a:cubicBezTo>
                  <a:pt x="153" y="63"/>
                  <a:pt x="154" y="63"/>
                  <a:pt x="154" y="63"/>
                </a:cubicBezTo>
                <a:cubicBezTo>
                  <a:pt x="154" y="63"/>
                  <a:pt x="154" y="63"/>
                  <a:pt x="154" y="63"/>
                </a:cubicBezTo>
                <a:cubicBezTo>
                  <a:pt x="155" y="63"/>
                  <a:pt x="155" y="63"/>
                  <a:pt x="155" y="63"/>
                </a:cubicBezTo>
                <a:cubicBezTo>
                  <a:pt x="156" y="64"/>
                  <a:pt x="157" y="64"/>
                  <a:pt x="156" y="63"/>
                </a:cubicBezTo>
                <a:cubicBezTo>
                  <a:pt x="156" y="63"/>
                  <a:pt x="156" y="63"/>
                  <a:pt x="156" y="63"/>
                </a:cubicBezTo>
                <a:cubicBezTo>
                  <a:pt x="155" y="62"/>
                  <a:pt x="155" y="62"/>
                  <a:pt x="155" y="62"/>
                </a:cubicBezTo>
                <a:cubicBezTo>
                  <a:pt x="155" y="61"/>
                  <a:pt x="155" y="61"/>
                  <a:pt x="155" y="61"/>
                </a:cubicBezTo>
                <a:cubicBezTo>
                  <a:pt x="156" y="62"/>
                  <a:pt x="157" y="62"/>
                  <a:pt x="158" y="62"/>
                </a:cubicBezTo>
                <a:cubicBezTo>
                  <a:pt x="158" y="62"/>
                  <a:pt x="158" y="62"/>
                  <a:pt x="159" y="62"/>
                </a:cubicBezTo>
                <a:cubicBezTo>
                  <a:pt x="159" y="62"/>
                  <a:pt x="159" y="62"/>
                  <a:pt x="159" y="62"/>
                </a:cubicBezTo>
                <a:cubicBezTo>
                  <a:pt x="160" y="61"/>
                  <a:pt x="159" y="61"/>
                  <a:pt x="159" y="60"/>
                </a:cubicBezTo>
                <a:cubicBezTo>
                  <a:pt x="159" y="59"/>
                  <a:pt x="161" y="60"/>
                  <a:pt x="161" y="59"/>
                </a:cubicBezTo>
                <a:cubicBezTo>
                  <a:pt x="162" y="58"/>
                  <a:pt x="163" y="59"/>
                  <a:pt x="163" y="59"/>
                </a:cubicBezTo>
                <a:cubicBezTo>
                  <a:pt x="163" y="59"/>
                  <a:pt x="163" y="59"/>
                  <a:pt x="163" y="59"/>
                </a:cubicBezTo>
                <a:cubicBezTo>
                  <a:pt x="163" y="59"/>
                  <a:pt x="164" y="59"/>
                  <a:pt x="164" y="59"/>
                </a:cubicBezTo>
                <a:cubicBezTo>
                  <a:pt x="164" y="58"/>
                  <a:pt x="164" y="58"/>
                  <a:pt x="164" y="57"/>
                </a:cubicBezTo>
                <a:cubicBezTo>
                  <a:pt x="163" y="57"/>
                  <a:pt x="163" y="57"/>
                  <a:pt x="163" y="57"/>
                </a:cubicBezTo>
                <a:cubicBezTo>
                  <a:pt x="163" y="57"/>
                  <a:pt x="163" y="57"/>
                  <a:pt x="163" y="57"/>
                </a:cubicBezTo>
                <a:cubicBezTo>
                  <a:pt x="163" y="56"/>
                  <a:pt x="164" y="56"/>
                  <a:pt x="164" y="56"/>
                </a:cubicBezTo>
                <a:cubicBezTo>
                  <a:pt x="164" y="55"/>
                  <a:pt x="163" y="55"/>
                  <a:pt x="163" y="54"/>
                </a:cubicBezTo>
                <a:cubicBezTo>
                  <a:pt x="164" y="54"/>
                  <a:pt x="164" y="55"/>
                  <a:pt x="164" y="55"/>
                </a:cubicBezTo>
                <a:cubicBezTo>
                  <a:pt x="164" y="55"/>
                  <a:pt x="165" y="55"/>
                  <a:pt x="165" y="54"/>
                </a:cubicBezTo>
                <a:cubicBezTo>
                  <a:pt x="166" y="55"/>
                  <a:pt x="166" y="56"/>
                  <a:pt x="166" y="56"/>
                </a:cubicBezTo>
                <a:cubicBezTo>
                  <a:pt x="166" y="56"/>
                  <a:pt x="165" y="56"/>
                  <a:pt x="164" y="57"/>
                </a:cubicBezTo>
                <a:cubicBezTo>
                  <a:pt x="165" y="57"/>
                  <a:pt x="166" y="58"/>
                  <a:pt x="167" y="58"/>
                </a:cubicBezTo>
                <a:cubicBezTo>
                  <a:pt x="167" y="58"/>
                  <a:pt x="167" y="58"/>
                  <a:pt x="168" y="58"/>
                </a:cubicBezTo>
                <a:cubicBezTo>
                  <a:pt x="168" y="57"/>
                  <a:pt x="168" y="57"/>
                  <a:pt x="168" y="56"/>
                </a:cubicBezTo>
                <a:cubicBezTo>
                  <a:pt x="168" y="56"/>
                  <a:pt x="169" y="56"/>
                  <a:pt x="169" y="56"/>
                </a:cubicBezTo>
                <a:cubicBezTo>
                  <a:pt x="170" y="56"/>
                  <a:pt x="171" y="55"/>
                  <a:pt x="171" y="55"/>
                </a:cubicBezTo>
                <a:cubicBezTo>
                  <a:pt x="172" y="55"/>
                  <a:pt x="173" y="55"/>
                  <a:pt x="173" y="54"/>
                </a:cubicBezTo>
                <a:cubicBezTo>
                  <a:pt x="173" y="54"/>
                  <a:pt x="173" y="55"/>
                  <a:pt x="173" y="55"/>
                </a:cubicBezTo>
                <a:cubicBezTo>
                  <a:pt x="173" y="55"/>
                  <a:pt x="173" y="55"/>
                  <a:pt x="173" y="55"/>
                </a:cubicBezTo>
                <a:cubicBezTo>
                  <a:pt x="174" y="55"/>
                  <a:pt x="173" y="54"/>
                  <a:pt x="175" y="54"/>
                </a:cubicBezTo>
                <a:cubicBezTo>
                  <a:pt x="175" y="54"/>
                  <a:pt x="175" y="54"/>
                  <a:pt x="175" y="55"/>
                </a:cubicBezTo>
                <a:cubicBezTo>
                  <a:pt x="175" y="55"/>
                  <a:pt x="175" y="55"/>
                  <a:pt x="174" y="55"/>
                </a:cubicBezTo>
                <a:cubicBezTo>
                  <a:pt x="174" y="55"/>
                  <a:pt x="174" y="55"/>
                  <a:pt x="174" y="55"/>
                </a:cubicBezTo>
                <a:cubicBezTo>
                  <a:pt x="175" y="55"/>
                  <a:pt x="175" y="55"/>
                  <a:pt x="176" y="55"/>
                </a:cubicBezTo>
                <a:cubicBezTo>
                  <a:pt x="176" y="55"/>
                  <a:pt x="176" y="55"/>
                  <a:pt x="176" y="55"/>
                </a:cubicBezTo>
                <a:cubicBezTo>
                  <a:pt x="176" y="55"/>
                  <a:pt x="176" y="55"/>
                  <a:pt x="177" y="54"/>
                </a:cubicBezTo>
                <a:cubicBezTo>
                  <a:pt x="177" y="54"/>
                  <a:pt x="178" y="54"/>
                  <a:pt x="178" y="54"/>
                </a:cubicBezTo>
                <a:cubicBezTo>
                  <a:pt x="178" y="54"/>
                  <a:pt x="179" y="55"/>
                  <a:pt x="179" y="54"/>
                </a:cubicBezTo>
                <a:cubicBezTo>
                  <a:pt x="179" y="54"/>
                  <a:pt x="179" y="54"/>
                  <a:pt x="180" y="54"/>
                </a:cubicBezTo>
                <a:cubicBezTo>
                  <a:pt x="180" y="54"/>
                  <a:pt x="181" y="54"/>
                  <a:pt x="181" y="54"/>
                </a:cubicBezTo>
                <a:cubicBezTo>
                  <a:pt x="181" y="54"/>
                  <a:pt x="181" y="54"/>
                  <a:pt x="181" y="54"/>
                </a:cubicBezTo>
                <a:cubicBezTo>
                  <a:pt x="181" y="55"/>
                  <a:pt x="181" y="55"/>
                  <a:pt x="182" y="55"/>
                </a:cubicBezTo>
                <a:cubicBezTo>
                  <a:pt x="182" y="55"/>
                  <a:pt x="182" y="54"/>
                  <a:pt x="182" y="54"/>
                </a:cubicBezTo>
                <a:cubicBezTo>
                  <a:pt x="183" y="54"/>
                  <a:pt x="183" y="54"/>
                  <a:pt x="183" y="53"/>
                </a:cubicBezTo>
                <a:cubicBezTo>
                  <a:pt x="183" y="53"/>
                  <a:pt x="183" y="53"/>
                  <a:pt x="183" y="52"/>
                </a:cubicBezTo>
                <a:cubicBezTo>
                  <a:pt x="183" y="52"/>
                  <a:pt x="183" y="52"/>
                  <a:pt x="183" y="52"/>
                </a:cubicBezTo>
                <a:cubicBezTo>
                  <a:pt x="183" y="52"/>
                  <a:pt x="183" y="52"/>
                  <a:pt x="183" y="52"/>
                </a:cubicBezTo>
                <a:cubicBezTo>
                  <a:pt x="184" y="52"/>
                  <a:pt x="185" y="52"/>
                  <a:pt x="186" y="52"/>
                </a:cubicBezTo>
                <a:cubicBezTo>
                  <a:pt x="188" y="53"/>
                  <a:pt x="190" y="54"/>
                  <a:pt x="192" y="55"/>
                </a:cubicBezTo>
                <a:cubicBezTo>
                  <a:pt x="192" y="55"/>
                  <a:pt x="192" y="55"/>
                  <a:pt x="192" y="55"/>
                </a:cubicBezTo>
                <a:cubicBezTo>
                  <a:pt x="192" y="55"/>
                  <a:pt x="193" y="54"/>
                  <a:pt x="193" y="54"/>
                </a:cubicBezTo>
                <a:cubicBezTo>
                  <a:pt x="192" y="54"/>
                  <a:pt x="192" y="54"/>
                  <a:pt x="192" y="53"/>
                </a:cubicBezTo>
                <a:cubicBezTo>
                  <a:pt x="191" y="53"/>
                  <a:pt x="192" y="53"/>
                  <a:pt x="192" y="52"/>
                </a:cubicBezTo>
                <a:cubicBezTo>
                  <a:pt x="191" y="52"/>
                  <a:pt x="190" y="52"/>
                  <a:pt x="190" y="52"/>
                </a:cubicBezTo>
                <a:cubicBezTo>
                  <a:pt x="190" y="51"/>
                  <a:pt x="191" y="51"/>
                  <a:pt x="191" y="50"/>
                </a:cubicBezTo>
                <a:cubicBezTo>
                  <a:pt x="190" y="50"/>
                  <a:pt x="190" y="50"/>
                  <a:pt x="190" y="50"/>
                </a:cubicBezTo>
                <a:cubicBezTo>
                  <a:pt x="190" y="49"/>
                  <a:pt x="191" y="48"/>
                  <a:pt x="192" y="48"/>
                </a:cubicBezTo>
                <a:cubicBezTo>
                  <a:pt x="192" y="47"/>
                  <a:pt x="192" y="47"/>
                  <a:pt x="192" y="47"/>
                </a:cubicBezTo>
                <a:cubicBezTo>
                  <a:pt x="192" y="47"/>
                  <a:pt x="192" y="47"/>
                  <a:pt x="192" y="46"/>
                </a:cubicBezTo>
                <a:cubicBezTo>
                  <a:pt x="189" y="44"/>
                  <a:pt x="186" y="42"/>
                  <a:pt x="183" y="40"/>
                </a:cubicBezTo>
                <a:cubicBezTo>
                  <a:pt x="183" y="40"/>
                  <a:pt x="183" y="40"/>
                  <a:pt x="183" y="40"/>
                </a:cubicBezTo>
                <a:cubicBezTo>
                  <a:pt x="183" y="40"/>
                  <a:pt x="183" y="40"/>
                  <a:pt x="183" y="40"/>
                </a:cubicBezTo>
                <a:cubicBezTo>
                  <a:pt x="183" y="40"/>
                  <a:pt x="183" y="41"/>
                  <a:pt x="183" y="41"/>
                </a:cubicBezTo>
                <a:cubicBezTo>
                  <a:pt x="182" y="41"/>
                  <a:pt x="182" y="41"/>
                  <a:pt x="182" y="41"/>
                </a:cubicBezTo>
                <a:cubicBezTo>
                  <a:pt x="182" y="41"/>
                  <a:pt x="181" y="41"/>
                  <a:pt x="181" y="41"/>
                </a:cubicBezTo>
                <a:cubicBezTo>
                  <a:pt x="181" y="41"/>
                  <a:pt x="181" y="41"/>
                  <a:pt x="181" y="41"/>
                </a:cubicBezTo>
                <a:cubicBezTo>
                  <a:pt x="181" y="41"/>
                  <a:pt x="180" y="41"/>
                  <a:pt x="181" y="41"/>
                </a:cubicBezTo>
                <a:cubicBezTo>
                  <a:pt x="181" y="41"/>
                  <a:pt x="181" y="42"/>
                  <a:pt x="181" y="42"/>
                </a:cubicBezTo>
                <a:cubicBezTo>
                  <a:pt x="181" y="42"/>
                  <a:pt x="181" y="42"/>
                  <a:pt x="181" y="42"/>
                </a:cubicBezTo>
                <a:cubicBezTo>
                  <a:pt x="181" y="42"/>
                  <a:pt x="180" y="42"/>
                  <a:pt x="180" y="42"/>
                </a:cubicBezTo>
                <a:cubicBezTo>
                  <a:pt x="180" y="42"/>
                  <a:pt x="180" y="42"/>
                  <a:pt x="179" y="42"/>
                </a:cubicBezTo>
                <a:cubicBezTo>
                  <a:pt x="179" y="42"/>
                  <a:pt x="179" y="42"/>
                  <a:pt x="179" y="42"/>
                </a:cubicBezTo>
                <a:cubicBezTo>
                  <a:pt x="179" y="42"/>
                  <a:pt x="179" y="42"/>
                  <a:pt x="179" y="43"/>
                </a:cubicBezTo>
                <a:cubicBezTo>
                  <a:pt x="179" y="43"/>
                  <a:pt x="179" y="43"/>
                  <a:pt x="180" y="43"/>
                </a:cubicBezTo>
                <a:cubicBezTo>
                  <a:pt x="180" y="43"/>
                  <a:pt x="180" y="43"/>
                  <a:pt x="180" y="43"/>
                </a:cubicBezTo>
                <a:cubicBezTo>
                  <a:pt x="179" y="43"/>
                  <a:pt x="179" y="44"/>
                  <a:pt x="179" y="44"/>
                </a:cubicBezTo>
                <a:cubicBezTo>
                  <a:pt x="178" y="44"/>
                  <a:pt x="178" y="44"/>
                  <a:pt x="177" y="44"/>
                </a:cubicBezTo>
                <a:cubicBezTo>
                  <a:pt x="176" y="43"/>
                  <a:pt x="176" y="44"/>
                  <a:pt x="175" y="43"/>
                </a:cubicBezTo>
                <a:cubicBezTo>
                  <a:pt x="175" y="43"/>
                  <a:pt x="175" y="43"/>
                  <a:pt x="175" y="43"/>
                </a:cubicBezTo>
                <a:cubicBezTo>
                  <a:pt x="176" y="43"/>
                  <a:pt x="176" y="42"/>
                  <a:pt x="177" y="42"/>
                </a:cubicBezTo>
                <a:cubicBezTo>
                  <a:pt x="177" y="42"/>
                  <a:pt x="177" y="42"/>
                  <a:pt x="177" y="42"/>
                </a:cubicBezTo>
                <a:cubicBezTo>
                  <a:pt x="177" y="42"/>
                  <a:pt x="177" y="42"/>
                  <a:pt x="177" y="42"/>
                </a:cubicBezTo>
                <a:cubicBezTo>
                  <a:pt x="177" y="42"/>
                  <a:pt x="177" y="42"/>
                  <a:pt x="177" y="42"/>
                </a:cubicBezTo>
                <a:cubicBezTo>
                  <a:pt x="177" y="41"/>
                  <a:pt x="178" y="41"/>
                  <a:pt x="178" y="41"/>
                </a:cubicBezTo>
                <a:cubicBezTo>
                  <a:pt x="178" y="41"/>
                  <a:pt x="178" y="41"/>
                  <a:pt x="178" y="41"/>
                </a:cubicBezTo>
                <a:cubicBezTo>
                  <a:pt x="178" y="40"/>
                  <a:pt x="178" y="40"/>
                  <a:pt x="178" y="40"/>
                </a:cubicBezTo>
                <a:cubicBezTo>
                  <a:pt x="178" y="40"/>
                  <a:pt x="179" y="40"/>
                  <a:pt x="179" y="39"/>
                </a:cubicBezTo>
                <a:cubicBezTo>
                  <a:pt x="179" y="39"/>
                  <a:pt x="179" y="40"/>
                  <a:pt x="179" y="40"/>
                </a:cubicBezTo>
                <a:cubicBezTo>
                  <a:pt x="180" y="39"/>
                  <a:pt x="180" y="39"/>
                  <a:pt x="181" y="38"/>
                </a:cubicBezTo>
                <a:cubicBezTo>
                  <a:pt x="165" y="29"/>
                  <a:pt x="147" y="24"/>
                  <a:pt x="128" y="24"/>
                </a:cubicBezTo>
                <a:cubicBezTo>
                  <a:pt x="112" y="24"/>
                  <a:pt x="97" y="28"/>
                  <a:pt x="83" y="34"/>
                </a:cubicBezTo>
                <a:moveTo>
                  <a:pt x="84" y="39"/>
                </a:moveTo>
                <a:cubicBezTo>
                  <a:pt x="84" y="39"/>
                  <a:pt x="84" y="39"/>
                  <a:pt x="84" y="39"/>
                </a:cubicBezTo>
                <a:cubicBezTo>
                  <a:pt x="84" y="39"/>
                  <a:pt x="84" y="39"/>
                  <a:pt x="84" y="39"/>
                </a:cubicBezTo>
                <a:cubicBezTo>
                  <a:pt x="84" y="39"/>
                  <a:pt x="84" y="39"/>
                  <a:pt x="84" y="39"/>
                </a:cubicBezTo>
                <a:cubicBezTo>
                  <a:pt x="84" y="39"/>
                  <a:pt x="84" y="39"/>
                  <a:pt x="84" y="39"/>
                </a:cubicBezTo>
                <a:moveTo>
                  <a:pt x="174" y="99"/>
                </a:moveTo>
                <a:cubicBezTo>
                  <a:pt x="174" y="99"/>
                  <a:pt x="174" y="99"/>
                  <a:pt x="173" y="99"/>
                </a:cubicBezTo>
                <a:cubicBezTo>
                  <a:pt x="173" y="99"/>
                  <a:pt x="173" y="98"/>
                  <a:pt x="173" y="98"/>
                </a:cubicBezTo>
                <a:cubicBezTo>
                  <a:pt x="174" y="98"/>
                  <a:pt x="174" y="98"/>
                  <a:pt x="174" y="97"/>
                </a:cubicBezTo>
                <a:cubicBezTo>
                  <a:pt x="174" y="97"/>
                  <a:pt x="173" y="97"/>
                  <a:pt x="173" y="97"/>
                </a:cubicBezTo>
                <a:cubicBezTo>
                  <a:pt x="173" y="97"/>
                  <a:pt x="173" y="97"/>
                  <a:pt x="172" y="97"/>
                </a:cubicBezTo>
                <a:cubicBezTo>
                  <a:pt x="172" y="97"/>
                  <a:pt x="172" y="97"/>
                  <a:pt x="172" y="97"/>
                </a:cubicBezTo>
                <a:cubicBezTo>
                  <a:pt x="172" y="96"/>
                  <a:pt x="172" y="96"/>
                  <a:pt x="172" y="95"/>
                </a:cubicBezTo>
                <a:cubicBezTo>
                  <a:pt x="171" y="95"/>
                  <a:pt x="171" y="95"/>
                  <a:pt x="171" y="95"/>
                </a:cubicBezTo>
                <a:cubicBezTo>
                  <a:pt x="171" y="95"/>
                  <a:pt x="171" y="95"/>
                  <a:pt x="171" y="95"/>
                </a:cubicBezTo>
                <a:cubicBezTo>
                  <a:pt x="171" y="95"/>
                  <a:pt x="171" y="95"/>
                  <a:pt x="171" y="95"/>
                </a:cubicBezTo>
                <a:cubicBezTo>
                  <a:pt x="171" y="95"/>
                  <a:pt x="172" y="95"/>
                  <a:pt x="172" y="95"/>
                </a:cubicBezTo>
                <a:cubicBezTo>
                  <a:pt x="172" y="95"/>
                  <a:pt x="172" y="95"/>
                  <a:pt x="172" y="95"/>
                </a:cubicBezTo>
                <a:cubicBezTo>
                  <a:pt x="172" y="95"/>
                  <a:pt x="172" y="94"/>
                  <a:pt x="172" y="94"/>
                </a:cubicBezTo>
                <a:cubicBezTo>
                  <a:pt x="172" y="94"/>
                  <a:pt x="172" y="94"/>
                  <a:pt x="172" y="94"/>
                </a:cubicBezTo>
                <a:cubicBezTo>
                  <a:pt x="172" y="94"/>
                  <a:pt x="172" y="94"/>
                  <a:pt x="172" y="94"/>
                </a:cubicBezTo>
                <a:cubicBezTo>
                  <a:pt x="172" y="94"/>
                  <a:pt x="172" y="93"/>
                  <a:pt x="173" y="93"/>
                </a:cubicBezTo>
                <a:cubicBezTo>
                  <a:pt x="173" y="93"/>
                  <a:pt x="174" y="94"/>
                  <a:pt x="174" y="94"/>
                </a:cubicBezTo>
                <a:cubicBezTo>
                  <a:pt x="174" y="94"/>
                  <a:pt x="174" y="94"/>
                  <a:pt x="174" y="94"/>
                </a:cubicBezTo>
                <a:cubicBezTo>
                  <a:pt x="174" y="93"/>
                  <a:pt x="174" y="93"/>
                  <a:pt x="174" y="93"/>
                </a:cubicBezTo>
                <a:cubicBezTo>
                  <a:pt x="174" y="93"/>
                  <a:pt x="174" y="92"/>
                  <a:pt x="174" y="92"/>
                </a:cubicBezTo>
                <a:cubicBezTo>
                  <a:pt x="174" y="92"/>
                  <a:pt x="174" y="92"/>
                  <a:pt x="174" y="92"/>
                </a:cubicBezTo>
                <a:cubicBezTo>
                  <a:pt x="174" y="92"/>
                  <a:pt x="174" y="91"/>
                  <a:pt x="174" y="91"/>
                </a:cubicBezTo>
                <a:cubicBezTo>
                  <a:pt x="174" y="91"/>
                  <a:pt x="174" y="91"/>
                  <a:pt x="173" y="91"/>
                </a:cubicBezTo>
                <a:cubicBezTo>
                  <a:pt x="173" y="91"/>
                  <a:pt x="173" y="91"/>
                  <a:pt x="173" y="91"/>
                </a:cubicBezTo>
                <a:cubicBezTo>
                  <a:pt x="173" y="91"/>
                  <a:pt x="172" y="91"/>
                  <a:pt x="172" y="91"/>
                </a:cubicBezTo>
                <a:cubicBezTo>
                  <a:pt x="171" y="91"/>
                  <a:pt x="171" y="92"/>
                  <a:pt x="170" y="92"/>
                </a:cubicBezTo>
                <a:cubicBezTo>
                  <a:pt x="170" y="92"/>
                  <a:pt x="170" y="92"/>
                  <a:pt x="170" y="92"/>
                </a:cubicBezTo>
                <a:cubicBezTo>
                  <a:pt x="170" y="92"/>
                  <a:pt x="169" y="92"/>
                  <a:pt x="169" y="92"/>
                </a:cubicBezTo>
                <a:cubicBezTo>
                  <a:pt x="169" y="93"/>
                  <a:pt x="169" y="93"/>
                  <a:pt x="169" y="93"/>
                </a:cubicBezTo>
                <a:cubicBezTo>
                  <a:pt x="169" y="93"/>
                  <a:pt x="169" y="93"/>
                  <a:pt x="169" y="93"/>
                </a:cubicBezTo>
                <a:cubicBezTo>
                  <a:pt x="169" y="93"/>
                  <a:pt x="168" y="93"/>
                  <a:pt x="168" y="93"/>
                </a:cubicBezTo>
                <a:cubicBezTo>
                  <a:pt x="168" y="93"/>
                  <a:pt x="168" y="93"/>
                  <a:pt x="168" y="93"/>
                </a:cubicBezTo>
                <a:cubicBezTo>
                  <a:pt x="168" y="93"/>
                  <a:pt x="167" y="94"/>
                  <a:pt x="167" y="94"/>
                </a:cubicBezTo>
                <a:cubicBezTo>
                  <a:pt x="167" y="94"/>
                  <a:pt x="167" y="94"/>
                  <a:pt x="167" y="95"/>
                </a:cubicBezTo>
                <a:cubicBezTo>
                  <a:pt x="167" y="95"/>
                  <a:pt x="167" y="95"/>
                  <a:pt x="167" y="95"/>
                </a:cubicBezTo>
                <a:cubicBezTo>
                  <a:pt x="167" y="95"/>
                  <a:pt x="167" y="95"/>
                  <a:pt x="167" y="95"/>
                </a:cubicBezTo>
                <a:cubicBezTo>
                  <a:pt x="167" y="95"/>
                  <a:pt x="168" y="96"/>
                  <a:pt x="168" y="96"/>
                </a:cubicBezTo>
                <a:cubicBezTo>
                  <a:pt x="168" y="96"/>
                  <a:pt x="168" y="96"/>
                  <a:pt x="168" y="96"/>
                </a:cubicBezTo>
                <a:cubicBezTo>
                  <a:pt x="168" y="96"/>
                  <a:pt x="168" y="96"/>
                  <a:pt x="168" y="96"/>
                </a:cubicBezTo>
                <a:cubicBezTo>
                  <a:pt x="168" y="96"/>
                  <a:pt x="168" y="96"/>
                  <a:pt x="168" y="96"/>
                </a:cubicBezTo>
                <a:cubicBezTo>
                  <a:pt x="168" y="96"/>
                  <a:pt x="168" y="96"/>
                  <a:pt x="168" y="96"/>
                </a:cubicBezTo>
                <a:cubicBezTo>
                  <a:pt x="168" y="96"/>
                  <a:pt x="167" y="97"/>
                  <a:pt x="168" y="97"/>
                </a:cubicBezTo>
                <a:cubicBezTo>
                  <a:pt x="168" y="97"/>
                  <a:pt x="168" y="97"/>
                  <a:pt x="168" y="97"/>
                </a:cubicBezTo>
                <a:cubicBezTo>
                  <a:pt x="168" y="97"/>
                  <a:pt x="168" y="97"/>
                  <a:pt x="168" y="97"/>
                </a:cubicBezTo>
                <a:cubicBezTo>
                  <a:pt x="168" y="98"/>
                  <a:pt x="168" y="98"/>
                  <a:pt x="169" y="98"/>
                </a:cubicBezTo>
                <a:cubicBezTo>
                  <a:pt x="169" y="98"/>
                  <a:pt x="169" y="98"/>
                  <a:pt x="169" y="98"/>
                </a:cubicBezTo>
                <a:cubicBezTo>
                  <a:pt x="169" y="99"/>
                  <a:pt x="169" y="99"/>
                  <a:pt x="169" y="99"/>
                </a:cubicBezTo>
                <a:cubicBezTo>
                  <a:pt x="170" y="99"/>
                  <a:pt x="170" y="99"/>
                  <a:pt x="170" y="100"/>
                </a:cubicBezTo>
                <a:cubicBezTo>
                  <a:pt x="170" y="100"/>
                  <a:pt x="170" y="100"/>
                  <a:pt x="170" y="100"/>
                </a:cubicBezTo>
                <a:cubicBezTo>
                  <a:pt x="170" y="100"/>
                  <a:pt x="171" y="100"/>
                  <a:pt x="171" y="101"/>
                </a:cubicBezTo>
                <a:cubicBezTo>
                  <a:pt x="171" y="101"/>
                  <a:pt x="171" y="101"/>
                  <a:pt x="171" y="101"/>
                </a:cubicBezTo>
                <a:cubicBezTo>
                  <a:pt x="171" y="101"/>
                  <a:pt x="171" y="101"/>
                  <a:pt x="171" y="101"/>
                </a:cubicBezTo>
                <a:cubicBezTo>
                  <a:pt x="170" y="100"/>
                  <a:pt x="170" y="101"/>
                  <a:pt x="170" y="102"/>
                </a:cubicBezTo>
                <a:cubicBezTo>
                  <a:pt x="170" y="102"/>
                  <a:pt x="170" y="102"/>
                  <a:pt x="170" y="102"/>
                </a:cubicBezTo>
                <a:cubicBezTo>
                  <a:pt x="170" y="102"/>
                  <a:pt x="170" y="102"/>
                  <a:pt x="170" y="102"/>
                </a:cubicBezTo>
                <a:cubicBezTo>
                  <a:pt x="170" y="102"/>
                  <a:pt x="170" y="102"/>
                  <a:pt x="170" y="102"/>
                </a:cubicBezTo>
                <a:cubicBezTo>
                  <a:pt x="170" y="102"/>
                  <a:pt x="170" y="102"/>
                  <a:pt x="169" y="102"/>
                </a:cubicBezTo>
                <a:cubicBezTo>
                  <a:pt x="169" y="102"/>
                  <a:pt x="169" y="102"/>
                  <a:pt x="169" y="102"/>
                </a:cubicBezTo>
                <a:cubicBezTo>
                  <a:pt x="169" y="103"/>
                  <a:pt x="169" y="104"/>
                  <a:pt x="169" y="105"/>
                </a:cubicBezTo>
                <a:cubicBezTo>
                  <a:pt x="170" y="105"/>
                  <a:pt x="170" y="105"/>
                  <a:pt x="171" y="105"/>
                </a:cubicBezTo>
                <a:cubicBezTo>
                  <a:pt x="171" y="106"/>
                  <a:pt x="173" y="106"/>
                  <a:pt x="174" y="106"/>
                </a:cubicBezTo>
                <a:cubicBezTo>
                  <a:pt x="174" y="106"/>
                  <a:pt x="175" y="106"/>
                  <a:pt x="175" y="106"/>
                </a:cubicBezTo>
                <a:cubicBezTo>
                  <a:pt x="175" y="105"/>
                  <a:pt x="175" y="104"/>
                  <a:pt x="175" y="104"/>
                </a:cubicBezTo>
                <a:cubicBezTo>
                  <a:pt x="175" y="104"/>
                  <a:pt x="175" y="104"/>
                  <a:pt x="175" y="103"/>
                </a:cubicBezTo>
                <a:cubicBezTo>
                  <a:pt x="175" y="103"/>
                  <a:pt x="175" y="103"/>
                  <a:pt x="175" y="103"/>
                </a:cubicBezTo>
                <a:cubicBezTo>
                  <a:pt x="175" y="102"/>
                  <a:pt x="175" y="102"/>
                  <a:pt x="175" y="102"/>
                </a:cubicBezTo>
                <a:cubicBezTo>
                  <a:pt x="175" y="102"/>
                  <a:pt x="174" y="102"/>
                  <a:pt x="174" y="102"/>
                </a:cubicBezTo>
                <a:cubicBezTo>
                  <a:pt x="174" y="102"/>
                  <a:pt x="174" y="102"/>
                  <a:pt x="174" y="102"/>
                </a:cubicBezTo>
                <a:cubicBezTo>
                  <a:pt x="174" y="102"/>
                  <a:pt x="174" y="102"/>
                  <a:pt x="174" y="102"/>
                </a:cubicBezTo>
                <a:cubicBezTo>
                  <a:pt x="175" y="102"/>
                  <a:pt x="175" y="102"/>
                  <a:pt x="175" y="102"/>
                </a:cubicBezTo>
                <a:cubicBezTo>
                  <a:pt x="175" y="102"/>
                  <a:pt x="175" y="102"/>
                  <a:pt x="175" y="102"/>
                </a:cubicBezTo>
                <a:cubicBezTo>
                  <a:pt x="175" y="102"/>
                  <a:pt x="175" y="102"/>
                  <a:pt x="175" y="102"/>
                </a:cubicBezTo>
                <a:cubicBezTo>
                  <a:pt x="175" y="101"/>
                  <a:pt x="175" y="101"/>
                  <a:pt x="175" y="101"/>
                </a:cubicBezTo>
                <a:cubicBezTo>
                  <a:pt x="175" y="101"/>
                  <a:pt x="175" y="101"/>
                  <a:pt x="175" y="101"/>
                </a:cubicBezTo>
                <a:cubicBezTo>
                  <a:pt x="174" y="101"/>
                  <a:pt x="174" y="101"/>
                  <a:pt x="174" y="101"/>
                </a:cubicBezTo>
                <a:cubicBezTo>
                  <a:pt x="174" y="101"/>
                  <a:pt x="174" y="100"/>
                  <a:pt x="174" y="100"/>
                </a:cubicBezTo>
                <a:cubicBezTo>
                  <a:pt x="174" y="100"/>
                  <a:pt x="174" y="100"/>
                  <a:pt x="174" y="100"/>
                </a:cubicBezTo>
                <a:cubicBezTo>
                  <a:pt x="174" y="100"/>
                  <a:pt x="175" y="100"/>
                  <a:pt x="175" y="100"/>
                </a:cubicBezTo>
                <a:cubicBezTo>
                  <a:pt x="175" y="100"/>
                  <a:pt x="175" y="100"/>
                  <a:pt x="175" y="100"/>
                </a:cubicBezTo>
                <a:cubicBezTo>
                  <a:pt x="175" y="100"/>
                  <a:pt x="175" y="100"/>
                  <a:pt x="175" y="100"/>
                </a:cubicBezTo>
                <a:cubicBezTo>
                  <a:pt x="175" y="100"/>
                  <a:pt x="175" y="100"/>
                  <a:pt x="175" y="100"/>
                </a:cubicBezTo>
                <a:cubicBezTo>
                  <a:pt x="175" y="100"/>
                  <a:pt x="175" y="100"/>
                  <a:pt x="175" y="100"/>
                </a:cubicBezTo>
                <a:cubicBezTo>
                  <a:pt x="175" y="100"/>
                  <a:pt x="175" y="100"/>
                  <a:pt x="175" y="100"/>
                </a:cubicBezTo>
                <a:cubicBezTo>
                  <a:pt x="176" y="100"/>
                  <a:pt x="176" y="100"/>
                  <a:pt x="176" y="100"/>
                </a:cubicBezTo>
                <a:cubicBezTo>
                  <a:pt x="176" y="100"/>
                  <a:pt x="176" y="100"/>
                  <a:pt x="176" y="100"/>
                </a:cubicBezTo>
                <a:cubicBezTo>
                  <a:pt x="176" y="100"/>
                  <a:pt x="176" y="100"/>
                  <a:pt x="176" y="100"/>
                </a:cubicBezTo>
                <a:cubicBezTo>
                  <a:pt x="176" y="100"/>
                  <a:pt x="176" y="100"/>
                  <a:pt x="176" y="100"/>
                </a:cubicBezTo>
                <a:cubicBezTo>
                  <a:pt x="176" y="99"/>
                  <a:pt x="176" y="99"/>
                  <a:pt x="175" y="99"/>
                </a:cubicBezTo>
                <a:cubicBezTo>
                  <a:pt x="175" y="99"/>
                  <a:pt x="175" y="98"/>
                  <a:pt x="175" y="98"/>
                </a:cubicBezTo>
                <a:cubicBezTo>
                  <a:pt x="175" y="98"/>
                  <a:pt x="174" y="98"/>
                  <a:pt x="174" y="98"/>
                </a:cubicBezTo>
                <a:cubicBezTo>
                  <a:pt x="174" y="99"/>
                  <a:pt x="174" y="99"/>
                  <a:pt x="174" y="100"/>
                </a:cubicBezTo>
                <a:cubicBezTo>
                  <a:pt x="174" y="99"/>
                  <a:pt x="174" y="99"/>
                  <a:pt x="174" y="99"/>
                </a:cubicBezTo>
                <a:cubicBezTo>
                  <a:pt x="174" y="99"/>
                  <a:pt x="174" y="99"/>
                  <a:pt x="174" y="99"/>
                </a:cubicBezTo>
                <a:cubicBezTo>
                  <a:pt x="174" y="99"/>
                  <a:pt x="174" y="99"/>
                  <a:pt x="174" y="99"/>
                </a:cubicBezTo>
                <a:moveTo>
                  <a:pt x="143" y="99"/>
                </a:moveTo>
                <a:cubicBezTo>
                  <a:pt x="143" y="99"/>
                  <a:pt x="143" y="99"/>
                  <a:pt x="143" y="99"/>
                </a:cubicBezTo>
                <a:cubicBezTo>
                  <a:pt x="143" y="99"/>
                  <a:pt x="143" y="99"/>
                  <a:pt x="143" y="99"/>
                </a:cubicBezTo>
                <a:cubicBezTo>
                  <a:pt x="143" y="99"/>
                  <a:pt x="143" y="99"/>
                  <a:pt x="143" y="99"/>
                </a:cubicBezTo>
                <a:cubicBezTo>
                  <a:pt x="143" y="99"/>
                  <a:pt x="143" y="99"/>
                  <a:pt x="143" y="99"/>
                </a:cubicBezTo>
                <a:cubicBezTo>
                  <a:pt x="143" y="99"/>
                  <a:pt x="143" y="99"/>
                  <a:pt x="143" y="99"/>
                </a:cubicBezTo>
                <a:moveTo>
                  <a:pt x="177" y="44"/>
                </a:moveTo>
                <a:cubicBezTo>
                  <a:pt x="178" y="44"/>
                  <a:pt x="178" y="44"/>
                  <a:pt x="178" y="44"/>
                </a:cubicBezTo>
                <a:cubicBezTo>
                  <a:pt x="178" y="46"/>
                  <a:pt x="177" y="45"/>
                  <a:pt x="177" y="47"/>
                </a:cubicBezTo>
                <a:cubicBezTo>
                  <a:pt x="177" y="48"/>
                  <a:pt x="177" y="49"/>
                  <a:pt x="178" y="49"/>
                </a:cubicBezTo>
                <a:cubicBezTo>
                  <a:pt x="178" y="49"/>
                  <a:pt x="179" y="49"/>
                  <a:pt x="179" y="50"/>
                </a:cubicBezTo>
                <a:cubicBezTo>
                  <a:pt x="178" y="50"/>
                  <a:pt x="178" y="50"/>
                  <a:pt x="177" y="50"/>
                </a:cubicBezTo>
                <a:cubicBezTo>
                  <a:pt x="177" y="50"/>
                  <a:pt x="177" y="50"/>
                  <a:pt x="176" y="50"/>
                </a:cubicBezTo>
                <a:cubicBezTo>
                  <a:pt x="176" y="50"/>
                  <a:pt x="176" y="50"/>
                  <a:pt x="176" y="50"/>
                </a:cubicBezTo>
                <a:cubicBezTo>
                  <a:pt x="175" y="50"/>
                  <a:pt x="175" y="50"/>
                  <a:pt x="175" y="50"/>
                </a:cubicBezTo>
                <a:cubicBezTo>
                  <a:pt x="175" y="49"/>
                  <a:pt x="175" y="49"/>
                  <a:pt x="175" y="49"/>
                </a:cubicBezTo>
                <a:cubicBezTo>
                  <a:pt x="175" y="49"/>
                  <a:pt x="175" y="49"/>
                  <a:pt x="176" y="49"/>
                </a:cubicBezTo>
                <a:cubicBezTo>
                  <a:pt x="175" y="49"/>
                  <a:pt x="174" y="48"/>
                  <a:pt x="174" y="48"/>
                </a:cubicBezTo>
                <a:cubicBezTo>
                  <a:pt x="173" y="48"/>
                  <a:pt x="173" y="48"/>
                  <a:pt x="172" y="48"/>
                </a:cubicBezTo>
                <a:cubicBezTo>
                  <a:pt x="172" y="48"/>
                  <a:pt x="172" y="48"/>
                  <a:pt x="172" y="48"/>
                </a:cubicBezTo>
                <a:cubicBezTo>
                  <a:pt x="172" y="47"/>
                  <a:pt x="172" y="47"/>
                  <a:pt x="172" y="47"/>
                </a:cubicBezTo>
                <a:cubicBezTo>
                  <a:pt x="173" y="47"/>
                  <a:pt x="173" y="47"/>
                  <a:pt x="173" y="47"/>
                </a:cubicBezTo>
                <a:cubicBezTo>
                  <a:pt x="174" y="47"/>
                  <a:pt x="174" y="46"/>
                  <a:pt x="174" y="46"/>
                </a:cubicBezTo>
                <a:cubicBezTo>
                  <a:pt x="174" y="46"/>
                  <a:pt x="174" y="46"/>
                  <a:pt x="173" y="45"/>
                </a:cubicBezTo>
                <a:cubicBezTo>
                  <a:pt x="173" y="45"/>
                  <a:pt x="174" y="45"/>
                  <a:pt x="174" y="45"/>
                </a:cubicBezTo>
                <a:cubicBezTo>
                  <a:pt x="174" y="45"/>
                  <a:pt x="174" y="45"/>
                  <a:pt x="174" y="45"/>
                </a:cubicBezTo>
                <a:cubicBezTo>
                  <a:pt x="175" y="44"/>
                  <a:pt x="175" y="44"/>
                  <a:pt x="175" y="44"/>
                </a:cubicBezTo>
                <a:cubicBezTo>
                  <a:pt x="176" y="44"/>
                  <a:pt x="177" y="44"/>
                  <a:pt x="177" y="44"/>
                </a:cubicBezTo>
                <a:moveTo>
                  <a:pt x="143" y="29"/>
                </a:moveTo>
                <a:cubicBezTo>
                  <a:pt x="142" y="29"/>
                  <a:pt x="142" y="29"/>
                  <a:pt x="142" y="30"/>
                </a:cubicBezTo>
                <a:cubicBezTo>
                  <a:pt x="141" y="30"/>
                  <a:pt x="141" y="30"/>
                  <a:pt x="141" y="30"/>
                </a:cubicBezTo>
                <a:cubicBezTo>
                  <a:pt x="140" y="30"/>
                  <a:pt x="140" y="30"/>
                  <a:pt x="140" y="30"/>
                </a:cubicBezTo>
                <a:cubicBezTo>
                  <a:pt x="139" y="30"/>
                  <a:pt x="138" y="30"/>
                  <a:pt x="137" y="30"/>
                </a:cubicBezTo>
                <a:cubicBezTo>
                  <a:pt x="137" y="30"/>
                  <a:pt x="137" y="30"/>
                  <a:pt x="137" y="30"/>
                </a:cubicBezTo>
                <a:cubicBezTo>
                  <a:pt x="137" y="29"/>
                  <a:pt x="137" y="29"/>
                  <a:pt x="138" y="28"/>
                </a:cubicBezTo>
                <a:cubicBezTo>
                  <a:pt x="138" y="28"/>
                  <a:pt x="138" y="28"/>
                  <a:pt x="138" y="28"/>
                </a:cubicBezTo>
                <a:cubicBezTo>
                  <a:pt x="136" y="28"/>
                  <a:pt x="134" y="29"/>
                  <a:pt x="133" y="28"/>
                </a:cubicBezTo>
                <a:cubicBezTo>
                  <a:pt x="133" y="28"/>
                  <a:pt x="133" y="28"/>
                  <a:pt x="133" y="28"/>
                </a:cubicBezTo>
                <a:cubicBezTo>
                  <a:pt x="134" y="28"/>
                  <a:pt x="134" y="28"/>
                  <a:pt x="134" y="27"/>
                </a:cubicBezTo>
                <a:cubicBezTo>
                  <a:pt x="135" y="27"/>
                  <a:pt x="135" y="27"/>
                  <a:pt x="135" y="26"/>
                </a:cubicBezTo>
                <a:cubicBezTo>
                  <a:pt x="135" y="26"/>
                  <a:pt x="136" y="27"/>
                  <a:pt x="136" y="27"/>
                </a:cubicBezTo>
                <a:cubicBezTo>
                  <a:pt x="137" y="28"/>
                  <a:pt x="137" y="27"/>
                  <a:pt x="138" y="28"/>
                </a:cubicBezTo>
                <a:cubicBezTo>
                  <a:pt x="138" y="28"/>
                  <a:pt x="138" y="27"/>
                  <a:pt x="138" y="27"/>
                </a:cubicBezTo>
                <a:cubicBezTo>
                  <a:pt x="139" y="27"/>
                  <a:pt x="139" y="27"/>
                  <a:pt x="139" y="26"/>
                </a:cubicBezTo>
                <a:cubicBezTo>
                  <a:pt x="139" y="27"/>
                  <a:pt x="139" y="27"/>
                  <a:pt x="139" y="28"/>
                </a:cubicBezTo>
                <a:cubicBezTo>
                  <a:pt x="139" y="28"/>
                  <a:pt x="139" y="28"/>
                  <a:pt x="139" y="28"/>
                </a:cubicBezTo>
                <a:cubicBezTo>
                  <a:pt x="140" y="27"/>
                  <a:pt x="140" y="27"/>
                  <a:pt x="141" y="27"/>
                </a:cubicBezTo>
                <a:cubicBezTo>
                  <a:pt x="141" y="27"/>
                  <a:pt x="141" y="27"/>
                  <a:pt x="141" y="27"/>
                </a:cubicBezTo>
                <a:cubicBezTo>
                  <a:pt x="141" y="27"/>
                  <a:pt x="141" y="27"/>
                  <a:pt x="141" y="27"/>
                </a:cubicBezTo>
                <a:cubicBezTo>
                  <a:pt x="142" y="27"/>
                  <a:pt x="142" y="27"/>
                  <a:pt x="143" y="27"/>
                </a:cubicBezTo>
                <a:cubicBezTo>
                  <a:pt x="143" y="27"/>
                  <a:pt x="143" y="28"/>
                  <a:pt x="144" y="28"/>
                </a:cubicBezTo>
                <a:cubicBezTo>
                  <a:pt x="144" y="28"/>
                  <a:pt x="144" y="28"/>
                  <a:pt x="144" y="28"/>
                </a:cubicBezTo>
                <a:cubicBezTo>
                  <a:pt x="144" y="28"/>
                  <a:pt x="144" y="28"/>
                  <a:pt x="144" y="28"/>
                </a:cubicBezTo>
                <a:lnTo>
                  <a:pt x="143" y="29"/>
                </a:lnTo>
                <a:close/>
                <a:moveTo>
                  <a:pt x="134" y="30"/>
                </a:moveTo>
                <a:cubicBezTo>
                  <a:pt x="135" y="30"/>
                  <a:pt x="135" y="30"/>
                  <a:pt x="135" y="30"/>
                </a:cubicBezTo>
                <a:cubicBezTo>
                  <a:pt x="136" y="30"/>
                  <a:pt x="136" y="31"/>
                  <a:pt x="136" y="31"/>
                </a:cubicBezTo>
                <a:cubicBezTo>
                  <a:pt x="136" y="31"/>
                  <a:pt x="136" y="31"/>
                  <a:pt x="136" y="31"/>
                </a:cubicBezTo>
                <a:cubicBezTo>
                  <a:pt x="135" y="31"/>
                  <a:pt x="135" y="32"/>
                  <a:pt x="135" y="32"/>
                </a:cubicBezTo>
                <a:cubicBezTo>
                  <a:pt x="134" y="32"/>
                  <a:pt x="134" y="33"/>
                  <a:pt x="134" y="33"/>
                </a:cubicBezTo>
                <a:cubicBezTo>
                  <a:pt x="134" y="34"/>
                  <a:pt x="134" y="34"/>
                  <a:pt x="134" y="34"/>
                </a:cubicBezTo>
                <a:cubicBezTo>
                  <a:pt x="133" y="34"/>
                  <a:pt x="133" y="34"/>
                  <a:pt x="133" y="34"/>
                </a:cubicBezTo>
                <a:cubicBezTo>
                  <a:pt x="132" y="35"/>
                  <a:pt x="132" y="35"/>
                  <a:pt x="132" y="36"/>
                </a:cubicBezTo>
                <a:cubicBezTo>
                  <a:pt x="132" y="36"/>
                  <a:pt x="132" y="36"/>
                  <a:pt x="132" y="36"/>
                </a:cubicBezTo>
                <a:cubicBezTo>
                  <a:pt x="131" y="36"/>
                  <a:pt x="129" y="35"/>
                  <a:pt x="129" y="35"/>
                </a:cubicBezTo>
                <a:cubicBezTo>
                  <a:pt x="129" y="35"/>
                  <a:pt x="129" y="35"/>
                  <a:pt x="129" y="35"/>
                </a:cubicBezTo>
                <a:cubicBezTo>
                  <a:pt x="129" y="34"/>
                  <a:pt x="129" y="34"/>
                  <a:pt x="129" y="34"/>
                </a:cubicBezTo>
                <a:cubicBezTo>
                  <a:pt x="130" y="34"/>
                  <a:pt x="131" y="34"/>
                  <a:pt x="132" y="34"/>
                </a:cubicBezTo>
                <a:cubicBezTo>
                  <a:pt x="131" y="34"/>
                  <a:pt x="131" y="33"/>
                  <a:pt x="131" y="33"/>
                </a:cubicBezTo>
                <a:cubicBezTo>
                  <a:pt x="130" y="33"/>
                  <a:pt x="130" y="34"/>
                  <a:pt x="129" y="34"/>
                </a:cubicBezTo>
                <a:cubicBezTo>
                  <a:pt x="128" y="34"/>
                  <a:pt x="128" y="33"/>
                  <a:pt x="128" y="33"/>
                </a:cubicBezTo>
                <a:cubicBezTo>
                  <a:pt x="128" y="33"/>
                  <a:pt x="128" y="33"/>
                  <a:pt x="128" y="33"/>
                </a:cubicBezTo>
                <a:cubicBezTo>
                  <a:pt x="129" y="33"/>
                  <a:pt x="131" y="33"/>
                  <a:pt x="131" y="32"/>
                </a:cubicBezTo>
                <a:cubicBezTo>
                  <a:pt x="131" y="32"/>
                  <a:pt x="131" y="32"/>
                  <a:pt x="131" y="32"/>
                </a:cubicBezTo>
                <a:cubicBezTo>
                  <a:pt x="131" y="32"/>
                  <a:pt x="130" y="31"/>
                  <a:pt x="130" y="31"/>
                </a:cubicBezTo>
                <a:cubicBezTo>
                  <a:pt x="129" y="31"/>
                  <a:pt x="129" y="32"/>
                  <a:pt x="128" y="32"/>
                </a:cubicBezTo>
                <a:cubicBezTo>
                  <a:pt x="127" y="33"/>
                  <a:pt x="126" y="31"/>
                  <a:pt x="126" y="31"/>
                </a:cubicBezTo>
                <a:cubicBezTo>
                  <a:pt x="126" y="31"/>
                  <a:pt x="126" y="31"/>
                  <a:pt x="127" y="30"/>
                </a:cubicBezTo>
                <a:cubicBezTo>
                  <a:pt x="127" y="30"/>
                  <a:pt x="126" y="30"/>
                  <a:pt x="126" y="30"/>
                </a:cubicBezTo>
                <a:cubicBezTo>
                  <a:pt x="126" y="30"/>
                  <a:pt x="126" y="30"/>
                  <a:pt x="125" y="30"/>
                </a:cubicBezTo>
                <a:cubicBezTo>
                  <a:pt x="125" y="30"/>
                  <a:pt x="125" y="29"/>
                  <a:pt x="125" y="29"/>
                </a:cubicBezTo>
                <a:cubicBezTo>
                  <a:pt x="125" y="29"/>
                  <a:pt x="125" y="29"/>
                  <a:pt x="126" y="29"/>
                </a:cubicBezTo>
                <a:cubicBezTo>
                  <a:pt x="126" y="29"/>
                  <a:pt x="126" y="29"/>
                  <a:pt x="127" y="29"/>
                </a:cubicBezTo>
                <a:cubicBezTo>
                  <a:pt x="127" y="29"/>
                  <a:pt x="127" y="28"/>
                  <a:pt x="128" y="28"/>
                </a:cubicBezTo>
                <a:cubicBezTo>
                  <a:pt x="128" y="29"/>
                  <a:pt x="128" y="29"/>
                  <a:pt x="128" y="29"/>
                </a:cubicBezTo>
                <a:cubicBezTo>
                  <a:pt x="128" y="29"/>
                  <a:pt x="128" y="30"/>
                  <a:pt x="129" y="30"/>
                </a:cubicBezTo>
                <a:cubicBezTo>
                  <a:pt x="129" y="30"/>
                  <a:pt x="129" y="30"/>
                  <a:pt x="129" y="30"/>
                </a:cubicBezTo>
                <a:cubicBezTo>
                  <a:pt x="129" y="29"/>
                  <a:pt x="129" y="29"/>
                  <a:pt x="129" y="29"/>
                </a:cubicBezTo>
                <a:cubicBezTo>
                  <a:pt x="129" y="28"/>
                  <a:pt x="129" y="28"/>
                  <a:pt x="129" y="29"/>
                </a:cubicBezTo>
                <a:cubicBezTo>
                  <a:pt x="130" y="29"/>
                  <a:pt x="130" y="30"/>
                  <a:pt x="131" y="30"/>
                </a:cubicBezTo>
                <a:cubicBezTo>
                  <a:pt x="131" y="30"/>
                  <a:pt x="131" y="30"/>
                  <a:pt x="131" y="30"/>
                </a:cubicBezTo>
                <a:cubicBezTo>
                  <a:pt x="131" y="30"/>
                  <a:pt x="130" y="29"/>
                  <a:pt x="131" y="28"/>
                </a:cubicBezTo>
                <a:cubicBezTo>
                  <a:pt x="131" y="28"/>
                  <a:pt x="131" y="28"/>
                  <a:pt x="131" y="28"/>
                </a:cubicBezTo>
                <a:cubicBezTo>
                  <a:pt x="131" y="28"/>
                  <a:pt x="132" y="28"/>
                  <a:pt x="132" y="28"/>
                </a:cubicBezTo>
                <a:cubicBezTo>
                  <a:pt x="133" y="28"/>
                  <a:pt x="133" y="28"/>
                  <a:pt x="133" y="28"/>
                </a:cubicBezTo>
                <a:cubicBezTo>
                  <a:pt x="133" y="28"/>
                  <a:pt x="133" y="28"/>
                  <a:pt x="133" y="28"/>
                </a:cubicBezTo>
                <a:cubicBezTo>
                  <a:pt x="133" y="29"/>
                  <a:pt x="133" y="29"/>
                  <a:pt x="133" y="29"/>
                </a:cubicBezTo>
                <a:cubicBezTo>
                  <a:pt x="133" y="30"/>
                  <a:pt x="133" y="30"/>
                  <a:pt x="133" y="30"/>
                </a:cubicBezTo>
                <a:cubicBezTo>
                  <a:pt x="133" y="29"/>
                  <a:pt x="133" y="29"/>
                  <a:pt x="134" y="29"/>
                </a:cubicBezTo>
                <a:cubicBezTo>
                  <a:pt x="134" y="29"/>
                  <a:pt x="134" y="30"/>
                  <a:pt x="134" y="30"/>
                </a:cubicBezTo>
                <a:moveTo>
                  <a:pt x="112" y="85"/>
                </a:moveTo>
                <a:cubicBezTo>
                  <a:pt x="112" y="85"/>
                  <a:pt x="112" y="85"/>
                  <a:pt x="112" y="85"/>
                </a:cubicBezTo>
                <a:cubicBezTo>
                  <a:pt x="113" y="85"/>
                  <a:pt x="114" y="85"/>
                  <a:pt x="114" y="85"/>
                </a:cubicBezTo>
                <a:cubicBezTo>
                  <a:pt x="114" y="85"/>
                  <a:pt x="114" y="85"/>
                  <a:pt x="114" y="85"/>
                </a:cubicBezTo>
                <a:cubicBezTo>
                  <a:pt x="114" y="85"/>
                  <a:pt x="114" y="85"/>
                  <a:pt x="114" y="85"/>
                </a:cubicBezTo>
                <a:cubicBezTo>
                  <a:pt x="113" y="85"/>
                  <a:pt x="113" y="85"/>
                  <a:pt x="113" y="85"/>
                </a:cubicBezTo>
                <a:cubicBezTo>
                  <a:pt x="113" y="85"/>
                  <a:pt x="113" y="86"/>
                  <a:pt x="112" y="86"/>
                </a:cubicBezTo>
                <a:cubicBezTo>
                  <a:pt x="112" y="86"/>
                  <a:pt x="112" y="86"/>
                  <a:pt x="112" y="86"/>
                </a:cubicBezTo>
                <a:cubicBezTo>
                  <a:pt x="111" y="86"/>
                  <a:pt x="111" y="86"/>
                  <a:pt x="111" y="86"/>
                </a:cubicBezTo>
                <a:cubicBezTo>
                  <a:pt x="111" y="86"/>
                  <a:pt x="111" y="86"/>
                  <a:pt x="111" y="86"/>
                </a:cubicBezTo>
                <a:cubicBezTo>
                  <a:pt x="110" y="86"/>
                  <a:pt x="110" y="86"/>
                  <a:pt x="110" y="86"/>
                </a:cubicBezTo>
                <a:cubicBezTo>
                  <a:pt x="110" y="86"/>
                  <a:pt x="110" y="86"/>
                  <a:pt x="110" y="86"/>
                </a:cubicBezTo>
                <a:cubicBezTo>
                  <a:pt x="109" y="86"/>
                  <a:pt x="109" y="86"/>
                  <a:pt x="108" y="86"/>
                </a:cubicBezTo>
                <a:cubicBezTo>
                  <a:pt x="108" y="87"/>
                  <a:pt x="108" y="86"/>
                  <a:pt x="107" y="86"/>
                </a:cubicBezTo>
                <a:cubicBezTo>
                  <a:pt x="107" y="86"/>
                  <a:pt x="107" y="86"/>
                  <a:pt x="107" y="86"/>
                </a:cubicBezTo>
                <a:cubicBezTo>
                  <a:pt x="106" y="86"/>
                  <a:pt x="106" y="87"/>
                  <a:pt x="106" y="87"/>
                </a:cubicBezTo>
                <a:cubicBezTo>
                  <a:pt x="106" y="87"/>
                  <a:pt x="106" y="87"/>
                  <a:pt x="106" y="87"/>
                </a:cubicBezTo>
                <a:cubicBezTo>
                  <a:pt x="106" y="87"/>
                  <a:pt x="105" y="87"/>
                  <a:pt x="105" y="87"/>
                </a:cubicBezTo>
                <a:cubicBezTo>
                  <a:pt x="105" y="87"/>
                  <a:pt x="105" y="87"/>
                  <a:pt x="105" y="86"/>
                </a:cubicBezTo>
                <a:cubicBezTo>
                  <a:pt x="106" y="86"/>
                  <a:pt x="107" y="86"/>
                  <a:pt x="107" y="85"/>
                </a:cubicBezTo>
                <a:cubicBezTo>
                  <a:pt x="107" y="85"/>
                  <a:pt x="107" y="85"/>
                  <a:pt x="107" y="85"/>
                </a:cubicBezTo>
                <a:cubicBezTo>
                  <a:pt x="108" y="85"/>
                  <a:pt x="108" y="85"/>
                  <a:pt x="108" y="85"/>
                </a:cubicBezTo>
                <a:cubicBezTo>
                  <a:pt x="108" y="85"/>
                  <a:pt x="109" y="84"/>
                  <a:pt x="109" y="84"/>
                </a:cubicBezTo>
                <a:cubicBezTo>
                  <a:pt x="109" y="84"/>
                  <a:pt x="108" y="85"/>
                  <a:pt x="108" y="85"/>
                </a:cubicBezTo>
                <a:cubicBezTo>
                  <a:pt x="108" y="85"/>
                  <a:pt x="108" y="85"/>
                  <a:pt x="108" y="85"/>
                </a:cubicBezTo>
                <a:cubicBezTo>
                  <a:pt x="108" y="85"/>
                  <a:pt x="108" y="85"/>
                  <a:pt x="108" y="85"/>
                </a:cubicBezTo>
                <a:cubicBezTo>
                  <a:pt x="108" y="84"/>
                  <a:pt x="107" y="84"/>
                  <a:pt x="107" y="84"/>
                </a:cubicBezTo>
                <a:cubicBezTo>
                  <a:pt x="107" y="84"/>
                  <a:pt x="107" y="84"/>
                  <a:pt x="106" y="84"/>
                </a:cubicBezTo>
                <a:cubicBezTo>
                  <a:pt x="106" y="84"/>
                  <a:pt x="106" y="84"/>
                  <a:pt x="106" y="84"/>
                </a:cubicBezTo>
                <a:cubicBezTo>
                  <a:pt x="106" y="84"/>
                  <a:pt x="106" y="84"/>
                  <a:pt x="106" y="84"/>
                </a:cubicBezTo>
                <a:cubicBezTo>
                  <a:pt x="106" y="84"/>
                  <a:pt x="107" y="84"/>
                  <a:pt x="107" y="83"/>
                </a:cubicBezTo>
                <a:cubicBezTo>
                  <a:pt x="107" y="83"/>
                  <a:pt x="107" y="83"/>
                  <a:pt x="107" y="82"/>
                </a:cubicBezTo>
                <a:cubicBezTo>
                  <a:pt x="107" y="82"/>
                  <a:pt x="107" y="82"/>
                  <a:pt x="107" y="82"/>
                </a:cubicBezTo>
                <a:cubicBezTo>
                  <a:pt x="107" y="82"/>
                  <a:pt x="107" y="82"/>
                  <a:pt x="107" y="82"/>
                </a:cubicBezTo>
                <a:cubicBezTo>
                  <a:pt x="107" y="82"/>
                  <a:pt x="107" y="82"/>
                  <a:pt x="107" y="82"/>
                </a:cubicBezTo>
                <a:cubicBezTo>
                  <a:pt x="107" y="82"/>
                  <a:pt x="108" y="82"/>
                  <a:pt x="109" y="82"/>
                </a:cubicBezTo>
                <a:cubicBezTo>
                  <a:pt x="109" y="82"/>
                  <a:pt x="109" y="82"/>
                  <a:pt x="109" y="82"/>
                </a:cubicBezTo>
                <a:cubicBezTo>
                  <a:pt x="108" y="81"/>
                  <a:pt x="109" y="81"/>
                  <a:pt x="109" y="80"/>
                </a:cubicBezTo>
                <a:cubicBezTo>
                  <a:pt x="109" y="80"/>
                  <a:pt x="109" y="80"/>
                  <a:pt x="109" y="80"/>
                </a:cubicBezTo>
                <a:cubicBezTo>
                  <a:pt x="108" y="80"/>
                  <a:pt x="108" y="80"/>
                  <a:pt x="108" y="80"/>
                </a:cubicBezTo>
                <a:cubicBezTo>
                  <a:pt x="108" y="80"/>
                  <a:pt x="108" y="80"/>
                  <a:pt x="108" y="80"/>
                </a:cubicBezTo>
                <a:cubicBezTo>
                  <a:pt x="108" y="80"/>
                  <a:pt x="108" y="79"/>
                  <a:pt x="108" y="79"/>
                </a:cubicBezTo>
                <a:cubicBezTo>
                  <a:pt x="108" y="79"/>
                  <a:pt x="108" y="79"/>
                  <a:pt x="107" y="79"/>
                </a:cubicBezTo>
                <a:cubicBezTo>
                  <a:pt x="107" y="79"/>
                  <a:pt x="107" y="79"/>
                  <a:pt x="107" y="79"/>
                </a:cubicBezTo>
                <a:cubicBezTo>
                  <a:pt x="107" y="79"/>
                  <a:pt x="107" y="79"/>
                  <a:pt x="107" y="79"/>
                </a:cubicBezTo>
                <a:cubicBezTo>
                  <a:pt x="106" y="79"/>
                  <a:pt x="106" y="79"/>
                  <a:pt x="106" y="79"/>
                </a:cubicBezTo>
                <a:cubicBezTo>
                  <a:pt x="106" y="79"/>
                  <a:pt x="107" y="78"/>
                  <a:pt x="107" y="78"/>
                </a:cubicBezTo>
                <a:cubicBezTo>
                  <a:pt x="106" y="78"/>
                  <a:pt x="106" y="78"/>
                  <a:pt x="106" y="78"/>
                </a:cubicBezTo>
                <a:cubicBezTo>
                  <a:pt x="106" y="78"/>
                  <a:pt x="107" y="78"/>
                  <a:pt x="107" y="77"/>
                </a:cubicBezTo>
                <a:cubicBezTo>
                  <a:pt x="107" y="77"/>
                  <a:pt x="107" y="77"/>
                  <a:pt x="107" y="77"/>
                </a:cubicBezTo>
                <a:cubicBezTo>
                  <a:pt x="106" y="77"/>
                  <a:pt x="106" y="77"/>
                  <a:pt x="106" y="77"/>
                </a:cubicBezTo>
                <a:cubicBezTo>
                  <a:pt x="106" y="77"/>
                  <a:pt x="106" y="77"/>
                  <a:pt x="106" y="78"/>
                </a:cubicBezTo>
                <a:cubicBezTo>
                  <a:pt x="106" y="78"/>
                  <a:pt x="106" y="78"/>
                  <a:pt x="106" y="78"/>
                </a:cubicBezTo>
                <a:cubicBezTo>
                  <a:pt x="105" y="77"/>
                  <a:pt x="106" y="77"/>
                  <a:pt x="106" y="76"/>
                </a:cubicBezTo>
                <a:cubicBezTo>
                  <a:pt x="106" y="76"/>
                  <a:pt x="106" y="76"/>
                  <a:pt x="106" y="76"/>
                </a:cubicBezTo>
                <a:cubicBezTo>
                  <a:pt x="106" y="76"/>
                  <a:pt x="106" y="76"/>
                  <a:pt x="106" y="76"/>
                </a:cubicBezTo>
                <a:cubicBezTo>
                  <a:pt x="105" y="76"/>
                  <a:pt x="105" y="76"/>
                  <a:pt x="105" y="77"/>
                </a:cubicBezTo>
                <a:cubicBezTo>
                  <a:pt x="105" y="77"/>
                  <a:pt x="105" y="77"/>
                  <a:pt x="105" y="76"/>
                </a:cubicBezTo>
                <a:cubicBezTo>
                  <a:pt x="105" y="76"/>
                  <a:pt x="105" y="76"/>
                  <a:pt x="105" y="76"/>
                </a:cubicBezTo>
                <a:cubicBezTo>
                  <a:pt x="105" y="75"/>
                  <a:pt x="105" y="75"/>
                  <a:pt x="105" y="75"/>
                </a:cubicBezTo>
                <a:cubicBezTo>
                  <a:pt x="105" y="75"/>
                  <a:pt x="106" y="75"/>
                  <a:pt x="106" y="75"/>
                </a:cubicBezTo>
                <a:cubicBezTo>
                  <a:pt x="106" y="75"/>
                  <a:pt x="105" y="75"/>
                  <a:pt x="105" y="75"/>
                </a:cubicBezTo>
                <a:cubicBezTo>
                  <a:pt x="105" y="74"/>
                  <a:pt x="105" y="74"/>
                  <a:pt x="106" y="74"/>
                </a:cubicBezTo>
                <a:cubicBezTo>
                  <a:pt x="106" y="74"/>
                  <a:pt x="106" y="74"/>
                  <a:pt x="106" y="74"/>
                </a:cubicBezTo>
                <a:cubicBezTo>
                  <a:pt x="106" y="74"/>
                  <a:pt x="106" y="74"/>
                  <a:pt x="106" y="74"/>
                </a:cubicBezTo>
                <a:cubicBezTo>
                  <a:pt x="106" y="74"/>
                  <a:pt x="106" y="74"/>
                  <a:pt x="106" y="74"/>
                </a:cubicBezTo>
                <a:cubicBezTo>
                  <a:pt x="106" y="73"/>
                  <a:pt x="106" y="73"/>
                  <a:pt x="106" y="73"/>
                </a:cubicBezTo>
                <a:cubicBezTo>
                  <a:pt x="106" y="73"/>
                  <a:pt x="106" y="73"/>
                  <a:pt x="106" y="73"/>
                </a:cubicBezTo>
                <a:cubicBezTo>
                  <a:pt x="106" y="73"/>
                  <a:pt x="107" y="73"/>
                  <a:pt x="107" y="73"/>
                </a:cubicBezTo>
                <a:cubicBezTo>
                  <a:pt x="107" y="73"/>
                  <a:pt x="108" y="73"/>
                  <a:pt x="108" y="73"/>
                </a:cubicBezTo>
                <a:cubicBezTo>
                  <a:pt x="108" y="73"/>
                  <a:pt x="109" y="73"/>
                  <a:pt x="108" y="73"/>
                </a:cubicBezTo>
                <a:cubicBezTo>
                  <a:pt x="108" y="74"/>
                  <a:pt x="107" y="74"/>
                  <a:pt x="107" y="75"/>
                </a:cubicBezTo>
                <a:cubicBezTo>
                  <a:pt x="107" y="75"/>
                  <a:pt x="107" y="75"/>
                  <a:pt x="107" y="75"/>
                </a:cubicBezTo>
                <a:cubicBezTo>
                  <a:pt x="108" y="75"/>
                  <a:pt x="109" y="74"/>
                  <a:pt x="110" y="75"/>
                </a:cubicBezTo>
                <a:cubicBezTo>
                  <a:pt x="110" y="75"/>
                  <a:pt x="110" y="75"/>
                  <a:pt x="110" y="75"/>
                </a:cubicBezTo>
                <a:cubicBezTo>
                  <a:pt x="109" y="76"/>
                  <a:pt x="109" y="77"/>
                  <a:pt x="108" y="77"/>
                </a:cubicBezTo>
                <a:cubicBezTo>
                  <a:pt x="108" y="77"/>
                  <a:pt x="108" y="77"/>
                  <a:pt x="108" y="77"/>
                </a:cubicBezTo>
                <a:cubicBezTo>
                  <a:pt x="109" y="77"/>
                  <a:pt x="109" y="77"/>
                  <a:pt x="109" y="77"/>
                </a:cubicBezTo>
                <a:cubicBezTo>
                  <a:pt x="109" y="77"/>
                  <a:pt x="109" y="77"/>
                  <a:pt x="109" y="77"/>
                </a:cubicBezTo>
                <a:cubicBezTo>
                  <a:pt x="109" y="77"/>
                  <a:pt x="108" y="77"/>
                  <a:pt x="108" y="77"/>
                </a:cubicBezTo>
                <a:cubicBezTo>
                  <a:pt x="108" y="77"/>
                  <a:pt x="108" y="77"/>
                  <a:pt x="108" y="77"/>
                </a:cubicBezTo>
                <a:cubicBezTo>
                  <a:pt x="108" y="78"/>
                  <a:pt x="108" y="77"/>
                  <a:pt x="109" y="77"/>
                </a:cubicBezTo>
                <a:cubicBezTo>
                  <a:pt x="109" y="77"/>
                  <a:pt x="110" y="78"/>
                  <a:pt x="110" y="78"/>
                </a:cubicBezTo>
                <a:cubicBezTo>
                  <a:pt x="110" y="79"/>
                  <a:pt x="110" y="79"/>
                  <a:pt x="110" y="79"/>
                </a:cubicBezTo>
                <a:cubicBezTo>
                  <a:pt x="111" y="80"/>
                  <a:pt x="111" y="79"/>
                  <a:pt x="111" y="80"/>
                </a:cubicBezTo>
                <a:cubicBezTo>
                  <a:pt x="111" y="80"/>
                  <a:pt x="111" y="80"/>
                  <a:pt x="112" y="80"/>
                </a:cubicBezTo>
                <a:cubicBezTo>
                  <a:pt x="112" y="81"/>
                  <a:pt x="112" y="81"/>
                  <a:pt x="112" y="81"/>
                </a:cubicBezTo>
                <a:cubicBezTo>
                  <a:pt x="112" y="82"/>
                  <a:pt x="113" y="82"/>
                  <a:pt x="112" y="82"/>
                </a:cubicBezTo>
                <a:cubicBezTo>
                  <a:pt x="112" y="82"/>
                  <a:pt x="112" y="83"/>
                  <a:pt x="112" y="83"/>
                </a:cubicBezTo>
                <a:cubicBezTo>
                  <a:pt x="113" y="82"/>
                  <a:pt x="114" y="82"/>
                  <a:pt x="114" y="83"/>
                </a:cubicBezTo>
                <a:cubicBezTo>
                  <a:pt x="114" y="83"/>
                  <a:pt x="114" y="83"/>
                  <a:pt x="114" y="83"/>
                </a:cubicBezTo>
                <a:cubicBezTo>
                  <a:pt x="114" y="84"/>
                  <a:pt x="113" y="84"/>
                  <a:pt x="112" y="85"/>
                </a:cubicBezTo>
                <a:moveTo>
                  <a:pt x="106" y="78"/>
                </a:moveTo>
                <a:cubicBezTo>
                  <a:pt x="106" y="78"/>
                  <a:pt x="106" y="78"/>
                  <a:pt x="106" y="78"/>
                </a:cubicBezTo>
                <a:cubicBezTo>
                  <a:pt x="106" y="78"/>
                  <a:pt x="106" y="78"/>
                  <a:pt x="105" y="78"/>
                </a:cubicBezTo>
                <a:cubicBezTo>
                  <a:pt x="105" y="78"/>
                  <a:pt x="105" y="78"/>
                  <a:pt x="105" y="78"/>
                </a:cubicBezTo>
                <a:cubicBezTo>
                  <a:pt x="105" y="78"/>
                  <a:pt x="105" y="78"/>
                  <a:pt x="105" y="78"/>
                </a:cubicBezTo>
                <a:cubicBezTo>
                  <a:pt x="105" y="78"/>
                  <a:pt x="105" y="78"/>
                  <a:pt x="106" y="78"/>
                </a:cubicBezTo>
                <a:moveTo>
                  <a:pt x="105" y="80"/>
                </a:moveTo>
                <a:cubicBezTo>
                  <a:pt x="105" y="80"/>
                  <a:pt x="105" y="81"/>
                  <a:pt x="104" y="81"/>
                </a:cubicBezTo>
                <a:cubicBezTo>
                  <a:pt x="105" y="81"/>
                  <a:pt x="105" y="82"/>
                  <a:pt x="105" y="82"/>
                </a:cubicBezTo>
                <a:cubicBezTo>
                  <a:pt x="105" y="83"/>
                  <a:pt x="105" y="83"/>
                  <a:pt x="105" y="83"/>
                </a:cubicBezTo>
                <a:cubicBezTo>
                  <a:pt x="104" y="83"/>
                  <a:pt x="104" y="83"/>
                  <a:pt x="104" y="83"/>
                </a:cubicBezTo>
                <a:cubicBezTo>
                  <a:pt x="104" y="83"/>
                  <a:pt x="104" y="83"/>
                  <a:pt x="104" y="84"/>
                </a:cubicBezTo>
                <a:cubicBezTo>
                  <a:pt x="104" y="84"/>
                  <a:pt x="103" y="84"/>
                  <a:pt x="103" y="84"/>
                </a:cubicBezTo>
                <a:cubicBezTo>
                  <a:pt x="103" y="84"/>
                  <a:pt x="102" y="84"/>
                  <a:pt x="102" y="84"/>
                </a:cubicBezTo>
                <a:cubicBezTo>
                  <a:pt x="102" y="84"/>
                  <a:pt x="102" y="84"/>
                  <a:pt x="102" y="84"/>
                </a:cubicBezTo>
                <a:cubicBezTo>
                  <a:pt x="101" y="84"/>
                  <a:pt x="101" y="85"/>
                  <a:pt x="101" y="85"/>
                </a:cubicBezTo>
                <a:cubicBezTo>
                  <a:pt x="101" y="84"/>
                  <a:pt x="101" y="84"/>
                  <a:pt x="101" y="84"/>
                </a:cubicBezTo>
                <a:cubicBezTo>
                  <a:pt x="100" y="84"/>
                  <a:pt x="100" y="84"/>
                  <a:pt x="100" y="84"/>
                </a:cubicBezTo>
                <a:cubicBezTo>
                  <a:pt x="100" y="84"/>
                  <a:pt x="100" y="84"/>
                  <a:pt x="100" y="84"/>
                </a:cubicBezTo>
                <a:cubicBezTo>
                  <a:pt x="100" y="84"/>
                  <a:pt x="100" y="84"/>
                  <a:pt x="100" y="84"/>
                </a:cubicBezTo>
                <a:cubicBezTo>
                  <a:pt x="100" y="84"/>
                  <a:pt x="100" y="84"/>
                  <a:pt x="100" y="84"/>
                </a:cubicBezTo>
                <a:cubicBezTo>
                  <a:pt x="100" y="84"/>
                  <a:pt x="100" y="84"/>
                  <a:pt x="100" y="84"/>
                </a:cubicBezTo>
                <a:cubicBezTo>
                  <a:pt x="100" y="83"/>
                  <a:pt x="100" y="83"/>
                  <a:pt x="100" y="83"/>
                </a:cubicBezTo>
                <a:cubicBezTo>
                  <a:pt x="100" y="83"/>
                  <a:pt x="100" y="83"/>
                  <a:pt x="101" y="83"/>
                </a:cubicBezTo>
                <a:cubicBezTo>
                  <a:pt x="101" y="83"/>
                  <a:pt x="101" y="83"/>
                  <a:pt x="101" y="83"/>
                </a:cubicBezTo>
                <a:cubicBezTo>
                  <a:pt x="101" y="83"/>
                  <a:pt x="101" y="83"/>
                  <a:pt x="101" y="83"/>
                </a:cubicBezTo>
                <a:cubicBezTo>
                  <a:pt x="101" y="83"/>
                  <a:pt x="101" y="83"/>
                  <a:pt x="101" y="83"/>
                </a:cubicBezTo>
                <a:cubicBezTo>
                  <a:pt x="101" y="83"/>
                  <a:pt x="101" y="83"/>
                  <a:pt x="101" y="83"/>
                </a:cubicBezTo>
                <a:cubicBezTo>
                  <a:pt x="101" y="83"/>
                  <a:pt x="101" y="82"/>
                  <a:pt x="101" y="82"/>
                </a:cubicBezTo>
                <a:cubicBezTo>
                  <a:pt x="101" y="82"/>
                  <a:pt x="101" y="82"/>
                  <a:pt x="101" y="82"/>
                </a:cubicBezTo>
                <a:cubicBezTo>
                  <a:pt x="101" y="82"/>
                  <a:pt x="101" y="82"/>
                  <a:pt x="102" y="82"/>
                </a:cubicBezTo>
                <a:cubicBezTo>
                  <a:pt x="102" y="82"/>
                  <a:pt x="102" y="82"/>
                  <a:pt x="102" y="82"/>
                </a:cubicBezTo>
                <a:cubicBezTo>
                  <a:pt x="101" y="82"/>
                  <a:pt x="100" y="82"/>
                  <a:pt x="100" y="81"/>
                </a:cubicBezTo>
                <a:cubicBezTo>
                  <a:pt x="100" y="81"/>
                  <a:pt x="100" y="81"/>
                  <a:pt x="100" y="81"/>
                </a:cubicBezTo>
                <a:cubicBezTo>
                  <a:pt x="100" y="81"/>
                  <a:pt x="100" y="81"/>
                  <a:pt x="100" y="81"/>
                </a:cubicBezTo>
                <a:cubicBezTo>
                  <a:pt x="100" y="81"/>
                  <a:pt x="100" y="81"/>
                  <a:pt x="101" y="81"/>
                </a:cubicBezTo>
                <a:cubicBezTo>
                  <a:pt x="100" y="81"/>
                  <a:pt x="101" y="81"/>
                  <a:pt x="101" y="81"/>
                </a:cubicBezTo>
                <a:cubicBezTo>
                  <a:pt x="101" y="81"/>
                  <a:pt x="101" y="81"/>
                  <a:pt x="101" y="81"/>
                </a:cubicBezTo>
                <a:cubicBezTo>
                  <a:pt x="100" y="81"/>
                  <a:pt x="100" y="81"/>
                  <a:pt x="100" y="81"/>
                </a:cubicBezTo>
                <a:cubicBezTo>
                  <a:pt x="100" y="81"/>
                  <a:pt x="100" y="81"/>
                  <a:pt x="100" y="81"/>
                </a:cubicBezTo>
                <a:cubicBezTo>
                  <a:pt x="100" y="80"/>
                  <a:pt x="100" y="80"/>
                  <a:pt x="100" y="80"/>
                </a:cubicBezTo>
                <a:cubicBezTo>
                  <a:pt x="101" y="80"/>
                  <a:pt x="101" y="80"/>
                  <a:pt x="102" y="80"/>
                </a:cubicBezTo>
                <a:cubicBezTo>
                  <a:pt x="102" y="80"/>
                  <a:pt x="102" y="80"/>
                  <a:pt x="102" y="80"/>
                </a:cubicBezTo>
                <a:cubicBezTo>
                  <a:pt x="102" y="80"/>
                  <a:pt x="102" y="80"/>
                  <a:pt x="102" y="79"/>
                </a:cubicBezTo>
                <a:cubicBezTo>
                  <a:pt x="102" y="79"/>
                  <a:pt x="102" y="79"/>
                  <a:pt x="102" y="79"/>
                </a:cubicBezTo>
                <a:cubicBezTo>
                  <a:pt x="102" y="79"/>
                  <a:pt x="102" y="79"/>
                  <a:pt x="102" y="79"/>
                </a:cubicBezTo>
                <a:cubicBezTo>
                  <a:pt x="102" y="79"/>
                  <a:pt x="102" y="79"/>
                  <a:pt x="102" y="79"/>
                </a:cubicBezTo>
                <a:cubicBezTo>
                  <a:pt x="102" y="79"/>
                  <a:pt x="102" y="79"/>
                  <a:pt x="103" y="78"/>
                </a:cubicBezTo>
                <a:cubicBezTo>
                  <a:pt x="103" y="79"/>
                  <a:pt x="103" y="79"/>
                  <a:pt x="103" y="79"/>
                </a:cubicBezTo>
                <a:cubicBezTo>
                  <a:pt x="104" y="79"/>
                  <a:pt x="105" y="78"/>
                  <a:pt x="105" y="79"/>
                </a:cubicBezTo>
                <a:cubicBezTo>
                  <a:pt x="105" y="79"/>
                  <a:pt x="105" y="80"/>
                  <a:pt x="105" y="80"/>
                </a:cubicBezTo>
                <a:moveTo>
                  <a:pt x="100" y="113"/>
                </a:moveTo>
                <a:cubicBezTo>
                  <a:pt x="101" y="112"/>
                  <a:pt x="101" y="112"/>
                  <a:pt x="101" y="112"/>
                </a:cubicBezTo>
                <a:cubicBezTo>
                  <a:pt x="101" y="112"/>
                  <a:pt x="101" y="111"/>
                  <a:pt x="101" y="111"/>
                </a:cubicBezTo>
                <a:cubicBezTo>
                  <a:pt x="101" y="111"/>
                  <a:pt x="102" y="110"/>
                  <a:pt x="102" y="110"/>
                </a:cubicBezTo>
                <a:cubicBezTo>
                  <a:pt x="103" y="110"/>
                  <a:pt x="104" y="110"/>
                  <a:pt x="104" y="109"/>
                </a:cubicBezTo>
                <a:cubicBezTo>
                  <a:pt x="104" y="109"/>
                  <a:pt x="105" y="107"/>
                  <a:pt x="105" y="107"/>
                </a:cubicBezTo>
                <a:cubicBezTo>
                  <a:pt x="105" y="107"/>
                  <a:pt x="105" y="107"/>
                  <a:pt x="105" y="107"/>
                </a:cubicBezTo>
                <a:cubicBezTo>
                  <a:pt x="106" y="107"/>
                  <a:pt x="106" y="108"/>
                  <a:pt x="107" y="108"/>
                </a:cubicBezTo>
                <a:cubicBezTo>
                  <a:pt x="107" y="108"/>
                  <a:pt x="108" y="107"/>
                  <a:pt x="109" y="107"/>
                </a:cubicBezTo>
                <a:cubicBezTo>
                  <a:pt x="109" y="108"/>
                  <a:pt x="109" y="108"/>
                  <a:pt x="110" y="108"/>
                </a:cubicBezTo>
                <a:cubicBezTo>
                  <a:pt x="110" y="108"/>
                  <a:pt x="110" y="107"/>
                  <a:pt x="111" y="107"/>
                </a:cubicBezTo>
                <a:cubicBezTo>
                  <a:pt x="111" y="107"/>
                  <a:pt x="111" y="107"/>
                  <a:pt x="112" y="107"/>
                </a:cubicBezTo>
                <a:cubicBezTo>
                  <a:pt x="112" y="107"/>
                  <a:pt x="112" y="107"/>
                  <a:pt x="112" y="107"/>
                </a:cubicBezTo>
                <a:cubicBezTo>
                  <a:pt x="112" y="107"/>
                  <a:pt x="112" y="106"/>
                  <a:pt x="113" y="106"/>
                </a:cubicBezTo>
                <a:cubicBezTo>
                  <a:pt x="113" y="106"/>
                  <a:pt x="114" y="106"/>
                  <a:pt x="115" y="106"/>
                </a:cubicBezTo>
                <a:cubicBezTo>
                  <a:pt x="115" y="106"/>
                  <a:pt x="115" y="106"/>
                  <a:pt x="115" y="106"/>
                </a:cubicBezTo>
                <a:cubicBezTo>
                  <a:pt x="115" y="106"/>
                  <a:pt x="116" y="106"/>
                  <a:pt x="116" y="106"/>
                </a:cubicBezTo>
                <a:cubicBezTo>
                  <a:pt x="116" y="106"/>
                  <a:pt x="116" y="106"/>
                  <a:pt x="116" y="105"/>
                </a:cubicBezTo>
                <a:cubicBezTo>
                  <a:pt x="117" y="105"/>
                  <a:pt x="118" y="106"/>
                  <a:pt x="118" y="106"/>
                </a:cubicBezTo>
                <a:cubicBezTo>
                  <a:pt x="119" y="106"/>
                  <a:pt x="119" y="105"/>
                  <a:pt x="119" y="105"/>
                </a:cubicBezTo>
                <a:cubicBezTo>
                  <a:pt x="120" y="105"/>
                  <a:pt x="120" y="105"/>
                  <a:pt x="120" y="105"/>
                </a:cubicBezTo>
                <a:cubicBezTo>
                  <a:pt x="120" y="105"/>
                  <a:pt x="120" y="105"/>
                  <a:pt x="121" y="105"/>
                </a:cubicBezTo>
                <a:cubicBezTo>
                  <a:pt x="121" y="105"/>
                  <a:pt x="121" y="106"/>
                  <a:pt x="121" y="106"/>
                </a:cubicBezTo>
                <a:cubicBezTo>
                  <a:pt x="122" y="106"/>
                  <a:pt x="123" y="105"/>
                  <a:pt x="123" y="105"/>
                </a:cubicBezTo>
                <a:cubicBezTo>
                  <a:pt x="123" y="105"/>
                  <a:pt x="123" y="105"/>
                  <a:pt x="123" y="105"/>
                </a:cubicBezTo>
                <a:cubicBezTo>
                  <a:pt x="123" y="105"/>
                  <a:pt x="124" y="105"/>
                  <a:pt x="124" y="105"/>
                </a:cubicBezTo>
                <a:cubicBezTo>
                  <a:pt x="124" y="105"/>
                  <a:pt x="124" y="105"/>
                  <a:pt x="124" y="106"/>
                </a:cubicBezTo>
                <a:cubicBezTo>
                  <a:pt x="124" y="106"/>
                  <a:pt x="124" y="106"/>
                  <a:pt x="124" y="106"/>
                </a:cubicBezTo>
                <a:cubicBezTo>
                  <a:pt x="124" y="105"/>
                  <a:pt x="125" y="105"/>
                  <a:pt x="125" y="105"/>
                </a:cubicBezTo>
                <a:cubicBezTo>
                  <a:pt x="125" y="106"/>
                  <a:pt x="123" y="106"/>
                  <a:pt x="125" y="107"/>
                </a:cubicBezTo>
                <a:cubicBezTo>
                  <a:pt x="125" y="107"/>
                  <a:pt x="125" y="107"/>
                  <a:pt x="125" y="108"/>
                </a:cubicBezTo>
                <a:cubicBezTo>
                  <a:pt x="125" y="108"/>
                  <a:pt x="124" y="109"/>
                  <a:pt x="124" y="109"/>
                </a:cubicBezTo>
                <a:cubicBezTo>
                  <a:pt x="124" y="109"/>
                  <a:pt x="124" y="110"/>
                  <a:pt x="124" y="110"/>
                </a:cubicBezTo>
                <a:cubicBezTo>
                  <a:pt x="125" y="110"/>
                  <a:pt x="125" y="110"/>
                  <a:pt x="125" y="110"/>
                </a:cubicBezTo>
                <a:cubicBezTo>
                  <a:pt x="125" y="110"/>
                  <a:pt x="125" y="110"/>
                  <a:pt x="125" y="110"/>
                </a:cubicBezTo>
                <a:cubicBezTo>
                  <a:pt x="126" y="110"/>
                  <a:pt x="126" y="111"/>
                  <a:pt x="127" y="111"/>
                </a:cubicBezTo>
                <a:cubicBezTo>
                  <a:pt x="127" y="111"/>
                  <a:pt x="127" y="111"/>
                  <a:pt x="128" y="111"/>
                </a:cubicBezTo>
                <a:cubicBezTo>
                  <a:pt x="128" y="111"/>
                  <a:pt x="128" y="111"/>
                  <a:pt x="129" y="111"/>
                </a:cubicBezTo>
                <a:cubicBezTo>
                  <a:pt x="129" y="111"/>
                  <a:pt x="129" y="111"/>
                  <a:pt x="129" y="111"/>
                </a:cubicBezTo>
                <a:cubicBezTo>
                  <a:pt x="129" y="111"/>
                  <a:pt x="129" y="111"/>
                  <a:pt x="129" y="111"/>
                </a:cubicBezTo>
                <a:cubicBezTo>
                  <a:pt x="130" y="112"/>
                  <a:pt x="130" y="113"/>
                  <a:pt x="130" y="113"/>
                </a:cubicBezTo>
                <a:cubicBezTo>
                  <a:pt x="131" y="113"/>
                  <a:pt x="132" y="113"/>
                  <a:pt x="133" y="113"/>
                </a:cubicBezTo>
                <a:cubicBezTo>
                  <a:pt x="133" y="113"/>
                  <a:pt x="134" y="114"/>
                  <a:pt x="134" y="114"/>
                </a:cubicBezTo>
                <a:cubicBezTo>
                  <a:pt x="134" y="114"/>
                  <a:pt x="135" y="114"/>
                  <a:pt x="135" y="114"/>
                </a:cubicBezTo>
                <a:cubicBezTo>
                  <a:pt x="136" y="113"/>
                  <a:pt x="135" y="113"/>
                  <a:pt x="135" y="112"/>
                </a:cubicBezTo>
                <a:cubicBezTo>
                  <a:pt x="136" y="111"/>
                  <a:pt x="137" y="111"/>
                  <a:pt x="139" y="111"/>
                </a:cubicBezTo>
                <a:cubicBezTo>
                  <a:pt x="139" y="111"/>
                  <a:pt x="139" y="112"/>
                  <a:pt x="139" y="112"/>
                </a:cubicBezTo>
                <a:cubicBezTo>
                  <a:pt x="139" y="112"/>
                  <a:pt x="140" y="112"/>
                  <a:pt x="140" y="112"/>
                </a:cubicBezTo>
                <a:cubicBezTo>
                  <a:pt x="141" y="112"/>
                  <a:pt x="141" y="112"/>
                  <a:pt x="141" y="112"/>
                </a:cubicBezTo>
                <a:cubicBezTo>
                  <a:pt x="141" y="112"/>
                  <a:pt x="141" y="112"/>
                  <a:pt x="141" y="113"/>
                </a:cubicBezTo>
                <a:cubicBezTo>
                  <a:pt x="143" y="113"/>
                  <a:pt x="143" y="113"/>
                  <a:pt x="143" y="113"/>
                </a:cubicBezTo>
                <a:cubicBezTo>
                  <a:pt x="143" y="113"/>
                  <a:pt x="144" y="113"/>
                  <a:pt x="144" y="113"/>
                </a:cubicBezTo>
                <a:cubicBezTo>
                  <a:pt x="144" y="113"/>
                  <a:pt x="145" y="113"/>
                  <a:pt x="145" y="113"/>
                </a:cubicBezTo>
                <a:cubicBezTo>
                  <a:pt x="145" y="113"/>
                  <a:pt x="145" y="113"/>
                  <a:pt x="145" y="113"/>
                </a:cubicBezTo>
                <a:cubicBezTo>
                  <a:pt x="146" y="113"/>
                  <a:pt x="146" y="114"/>
                  <a:pt x="146" y="113"/>
                </a:cubicBezTo>
                <a:cubicBezTo>
                  <a:pt x="146" y="113"/>
                  <a:pt x="146" y="113"/>
                  <a:pt x="147" y="113"/>
                </a:cubicBezTo>
                <a:cubicBezTo>
                  <a:pt x="147" y="113"/>
                  <a:pt x="148" y="112"/>
                  <a:pt x="149" y="113"/>
                </a:cubicBezTo>
                <a:cubicBezTo>
                  <a:pt x="149" y="113"/>
                  <a:pt x="149" y="113"/>
                  <a:pt x="149" y="113"/>
                </a:cubicBezTo>
                <a:cubicBezTo>
                  <a:pt x="150" y="113"/>
                  <a:pt x="150" y="113"/>
                  <a:pt x="151" y="113"/>
                </a:cubicBezTo>
                <a:cubicBezTo>
                  <a:pt x="151" y="113"/>
                  <a:pt x="151" y="113"/>
                  <a:pt x="152" y="113"/>
                </a:cubicBezTo>
                <a:cubicBezTo>
                  <a:pt x="152" y="114"/>
                  <a:pt x="152" y="114"/>
                  <a:pt x="153" y="115"/>
                </a:cubicBezTo>
                <a:cubicBezTo>
                  <a:pt x="152" y="116"/>
                  <a:pt x="152" y="117"/>
                  <a:pt x="152" y="117"/>
                </a:cubicBezTo>
                <a:cubicBezTo>
                  <a:pt x="152" y="117"/>
                  <a:pt x="152" y="117"/>
                  <a:pt x="152" y="117"/>
                </a:cubicBezTo>
                <a:cubicBezTo>
                  <a:pt x="151" y="117"/>
                  <a:pt x="150" y="116"/>
                  <a:pt x="150" y="115"/>
                </a:cubicBezTo>
                <a:cubicBezTo>
                  <a:pt x="150" y="115"/>
                  <a:pt x="150" y="115"/>
                  <a:pt x="150" y="115"/>
                </a:cubicBezTo>
                <a:cubicBezTo>
                  <a:pt x="150" y="116"/>
                  <a:pt x="151" y="116"/>
                  <a:pt x="151" y="117"/>
                </a:cubicBezTo>
                <a:cubicBezTo>
                  <a:pt x="151" y="118"/>
                  <a:pt x="151" y="118"/>
                  <a:pt x="152" y="119"/>
                </a:cubicBezTo>
                <a:cubicBezTo>
                  <a:pt x="152" y="120"/>
                  <a:pt x="153" y="121"/>
                  <a:pt x="153" y="121"/>
                </a:cubicBezTo>
                <a:cubicBezTo>
                  <a:pt x="153" y="122"/>
                  <a:pt x="153" y="122"/>
                  <a:pt x="154" y="122"/>
                </a:cubicBezTo>
                <a:cubicBezTo>
                  <a:pt x="154" y="122"/>
                  <a:pt x="154" y="122"/>
                  <a:pt x="153" y="122"/>
                </a:cubicBezTo>
                <a:cubicBezTo>
                  <a:pt x="154" y="123"/>
                  <a:pt x="154" y="123"/>
                  <a:pt x="154" y="123"/>
                </a:cubicBezTo>
                <a:cubicBezTo>
                  <a:pt x="154" y="123"/>
                  <a:pt x="154" y="124"/>
                  <a:pt x="154" y="124"/>
                </a:cubicBezTo>
                <a:cubicBezTo>
                  <a:pt x="155" y="124"/>
                  <a:pt x="155" y="125"/>
                  <a:pt x="155" y="125"/>
                </a:cubicBezTo>
                <a:cubicBezTo>
                  <a:pt x="156" y="126"/>
                  <a:pt x="155" y="128"/>
                  <a:pt x="156" y="128"/>
                </a:cubicBezTo>
                <a:cubicBezTo>
                  <a:pt x="156" y="129"/>
                  <a:pt x="157" y="129"/>
                  <a:pt x="157" y="129"/>
                </a:cubicBezTo>
                <a:cubicBezTo>
                  <a:pt x="158" y="130"/>
                  <a:pt x="158" y="132"/>
                  <a:pt x="159" y="133"/>
                </a:cubicBezTo>
                <a:cubicBezTo>
                  <a:pt x="159" y="133"/>
                  <a:pt x="159" y="133"/>
                  <a:pt x="159" y="133"/>
                </a:cubicBezTo>
                <a:cubicBezTo>
                  <a:pt x="159" y="133"/>
                  <a:pt x="159" y="132"/>
                  <a:pt x="159" y="132"/>
                </a:cubicBezTo>
                <a:cubicBezTo>
                  <a:pt x="159" y="132"/>
                  <a:pt x="159" y="133"/>
                  <a:pt x="159" y="133"/>
                </a:cubicBezTo>
                <a:cubicBezTo>
                  <a:pt x="159" y="133"/>
                  <a:pt x="160" y="133"/>
                  <a:pt x="160" y="133"/>
                </a:cubicBezTo>
                <a:cubicBezTo>
                  <a:pt x="160" y="133"/>
                  <a:pt x="160" y="134"/>
                  <a:pt x="161" y="134"/>
                </a:cubicBezTo>
                <a:cubicBezTo>
                  <a:pt x="161" y="134"/>
                  <a:pt x="161" y="134"/>
                  <a:pt x="161" y="134"/>
                </a:cubicBezTo>
                <a:cubicBezTo>
                  <a:pt x="161" y="134"/>
                  <a:pt x="161" y="135"/>
                  <a:pt x="162" y="135"/>
                </a:cubicBezTo>
                <a:cubicBezTo>
                  <a:pt x="162" y="135"/>
                  <a:pt x="163" y="136"/>
                  <a:pt x="163" y="136"/>
                </a:cubicBezTo>
                <a:cubicBezTo>
                  <a:pt x="163" y="136"/>
                  <a:pt x="162" y="137"/>
                  <a:pt x="162" y="137"/>
                </a:cubicBezTo>
                <a:cubicBezTo>
                  <a:pt x="162" y="137"/>
                  <a:pt x="162" y="137"/>
                  <a:pt x="162" y="137"/>
                </a:cubicBezTo>
                <a:cubicBezTo>
                  <a:pt x="162" y="137"/>
                  <a:pt x="162" y="137"/>
                  <a:pt x="162" y="137"/>
                </a:cubicBezTo>
                <a:cubicBezTo>
                  <a:pt x="162" y="137"/>
                  <a:pt x="162" y="137"/>
                  <a:pt x="163" y="137"/>
                </a:cubicBezTo>
                <a:cubicBezTo>
                  <a:pt x="163" y="137"/>
                  <a:pt x="163" y="138"/>
                  <a:pt x="164" y="138"/>
                </a:cubicBezTo>
                <a:cubicBezTo>
                  <a:pt x="164" y="138"/>
                  <a:pt x="164" y="138"/>
                  <a:pt x="164" y="138"/>
                </a:cubicBezTo>
                <a:cubicBezTo>
                  <a:pt x="165" y="138"/>
                  <a:pt x="165" y="138"/>
                  <a:pt x="166" y="138"/>
                </a:cubicBezTo>
                <a:cubicBezTo>
                  <a:pt x="166" y="138"/>
                  <a:pt x="166" y="138"/>
                  <a:pt x="166" y="138"/>
                </a:cubicBezTo>
                <a:cubicBezTo>
                  <a:pt x="167" y="138"/>
                  <a:pt x="167" y="138"/>
                  <a:pt x="167" y="137"/>
                </a:cubicBezTo>
                <a:cubicBezTo>
                  <a:pt x="167" y="137"/>
                  <a:pt x="167" y="137"/>
                  <a:pt x="167" y="137"/>
                </a:cubicBezTo>
                <a:cubicBezTo>
                  <a:pt x="168" y="137"/>
                  <a:pt x="168" y="137"/>
                  <a:pt x="168" y="138"/>
                </a:cubicBezTo>
                <a:cubicBezTo>
                  <a:pt x="168" y="137"/>
                  <a:pt x="169" y="137"/>
                  <a:pt x="169" y="137"/>
                </a:cubicBezTo>
                <a:cubicBezTo>
                  <a:pt x="169" y="137"/>
                  <a:pt x="169" y="137"/>
                  <a:pt x="170" y="137"/>
                </a:cubicBezTo>
                <a:cubicBezTo>
                  <a:pt x="170" y="137"/>
                  <a:pt x="171" y="137"/>
                  <a:pt x="171" y="136"/>
                </a:cubicBezTo>
                <a:cubicBezTo>
                  <a:pt x="171" y="137"/>
                  <a:pt x="172" y="137"/>
                  <a:pt x="172" y="137"/>
                </a:cubicBezTo>
                <a:cubicBezTo>
                  <a:pt x="172" y="137"/>
                  <a:pt x="172" y="137"/>
                  <a:pt x="172" y="137"/>
                </a:cubicBezTo>
                <a:cubicBezTo>
                  <a:pt x="172" y="137"/>
                  <a:pt x="172" y="137"/>
                  <a:pt x="172" y="137"/>
                </a:cubicBezTo>
                <a:cubicBezTo>
                  <a:pt x="172" y="138"/>
                  <a:pt x="172" y="138"/>
                  <a:pt x="172" y="138"/>
                </a:cubicBezTo>
                <a:cubicBezTo>
                  <a:pt x="172" y="138"/>
                  <a:pt x="171" y="138"/>
                  <a:pt x="171" y="139"/>
                </a:cubicBezTo>
                <a:cubicBezTo>
                  <a:pt x="171" y="139"/>
                  <a:pt x="171" y="139"/>
                  <a:pt x="171" y="140"/>
                </a:cubicBezTo>
                <a:cubicBezTo>
                  <a:pt x="171" y="140"/>
                  <a:pt x="171" y="140"/>
                  <a:pt x="171" y="141"/>
                </a:cubicBezTo>
                <a:cubicBezTo>
                  <a:pt x="170" y="141"/>
                  <a:pt x="170" y="141"/>
                  <a:pt x="170" y="141"/>
                </a:cubicBezTo>
                <a:cubicBezTo>
                  <a:pt x="170" y="141"/>
                  <a:pt x="170" y="141"/>
                  <a:pt x="170" y="142"/>
                </a:cubicBezTo>
                <a:cubicBezTo>
                  <a:pt x="170" y="142"/>
                  <a:pt x="170" y="142"/>
                  <a:pt x="169" y="143"/>
                </a:cubicBezTo>
                <a:cubicBezTo>
                  <a:pt x="169" y="143"/>
                  <a:pt x="169" y="143"/>
                  <a:pt x="169" y="144"/>
                </a:cubicBezTo>
                <a:cubicBezTo>
                  <a:pt x="169" y="145"/>
                  <a:pt x="168" y="145"/>
                  <a:pt x="167" y="146"/>
                </a:cubicBezTo>
                <a:cubicBezTo>
                  <a:pt x="167" y="147"/>
                  <a:pt x="166" y="147"/>
                  <a:pt x="166" y="148"/>
                </a:cubicBezTo>
                <a:cubicBezTo>
                  <a:pt x="165" y="148"/>
                  <a:pt x="164" y="149"/>
                  <a:pt x="163" y="150"/>
                </a:cubicBezTo>
                <a:cubicBezTo>
                  <a:pt x="162" y="151"/>
                  <a:pt x="161" y="151"/>
                  <a:pt x="161" y="152"/>
                </a:cubicBezTo>
                <a:cubicBezTo>
                  <a:pt x="161" y="153"/>
                  <a:pt x="161" y="153"/>
                  <a:pt x="161" y="153"/>
                </a:cubicBezTo>
                <a:cubicBezTo>
                  <a:pt x="160" y="153"/>
                  <a:pt x="160" y="153"/>
                  <a:pt x="160" y="153"/>
                </a:cubicBezTo>
                <a:cubicBezTo>
                  <a:pt x="160" y="154"/>
                  <a:pt x="159" y="154"/>
                  <a:pt x="159" y="154"/>
                </a:cubicBezTo>
                <a:cubicBezTo>
                  <a:pt x="159" y="155"/>
                  <a:pt x="158" y="155"/>
                  <a:pt x="158" y="155"/>
                </a:cubicBezTo>
                <a:cubicBezTo>
                  <a:pt x="158" y="156"/>
                  <a:pt x="158" y="156"/>
                  <a:pt x="158" y="156"/>
                </a:cubicBezTo>
                <a:cubicBezTo>
                  <a:pt x="158" y="156"/>
                  <a:pt x="158" y="156"/>
                  <a:pt x="158" y="156"/>
                </a:cubicBezTo>
                <a:cubicBezTo>
                  <a:pt x="158" y="156"/>
                  <a:pt x="157" y="158"/>
                  <a:pt x="157" y="158"/>
                </a:cubicBezTo>
                <a:cubicBezTo>
                  <a:pt x="158" y="158"/>
                  <a:pt x="158" y="159"/>
                  <a:pt x="158" y="159"/>
                </a:cubicBezTo>
                <a:cubicBezTo>
                  <a:pt x="158" y="159"/>
                  <a:pt x="158" y="159"/>
                  <a:pt x="158" y="160"/>
                </a:cubicBezTo>
                <a:cubicBezTo>
                  <a:pt x="158" y="160"/>
                  <a:pt x="158" y="160"/>
                  <a:pt x="158" y="160"/>
                </a:cubicBezTo>
                <a:cubicBezTo>
                  <a:pt x="158" y="161"/>
                  <a:pt x="158" y="162"/>
                  <a:pt x="158" y="162"/>
                </a:cubicBezTo>
                <a:cubicBezTo>
                  <a:pt x="159" y="163"/>
                  <a:pt x="159" y="163"/>
                  <a:pt x="159" y="163"/>
                </a:cubicBezTo>
                <a:cubicBezTo>
                  <a:pt x="159" y="163"/>
                  <a:pt x="159" y="164"/>
                  <a:pt x="159" y="164"/>
                </a:cubicBezTo>
                <a:cubicBezTo>
                  <a:pt x="159" y="164"/>
                  <a:pt x="159" y="165"/>
                  <a:pt x="159" y="165"/>
                </a:cubicBezTo>
                <a:cubicBezTo>
                  <a:pt x="159" y="166"/>
                  <a:pt x="159" y="166"/>
                  <a:pt x="159" y="166"/>
                </a:cubicBezTo>
                <a:cubicBezTo>
                  <a:pt x="159" y="166"/>
                  <a:pt x="159" y="167"/>
                  <a:pt x="159" y="168"/>
                </a:cubicBezTo>
                <a:cubicBezTo>
                  <a:pt x="160" y="168"/>
                  <a:pt x="160" y="168"/>
                  <a:pt x="160" y="168"/>
                </a:cubicBezTo>
                <a:cubicBezTo>
                  <a:pt x="160" y="168"/>
                  <a:pt x="160" y="168"/>
                  <a:pt x="160" y="168"/>
                </a:cubicBezTo>
                <a:cubicBezTo>
                  <a:pt x="160" y="168"/>
                  <a:pt x="160" y="168"/>
                  <a:pt x="159" y="168"/>
                </a:cubicBezTo>
                <a:cubicBezTo>
                  <a:pt x="159" y="168"/>
                  <a:pt x="159" y="169"/>
                  <a:pt x="159" y="169"/>
                </a:cubicBezTo>
                <a:cubicBezTo>
                  <a:pt x="159" y="169"/>
                  <a:pt x="159" y="170"/>
                  <a:pt x="158" y="170"/>
                </a:cubicBezTo>
                <a:cubicBezTo>
                  <a:pt x="157" y="171"/>
                  <a:pt x="156" y="171"/>
                  <a:pt x="156" y="171"/>
                </a:cubicBezTo>
                <a:cubicBezTo>
                  <a:pt x="155" y="172"/>
                  <a:pt x="155" y="173"/>
                  <a:pt x="154" y="173"/>
                </a:cubicBezTo>
                <a:cubicBezTo>
                  <a:pt x="153" y="173"/>
                  <a:pt x="153" y="174"/>
                  <a:pt x="153" y="174"/>
                </a:cubicBezTo>
                <a:cubicBezTo>
                  <a:pt x="153" y="175"/>
                  <a:pt x="153" y="175"/>
                  <a:pt x="153" y="175"/>
                </a:cubicBezTo>
                <a:cubicBezTo>
                  <a:pt x="153" y="175"/>
                  <a:pt x="153" y="175"/>
                  <a:pt x="153" y="175"/>
                </a:cubicBezTo>
                <a:cubicBezTo>
                  <a:pt x="153" y="176"/>
                  <a:pt x="153" y="176"/>
                  <a:pt x="153" y="177"/>
                </a:cubicBezTo>
                <a:cubicBezTo>
                  <a:pt x="153" y="177"/>
                  <a:pt x="153" y="177"/>
                  <a:pt x="153" y="177"/>
                </a:cubicBezTo>
                <a:cubicBezTo>
                  <a:pt x="153" y="177"/>
                  <a:pt x="154" y="178"/>
                  <a:pt x="153" y="178"/>
                </a:cubicBezTo>
                <a:cubicBezTo>
                  <a:pt x="153" y="179"/>
                  <a:pt x="153" y="179"/>
                  <a:pt x="153" y="179"/>
                </a:cubicBezTo>
                <a:cubicBezTo>
                  <a:pt x="153" y="179"/>
                  <a:pt x="153" y="179"/>
                  <a:pt x="153" y="179"/>
                </a:cubicBezTo>
                <a:cubicBezTo>
                  <a:pt x="153" y="179"/>
                  <a:pt x="153" y="179"/>
                  <a:pt x="153" y="179"/>
                </a:cubicBezTo>
                <a:cubicBezTo>
                  <a:pt x="153" y="180"/>
                  <a:pt x="152" y="180"/>
                  <a:pt x="151" y="181"/>
                </a:cubicBezTo>
                <a:cubicBezTo>
                  <a:pt x="150" y="181"/>
                  <a:pt x="150" y="181"/>
                  <a:pt x="150" y="182"/>
                </a:cubicBezTo>
                <a:cubicBezTo>
                  <a:pt x="150" y="182"/>
                  <a:pt x="150" y="182"/>
                  <a:pt x="150" y="182"/>
                </a:cubicBezTo>
                <a:cubicBezTo>
                  <a:pt x="150" y="182"/>
                  <a:pt x="150" y="182"/>
                  <a:pt x="150" y="182"/>
                </a:cubicBezTo>
                <a:cubicBezTo>
                  <a:pt x="151" y="183"/>
                  <a:pt x="150" y="184"/>
                  <a:pt x="150" y="184"/>
                </a:cubicBezTo>
                <a:cubicBezTo>
                  <a:pt x="150" y="184"/>
                  <a:pt x="150" y="184"/>
                  <a:pt x="150" y="184"/>
                </a:cubicBezTo>
                <a:cubicBezTo>
                  <a:pt x="150" y="184"/>
                  <a:pt x="150" y="185"/>
                  <a:pt x="150" y="185"/>
                </a:cubicBezTo>
                <a:cubicBezTo>
                  <a:pt x="150" y="185"/>
                  <a:pt x="149" y="186"/>
                  <a:pt x="149" y="186"/>
                </a:cubicBezTo>
                <a:cubicBezTo>
                  <a:pt x="147" y="188"/>
                  <a:pt x="146" y="189"/>
                  <a:pt x="144" y="191"/>
                </a:cubicBezTo>
                <a:cubicBezTo>
                  <a:pt x="144" y="191"/>
                  <a:pt x="144" y="191"/>
                  <a:pt x="144" y="191"/>
                </a:cubicBezTo>
                <a:cubicBezTo>
                  <a:pt x="143" y="192"/>
                  <a:pt x="142" y="192"/>
                  <a:pt x="142" y="192"/>
                </a:cubicBezTo>
                <a:cubicBezTo>
                  <a:pt x="142" y="192"/>
                  <a:pt x="142" y="192"/>
                  <a:pt x="142" y="192"/>
                </a:cubicBezTo>
                <a:cubicBezTo>
                  <a:pt x="142" y="192"/>
                  <a:pt x="141" y="192"/>
                  <a:pt x="141" y="192"/>
                </a:cubicBezTo>
                <a:cubicBezTo>
                  <a:pt x="141" y="192"/>
                  <a:pt x="141" y="192"/>
                  <a:pt x="141" y="192"/>
                </a:cubicBezTo>
                <a:cubicBezTo>
                  <a:pt x="140" y="192"/>
                  <a:pt x="140" y="192"/>
                  <a:pt x="139" y="192"/>
                </a:cubicBezTo>
                <a:cubicBezTo>
                  <a:pt x="139" y="192"/>
                  <a:pt x="139" y="192"/>
                  <a:pt x="139" y="192"/>
                </a:cubicBezTo>
                <a:cubicBezTo>
                  <a:pt x="139" y="192"/>
                  <a:pt x="138" y="192"/>
                  <a:pt x="138" y="192"/>
                </a:cubicBezTo>
                <a:cubicBezTo>
                  <a:pt x="138" y="192"/>
                  <a:pt x="137" y="192"/>
                  <a:pt x="137" y="192"/>
                </a:cubicBezTo>
                <a:cubicBezTo>
                  <a:pt x="137" y="193"/>
                  <a:pt x="136" y="192"/>
                  <a:pt x="136" y="192"/>
                </a:cubicBezTo>
                <a:cubicBezTo>
                  <a:pt x="136" y="193"/>
                  <a:pt x="135" y="193"/>
                  <a:pt x="135" y="193"/>
                </a:cubicBezTo>
                <a:cubicBezTo>
                  <a:pt x="135" y="193"/>
                  <a:pt x="135" y="193"/>
                  <a:pt x="135" y="193"/>
                </a:cubicBezTo>
                <a:cubicBezTo>
                  <a:pt x="134" y="193"/>
                  <a:pt x="134" y="192"/>
                  <a:pt x="134" y="192"/>
                </a:cubicBezTo>
                <a:cubicBezTo>
                  <a:pt x="134" y="192"/>
                  <a:pt x="134" y="192"/>
                  <a:pt x="134" y="192"/>
                </a:cubicBezTo>
                <a:cubicBezTo>
                  <a:pt x="134" y="192"/>
                  <a:pt x="134" y="192"/>
                  <a:pt x="134" y="192"/>
                </a:cubicBezTo>
                <a:cubicBezTo>
                  <a:pt x="134" y="192"/>
                  <a:pt x="134" y="192"/>
                  <a:pt x="134" y="192"/>
                </a:cubicBezTo>
                <a:cubicBezTo>
                  <a:pt x="134" y="192"/>
                  <a:pt x="134" y="192"/>
                  <a:pt x="134" y="192"/>
                </a:cubicBezTo>
                <a:cubicBezTo>
                  <a:pt x="134" y="192"/>
                  <a:pt x="133" y="192"/>
                  <a:pt x="133" y="192"/>
                </a:cubicBezTo>
                <a:cubicBezTo>
                  <a:pt x="133" y="192"/>
                  <a:pt x="133" y="192"/>
                  <a:pt x="133" y="192"/>
                </a:cubicBezTo>
                <a:cubicBezTo>
                  <a:pt x="133" y="192"/>
                  <a:pt x="133" y="192"/>
                  <a:pt x="134" y="192"/>
                </a:cubicBezTo>
                <a:cubicBezTo>
                  <a:pt x="133" y="191"/>
                  <a:pt x="133" y="191"/>
                  <a:pt x="133" y="190"/>
                </a:cubicBezTo>
                <a:cubicBezTo>
                  <a:pt x="133" y="190"/>
                  <a:pt x="133" y="190"/>
                  <a:pt x="133" y="190"/>
                </a:cubicBezTo>
                <a:cubicBezTo>
                  <a:pt x="134" y="189"/>
                  <a:pt x="133" y="188"/>
                  <a:pt x="132" y="188"/>
                </a:cubicBezTo>
                <a:cubicBezTo>
                  <a:pt x="132" y="187"/>
                  <a:pt x="132" y="186"/>
                  <a:pt x="131" y="185"/>
                </a:cubicBezTo>
                <a:cubicBezTo>
                  <a:pt x="131" y="185"/>
                  <a:pt x="130" y="184"/>
                  <a:pt x="130" y="184"/>
                </a:cubicBezTo>
                <a:cubicBezTo>
                  <a:pt x="130" y="183"/>
                  <a:pt x="130" y="183"/>
                  <a:pt x="130" y="182"/>
                </a:cubicBezTo>
                <a:cubicBezTo>
                  <a:pt x="130" y="182"/>
                  <a:pt x="130" y="182"/>
                  <a:pt x="130" y="182"/>
                </a:cubicBezTo>
                <a:cubicBezTo>
                  <a:pt x="130" y="182"/>
                  <a:pt x="129" y="181"/>
                  <a:pt x="129" y="181"/>
                </a:cubicBezTo>
                <a:cubicBezTo>
                  <a:pt x="129" y="181"/>
                  <a:pt x="129" y="181"/>
                  <a:pt x="129" y="180"/>
                </a:cubicBezTo>
                <a:cubicBezTo>
                  <a:pt x="129" y="180"/>
                  <a:pt x="129" y="180"/>
                  <a:pt x="129" y="180"/>
                </a:cubicBezTo>
                <a:cubicBezTo>
                  <a:pt x="129" y="179"/>
                  <a:pt x="129" y="179"/>
                  <a:pt x="129" y="178"/>
                </a:cubicBezTo>
                <a:cubicBezTo>
                  <a:pt x="129" y="177"/>
                  <a:pt x="128" y="176"/>
                  <a:pt x="128" y="176"/>
                </a:cubicBezTo>
                <a:cubicBezTo>
                  <a:pt x="128" y="175"/>
                  <a:pt x="127" y="174"/>
                  <a:pt x="127" y="173"/>
                </a:cubicBezTo>
                <a:cubicBezTo>
                  <a:pt x="126" y="173"/>
                  <a:pt x="126" y="172"/>
                  <a:pt x="126" y="172"/>
                </a:cubicBezTo>
                <a:cubicBezTo>
                  <a:pt x="126" y="171"/>
                  <a:pt x="126" y="170"/>
                  <a:pt x="126" y="169"/>
                </a:cubicBezTo>
                <a:cubicBezTo>
                  <a:pt x="126" y="169"/>
                  <a:pt x="126" y="167"/>
                  <a:pt x="127" y="166"/>
                </a:cubicBezTo>
                <a:cubicBezTo>
                  <a:pt x="127" y="166"/>
                  <a:pt x="127" y="166"/>
                  <a:pt x="127" y="166"/>
                </a:cubicBezTo>
                <a:cubicBezTo>
                  <a:pt x="127" y="166"/>
                  <a:pt x="127" y="166"/>
                  <a:pt x="127" y="166"/>
                </a:cubicBezTo>
                <a:cubicBezTo>
                  <a:pt x="127" y="165"/>
                  <a:pt x="127" y="165"/>
                  <a:pt x="128" y="165"/>
                </a:cubicBezTo>
                <a:cubicBezTo>
                  <a:pt x="128" y="165"/>
                  <a:pt x="128" y="164"/>
                  <a:pt x="128" y="164"/>
                </a:cubicBezTo>
                <a:cubicBezTo>
                  <a:pt x="128" y="164"/>
                  <a:pt x="128" y="163"/>
                  <a:pt x="128" y="163"/>
                </a:cubicBezTo>
                <a:cubicBezTo>
                  <a:pt x="128" y="162"/>
                  <a:pt x="127" y="161"/>
                  <a:pt x="128" y="161"/>
                </a:cubicBezTo>
                <a:cubicBezTo>
                  <a:pt x="128" y="160"/>
                  <a:pt x="127" y="160"/>
                  <a:pt x="127" y="159"/>
                </a:cubicBezTo>
                <a:cubicBezTo>
                  <a:pt x="127" y="159"/>
                  <a:pt x="127" y="159"/>
                  <a:pt x="127" y="159"/>
                </a:cubicBezTo>
                <a:cubicBezTo>
                  <a:pt x="127" y="158"/>
                  <a:pt x="127" y="158"/>
                  <a:pt x="126" y="158"/>
                </a:cubicBezTo>
                <a:cubicBezTo>
                  <a:pt x="126" y="157"/>
                  <a:pt x="126" y="157"/>
                  <a:pt x="126" y="157"/>
                </a:cubicBezTo>
                <a:cubicBezTo>
                  <a:pt x="126" y="157"/>
                  <a:pt x="126" y="156"/>
                  <a:pt x="126" y="156"/>
                </a:cubicBezTo>
                <a:cubicBezTo>
                  <a:pt x="125" y="155"/>
                  <a:pt x="125" y="155"/>
                  <a:pt x="124" y="155"/>
                </a:cubicBezTo>
                <a:cubicBezTo>
                  <a:pt x="124" y="154"/>
                  <a:pt x="124" y="154"/>
                  <a:pt x="124" y="154"/>
                </a:cubicBezTo>
                <a:cubicBezTo>
                  <a:pt x="124" y="154"/>
                  <a:pt x="124" y="154"/>
                  <a:pt x="124" y="154"/>
                </a:cubicBezTo>
                <a:cubicBezTo>
                  <a:pt x="124" y="153"/>
                  <a:pt x="123" y="153"/>
                  <a:pt x="123" y="153"/>
                </a:cubicBezTo>
                <a:cubicBezTo>
                  <a:pt x="123" y="153"/>
                  <a:pt x="123" y="153"/>
                  <a:pt x="123" y="153"/>
                </a:cubicBezTo>
                <a:cubicBezTo>
                  <a:pt x="123" y="153"/>
                  <a:pt x="123" y="153"/>
                  <a:pt x="123" y="153"/>
                </a:cubicBezTo>
                <a:cubicBezTo>
                  <a:pt x="123" y="153"/>
                  <a:pt x="123" y="152"/>
                  <a:pt x="123" y="152"/>
                </a:cubicBezTo>
                <a:cubicBezTo>
                  <a:pt x="123" y="152"/>
                  <a:pt x="123" y="152"/>
                  <a:pt x="123" y="152"/>
                </a:cubicBezTo>
                <a:cubicBezTo>
                  <a:pt x="122" y="152"/>
                  <a:pt x="122" y="152"/>
                  <a:pt x="122" y="152"/>
                </a:cubicBezTo>
                <a:cubicBezTo>
                  <a:pt x="123" y="151"/>
                  <a:pt x="123" y="151"/>
                  <a:pt x="123" y="150"/>
                </a:cubicBezTo>
                <a:cubicBezTo>
                  <a:pt x="123" y="150"/>
                  <a:pt x="123" y="150"/>
                  <a:pt x="123" y="150"/>
                </a:cubicBezTo>
                <a:cubicBezTo>
                  <a:pt x="123" y="150"/>
                  <a:pt x="123" y="150"/>
                  <a:pt x="123" y="150"/>
                </a:cubicBezTo>
                <a:cubicBezTo>
                  <a:pt x="123" y="150"/>
                  <a:pt x="123" y="150"/>
                  <a:pt x="123" y="150"/>
                </a:cubicBezTo>
                <a:cubicBezTo>
                  <a:pt x="123" y="150"/>
                  <a:pt x="123" y="150"/>
                  <a:pt x="123" y="149"/>
                </a:cubicBezTo>
                <a:cubicBezTo>
                  <a:pt x="123" y="149"/>
                  <a:pt x="123" y="149"/>
                  <a:pt x="123" y="149"/>
                </a:cubicBezTo>
                <a:cubicBezTo>
                  <a:pt x="123" y="149"/>
                  <a:pt x="123" y="149"/>
                  <a:pt x="123" y="149"/>
                </a:cubicBezTo>
                <a:cubicBezTo>
                  <a:pt x="123" y="149"/>
                  <a:pt x="123" y="148"/>
                  <a:pt x="124" y="148"/>
                </a:cubicBezTo>
                <a:cubicBezTo>
                  <a:pt x="124" y="148"/>
                  <a:pt x="123" y="148"/>
                  <a:pt x="123" y="148"/>
                </a:cubicBezTo>
                <a:cubicBezTo>
                  <a:pt x="123" y="148"/>
                  <a:pt x="124" y="147"/>
                  <a:pt x="124" y="147"/>
                </a:cubicBezTo>
                <a:cubicBezTo>
                  <a:pt x="124" y="147"/>
                  <a:pt x="123" y="147"/>
                  <a:pt x="123" y="146"/>
                </a:cubicBezTo>
                <a:cubicBezTo>
                  <a:pt x="123" y="146"/>
                  <a:pt x="123" y="146"/>
                  <a:pt x="123" y="146"/>
                </a:cubicBezTo>
                <a:cubicBezTo>
                  <a:pt x="123" y="146"/>
                  <a:pt x="123" y="146"/>
                  <a:pt x="123" y="146"/>
                </a:cubicBezTo>
                <a:cubicBezTo>
                  <a:pt x="123" y="146"/>
                  <a:pt x="123" y="146"/>
                  <a:pt x="123" y="146"/>
                </a:cubicBezTo>
                <a:cubicBezTo>
                  <a:pt x="122" y="146"/>
                  <a:pt x="123" y="146"/>
                  <a:pt x="122" y="145"/>
                </a:cubicBezTo>
                <a:cubicBezTo>
                  <a:pt x="122" y="145"/>
                  <a:pt x="122" y="145"/>
                  <a:pt x="122" y="145"/>
                </a:cubicBezTo>
                <a:cubicBezTo>
                  <a:pt x="122" y="145"/>
                  <a:pt x="122" y="145"/>
                  <a:pt x="122" y="145"/>
                </a:cubicBezTo>
                <a:cubicBezTo>
                  <a:pt x="121" y="145"/>
                  <a:pt x="121" y="145"/>
                  <a:pt x="120" y="145"/>
                </a:cubicBezTo>
                <a:cubicBezTo>
                  <a:pt x="120" y="146"/>
                  <a:pt x="118" y="145"/>
                  <a:pt x="118" y="144"/>
                </a:cubicBezTo>
                <a:cubicBezTo>
                  <a:pt x="118" y="144"/>
                  <a:pt x="118" y="144"/>
                  <a:pt x="118" y="144"/>
                </a:cubicBezTo>
                <a:cubicBezTo>
                  <a:pt x="118" y="144"/>
                  <a:pt x="118" y="144"/>
                  <a:pt x="118" y="144"/>
                </a:cubicBezTo>
                <a:cubicBezTo>
                  <a:pt x="118" y="144"/>
                  <a:pt x="118" y="144"/>
                  <a:pt x="118" y="144"/>
                </a:cubicBezTo>
                <a:cubicBezTo>
                  <a:pt x="118" y="144"/>
                  <a:pt x="118" y="144"/>
                  <a:pt x="118" y="144"/>
                </a:cubicBezTo>
                <a:cubicBezTo>
                  <a:pt x="118" y="143"/>
                  <a:pt x="117" y="143"/>
                  <a:pt x="116" y="143"/>
                </a:cubicBezTo>
                <a:cubicBezTo>
                  <a:pt x="116" y="143"/>
                  <a:pt x="116" y="143"/>
                  <a:pt x="116" y="143"/>
                </a:cubicBezTo>
                <a:cubicBezTo>
                  <a:pt x="115" y="143"/>
                  <a:pt x="114" y="143"/>
                  <a:pt x="114" y="143"/>
                </a:cubicBezTo>
                <a:cubicBezTo>
                  <a:pt x="113" y="143"/>
                  <a:pt x="113" y="144"/>
                  <a:pt x="113" y="144"/>
                </a:cubicBezTo>
                <a:cubicBezTo>
                  <a:pt x="113" y="144"/>
                  <a:pt x="112" y="144"/>
                  <a:pt x="112" y="144"/>
                </a:cubicBezTo>
                <a:cubicBezTo>
                  <a:pt x="111" y="144"/>
                  <a:pt x="110" y="145"/>
                  <a:pt x="110" y="145"/>
                </a:cubicBezTo>
                <a:cubicBezTo>
                  <a:pt x="109" y="145"/>
                  <a:pt x="109" y="144"/>
                  <a:pt x="108" y="144"/>
                </a:cubicBezTo>
                <a:cubicBezTo>
                  <a:pt x="108" y="144"/>
                  <a:pt x="108" y="144"/>
                  <a:pt x="108" y="145"/>
                </a:cubicBezTo>
                <a:cubicBezTo>
                  <a:pt x="108" y="145"/>
                  <a:pt x="108" y="144"/>
                  <a:pt x="107" y="144"/>
                </a:cubicBezTo>
                <a:cubicBezTo>
                  <a:pt x="107" y="144"/>
                  <a:pt x="106" y="144"/>
                  <a:pt x="106" y="144"/>
                </a:cubicBezTo>
                <a:cubicBezTo>
                  <a:pt x="105" y="145"/>
                  <a:pt x="105" y="145"/>
                  <a:pt x="105" y="145"/>
                </a:cubicBezTo>
                <a:cubicBezTo>
                  <a:pt x="104" y="145"/>
                  <a:pt x="104" y="145"/>
                  <a:pt x="103" y="145"/>
                </a:cubicBezTo>
                <a:cubicBezTo>
                  <a:pt x="103" y="146"/>
                  <a:pt x="102" y="145"/>
                  <a:pt x="102" y="145"/>
                </a:cubicBezTo>
                <a:cubicBezTo>
                  <a:pt x="101" y="144"/>
                  <a:pt x="101" y="144"/>
                  <a:pt x="100" y="143"/>
                </a:cubicBezTo>
                <a:cubicBezTo>
                  <a:pt x="100" y="143"/>
                  <a:pt x="99" y="143"/>
                  <a:pt x="99" y="143"/>
                </a:cubicBezTo>
                <a:cubicBezTo>
                  <a:pt x="98" y="143"/>
                  <a:pt x="98" y="142"/>
                  <a:pt x="98" y="142"/>
                </a:cubicBezTo>
                <a:cubicBezTo>
                  <a:pt x="98" y="142"/>
                  <a:pt x="98" y="142"/>
                  <a:pt x="98" y="142"/>
                </a:cubicBezTo>
                <a:cubicBezTo>
                  <a:pt x="97" y="141"/>
                  <a:pt x="97" y="141"/>
                  <a:pt x="97" y="141"/>
                </a:cubicBezTo>
                <a:cubicBezTo>
                  <a:pt x="97" y="141"/>
                  <a:pt x="97" y="141"/>
                  <a:pt x="97" y="141"/>
                </a:cubicBezTo>
                <a:cubicBezTo>
                  <a:pt x="97" y="141"/>
                  <a:pt x="97" y="141"/>
                  <a:pt x="97" y="141"/>
                </a:cubicBezTo>
                <a:cubicBezTo>
                  <a:pt x="97" y="140"/>
                  <a:pt x="97" y="140"/>
                  <a:pt x="97" y="140"/>
                </a:cubicBezTo>
                <a:cubicBezTo>
                  <a:pt x="97" y="140"/>
                  <a:pt x="97" y="140"/>
                  <a:pt x="97" y="140"/>
                </a:cubicBezTo>
                <a:cubicBezTo>
                  <a:pt x="97" y="140"/>
                  <a:pt x="97" y="140"/>
                  <a:pt x="97" y="140"/>
                </a:cubicBezTo>
                <a:cubicBezTo>
                  <a:pt x="97" y="140"/>
                  <a:pt x="96" y="140"/>
                  <a:pt x="96" y="139"/>
                </a:cubicBezTo>
                <a:cubicBezTo>
                  <a:pt x="96" y="139"/>
                  <a:pt x="96" y="139"/>
                  <a:pt x="96" y="139"/>
                </a:cubicBezTo>
                <a:cubicBezTo>
                  <a:pt x="96" y="139"/>
                  <a:pt x="95" y="139"/>
                  <a:pt x="95" y="138"/>
                </a:cubicBezTo>
                <a:cubicBezTo>
                  <a:pt x="95" y="138"/>
                  <a:pt x="95" y="138"/>
                  <a:pt x="95" y="138"/>
                </a:cubicBezTo>
                <a:cubicBezTo>
                  <a:pt x="95" y="138"/>
                  <a:pt x="95" y="138"/>
                  <a:pt x="94" y="138"/>
                </a:cubicBezTo>
                <a:cubicBezTo>
                  <a:pt x="94" y="138"/>
                  <a:pt x="94" y="138"/>
                  <a:pt x="94" y="138"/>
                </a:cubicBezTo>
                <a:cubicBezTo>
                  <a:pt x="94" y="137"/>
                  <a:pt x="94" y="137"/>
                  <a:pt x="94" y="137"/>
                </a:cubicBezTo>
                <a:cubicBezTo>
                  <a:pt x="94" y="137"/>
                  <a:pt x="94" y="137"/>
                  <a:pt x="94" y="137"/>
                </a:cubicBezTo>
                <a:cubicBezTo>
                  <a:pt x="94" y="136"/>
                  <a:pt x="94" y="137"/>
                  <a:pt x="93" y="137"/>
                </a:cubicBezTo>
                <a:cubicBezTo>
                  <a:pt x="93" y="137"/>
                  <a:pt x="93" y="136"/>
                  <a:pt x="93" y="136"/>
                </a:cubicBezTo>
                <a:cubicBezTo>
                  <a:pt x="93" y="136"/>
                  <a:pt x="93" y="136"/>
                  <a:pt x="93" y="136"/>
                </a:cubicBezTo>
                <a:cubicBezTo>
                  <a:pt x="93" y="136"/>
                  <a:pt x="93" y="136"/>
                  <a:pt x="92" y="136"/>
                </a:cubicBezTo>
                <a:cubicBezTo>
                  <a:pt x="92" y="135"/>
                  <a:pt x="92" y="135"/>
                  <a:pt x="92" y="135"/>
                </a:cubicBezTo>
                <a:cubicBezTo>
                  <a:pt x="93" y="135"/>
                  <a:pt x="93" y="135"/>
                  <a:pt x="93" y="135"/>
                </a:cubicBezTo>
                <a:cubicBezTo>
                  <a:pt x="93" y="135"/>
                  <a:pt x="93" y="134"/>
                  <a:pt x="93" y="134"/>
                </a:cubicBezTo>
                <a:cubicBezTo>
                  <a:pt x="92" y="134"/>
                  <a:pt x="92" y="133"/>
                  <a:pt x="92" y="133"/>
                </a:cubicBezTo>
                <a:cubicBezTo>
                  <a:pt x="92" y="133"/>
                  <a:pt x="92" y="133"/>
                  <a:pt x="92" y="133"/>
                </a:cubicBezTo>
                <a:cubicBezTo>
                  <a:pt x="92" y="133"/>
                  <a:pt x="93" y="132"/>
                  <a:pt x="93" y="132"/>
                </a:cubicBezTo>
                <a:cubicBezTo>
                  <a:pt x="93" y="131"/>
                  <a:pt x="93" y="131"/>
                  <a:pt x="93" y="131"/>
                </a:cubicBezTo>
                <a:cubicBezTo>
                  <a:pt x="93" y="130"/>
                  <a:pt x="94" y="128"/>
                  <a:pt x="93" y="128"/>
                </a:cubicBezTo>
                <a:cubicBezTo>
                  <a:pt x="93" y="127"/>
                  <a:pt x="93" y="126"/>
                  <a:pt x="92" y="126"/>
                </a:cubicBezTo>
                <a:cubicBezTo>
                  <a:pt x="92" y="126"/>
                  <a:pt x="92" y="126"/>
                  <a:pt x="92" y="126"/>
                </a:cubicBezTo>
                <a:cubicBezTo>
                  <a:pt x="92" y="125"/>
                  <a:pt x="92" y="125"/>
                  <a:pt x="92" y="124"/>
                </a:cubicBezTo>
                <a:cubicBezTo>
                  <a:pt x="93" y="124"/>
                  <a:pt x="93" y="124"/>
                  <a:pt x="93" y="124"/>
                </a:cubicBezTo>
                <a:cubicBezTo>
                  <a:pt x="93" y="123"/>
                  <a:pt x="93" y="123"/>
                  <a:pt x="94" y="122"/>
                </a:cubicBezTo>
                <a:cubicBezTo>
                  <a:pt x="94" y="122"/>
                  <a:pt x="94" y="121"/>
                  <a:pt x="95" y="121"/>
                </a:cubicBezTo>
                <a:cubicBezTo>
                  <a:pt x="95" y="121"/>
                  <a:pt x="95" y="121"/>
                  <a:pt x="95" y="121"/>
                </a:cubicBezTo>
                <a:cubicBezTo>
                  <a:pt x="95" y="120"/>
                  <a:pt x="95" y="120"/>
                  <a:pt x="95" y="119"/>
                </a:cubicBezTo>
                <a:cubicBezTo>
                  <a:pt x="95" y="119"/>
                  <a:pt x="96" y="119"/>
                  <a:pt x="96" y="119"/>
                </a:cubicBezTo>
                <a:cubicBezTo>
                  <a:pt x="96" y="118"/>
                  <a:pt x="96" y="117"/>
                  <a:pt x="97" y="117"/>
                </a:cubicBezTo>
                <a:cubicBezTo>
                  <a:pt x="97" y="117"/>
                  <a:pt x="98" y="117"/>
                  <a:pt x="98" y="117"/>
                </a:cubicBezTo>
                <a:cubicBezTo>
                  <a:pt x="99" y="117"/>
                  <a:pt x="100" y="115"/>
                  <a:pt x="100" y="115"/>
                </a:cubicBezTo>
                <a:cubicBezTo>
                  <a:pt x="101" y="114"/>
                  <a:pt x="100" y="114"/>
                  <a:pt x="100" y="113"/>
                </a:cubicBezTo>
                <a:moveTo>
                  <a:pt x="95" y="62"/>
                </a:moveTo>
                <a:cubicBezTo>
                  <a:pt x="95" y="62"/>
                  <a:pt x="95" y="62"/>
                  <a:pt x="95" y="62"/>
                </a:cubicBezTo>
                <a:cubicBezTo>
                  <a:pt x="95" y="63"/>
                  <a:pt x="95" y="63"/>
                  <a:pt x="94" y="63"/>
                </a:cubicBezTo>
                <a:cubicBezTo>
                  <a:pt x="94" y="63"/>
                  <a:pt x="93" y="63"/>
                  <a:pt x="93" y="64"/>
                </a:cubicBezTo>
                <a:cubicBezTo>
                  <a:pt x="92" y="64"/>
                  <a:pt x="92" y="64"/>
                  <a:pt x="92" y="64"/>
                </a:cubicBezTo>
                <a:cubicBezTo>
                  <a:pt x="91" y="64"/>
                  <a:pt x="91" y="65"/>
                  <a:pt x="90" y="65"/>
                </a:cubicBezTo>
                <a:cubicBezTo>
                  <a:pt x="90" y="64"/>
                  <a:pt x="89" y="64"/>
                  <a:pt x="89" y="64"/>
                </a:cubicBezTo>
                <a:cubicBezTo>
                  <a:pt x="89" y="64"/>
                  <a:pt x="88" y="64"/>
                  <a:pt x="88" y="64"/>
                </a:cubicBezTo>
                <a:cubicBezTo>
                  <a:pt x="88" y="64"/>
                  <a:pt x="86" y="64"/>
                  <a:pt x="86" y="64"/>
                </a:cubicBezTo>
                <a:cubicBezTo>
                  <a:pt x="86" y="63"/>
                  <a:pt x="87" y="63"/>
                  <a:pt x="87" y="63"/>
                </a:cubicBezTo>
                <a:cubicBezTo>
                  <a:pt x="86" y="63"/>
                  <a:pt x="86" y="62"/>
                  <a:pt x="86" y="62"/>
                </a:cubicBezTo>
                <a:cubicBezTo>
                  <a:pt x="86" y="62"/>
                  <a:pt x="85" y="62"/>
                  <a:pt x="85" y="62"/>
                </a:cubicBezTo>
                <a:cubicBezTo>
                  <a:pt x="84" y="62"/>
                  <a:pt x="84" y="62"/>
                  <a:pt x="84" y="62"/>
                </a:cubicBezTo>
                <a:cubicBezTo>
                  <a:pt x="84" y="62"/>
                  <a:pt x="84" y="62"/>
                  <a:pt x="84" y="62"/>
                </a:cubicBezTo>
                <a:cubicBezTo>
                  <a:pt x="85" y="62"/>
                  <a:pt x="86" y="62"/>
                  <a:pt x="87" y="61"/>
                </a:cubicBezTo>
                <a:cubicBezTo>
                  <a:pt x="87" y="61"/>
                  <a:pt x="87" y="61"/>
                  <a:pt x="87" y="61"/>
                </a:cubicBezTo>
                <a:cubicBezTo>
                  <a:pt x="87" y="61"/>
                  <a:pt x="87" y="61"/>
                  <a:pt x="87" y="61"/>
                </a:cubicBezTo>
                <a:cubicBezTo>
                  <a:pt x="86" y="61"/>
                  <a:pt x="86" y="61"/>
                  <a:pt x="86" y="60"/>
                </a:cubicBezTo>
                <a:cubicBezTo>
                  <a:pt x="85" y="60"/>
                  <a:pt x="84" y="61"/>
                  <a:pt x="84" y="60"/>
                </a:cubicBezTo>
                <a:cubicBezTo>
                  <a:pt x="84" y="60"/>
                  <a:pt x="84" y="60"/>
                  <a:pt x="84" y="60"/>
                </a:cubicBezTo>
                <a:cubicBezTo>
                  <a:pt x="84" y="60"/>
                  <a:pt x="85" y="60"/>
                  <a:pt x="85" y="60"/>
                </a:cubicBezTo>
                <a:cubicBezTo>
                  <a:pt x="85" y="60"/>
                  <a:pt x="85" y="60"/>
                  <a:pt x="85" y="60"/>
                </a:cubicBezTo>
                <a:cubicBezTo>
                  <a:pt x="85" y="60"/>
                  <a:pt x="85" y="60"/>
                  <a:pt x="84" y="60"/>
                </a:cubicBezTo>
                <a:cubicBezTo>
                  <a:pt x="85" y="59"/>
                  <a:pt x="85" y="60"/>
                  <a:pt x="86" y="59"/>
                </a:cubicBezTo>
                <a:cubicBezTo>
                  <a:pt x="86" y="59"/>
                  <a:pt x="86" y="59"/>
                  <a:pt x="86" y="59"/>
                </a:cubicBezTo>
                <a:cubicBezTo>
                  <a:pt x="86" y="59"/>
                  <a:pt x="86" y="59"/>
                  <a:pt x="85" y="59"/>
                </a:cubicBezTo>
                <a:cubicBezTo>
                  <a:pt x="85" y="59"/>
                  <a:pt x="85" y="59"/>
                  <a:pt x="85" y="59"/>
                </a:cubicBezTo>
                <a:cubicBezTo>
                  <a:pt x="85" y="59"/>
                  <a:pt x="86" y="59"/>
                  <a:pt x="86" y="59"/>
                </a:cubicBezTo>
                <a:cubicBezTo>
                  <a:pt x="86" y="59"/>
                  <a:pt x="87" y="59"/>
                  <a:pt x="87" y="60"/>
                </a:cubicBezTo>
                <a:cubicBezTo>
                  <a:pt x="87" y="60"/>
                  <a:pt x="87" y="60"/>
                  <a:pt x="87" y="60"/>
                </a:cubicBezTo>
                <a:cubicBezTo>
                  <a:pt x="87" y="61"/>
                  <a:pt x="87" y="61"/>
                  <a:pt x="87" y="61"/>
                </a:cubicBezTo>
                <a:cubicBezTo>
                  <a:pt x="88" y="61"/>
                  <a:pt x="88" y="61"/>
                  <a:pt x="88" y="61"/>
                </a:cubicBezTo>
                <a:cubicBezTo>
                  <a:pt x="88" y="60"/>
                  <a:pt x="88" y="60"/>
                  <a:pt x="88" y="60"/>
                </a:cubicBezTo>
                <a:cubicBezTo>
                  <a:pt x="88" y="60"/>
                  <a:pt x="88" y="60"/>
                  <a:pt x="88" y="59"/>
                </a:cubicBezTo>
                <a:cubicBezTo>
                  <a:pt x="89" y="59"/>
                  <a:pt x="89" y="59"/>
                  <a:pt x="89" y="59"/>
                </a:cubicBezTo>
                <a:cubicBezTo>
                  <a:pt x="89" y="59"/>
                  <a:pt x="89" y="59"/>
                  <a:pt x="89" y="59"/>
                </a:cubicBezTo>
                <a:cubicBezTo>
                  <a:pt x="89" y="60"/>
                  <a:pt x="89" y="60"/>
                  <a:pt x="89" y="60"/>
                </a:cubicBezTo>
                <a:cubicBezTo>
                  <a:pt x="90" y="60"/>
                  <a:pt x="90" y="60"/>
                  <a:pt x="90" y="60"/>
                </a:cubicBezTo>
                <a:cubicBezTo>
                  <a:pt x="90" y="60"/>
                  <a:pt x="90" y="60"/>
                  <a:pt x="90" y="60"/>
                </a:cubicBezTo>
                <a:cubicBezTo>
                  <a:pt x="90" y="60"/>
                  <a:pt x="90" y="60"/>
                  <a:pt x="90" y="60"/>
                </a:cubicBezTo>
                <a:cubicBezTo>
                  <a:pt x="90" y="59"/>
                  <a:pt x="90" y="59"/>
                  <a:pt x="90" y="59"/>
                </a:cubicBezTo>
                <a:cubicBezTo>
                  <a:pt x="90" y="60"/>
                  <a:pt x="91" y="60"/>
                  <a:pt x="91" y="60"/>
                </a:cubicBezTo>
                <a:cubicBezTo>
                  <a:pt x="91" y="60"/>
                  <a:pt x="91" y="60"/>
                  <a:pt x="91" y="59"/>
                </a:cubicBezTo>
                <a:cubicBezTo>
                  <a:pt x="92" y="59"/>
                  <a:pt x="92" y="60"/>
                  <a:pt x="93" y="59"/>
                </a:cubicBezTo>
                <a:cubicBezTo>
                  <a:pt x="93" y="59"/>
                  <a:pt x="93" y="59"/>
                  <a:pt x="93" y="59"/>
                </a:cubicBezTo>
                <a:cubicBezTo>
                  <a:pt x="93" y="59"/>
                  <a:pt x="93" y="59"/>
                  <a:pt x="94" y="59"/>
                </a:cubicBezTo>
                <a:cubicBezTo>
                  <a:pt x="94" y="59"/>
                  <a:pt x="94" y="59"/>
                  <a:pt x="95" y="59"/>
                </a:cubicBezTo>
                <a:cubicBezTo>
                  <a:pt x="95" y="59"/>
                  <a:pt x="95" y="60"/>
                  <a:pt x="95" y="60"/>
                </a:cubicBezTo>
                <a:cubicBezTo>
                  <a:pt x="95" y="60"/>
                  <a:pt x="95" y="60"/>
                  <a:pt x="95" y="60"/>
                </a:cubicBezTo>
                <a:cubicBezTo>
                  <a:pt x="95" y="60"/>
                  <a:pt x="95" y="60"/>
                  <a:pt x="95" y="60"/>
                </a:cubicBezTo>
                <a:cubicBezTo>
                  <a:pt x="95" y="60"/>
                  <a:pt x="96" y="60"/>
                  <a:pt x="96" y="60"/>
                </a:cubicBezTo>
                <a:cubicBezTo>
                  <a:pt x="96" y="61"/>
                  <a:pt x="96" y="62"/>
                  <a:pt x="96" y="62"/>
                </a:cubicBezTo>
                <a:cubicBezTo>
                  <a:pt x="96" y="62"/>
                  <a:pt x="96" y="62"/>
                  <a:pt x="95" y="62"/>
                </a:cubicBezTo>
                <a:moveTo>
                  <a:pt x="122" y="146"/>
                </a:moveTo>
                <a:cubicBezTo>
                  <a:pt x="122" y="147"/>
                  <a:pt x="122" y="147"/>
                  <a:pt x="122" y="147"/>
                </a:cubicBezTo>
                <a:cubicBezTo>
                  <a:pt x="122" y="147"/>
                  <a:pt x="122" y="147"/>
                  <a:pt x="122" y="147"/>
                </a:cubicBezTo>
                <a:cubicBezTo>
                  <a:pt x="122" y="147"/>
                  <a:pt x="122" y="147"/>
                  <a:pt x="122" y="147"/>
                </a:cubicBezTo>
                <a:cubicBezTo>
                  <a:pt x="122" y="147"/>
                  <a:pt x="122" y="146"/>
                  <a:pt x="122" y="146"/>
                </a:cubicBezTo>
                <a:cubicBezTo>
                  <a:pt x="122" y="146"/>
                  <a:pt x="122" y="146"/>
                  <a:pt x="122" y="146"/>
                </a:cubicBezTo>
                <a:moveTo>
                  <a:pt x="163" y="176"/>
                </a:moveTo>
                <a:cubicBezTo>
                  <a:pt x="163" y="176"/>
                  <a:pt x="163" y="176"/>
                  <a:pt x="163" y="176"/>
                </a:cubicBezTo>
                <a:cubicBezTo>
                  <a:pt x="163" y="176"/>
                  <a:pt x="164" y="174"/>
                  <a:pt x="164" y="174"/>
                </a:cubicBezTo>
                <a:cubicBezTo>
                  <a:pt x="164" y="173"/>
                  <a:pt x="164" y="173"/>
                  <a:pt x="164" y="173"/>
                </a:cubicBezTo>
                <a:cubicBezTo>
                  <a:pt x="164" y="173"/>
                  <a:pt x="164" y="173"/>
                  <a:pt x="164" y="173"/>
                </a:cubicBezTo>
                <a:cubicBezTo>
                  <a:pt x="164" y="172"/>
                  <a:pt x="163" y="172"/>
                  <a:pt x="163" y="171"/>
                </a:cubicBezTo>
                <a:cubicBezTo>
                  <a:pt x="164" y="171"/>
                  <a:pt x="164" y="170"/>
                  <a:pt x="164" y="170"/>
                </a:cubicBezTo>
                <a:cubicBezTo>
                  <a:pt x="164" y="170"/>
                  <a:pt x="164" y="170"/>
                  <a:pt x="164" y="170"/>
                </a:cubicBezTo>
                <a:cubicBezTo>
                  <a:pt x="165" y="170"/>
                  <a:pt x="165" y="169"/>
                  <a:pt x="165" y="169"/>
                </a:cubicBezTo>
                <a:cubicBezTo>
                  <a:pt x="165" y="169"/>
                  <a:pt x="165" y="170"/>
                  <a:pt x="165" y="169"/>
                </a:cubicBezTo>
                <a:cubicBezTo>
                  <a:pt x="165" y="169"/>
                  <a:pt x="165" y="169"/>
                  <a:pt x="165" y="169"/>
                </a:cubicBezTo>
                <a:cubicBezTo>
                  <a:pt x="166" y="169"/>
                  <a:pt x="166" y="169"/>
                  <a:pt x="166" y="169"/>
                </a:cubicBezTo>
                <a:cubicBezTo>
                  <a:pt x="166" y="169"/>
                  <a:pt x="166" y="169"/>
                  <a:pt x="166" y="169"/>
                </a:cubicBezTo>
                <a:cubicBezTo>
                  <a:pt x="166" y="169"/>
                  <a:pt x="167" y="169"/>
                  <a:pt x="167" y="169"/>
                </a:cubicBezTo>
                <a:cubicBezTo>
                  <a:pt x="167" y="169"/>
                  <a:pt x="167" y="169"/>
                  <a:pt x="167" y="169"/>
                </a:cubicBezTo>
                <a:cubicBezTo>
                  <a:pt x="167" y="169"/>
                  <a:pt x="167" y="169"/>
                  <a:pt x="167" y="169"/>
                </a:cubicBezTo>
                <a:cubicBezTo>
                  <a:pt x="167" y="168"/>
                  <a:pt x="167" y="168"/>
                  <a:pt x="167" y="168"/>
                </a:cubicBezTo>
                <a:cubicBezTo>
                  <a:pt x="167" y="168"/>
                  <a:pt x="167" y="168"/>
                  <a:pt x="167" y="168"/>
                </a:cubicBezTo>
                <a:cubicBezTo>
                  <a:pt x="167" y="168"/>
                  <a:pt x="167" y="168"/>
                  <a:pt x="167" y="168"/>
                </a:cubicBezTo>
                <a:cubicBezTo>
                  <a:pt x="167" y="168"/>
                  <a:pt x="167" y="168"/>
                  <a:pt x="168" y="168"/>
                </a:cubicBezTo>
                <a:cubicBezTo>
                  <a:pt x="168" y="168"/>
                  <a:pt x="168" y="168"/>
                  <a:pt x="168" y="168"/>
                </a:cubicBezTo>
                <a:cubicBezTo>
                  <a:pt x="168" y="168"/>
                  <a:pt x="168" y="168"/>
                  <a:pt x="168" y="167"/>
                </a:cubicBezTo>
                <a:cubicBezTo>
                  <a:pt x="168" y="167"/>
                  <a:pt x="168" y="167"/>
                  <a:pt x="168" y="167"/>
                </a:cubicBezTo>
                <a:cubicBezTo>
                  <a:pt x="168" y="167"/>
                  <a:pt x="168" y="167"/>
                  <a:pt x="168" y="167"/>
                </a:cubicBezTo>
                <a:cubicBezTo>
                  <a:pt x="168" y="167"/>
                  <a:pt x="168" y="167"/>
                  <a:pt x="168" y="167"/>
                </a:cubicBezTo>
                <a:cubicBezTo>
                  <a:pt x="168" y="167"/>
                  <a:pt x="168" y="167"/>
                  <a:pt x="168" y="166"/>
                </a:cubicBezTo>
                <a:cubicBezTo>
                  <a:pt x="168" y="166"/>
                  <a:pt x="168" y="166"/>
                  <a:pt x="168" y="166"/>
                </a:cubicBezTo>
                <a:cubicBezTo>
                  <a:pt x="168" y="167"/>
                  <a:pt x="168" y="167"/>
                  <a:pt x="168" y="167"/>
                </a:cubicBezTo>
                <a:cubicBezTo>
                  <a:pt x="169" y="167"/>
                  <a:pt x="169" y="167"/>
                  <a:pt x="169" y="166"/>
                </a:cubicBezTo>
                <a:cubicBezTo>
                  <a:pt x="169" y="166"/>
                  <a:pt x="169" y="166"/>
                  <a:pt x="169" y="165"/>
                </a:cubicBezTo>
                <a:cubicBezTo>
                  <a:pt x="169" y="165"/>
                  <a:pt x="169" y="165"/>
                  <a:pt x="170" y="165"/>
                </a:cubicBezTo>
                <a:cubicBezTo>
                  <a:pt x="170" y="165"/>
                  <a:pt x="170" y="165"/>
                  <a:pt x="170" y="166"/>
                </a:cubicBezTo>
                <a:cubicBezTo>
                  <a:pt x="171" y="166"/>
                  <a:pt x="170" y="167"/>
                  <a:pt x="171" y="168"/>
                </a:cubicBezTo>
                <a:cubicBezTo>
                  <a:pt x="171" y="168"/>
                  <a:pt x="171" y="168"/>
                  <a:pt x="171" y="169"/>
                </a:cubicBezTo>
                <a:cubicBezTo>
                  <a:pt x="171" y="169"/>
                  <a:pt x="171" y="169"/>
                  <a:pt x="171" y="169"/>
                </a:cubicBezTo>
                <a:cubicBezTo>
                  <a:pt x="170" y="169"/>
                  <a:pt x="170" y="169"/>
                  <a:pt x="170" y="169"/>
                </a:cubicBezTo>
                <a:cubicBezTo>
                  <a:pt x="170" y="169"/>
                  <a:pt x="170" y="169"/>
                  <a:pt x="170" y="169"/>
                </a:cubicBezTo>
                <a:cubicBezTo>
                  <a:pt x="170" y="169"/>
                  <a:pt x="170" y="169"/>
                  <a:pt x="170" y="169"/>
                </a:cubicBezTo>
                <a:cubicBezTo>
                  <a:pt x="170" y="169"/>
                  <a:pt x="170" y="170"/>
                  <a:pt x="170" y="170"/>
                </a:cubicBezTo>
                <a:cubicBezTo>
                  <a:pt x="170" y="170"/>
                  <a:pt x="170" y="170"/>
                  <a:pt x="170" y="171"/>
                </a:cubicBezTo>
                <a:cubicBezTo>
                  <a:pt x="170" y="171"/>
                  <a:pt x="170" y="172"/>
                  <a:pt x="170" y="172"/>
                </a:cubicBezTo>
                <a:cubicBezTo>
                  <a:pt x="169" y="174"/>
                  <a:pt x="168" y="176"/>
                  <a:pt x="168" y="178"/>
                </a:cubicBezTo>
                <a:cubicBezTo>
                  <a:pt x="168" y="179"/>
                  <a:pt x="167" y="180"/>
                  <a:pt x="167" y="181"/>
                </a:cubicBezTo>
                <a:cubicBezTo>
                  <a:pt x="167" y="181"/>
                  <a:pt x="166" y="181"/>
                  <a:pt x="166" y="181"/>
                </a:cubicBezTo>
                <a:cubicBezTo>
                  <a:pt x="165" y="181"/>
                  <a:pt x="165" y="181"/>
                  <a:pt x="165" y="181"/>
                </a:cubicBezTo>
                <a:cubicBezTo>
                  <a:pt x="164" y="181"/>
                  <a:pt x="164" y="181"/>
                  <a:pt x="163" y="180"/>
                </a:cubicBezTo>
                <a:cubicBezTo>
                  <a:pt x="163" y="180"/>
                  <a:pt x="163" y="180"/>
                  <a:pt x="163" y="180"/>
                </a:cubicBezTo>
                <a:cubicBezTo>
                  <a:pt x="163" y="180"/>
                  <a:pt x="163" y="179"/>
                  <a:pt x="163" y="179"/>
                </a:cubicBezTo>
                <a:cubicBezTo>
                  <a:pt x="163" y="179"/>
                  <a:pt x="163" y="179"/>
                  <a:pt x="163" y="178"/>
                </a:cubicBezTo>
                <a:cubicBezTo>
                  <a:pt x="163" y="178"/>
                  <a:pt x="163" y="178"/>
                  <a:pt x="163" y="177"/>
                </a:cubicBezTo>
                <a:cubicBezTo>
                  <a:pt x="162" y="177"/>
                  <a:pt x="163" y="176"/>
                  <a:pt x="163" y="176"/>
                </a:cubicBezTo>
                <a:moveTo>
                  <a:pt x="152" y="108"/>
                </a:moveTo>
                <a:cubicBezTo>
                  <a:pt x="151" y="108"/>
                  <a:pt x="151" y="108"/>
                  <a:pt x="151" y="108"/>
                </a:cubicBezTo>
                <a:cubicBezTo>
                  <a:pt x="151" y="108"/>
                  <a:pt x="151" y="108"/>
                  <a:pt x="150" y="108"/>
                </a:cubicBezTo>
                <a:cubicBezTo>
                  <a:pt x="150" y="108"/>
                  <a:pt x="150" y="108"/>
                  <a:pt x="150" y="108"/>
                </a:cubicBezTo>
                <a:cubicBezTo>
                  <a:pt x="150" y="108"/>
                  <a:pt x="150" y="108"/>
                  <a:pt x="150" y="108"/>
                </a:cubicBezTo>
                <a:cubicBezTo>
                  <a:pt x="150" y="108"/>
                  <a:pt x="150" y="108"/>
                  <a:pt x="150" y="108"/>
                </a:cubicBezTo>
                <a:cubicBezTo>
                  <a:pt x="150" y="108"/>
                  <a:pt x="150" y="107"/>
                  <a:pt x="150" y="107"/>
                </a:cubicBezTo>
                <a:cubicBezTo>
                  <a:pt x="151" y="107"/>
                  <a:pt x="151" y="107"/>
                  <a:pt x="151" y="107"/>
                </a:cubicBezTo>
                <a:cubicBezTo>
                  <a:pt x="151" y="107"/>
                  <a:pt x="152" y="107"/>
                  <a:pt x="152" y="107"/>
                </a:cubicBezTo>
                <a:cubicBezTo>
                  <a:pt x="152" y="107"/>
                  <a:pt x="152" y="107"/>
                  <a:pt x="152" y="108"/>
                </a:cubicBezTo>
                <a:cubicBezTo>
                  <a:pt x="152" y="108"/>
                  <a:pt x="152" y="108"/>
                  <a:pt x="152" y="108"/>
                </a:cubicBezTo>
                <a:moveTo>
                  <a:pt x="141" y="108"/>
                </a:moveTo>
                <a:cubicBezTo>
                  <a:pt x="141" y="108"/>
                  <a:pt x="141" y="108"/>
                  <a:pt x="141" y="108"/>
                </a:cubicBezTo>
                <a:cubicBezTo>
                  <a:pt x="140" y="108"/>
                  <a:pt x="140" y="108"/>
                  <a:pt x="139" y="108"/>
                </a:cubicBezTo>
                <a:cubicBezTo>
                  <a:pt x="139" y="107"/>
                  <a:pt x="139" y="107"/>
                  <a:pt x="140" y="107"/>
                </a:cubicBezTo>
                <a:cubicBezTo>
                  <a:pt x="140" y="107"/>
                  <a:pt x="140" y="107"/>
                  <a:pt x="140" y="107"/>
                </a:cubicBezTo>
                <a:cubicBezTo>
                  <a:pt x="140" y="107"/>
                  <a:pt x="140" y="107"/>
                  <a:pt x="140" y="107"/>
                </a:cubicBezTo>
                <a:cubicBezTo>
                  <a:pt x="140" y="107"/>
                  <a:pt x="140" y="107"/>
                  <a:pt x="140" y="107"/>
                </a:cubicBezTo>
                <a:cubicBezTo>
                  <a:pt x="140" y="107"/>
                  <a:pt x="140" y="107"/>
                  <a:pt x="140" y="107"/>
                </a:cubicBezTo>
                <a:cubicBezTo>
                  <a:pt x="140" y="107"/>
                  <a:pt x="140" y="107"/>
                  <a:pt x="140" y="107"/>
                </a:cubicBezTo>
                <a:cubicBezTo>
                  <a:pt x="140" y="107"/>
                  <a:pt x="140" y="107"/>
                  <a:pt x="140" y="107"/>
                </a:cubicBezTo>
                <a:cubicBezTo>
                  <a:pt x="140" y="107"/>
                  <a:pt x="140" y="107"/>
                  <a:pt x="140" y="107"/>
                </a:cubicBezTo>
                <a:cubicBezTo>
                  <a:pt x="140" y="107"/>
                  <a:pt x="140" y="107"/>
                  <a:pt x="140" y="107"/>
                </a:cubicBezTo>
                <a:cubicBezTo>
                  <a:pt x="141" y="107"/>
                  <a:pt x="141" y="107"/>
                  <a:pt x="141" y="107"/>
                </a:cubicBezTo>
                <a:cubicBezTo>
                  <a:pt x="141" y="108"/>
                  <a:pt x="142" y="108"/>
                  <a:pt x="142" y="108"/>
                </a:cubicBezTo>
                <a:cubicBezTo>
                  <a:pt x="142" y="108"/>
                  <a:pt x="142" y="108"/>
                  <a:pt x="142" y="108"/>
                </a:cubicBezTo>
                <a:cubicBezTo>
                  <a:pt x="142" y="108"/>
                  <a:pt x="142" y="108"/>
                  <a:pt x="142" y="108"/>
                </a:cubicBezTo>
                <a:cubicBezTo>
                  <a:pt x="142" y="108"/>
                  <a:pt x="142" y="108"/>
                  <a:pt x="142" y="108"/>
                </a:cubicBezTo>
                <a:cubicBezTo>
                  <a:pt x="142" y="108"/>
                  <a:pt x="143" y="108"/>
                  <a:pt x="143" y="108"/>
                </a:cubicBezTo>
                <a:cubicBezTo>
                  <a:pt x="143" y="108"/>
                  <a:pt x="143" y="108"/>
                  <a:pt x="143" y="108"/>
                </a:cubicBezTo>
                <a:cubicBezTo>
                  <a:pt x="142" y="108"/>
                  <a:pt x="141" y="108"/>
                  <a:pt x="141" y="108"/>
                </a:cubicBezTo>
                <a:moveTo>
                  <a:pt x="130" y="105"/>
                </a:moveTo>
                <a:cubicBezTo>
                  <a:pt x="130" y="105"/>
                  <a:pt x="130" y="106"/>
                  <a:pt x="129" y="106"/>
                </a:cubicBezTo>
                <a:cubicBezTo>
                  <a:pt x="129" y="105"/>
                  <a:pt x="128" y="105"/>
                  <a:pt x="127" y="105"/>
                </a:cubicBezTo>
                <a:cubicBezTo>
                  <a:pt x="127" y="105"/>
                  <a:pt x="127" y="105"/>
                  <a:pt x="127" y="104"/>
                </a:cubicBezTo>
                <a:cubicBezTo>
                  <a:pt x="127" y="104"/>
                  <a:pt x="127" y="104"/>
                  <a:pt x="128" y="104"/>
                </a:cubicBezTo>
                <a:cubicBezTo>
                  <a:pt x="128" y="104"/>
                  <a:pt x="129" y="104"/>
                  <a:pt x="129" y="104"/>
                </a:cubicBezTo>
                <a:cubicBezTo>
                  <a:pt x="130" y="104"/>
                  <a:pt x="130" y="104"/>
                  <a:pt x="130" y="104"/>
                </a:cubicBezTo>
                <a:cubicBezTo>
                  <a:pt x="130" y="104"/>
                  <a:pt x="130" y="104"/>
                  <a:pt x="130" y="104"/>
                </a:cubicBezTo>
                <a:cubicBezTo>
                  <a:pt x="130" y="104"/>
                  <a:pt x="130" y="105"/>
                  <a:pt x="130" y="105"/>
                </a:cubicBezTo>
                <a:cubicBezTo>
                  <a:pt x="130" y="105"/>
                  <a:pt x="130" y="105"/>
                  <a:pt x="130" y="105"/>
                </a:cubicBezTo>
                <a:moveTo>
                  <a:pt x="123" y="102"/>
                </a:moveTo>
                <a:cubicBezTo>
                  <a:pt x="123" y="102"/>
                  <a:pt x="123" y="102"/>
                  <a:pt x="123" y="102"/>
                </a:cubicBezTo>
                <a:cubicBezTo>
                  <a:pt x="123" y="102"/>
                  <a:pt x="123" y="102"/>
                  <a:pt x="123" y="102"/>
                </a:cubicBezTo>
                <a:cubicBezTo>
                  <a:pt x="122" y="102"/>
                  <a:pt x="122" y="103"/>
                  <a:pt x="122" y="103"/>
                </a:cubicBezTo>
                <a:cubicBezTo>
                  <a:pt x="121" y="102"/>
                  <a:pt x="122" y="102"/>
                  <a:pt x="122" y="101"/>
                </a:cubicBezTo>
                <a:cubicBezTo>
                  <a:pt x="122" y="101"/>
                  <a:pt x="122" y="100"/>
                  <a:pt x="122" y="100"/>
                </a:cubicBezTo>
                <a:cubicBezTo>
                  <a:pt x="122" y="100"/>
                  <a:pt x="122" y="100"/>
                  <a:pt x="122" y="100"/>
                </a:cubicBezTo>
                <a:cubicBezTo>
                  <a:pt x="122" y="100"/>
                  <a:pt x="122" y="100"/>
                  <a:pt x="123" y="100"/>
                </a:cubicBezTo>
                <a:cubicBezTo>
                  <a:pt x="123" y="100"/>
                  <a:pt x="124" y="100"/>
                  <a:pt x="123" y="101"/>
                </a:cubicBezTo>
                <a:cubicBezTo>
                  <a:pt x="123" y="101"/>
                  <a:pt x="123" y="101"/>
                  <a:pt x="123" y="101"/>
                </a:cubicBezTo>
                <a:cubicBezTo>
                  <a:pt x="123" y="101"/>
                  <a:pt x="123" y="101"/>
                  <a:pt x="123" y="102"/>
                </a:cubicBezTo>
                <a:moveTo>
                  <a:pt x="123" y="99"/>
                </a:moveTo>
                <a:cubicBezTo>
                  <a:pt x="123" y="99"/>
                  <a:pt x="123" y="99"/>
                  <a:pt x="123" y="99"/>
                </a:cubicBezTo>
                <a:cubicBezTo>
                  <a:pt x="122" y="99"/>
                  <a:pt x="122" y="99"/>
                  <a:pt x="122" y="99"/>
                </a:cubicBezTo>
                <a:cubicBezTo>
                  <a:pt x="122" y="99"/>
                  <a:pt x="122" y="99"/>
                  <a:pt x="122" y="99"/>
                </a:cubicBezTo>
                <a:cubicBezTo>
                  <a:pt x="122" y="99"/>
                  <a:pt x="122" y="99"/>
                  <a:pt x="122" y="99"/>
                </a:cubicBezTo>
                <a:cubicBezTo>
                  <a:pt x="122" y="99"/>
                  <a:pt x="122" y="99"/>
                  <a:pt x="122" y="99"/>
                </a:cubicBezTo>
                <a:cubicBezTo>
                  <a:pt x="122" y="99"/>
                  <a:pt x="122" y="99"/>
                  <a:pt x="122" y="99"/>
                </a:cubicBezTo>
                <a:cubicBezTo>
                  <a:pt x="122" y="99"/>
                  <a:pt x="122" y="99"/>
                  <a:pt x="122" y="99"/>
                </a:cubicBezTo>
                <a:cubicBezTo>
                  <a:pt x="122" y="99"/>
                  <a:pt x="122" y="99"/>
                  <a:pt x="122" y="99"/>
                </a:cubicBezTo>
                <a:cubicBezTo>
                  <a:pt x="122" y="99"/>
                  <a:pt x="122" y="99"/>
                  <a:pt x="122" y="99"/>
                </a:cubicBezTo>
                <a:cubicBezTo>
                  <a:pt x="122" y="98"/>
                  <a:pt x="122" y="98"/>
                  <a:pt x="122" y="98"/>
                </a:cubicBezTo>
                <a:cubicBezTo>
                  <a:pt x="122" y="98"/>
                  <a:pt x="122" y="98"/>
                  <a:pt x="122" y="98"/>
                </a:cubicBezTo>
                <a:cubicBezTo>
                  <a:pt x="122" y="98"/>
                  <a:pt x="122" y="98"/>
                  <a:pt x="122" y="98"/>
                </a:cubicBezTo>
                <a:cubicBezTo>
                  <a:pt x="122" y="98"/>
                  <a:pt x="122" y="98"/>
                  <a:pt x="122" y="98"/>
                </a:cubicBezTo>
                <a:cubicBezTo>
                  <a:pt x="122" y="98"/>
                  <a:pt x="123" y="97"/>
                  <a:pt x="123" y="97"/>
                </a:cubicBezTo>
                <a:cubicBezTo>
                  <a:pt x="123" y="97"/>
                  <a:pt x="123" y="97"/>
                  <a:pt x="123" y="97"/>
                </a:cubicBezTo>
                <a:cubicBezTo>
                  <a:pt x="123" y="97"/>
                  <a:pt x="123" y="97"/>
                  <a:pt x="123" y="97"/>
                </a:cubicBezTo>
                <a:cubicBezTo>
                  <a:pt x="123" y="97"/>
                  <a:pt x="123" y="97"/>
                  <a:pt x="123" y="97"/>
                </a:cubicBezTo>
                <a:cubicBezTo>
                  <a:pt x="123" y="98"/>
                  <a:pt x="123" y="99"/>
                  <a:pt x="123" y="99"/>
                </a:cubicBezTo>
                <a:cubicBezTo>
                  <a:pt x="123" y="99"/>
                  <a:pt x="123" y="99"/>
                  <a:pt x="123" y="99"/>
                </a:cubicBezTo>
                <a:moveTo>
                  <a:pt x="87" y="43"/>
                </a:moveTo>
                <a:cubicBezTo>
                  <a:pt x="87" y="43"/>
                  <a:pt x="87" y="43"/>
                  <a:pt x="87" y="43"/>
                </a:cubicBezTo>
                <a:cubicBezTo>
                  <a:pt x="87" y="43"/>
                  <a:pt x="87" y="43"/>
                  <a:pt x="87" y="43"/>
                </a:cubicBezTo>
                <a:cubicBezTo>
                  <a:pt x="87" y="43"/>
                  <a:pt x="86" y="43"/>
                  <a:pt x="86" y="43"/>
                </a:cubicBezTo>
                <a:cubicBezTo>
                  <a:pt x="86" y="43"/>
                  <a:pt x="85" y="43"/>
                  <a:pt x="84" y="43"/>
                </a:cubicBezTo>
                <a:cubicBezTo>
                  <a:pt x="84" y="43"/>
                  <a:pt x="84" y="43"/>
                  <a:pt x="84" y="42"/>
                </a:cubicBezTo>
                <a:cubicBezTo>
                  <a:pt x="84" y="42"/>
                  <a:pt x="85" y="42"/>
                  <a:pt x="85" y="42"/>
                </a:cubicBezTo>
                <a:cubicBezTo>
                  <a:pt x="86" y="42"/>
                  <a:pt x="86" y="42"/>
                  <a:pt x="87" y="42"/>
                </a:cubicBezTo>
                <a:cubicBezTo>
                  <a:pt x="87" y="42"/>
                  <a:pt x="87" y="42"/>
                  <a:pt x="87" y="42"/>
                </a:cubicBezTo>
                <a:cubicBezTo>
                  <a:pt x="87" y="42"/>
                  <a:pt x="87" y="42"/>
                  <a:pt x="87" y="42"/>
                </a:cubicBezTo>
                <a:cubicBezTo>
                  <a:pt x="87" y="42"/>
                  <a:pt x="87" y="42"/>
                  <a:pt x="87" y="42"/>
                </a:cubicBezTo>
                <a:cubicBezTo>
                  <a:pt x="87" y="42"/>
                  <a:pt x="86" y="42"/>
                  <a:pt x="86" y="43"/>
                </a:cubicBezTo>
                <a:cubicBezTo>
                  <a:pt x="87" y="43"/>
                  <a:pt x="87" y="43"/>
                  <a:pt x="87" y="43"/>
                </a:cubicBezTo>
                <a:cubicBezTo>
                  <a:pt x="87" y="43"/>
                  <a:pt x="87" y="43"/>
                  <a:pt x="87" y="43"/>
                </a:cubicBezTo>
                <a:moveTo>
                  <a:pt x="85" y="42"/>
                </a:moveTo>
                <a:cubicBezTo>
                  <a:pt x="85" y="42"/>
                  <a:pt x="85" y="42"/>
                  <a:pt x="85" y="42"/>
                </a:cubicBezTo>
                <a:cubicBezTo>
                  <a:pt x="85" y="42"/>
                  <a:pt x="84" y="42"/>
                  <a:pt x="84" y="42"/>
                </a:cubicBezTo>
                <a:cubicBezTo>
                  <a:pt x="84" y="42"/>
                  <a:pt x="84" y="42"/>
                  <a:pt x="84" y="42"/>
                </a:cubicBezTo>
                <a:cubicBezTo>
                  <a:pt x="84" y="42"/>
                  <a:pt x="84" y="42"/>
                  <a:pt x="84" y="42"/>
                </a:cubicBezTo>
                <a:cubicBezTo>
                  <a:pt x="84" y="42"/>
                  <a:pt x="84" y="42"/>
                  <a:pt x="84" y="42"/>
                </a:cubicBezTo>
                <a:cubicBezTo>
                  <a:pt x="84" y="42"/>
                  <a:pt x="85" y="42"/>
                  <a:pt x="85" y="42"/>
                </a:cubicBezTo>
                <a:cubicBezTo>
                  <a:pt x="85" y="42"/>
                  <a:pt x="86" y="41"/>
                  <a:pt x="86" y="41"/>
                </a:cubicBezTo>
                <a:cubicBezTo>
                  <a:pt x="86" y="41"/>
                  <a:pt x="86" y="41"/>
                  <a:pt x="86" y="41"/>
                </a:cubicBezTo>
                <a:cubicBezTo>
                  <a:pt x="86" y="42"/>
                  <a:pt x="86" y="42"/>
                  <a:pt x="85" y="42"/>
                </a:cubicBezTo>
                <a:moveTo>
                  <a:pt x="83" y="41"/>
                </a:moveTo>
                <a:cubicBezTo>
                  <a:pt x="83" y="41"/>
                  <a:pt x="84" y="41"/>
                  <a:pt x="84" y="41"/>
                </a:cubicBezTo>
                <a:cubicBezTo>
                  <a:pt x="84" y="41"/>
                  <a:pt x="84" y="41"/>
                  <a:pt x="84" y="41"/>
                </a:cubicBezTo>
                <a:cubicBezTo>
                  <a:pt x="84" y="41"/>
                  <a:pt x="83" y="42"/>
                  <a:pt x="83" y="42"/>
                </a:cubicBezTo>
                <a:cubicBezTo>
                  <a:pt x="83" y="42"/>
                  <a:pt x="83" y="41"/>
                  <a:pt x="83" y="41"/>
                </a:cubicBezTo>
                <a:moveTo>
                  <a:pt x="85" y="37"/>
                </a:moveTo>
                <a:cubicBezTo>
                  <a:pt x="85" y="37"/>
                  <a:pt x="85" y="36"/>
                  <a:pt x="85" y="36"/>
                </a:cubicBezTo>
                <a:cubicBezTo>
                  <a:pt x="85" y="36"/>
                  <a:pt x="84" y="36"/>
                  <a:pt x="84" y="36"/>
                </a:cubicBezTo>
                <a:cubicBezTo>
                  <a:pt x="84" y="36"/>
                  <a:pt x="85" y="36"/>
                  <a:pt x="85" y="35"/>
                </a:cubicBezTo>
                <a:cubicBezTo>
                  <a:pt x="85" y="36"/>
                  <a:pt x="85" y="36"/>
                  <a:pt x="86" y="36"/>
                </a:cubicBezTo>
                <a:cubicBezTo>
                  <a:pt x="86" y="36"/>
                  <a:pt x="86" y="36"/>
                  <a:pt x="86" y="36"/>
                </a:cubicBezTo>
                <a:cubicBezTo>
                  <a:pt x="86" y="36"/>
                  <a:pt x="86" y="36"/>
                  <a:pt x="86" y="36"/>
                </a:cubicBezTo>
                <a:cubicBezTo>
                  <a:pt x="86" y="36"/>
                  <a:pt x="85" y="37"/>
                  <a:pt x="85" y="37"/>
                </a:cubicBezTo>
                <a:moveTo>
                  <a:pt x="84" y="37"/>
                </a:moveTo>
                <a:cubicBezTo>
                  <a:pt x="84" y="37"/>
                  <a:pt x="84" y="37"/>
                  <a:pt x="84" y="37"/>
                </a:cubicBezTo>
                <a:cubicBezTo>
                  <a:pt x="84" y="37"/>
                  <a:pt x="84" y="37"/>
                  <a:pt x="84" y="37"/>
                </a:cubicBezTo>
                <a:cubicBezTo>
                  <a:pt x="85" y="37"/>
                  <a:pt x="85" y="37"/>
                  <a:pt x="84" y="37"/>
                </a:cubicBezTo>
                <a:moveTo>
                  <a:pt x="84" y="37"/>
                </a:moveTo>
                <a:cubicBezTo>
                  <a:pt x="84" y="37"/>
                  <a:pt x="84" y="37"/>
                  <a:pt x="84" y="37"/>
                </a:cubicBezTo>
                <a:cubicBezTo>
                  <a:pt x="84" y="37"/>
                  <a:pt x="84" y="37"/>
                  <a:pt x="84" y="37"/>
                </a:cubicBezTo>
                <a:cubicBezTo>
                  <a:pt x="84" y="37"/>
                  <a:pt x="84" y="37"/>
                  <a:pt x="84" y="37"/>
                </a:cubicBezTo>
                <a:moveTo>
                  <a:pt x="85" y="39"/>
                </a:moveTo>
                <a:cubicBezTo>
                  <a:pt x="85" y="39"/>
                  <a:pt x="84" y="39"/>
                  <a:pt x="84" y="39"/>
                </a:cubicBezTo>
                <a:cubicBezTo>
                  <a:pt x="84" y="39"/>
                  <a:pt x="84" y="38"/>
                  <a:pt x="85" y="38"/>
                </a:cubicBezTo>
                <a:cubicBezTo>
                  <a:pt x="85" y="38"/>
                  <a:pt x="85" y="38"/>
                  <a:pt x="85" y="38"/>
                </a:cubicBezTo>
                <a:cubicBezTo>
                  <a:pt x="85" y="39"/>
                  <a:pt x="85" y="39"/>
                  <a:pt x="85" y="39"/>
                </a:cubicBezTo>
                <a:cubicBezTo>
                  <a:pt x="85" y="39"/>
                  <a:pt x="85" y="39"/>
                  <a:pt x="85" y="39"/>
                </a:cubicBezTo>
                <a:moveTo>
                  <a:pt x="86" y="47"/>
                </a:moveTo>
                <a:cubicBezTo>
                  <a:pt x="86" y="47"/>
                  <a:pt x="86" y="47"/>
                  <a:pt x="86" y="47"/>
                </a:cubicBezTo>
                <a:cubicBezTo>
                  <a:pt x="86" y="47"/>
                  <a:pt x="86" y="47"/>
                  <a:pt x="86" y="47"/>
                </a:cubicBezTo>
                <a:cubicBezTo>
                  <a:pt x="86" y="47"/>
                  <a:pt x="85" y="47"/>
                  <a:pt x="85" y="48"/>
                </a:cubicBezTo>
                <a:cubicBezTo>
                  <a:pt x="85" y="48"/>
                  <a:pt x="85" y="48"/>
                  <a:pt x="85" y="48"/>
                </a:cubicBezTo>
                <a:cubicBezTo>
                  <a:pt x="85" y="48"/>
                  <a:pt x="85" y="48"/>
                  <a:pt x="85" y="48"/>
                </a:cubicBezTo>
                <a:cubicBezTo>
                  <a:pt x="85" y="48"/>
                  <a:pt x="85" y="48"/>
                  <a:pt x="84" y="48"/>
                </a:cubicBezTo>
                <a:cubicBezTo>
                  <a:pt x="84" y="48"/>
                  <a:pt x="84" y="48"/>
                  <a:pt x="84" y="48"/>
                </a:cubicBezTo>
                <a:cubicBezTo>
                  <a:pt x="84" y="48"/>
                  <a:pt x="84" y="48"/>
                  <a:pt x="84" y="48"/>
                </a:cubicBezTo>
                <a:cubicBezTo>
                  <a:pt x="84" y="48"/>
                  <a:pt x="84" y="47"/>
                  <a:pt x="84" y="47"/>
                </a:cubicBezTo>
                <a:cubicBezTo>
                  <a:pt x="84" y="47"/>
                  <a:pt x="85" y="47"/>
                  <a:pt x="85" y="47"/>
                </a:cubicBezTo>
                <a:cubicBezTo>
                  <a:pt x="85" y="47"/>
                  <a:pt x="85" y="46"/>
                  <a:pt x="86" y="46"/>
                </a:cubicBezTo>
                <a:cubicBezTo>
                  <a:pt x="86" y="46"/>
                  <a:pt x="86" y="46"/>
                  <a:pt x="86" y="46"/>
                </a:cubicBezTo>
                <a:cubicBezTo>
                  <a:pt x="86" y="46"/>
                  <a:pt x="86" y="47"/>
                  <a:pt x="86" y="47"/>
                </a:cubicBezTo>
                <a:cubicBezTo>
                  <a:pt x="86" y="47"/>
                  <a:pt x="86" y="47"/>
                  <a:pt x="86" y="47"/>
                </a:cubicBezTo>
                <a:moveTo>
                  <a:pt x="66" y="74"/>
                </a:moveTo>
                <a:cubicBezTo>
                  <a:pt x="66" y="74"/>
                  <a:pt x="67" y="73"/>
                  <a:pt x="67" y="73"/>
                </a:cubicBezTo>
                <a:cubicBezTo>
                  <a:pt x="67" y="73"/>
                  <a:pt x="67" y="73"/>
                  <a:pt x="67" y="73"/>
                </a:cubicBezTo>
                <a:cubicBezTo>
                  <a:pt x="67" y="73"/>
                  <a:pt x="67" y="73"/>
                  <a:pt x="67" y="73"/>
                </a:cubicBezTo>
                <a:cubicBezTo>
                  <a:pt x="67" y="74"/>
                  <a:pt x="67" y="74"/>
                  <a:pt x="66" y="74"/>
                </a:cubicBezTo>
                <a:cubicBezTo>
                  <a:pt x="66" y="74"/>
                  <a:pt x="66" y="74"/>
                  <a:pt x="66" y="74"/>
                </a:cubicBezTo>
                <a:moveTo>
                  <a:pt x="59" y="100"/>
                </a:moveTo>
                <a:cubicBezTo>
                  <a:pt x="59" y="100"/>
                  <a:pt x="59" y="100"/>
                  <a:pt x="59" y="100"/>
                </a:cubicBezTo>
                <a:cubicBezTo>
                  <a:pt x="59" y="100"/>
                  <a:pt x="59" y="100"/>
                  <a:pt x="59" y="100"/>
                </a:cubicBezTo>
                <a:cubicBezTo>
                  <a:pt x="59" y="100"/>
                  <a:pt x="59" y="100"/>
                  <a:pt x="59" y="100"/>
                </a:cubicBezTo>
                <a:cubicBezTo>
                  <a:pt x="59" y="100"/>
                  <a:pt x="59" y="100"/>
                  <a:pt x="59" y="100"/>
                </a:cubicBezTo>
                <a:cubicBezTo>
                  <a:pt x="59" y="99"/>
                  <a:pt x="59" y="99"/>
                  <a:pt x="59" y="99"/>
                </a:cubicBezTo>
                <a:cubicBezTo>
                  <a:pt x="59" y="99"/>
                  <a:pt x="59" y="99"/>
                  <a:pt x="59" y="99"/>
                </a:cubicBezTo>
                <a:cubicBezTo>
                  <a:pt x="59" y="99"/>
                  <a:pt x="59" y="99"/>
                  <a:pt x="59" y="99"/>
                </a:cubicBezTo>
                <a:cubicBezTo>
                  <a:pt x="58" y="99"/>
                  <a:pt x="58" y="99"/>
                  <a:pt x="57" y="100"/>
                </a:cubicBezTo>
                <a:cubicBezTo>
                  <a:pt x="57" y="100"/>
                  <a:pt x="57" y="100"/>
                  <a:pt x="57" y="100"/>
                </a:cubicBezTo>
                <a:cubicBezTo>
                  <a:pt x="57" y="100"/>
                  <a:pt x="57" y="100"/>
                  <a:pt x="57" y="100"/>
                </a:cubicBezTo>
                <a:cubicBezTo>
                  <a:pt x="57" y="100"/>
                  <a:pt x="58" y="99"/>
                  <a:pt x="58" y="99"/>
                </a:cubicBezTo>
                <a:cubicBezTo>
                  <a:pt x="58" y="99"/>
                  <a:pt x="58" y="99"/>
                  <a:pt x="58" y="99"/>
                </a:cubicBezTo>
                <a:cubicBezTo>
                  <a:pt x="58" y="99"/>
                  <a:pt x="58" y="99"/>
                  <a:pt x="57" y="99"/>
                </a:cubicBezTo>
                <a:cubicBezTo>
                  <a:pt x="57" y="99"/>
                  <a:pt x="57" y="99"/>
                  <a:pt x="57" y="99"/>
                </a:cubicBezTo>
                <a:cubicBezTo>
                  <a:pt x="57" y="99"/>
                  <a:pt x="57" y="99"/>
                  <a:pt x="57" y="99"/>
                </a:cubicBezTo>
                <a:cubicBezTo>
                  <a:pt x="57" y="99"/>
                  <a:pt x="57" y="99"/>
                  <a:pt x="57" y="99"/>
                </a:cubicBezTo>
                <a:cubicBezTo>
                  <a:pt x="57" y="99"/>
                  <a:pt x="57" y="99"/>
                  <a:pt x="57" y="99"/>
                </a:cubicBezTo>
                <a:cubicBezTo>
                  <a:pt x="57" y="99"/>
                  <a:pt x="57" y="99"/>
                  <a:pt x="57" y="99"/>
                </a:cubicBezTo>
                <a:cubicBezTo>
                  <a:pt x="56" y="99"/>
                  <a:pt x="56" y="99"/>
                  <a:pt x="56" y="99"/>
                </a:cubicBezTo>
                <a:cubicBezTo>
                  <a:pt x="55" y="99"/>
                  <a:pt x="55" y="99"/>
                  <a:pt x="54" y="99"/>
                </a:cubicBezTo>
                <a:cubicBezTo>
                  <a:pt x="54" y="99"/>
                  <a:pt x="53" y="99"/>
                  <a:pt x="53" y="99"/>
                </a:cubicBezTo>
                <a:cubicBezTo>
                  <a:pt x="53" y="99"/>
                  <a:pt x="53" y="99"/>
                  <a:pt x="53" y="98"/>
                </a:cubicBezTo>
                <a:cubicBezTo>
                  <a:pt x="53" y="98"/>
                  <a:pt x="54" y="98"/>
                  <a:pt x="54" y="97"/>
                </a:cubicBezTo>
                <a:cubicBezTo>
                  <a:pt x="54" y="97"/>
                  <a:pt x="54" y="97"/>
                  <a:pt x="54" y="97"/>
                </a:cubicBezTo>
                <a:cubicBezTo>
                  <a:pt x="54" y="97"/>
                  <a:pt x="54" y="97"/>
                  <a:pt x="54" y="97"/>
                </a:cubicBezTo>
                <a:cubicBezTo>
                  <a:pt x="54" y="97"/>
                  <a:pt x="54" y="97"/>
                  <a:pt x="55" y="97"/>
                </a:cubicBezTo>
                <a:cubicBezTo>
                  <a:pt x="54" y="96"/>
                  <a:pt x="54" y="96"/>
                  <a:pt x="54" y="96"/>
                </a:cubicBezTo>
                <a:cubicBezTo>
                  <a:pt x="54" y="95"/>
                  <a:pt x="55" y="94"/>
                  <a:pt x="56" y="93"/>
                </a:cubicBezTo>
                <a:cubicBezTo>
                  <a:pt x="56" y="93"/>
                  <a:pt x="57" y="93"/>
                  <a:pt x="57" y="93"/>
                </a:cubicBezTo>
                <a:cubicBezTo>
                  <a:pt x="57" y="93"/>
                  <a:pt x="57" y="93"/>
                  <a:pt x="57" y="93"/>
                </a:cubicBezTo>
                <a:cubicBezTo>
                  <a:pt x="57" y="93"/>
                  <a:pt x="57" y="93"/>
                  <a:pt x="57" y="93"/>
                </a:cubicBezTo>
                <a:cubicBezTo>
                  <a:pt x="57" y="93"/>
                  <a:pt x="57" y="93"/>
                  <a:pt x="57" y="93"/>
                </a:cubicBezTo>
                <a:cubicBezTo>
                  <a:pt x="57" y="93"/>
                  <a:pt x="57" y="93"/>
                  <a:pt x="57" y="93"/>
                </a:cubicBezTo>
                <a:cubicBezTo>
                  <a:pt x="57" y="94"/>
                  <a:pt x="56" y="95"/>
                  <a:pt x="56" y="96"/>
                </a:cubicBezTo>
                <a:cubicBezTo>
                  <a:pt x="56" y="96"/>
                  <a:pt x="56" y="95"/>
                  <a:pt x="57" y="95"/>
                </a:cubicBezTo>
                <a:cubicBezTo>
                  <a:pt x="57" y="95"/>
                  <a:pt x="57" y="95"/>
                  <a:pt x="57" y="95"/>
                </a:cubicBezTo>
                <a:cubicBezTo>
                  <a:pt x="57" y="96"/>
                  <a:pt x="57" y="96"/>
                  <a:pt x="57" y="96"/>
                </a:cubicBezTo>
                <a:cubicBezTo>
                  <a:pt x="57" y="96"/>
                  <a:pt x="57" y="96"/>
                  <a:pt x="57" y="96"/>
                </a:cubicBezTo>
                <a:cubicBezTo>
                  <a:pt x="57" y="96"/>
                  <a:pt x="57" y="96"/>
                  <a:pt x="57" y="96"/>
                </a:cubicBezTo>
                <a:cubicBezTo>
                  <a:pt x="57" y="96"/>
                  <a:pt x="58" y="97"/>
                  <a:pt x="58" y="96"/>
                </a:cubicBezTo>
                <a:cubicBezTo>
                  <a:pt x="58" y="96"/>
                  <a:pt x="58" y="96"/>
                  <a:pt x="58" y="96"/>
                </a:cubicBezTo>
                <a:cubicBezTo>
                  <a:pt x="59" y="96"/>
                  <a:pt x="59" y="96"/>
                  <a:pt x="60" y="96"/>
                </a:cubicBezTo>
                <a:cubicBezTo>
                  <a:pt x="59" y="97"/>
                  <a:pt x="59" y="97"/>
                  <a:pt x="59" y="97"/>
                </a:cubicBezTo>
                <a:cubicBezTo>
                  <a:pt x="59" y="97"/>
                  <a:pt x="59" y="97"/>
                  <a:pt x="59" y="97"/>
                </a:cubicBezTo>
                <a:cubicBezTo>
                  <a:pt x="59" y="97"/>
                  <a:pt x="59" y="97"/>
                  <a:pt x="59" y="97"/>
                </a:cubicBezTo>
                <a:cubicBezTo>
                  <a:pt x="59" y="97"/>
                  <a:pt x="59" y="97"/>
                  <a:pt x="59" y="98"/>
                </a:cubicBezTo>
                <a:cubicBezTo>
                  <a:pt x="59" y="98"/>
                  <a:pt x="60" y="97"/>
                  <a:pt x="60" y="97"/>
                </a:cubicBezTo>
                <a:cubicBezTo>
                  <a:pt x="60" y="97"/>
                  <a:pt x="60" y="97"/>
                  <a:pt x="60" y="97"/>
                </a:cubicBezTo>
                <a:cubicBezTo>
                  <a:pt x="60" y="98"/>
                  <a:pt x="60" y="98"/>
                  <a:pt x="60" y="98"/>
                </a:cubicBezTo>
                <a:cubicBezTo>
                  <a:pt x="60" y="98"/>
                  <a:pt x="60" y="98"/>
                  <a:pt x="59" y="98"/>
                </a:cubicBezTo>
                <a:cubicBezTo>
                  <a:pt x="59" y="98"/>
                  <a:pt x="59" y="98"/>
                  <a:pt x="59" y="98"/>
                </a:cubicBezTo>
                <a:cubicBezTo>
                  <a:pt x="59" y="98"/>
                  <a:pt x="59" y="99"/>
                  <a:pt x="59" y="99"/>
                </a:cubicBezTo>
                <a:cubicBezTo>
                  <a:pt x="59" y="99"/>
                  <a:pt x="59" y="99"/>
                  <a:pt x="59" y="99"/>
                </a:cubicBezTo>
                <a:cubicBezTo>
                  <a:pt x="60" y="99"/>
                  <a:pt x="60" y="99"/>
                  <a:pt x="60" y="98"/>
                </a:cubicBezTo>
                <a:cubicBezTo>
                  <a:pt x="60" y="98"/>
                  <a:pt x="60" y="98"/>
                  <a:pt x="60" y="99"/>
                </a:cubicBezTo>
                <a:cubicBezTo>
                  <a:pt x="60" y="99"/>
                  <a:pt x="60" y="99"/>
                  <a:pt x="60" y="99"/>
                </a:cubicBezTo>
                <a:cubicBezTo>
                  <a:pt x="60" y="99"/>
                  <a:pt x="60" y="99"/>
                  <a:pt x="60" y="99"/>
                </a:cubicBezTo>
                <a:cubicBezTo>
                  <a:pt x="60" y="99"/>
                  <a:pt x="60" y="100"/>
                  <a:pt x="60" y="100"/>
                </a:cubicBezTo>
                <a:cubicBezTo>
                  <a:pt x="60" y="100"/>
                  <a:pt x="60" y="100"/>
                  <a:pt x="59" y="100"/>
                </a:cubicBezTo>
                <a:moveTo>
                  <a:pt x="59" y="166"/>
                </a:moveTo>
                <a:cubicBezTo>
                  <a:pt x="59" y="166"/>
                  <a:pt x="58" y="166"/>
                  <a:pt x="57" y="166"/>
                </a:cubicBezTo>
                <a:cubicBezTo>
                  <a:pt x="57" y="166"/>
                  <a:pt x="57" y="165"/>
                  <a:pt x="57" y="164"/>
                </a:cubicBezTo>
                <a:cubicBezTo>
                  <a:pt x="58" y="164"/>
                  <a:pt x="59" y="164"/>
                  <a:pt x="59" y="165"/>
                </a:cubicBezTo>
                <a:cubicBezTo>
                  <a:pt x="59" y="165"/>
                  <a:pt x="59" y="166"/>
                  <a:pt x="59" y="166"/>
                </a:cubicBezTo>
                <a:moveTo>
                  <a:pt x="58" y="54"/>
                </a:moveTo>
                <a:cubicBezTo>
                  <a:pt x="59" y="55"/>
                  <a:pt x="58" y="55"/>
                  <a:pt x="58" y="55"/>
                </a:cubicBezTo>
                <a:cubicBezTo>
                  <a:pt x="58" y="55"/>
                  <a:pt x="58" y="55"/>
                  <a:pt x="58" y="55"/>
                </a:cubicBezTo>
                <a:cubicBezTo>
                  <a:pt x="58" y="55"/>
                  <a:pt x="58" y="55"/>
                  <a:pt x="58" y="54"/>
                </a:cubicBezTo>
                <a:moveTo>
                  <a:pt x="50" y="101"/>
                </a:moveTo>
                <a:cubicBezTo>
                  <a:pt x="50" y="101"/>
                  <a:pt x="51" y="100"/>
                  <a:pt x="51" y="100"/>
                </a:cubicBezTo>
                <a:cubicBezTo>
                  <a:pt x="52" y="100"/>
                  <a:pt x="52" y="100"/>
                  <a:pt x="52" y="100"/>
                </a:cubicBezTo>
                <a:cubicBezTo>
                  <a:pt x="52" y="100"/>
                  <a:pt x="51" y="101"/>
                  <a:pt x="51" y="101"/>
                </a:cubicBezTo>
                <a:cubicBezTo>
                  <a:pt x="51" y="101"/>
                  <a:pt x="51" y="101"/>
                  <a:pt x="51" y="101"/>
                </a:cubicBezTo>
                <a:cubicBezTo>
                  <a:pt x="51" y="101"/>
                  <a:pt x="51" y="101"/>
                  <a:pt x="51" y="101"/>
                </a:cubicBezTo>
                <a:cubicBezTo>
                  <a:pt x="51" y="101"/>
                  <a:pt x="52" y="100"/>
                  <a:pt x="52" y="101"/>
                </a:cubicBezTo>
                <a:cubicBezTo>
                  <a:pt x="52" y="102"/>
                  <a:pt x="51" y="102"/>
                  <a:pt x="50" y="101"/>
                </a:cubicBezTo>
                <a:moveTo>
                  <a:pt x="44" y="138"/>
                </a:moveTo>
                <a:cubicBezTo>
                  <a:pt x="44" y="138"/>
                  <a:pt x="44" y="138"/>
                  <a:pt x="43" y="138"/>
                </a:cubicBezTo>
                <a:cubicBezTo>
                  <a:pt x="43" y="138"/>
                  <a:pt x="43" y="138"/>
                  <a:pt x="43" y="137"/>
                </a:cubicBezTo>
                <a:cubicBezTo>
                  <a:pt x="43" y="137"/>
                  <a:pt x="43" y="137"/>
                  <a:pt x="43" y="137"/>
                </a:cubicBezTo>
                <a:cubicBezTo>
                  <a:pt x="44" y="137"/>
                  <a:pt x="45" y="137"/>
                  <a:pt x="45" y="137"/>
                </a:cubicBezTo>
                <a:cubicBezTo>
                  <a:pt x="45" y="138"/>
                  <a:pt x="45" y="138"/>
                  <a:pt x="44" y="138"/>
                </a:cubicBezTo>
                <a:moveTo>
                  <a:pt x="44" y="152"/>
                </a:moveTo>
                <a:cubicBezTo>
                  <a:pt x="44" y="152"/>
                  <a:pt x="44" y="152"/>
                  <a:pt x="44" y="152"/>
                </a:cubicBezTo>
                <a:cubicBezTo>
                  <a:pt x="44" y="152"/>
                  <a:pt x="44" y="152"/>
                  <a:pt x="44" y="152"/>
                </a:cubicBezTo>
                <a:cubicBezTo>
                  <a:pt x="44" y="152"/>
                  <a:pt x="44" y="152"/>
                  <a:pt x="44" y="152"/>
                </a:cubicBezTo>
                <a:cubicBezTo>
                  <a:pt x="44" y="152"/>
                  <a:pt x="44" y="152"/>
                  <a:pt x="44" y="152"/>
                </a:cubicBezTo>
                <a:cubicBezTo>
                  <a:pt x="45" y="152"/>
                  <a:pt x="45" y="152"/>
                  <a:pt x="45" y="152"/>
                </a:cubicBezTo>
                <a:cubicBezTo>
                  <a:pt x="45" y="152"/>
                  <a:pt x="45" y="152"/>
                  <a:pt x="45" y="152"/>
                </a:cubicBezTo>
                <a:cubicBezTo>
                  <a:pt x="44" y="152"/>
                  <a:pt x="45" y="152"/>
                  <a:pt x="44" y="152"/>
                </a:cubicBezTo>
                <a:cubicBezTo>
                  <a:pt x="44" y="152"/>
                  <a:pt x="44" y="152"/>
                  <a:pt x="43" y="152"/>
                </a:cubicBezTo>
                <a:cubicBezTo>
                  <a:pt x="43" y="152"/>
                  <a:pt x="43" y="152"/>
                  <a:pt x="43" y="152"/>
                </a:cubicBezTo>
                <a:cubicBezTo>
                  <a:pt x="43" y="152"/>
                  <a:pt x="44" y="152"/>
                  <a:pt x="44" y="152"/>
                </a:cubicBezTo>
                <a:cubicBezTo>
                  <a:pt x="44" y="152"/>
                  <a:pt x="44" y="152"/>
                  <a:pt x="44" y="152"/>
                </a:cubicBezTo>
                <a:moveTo>
                  <a:pt x="41" y="137"/>
                </a:moveTo>
                <a:cubicBezTo>
                  <a:pt x="41" y="137"/>
                  <a:pt x="40" y="137"/>
                  <a:pt x="40" y="137"/>
                </a:cubicBezTo>
                <a:cubicBezTo>
                  <a:pt x="40" y="137"/>
                  <a:pt x="40" y="138"/>
                  <a:pt x="40" y="138"/>
                </a:cubicBezTo>
                <a:cubicBezTo>
                  <a:pt x="39" y="137"/>
                  <a:pt x="39" y="137"/>
                  <a:pt x="39" y="137"/>
                </a:cubicBezTo>
                <a:cubicBezTo>
                  <a:pt x="39" y="138"/>
                  <a:pt x="39" y="138"/>
                  <a:pt x="38" y="138"/>
                </a:cubicBezTo>
                <a:cubicBezTo>
                  <a:pt x="38" y="138"/>
                  <a:pt x="38" y="138"/>
                  <a:pt x="38" y="138"/>
                </a:cubicBezTo>
                <a:cubicBezTo>
                  <a:pt x="37" y="138"/>
                  <a:pt x="37" y="138"/>
                  <a:pt x="37" y="138"/>
                </a:cubicBezTo>
                <a:cubicBezTo>
                  <a:pt x="36" y="138"/>
                  <a:pt x="36" y="138"/>
                  <a:pt x="36" y="138"/>
                </a:cubicBezTo>
                <a:cubicBezTo>
                  <a:pt x="36" y="138"/>
                  <a:pt x="36" y="138"/>
                  <a:pt x="35" y="138"/>
                </a:cubicBezTo>
                <a:cubicBezTo>
                  <a:pt x="35" y="138"/>
                  <a:pt x="35" y="138"/>
                  <a:pt x="35" y="137"/>
                </a:cubicBezTo>
                <a:cubicBezTo>
                  <a:pt x="35" y="137"/>
                  <a:pt x="35" y="137"/>
                  <a:pt x="35" y="137"/>
                </a:cubicBezTo>
                <a:cubicBezTo>
                  <a:pt x="35" y="137"/>
                  <a:pt x="35" y="137"/>
                  <a:pt x="35" y="137"/>
                </a:cubicBezTo>
                <a:cubicBezTo>
                  <a:pt x="36" y="137"/>
                  <a:pt x="37" y="137"/>
                  <a:pt x="37" y="137"/>
                </a:cubicBezTo>
                <a:cubicBezTo>
                  <a:pt x="37" y="137"/>
                  <a:pt x="37" y="137"/>
                  <a:pt x="37" y="137"/>
                </a:cubicBezTo>
                <a:cubicBezTo>
                  <a:pt x="37" y="137"/>
                  <a:pt x="37" y="137"/>
                  <a:pt x="37" y="136"/>
                </a:cubicBezTo>
                <a:cubicBezTo>
                  <a:pt x="37" y="136"/>
                  <a:pt x="36" y="136"/>
                  <a:pt x="36" y="136"/>
                </a:cubicBezTo>
                <a:cubicBezTo>
                  <a:pt x="36" y="136"/>
                  <a:pt x="36" y="136"/>
                  <a:pt x="36" y="136"/>
                </a:cubicBezTo>
                <a:cubicBezTo>
                  <a:pt x="36" y="136"/>
                  <a:pt x="36" y="136"/>
                  <a:pt x="36" y="136"/>
                </a:cubicBezTo>
                <a:cubicBezTo>
                  <a:pt x="36" y="136"/>
                  <a:pt x="36" y="136"/>
                  <a:pt x="36" y="136"/>
                </a:cubicBezTo>
                <a:cubicBezTo>
                  <a:pt x="37" y="136"/>
                  <a:pt x="37" y="136"/>
                  <a:pt x="38" y="136"/>
                </a:cubicBezTo>
                <a:cubicBezTo>
                  <a:pt x="38" y="136"/>
                  <a:pt x="38" y="136"/>
                  <a:pt x="38" y="136"/>
                </a:cubicBezTo>
                <a:cubicBezTo>
                  <a:pt x="38" y="136"/>
                  <a:pt x="39" y="136"/>
                  <a:pt x="39" y="136"/>
                </a:cubicBezTo>
                <a:cubicBezTo>
                  <a:pt x="39" y="136"/>
                  <a:pt x="39" y="136"/>
                  <a:pt x="39" y="136"/>
                </a:cubicBezTo>
                <a:cubicBezTo>
                  <a:pt x="39" y="136"/>
                  <a:pt x="40" y="136"/>
                  <a:pt x="40" y="136"/>
                </a:cubicBezTo>
                <a:cubicBezTo>
                  <a:pt x="40" y="137"/>
                  <a:pt x="42" y="137"/>
                  <a:pt x="42" y="137"/>
                </a:cubicBezTo>
                <a:cubicBezTo>
                  <a:pt x="42" y="137"/>
                  <a:pt x="42" y="138"/>
                  <a:pt x="42" y="138"/>
                </a:cubicBezTo>
                <a:cubicBezTo>
                  <a:pt x="41" y="138"/>
                  <a:pt x="41" y="137"/>
                  <a:pt x="41" y="137"/>
                </a:cubicBezTo>
                <a:moveTo>
                  <a:pt x="34" y="115"/>
                </a:moveTo>
                <a:cubicBezTo>
                  <a:pt x="34" y="115"/>
                  <a:pt x="34" y="115"/>
                  <a:pt x="34" y="115"/>
                </a:cubicBezTo>
                <a:cubicBezTo>
                  <a:pt x="34" y="115"/>
                  <a:pt x="34" y="115"/>
                  <a:pt x="34" y="115"/>
                </a:cubicBezTo>
                <a:cubicBezTo>
                  <a:pt x="34" y="115"/>
                  <a:pt x="34" y="115"/>
                  <a:pt x="34" y="115"/>
                </a:cubicBezTo>
                <a:moveTo>
                  <a:pt x="33" y="115"/>
                </a:moveTo>
                <a:cubicBezTo>
                  <a:pt x="33" y="115"/>
                  <a:pt x="34" y="115"/>
                  <a:pt x="34" y="115"/>
                </a:cubicBezTo>
                <a:cubicBezTo>
                  <a:pt x="34" y="115"/>
                  <a:pt x="34" y="115"/>
                  <a:pt x="34" y="115"/>
                </a:cubicBezTo>
                <a:cubicBezTo>
                  <a:pt x="33" y="115"/>
                  <a:pt x="33" y="115"/>
                  <a:pt x="33" y="115"/>
                </a:cubicBezTo>
                <a:moveTo>
                  <a:pt x="33" y="115"/>
                </a:moveTo>
                <a:cubicBezTo>
                  <a:pt x="33" y="115"/>
                  <a:pt x="33" y="115"/>
                  <a:pt x="33" y="115"/>
                </a:cubicBezTo>
                <a:cubicBezTo>
                  <a:pt x="33" y="115"/>
                  <a:pt x="33" y="115"/>
                  <a:pt x="33" y="115"/>
                </a:cubicBezTo>
                <a:close/>
                <a:moveTo>
                  <a:pt x="32" y="138"/>
                </a:moveTo>
                <a:cubicBezTo>
                  <a:pt x="32" y="138"/>
                  <a:pt x="32" y="138"/>
                  <a:pt x="32" y="138"/>
                </a:cubicBezTo>
                <a:cubicBezTo>
                  <a:pt x="31" y="138"/>
                  <a:pt x="30" y="138"/>
                  <a:pt x="30" y="138"/>
                </a:cubicBezTo>
                <a:cubicBezTo>
                  <a:pt x="30" y="137"/>
                  <a:pt x="31" y="137"/>
                  <a:pt x="31" y="137"/>
                </a:cubicBezTo>
                <a:cubicBezTo>
                  <a:pt x="31" y="137"/>
                  <a:pt x="32" y="138"/>
                  <a:pt x="33" y="138"/>
                </a:cubicBezTo>
                <a:cubicBezTo>
                  <a:pt x="33" y="138"/>
                  <a:pt x="33" y="138"/>
                  <a:pt x="33" y="138"/>
                </a:cubicBezTo>
                <a:cubicBezTo>
                  <a:pt x="32" y="138"/>
                  <a:pt x="32" y="138"/>
                  <a:pt x="32" y="138"/>
                </a:cubicBezTo>
                <a:moveTo>
                  <a:pt x="206" y="140"/>
                </a:moveTo>
                <a:cubicBezTo>
                  <a:pt x="206" y="140"/>
                  <a:pt x="206" y="139"/>
                  <a:pt x="206" y="139"/>
                </a:cubicBezTo>
                <a:cubicBezTo>
                  <a:pt x="206" y="140"/>
                  <a:pt x="207" y="140"/>
                  <a:pt x="207" y="141"/>
                </a:cubicBezTo>
                <a:cubicBezTo>
                  <a:pt x="207" y="141"/>
                  <a:pt x="207" y="141"/>
                  <a:pt x="207" y="141"/>
                </a:cubicBezTo>
                <a:cubicBezTo>
                  <a:pt x="207" y="141"/>
                  <a:pt x="208" y="142"/>
                  <a:pt x="208" y="142"/>
                </a:cubicBezTo>
                <a:cubicBezTo>
                  <a:pt x="208" y="143"/>
                  <a:pt x="207" y="144"/>
                  <a:pt x="206" y="143"/>
                </a:cubicBezTo>
                <a:cubicBezTo>
                  <a:pt x="206" y="143"/>
                  <a:pt x="205" y="143"/>
                  <a:pt x="205" y="142"/>
                </a:cubicBezTo>
                <a:cubicBezTo>
                  <a:pt x="205" y="141"/>
                  <a:pt x="205" y="141"/>
                  <a:pt x="205" y="141"/>
                </a:cubicBezTo>
                <a:cubicBezTo>
                  <a:pt x="205" y="141"/>
                  <a:pt x="205" y="141"/>
                  <a:pt x="205" y="140"/>
                </a:cubicBezTo>
                <a:cubicBezTo>
                  <a:pt x="205" y="140"/>
                  <a:pt x="205" y="140"/>
                  <a:pt x="205" y="140"/>
                </a:cubicBezTo>
                <a:cubicBezTo>
                  <a:pt x="205" y="140"/>
                  <a:pt x="205" y="140"/>
                  <a:pt x="205" y="140"/>
                </a:cubicBezTo>
                <a:cubicBezTo>
                  <a:pt x="205" y="140"/>
                  <a:pt x="205" y="140"/>
                  <a:pt x="206" y="140"/>
                </a:cubicBezTo>
                <a:moveTo>
                  <a:pt x="123" y="75"/>
                </a:moveTo>
                <a:cubicBezTo>
                  <a:pt x="123" y="75"/>
                  <a:pt x="123" y="75"/>
                  <a:pt x="123" y="75"/>
                </a:cubicBezTo>
                <a:cubicBezTo>
                  <a:pt x="124" y="75"/>
                  <a:pt x="124" y="75"/>
                  <a:pt x="124" y="74"/>
                </a:cubicBezTo>
                <a:cubicBezTo>
                  <a:pt x="124" y="74"/>
                  <a:pt x="124" y="74"/>
                  <a:pt x="124" y="74"/>
                </a:cubicBezTo>
                <a:cubicBezTo>
                  <a:pt x="124" y="74"/>
                  <a:pt x="124" y="74"/>
                  <a:pt x="124" y="74"/>
                </a:cubicBezTo>
                <a:cubicBezTo>
                  <a:pt x="124" y="75"/>
                  <a:pt x="124" y="75"/>
                  <a:pt x="124" y="75"/>
                </a:cubicBezTo>
                <a:cubicBezTo>
                  <a:pt x="124" y="75"/>
                  <a:pt x="124" y="75"/>
                  <a:pt x="124" y="76"/>
                </a:cubicBezTo>
                <a:cubicBezTo>
                  <a:pt x="123" y="76"/>
                  <a:pt x="123" y="76"/>
                  <a:pt x="122" y="76"/>
                </a:cubicBezTo>
                <a:cubicBezTo>
                  <a:pt x="122" y="76"/>
                  <a:pt x="122" y="76"/>
                  <a:pt x="122" y="76"/>
                </a:cubicBezTo>
                <a:cubicBezTo>
                  <a:pt x="122" y="76"/>
                  <a:pt x="122" y="76"/>
                  <a:pt x="122" y="76"/>
                </a:cubicBezTo>
                <a:cubicBezTo>
                  <a:pt x="122" y="76"/>
                  <a:pt x="122" y="76"/>
                  <a:pt x="122" y="75"/>
                </a:cubicBezTo>
                <a:cubicBezTo>
                  <a:pt x="122" y="75"/>
                  <a:pt x="123" y="75"/>
                  <a:pt x="123" y="75"/>
                </a:cubicBezTo>
                <a:moveTo>
                  <a:pt x="126" y="78"/>
                </a:moveTo>
                <a:cubicBezTo>
                  <a:pt x="126" y="78"/>
                  <a:pt x="126" y="78"/>
                  <a:pt x="126" y="78"/>
                </a:cubicBezTo>
                <a:cubicBezTo>
                  <a:pt x="126" y="78"/>
                  <a:pt x="126" y="77"/>
                  <a:pt x="126" y="77"/>
                </a:cubicBezTo>
                <a:cubicBezTo>
                  <a:pt x="126" y="77"/>
                  <a:pt x="126" y="77"/>
                  <a:pt x="127" y="77"/>
                </a:cubicBezTo>
                <a:cubicBezTo>
                  <a:pt x="127" y="78"/>
                  <a:pt x="127" y="78"/>
                  <a:pt x="126" y="78"/>
                </a:cubicBezTo>
                <a:cubicBezTo>
                  <a:pt x="126" y="78"/>
                  <a:pt x="126" y="78"/>
                  <a:pt x="126" y="78"/>
                </a:cubicBezTo>
                <a:cubicBezTo>
                  <a:pt x="126" y="78"/>
                  <a:pt x="126" y="78"/>
                  <a:pt x="127" y="78"/>
                </a:cubicBezTo>
                <a:cubicBezTo>
                  <a:pt x="127" y="79"/>
                  <a:pt x="127" y="78"/>
                  <a:pt x="126" y="79"/>
                </a:cubicBezTo>
                <a:cubicBezTo>
                  <a:pt x="126" y="79"/>
                  <a:pt x="126" y="79"/>
                  <a:pt x="126" y="79"/>
                </a:cubicBezTo>
                <a:cubicBezTo>
                  <a:pt x="126" y="79"/>
                  <a:pt x="126" y="79"/>
                  <a:pt x="126" y="79"/>
                </a:cubicBezTo>
                <a:cubicBezTo>
                  <a:pt x="126" y="79"/>
                  <a:pt x="125" y="79"/>
                  <a:pt x="125" y="79"/>
                </a:cubicBezTo>
                <a:cubicBezTo>
                  <a:pt x="125" y="78"/>
                  <a:pt x="125" y="78"/>
                  <a:pt x="126" y="77"/>
                </a:cubicBezTo>
                <a:cubicBezTo>
                  <a:pt x="126" y="77"/>
                  <a:pt x="126" y="77"/>
                  <a:pt x="126" y="78"/>
                </a:cubicBezTo>
                <a:moveTo>
                  <a:pt x="40" y="107"/>
                </a:moveTo>
                <a:cubicBezTo>
                  <a:pt x="40" y="107"/>
                  <a:pt x="40" y="107"/>
                  <a:pt x="40" y="107"/>
                </a:cubicBezTo>
                <a:cubicBezTo>
                  <a:pt x="40" y="107"/>
                  <a:pt x="40" y="107"/>
                  <a:pt x="40" y="107"/>
                </a:cubicBezTo>
                <a:cubicBezTo>
                  <a:pt x="40" y="107"/>
                  <a:pt x="40" y="107"/>
                  <a:pt x="40" y="107"/>
                </a:cubicBezTo>
                <a:cubicBezTo>
                  <a:pt x="40" y="107"/>
                  <a:pt x="40" y="107"/>
                  <a:pt x="40" y="107"/>
                </a:cubicBezTo>
                <a:cubicBezTo>
                  <a:pt x="40" y="107"/>
                  <a:pt x="40" y="107"/>
                  <a:pt x="40" y="107"/>
                </a:cubicBezTo>
                <a:moveTo>
                  <a:pt x="40" y="107"/>
                </a:moveTo>
                <a:cubicBezTo>
                  <a:pt x="40" y="107"/>
                  <a:pt x="40" y="107"/>
                  <a:pt x="40" y="107"/>
                </a:cubicBezTo>
                <a:cubicBezTo>
                  <a:pt x="40" y="107"/>
                  <a:pt x="40" y="107"/>
                  <a:pt x="40" y="107"/>
                </a:cubicBezTo>
                <a:close/>
                <a:moveTo>
                  <a:pt x="33" y="114"/>
                </a:moveTo>
                <a:cubicBezTo>
                  <a:pt x="33" y="114"/>
                  <a:pt x="33" y="114"/>
                  <a:pt x="33" y="114"/>
                </a:cubicBezTo>
                <a:cubicBezTo>
                  <a:pt x="33" y="114"/>
                  <a:pt x="33" y="114"/>
                  <a:pt x="33" y="114"/>
                </a:cubicBezTo>
                <a:cubicBezTo>
                  <a:pt x="33" y="114"/>
                  <a:pt x="33" y="114"/>
                  <a:pt x="33" y="114"/>
                </a:cubicBezTo>
                <a:moveTo>
                  <a:pt x="33" y="115"/>
                </a:moveTo>
                <a:cubicBezTo>
                  <a:pt x="33" y="114"/>
                  <a:pt x="33" y="114"/>
                  <a:pt x="33" y="114"/>
                </a:cubicBezTo>
                <a:cubicBezTo>
                  <a:pt x="33" y="114"/>
                  <a:pt x="33" y="114"/>
                  <a:pt x="33" y="115"/>
                </a:cubicBezTo>
                <a:close/>
                <a:moveTo>
                  <a:pt x="33" y="114"/>
                </a:moveTo>
                <a:cubicBezTo>
                  <a:pt x="33" y="114"/>
                  <a:pt x="33" y="114"/>
                  <a:pt x="33" y="114"/>
                </a:cubicBezTo>
                <a:cubicBezTo>
                  <a:pt x="33" y="114"/>
                  <a:pt x="33" y="114"/>
                  <a:pt x="33" y="114"/>
                </a:cubicBezTo>
                <a:close/>
                <a:moveTo>
                  <a:pt x="33" y="114"/>
                </a:moveTo>
                <a:cubicBezTo>
                  <a:pt x="33" y="114"/>
                  <a:pt x="33" y="114"/>
                  <a:pt x="33" y="114"/>
                </a:cubicBezTo>
                <a:cubicBezTo>
                  <a:pt x="33" y="114"/>
                  <a:pt x="33" y="114"/>
                  <a:pt x="33" y="114"/>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 name="Freeform 150">
            <a:extLst>
              <a:ext uri="{FF2B5EF4-FFF2-40B4-BE49-F238E27FC236}">
                <a16:creationId xmlns:a16="http://schemas.microsoft.com/office/drawing/2014/main" id="{642E7D7A-A1F1-C609-5F02-E9D44CF6F88B}"/>
              </a:ext>
            </a:extLst>
          </p:cNvPr>
          <p:cNvSpPr>
            <a:spLocks noEditPoints="1"/>
          </p:cNvSpPr>
          <p:nvPr/>
        </p:nvSpPr>
        <p:spPr bwMode="auto">
          <a:xfrm>
            <a:off x="9971175" y="115661"/>
            <a:ext cx="764395" cy="764395"/>
          </a:xfrm>
          <a:custGeom>
            <a:avLst/>
            <a:gdLst/>
            <a:ahLst/>
            <a:cxnLst>
              <a:cxn ang="0">
                <a:pos x="244" y="256"/>
              </a:cxn>
              <a:cxn ang="0">
                <a:pos x="12" y="256"/>
              </a:cxn>
              <a:cxn ang="0">
                <a:pos x="0" y="244"/>
              </a:cxn>
              <a:cxn ang="0">
                <a:pos x="0" y="44"/>
              </a:cxn>
              <a:cxn ang="0">
                <a:pos x="12" y="32"/>
              </a:cxn>
              <a:cxn ang="0">
                <a:pos x="36" y="32"/>
              </a:cxn>
              <a:cxn ang="0">
                <a:pos x="36" y="44"/>
              </a:cxn>
              <a:cxn ang="0">
                <a:pos x="64" y="72"/>
              </a:cxn>
              <a:cxn ang="0">
                <a:pos x="92" y="44"/>
              </a:cxn>
              <a:cxn ang="0">
                <a:pos x="92" y="32"/>
              </a:cxn>
              <a:cxn ang="0">
                <a:pos x="164" y="32"/>
              </a:cxn>
              <a:cxn ang="0">
                <a:pos x="164" y="44"/>
              </a:cxn>
              <a:cxn ang="0">
                <a:pos x="192" y="72"/>
              </a:cxn>
              <a:cxn ang="0">
                <a:pos x="220" y="44"/>
              </a:cxn>
              <a:cxn ang="0">
                <a:pos x="220" y="32"/>
              </a:cxn>
              <a:cxn ang="0">
                <a:pos x="244" y="32"/>
              </a:cxn>
              <a:cxn ang="0">
                <a:pos x="256" y="44"/>
              </a:cxn>
              <a:cxn ang="0">
                <a:pos x="256" y="244"/>
              </a:cxn>
              <a:cxn ang="0">
                <a:pos x="244" y="256"/>
              </a:cxn>
              <a:cxn ang="0">
                <a:pos x="232" y="96"/>
              </a:cxn>
              <a:cxn ang="0">
                <a:pos x="24" y="96"/>
              </a:cxn>
              <a:cxn ang="0">
                <a:pos x="24" y="232"/>
              </a:cxn>
              <a:cxn ang="0">
                <a:pos x="232" y="232"/>
              </a:cxn>
              <a:cxn ang="0">
                <a:pos x="232" y="96"/>
              </a:cxn>
              <a:cxn ang="0">
                <a:pos x="88" y="152"/>
              </a:cxn>
              <a:cxn ang="0">
                <a:pos x="96" y="156"/>
              </a:cxn>
              <a:cxn ang="0">
                <a:pos x="116" y="175"/>
              </a:cxn>
              <a:cxn ang="0">
                <a:pos x="164" y="128"/>
              </a:cxn>
              <a:cxn ang="0">
                <a:pos x="172" y="124"/>
              </a:cxn>
              <a:cxn ang="0">
                <a:pos x="184" y="136"/>
              </a:cxn>
              <a:cxn ang="0">
                <a:pos x="180" y="144"/>
              </a:cxn>
              <a:cxn ang="0">
                <a:pos x="124" y="200"/>
              </a:cxn>
              <a:cxn ang="0">
                <a:pos x="116" y="204"/>
              </a:cxn>
              <a:cxn ang="0">
                <a:pos x="108" y="200"/>
              </a:cxn>
              <a:cxn ang="0">
                <a:pos x="80" y="172"/>
              </a:cxn>
              <a:cxn ang="0">
                <a:pos x="76" y="164"/>
              </a:cxn>
              <a:cxn ang="0">
                <a:pos x="88" y="152"/>
              </a:cxn>
              <a:cxn ang="0">
                <a:pos x="192" y="56"/>
              </a:cxn>
              <a:cxn ang="0">
                <a:pos x="180" y="44"/>
              </a:cxn>
              <a:cxn ang="0">
                <a:pos x="180" y="12"/>
              </a:cxn>
              <a:cxn ang="0">
                <a:pos x="192" y="0"/>
              </a:cxn>
              <a:cxn ang="0">
                <a:pos x="204" y="12"/>
              </a:cxn>
              <a:cxn ang="0">
                <a:pos x="204" y="44"/>
              </a:cxn>
              <a:cxn ang="0">
                <a:pos x="192" y="56"/>
              </a:cxn>
              <a:cxn ang="0">
                <a:pos x="64" y="56"/>
              </a:cxn>
              <a:cxn ang="0">
                <a:pos x="52" y="44"/>
              </a:cxn>
              <a:cxn ang="0">
                <a:pos x="52" y="12"/>
              </a:cxn>
              <a:cxn ang="0">
                <a:pos x="64" y="0"/>
              </a:cxn>
              <a:cxn ang="0">
                <a:pos x="76" y="12"/>
              </a:cxn>
              <a:cxn ang="0">
                <a:pos x="76" y="44"/>
              </a:cxn>
              <a:cxn ang="0">
                <a:pos x="64" y="56"/>
              </a:cxn>
            </a:cxnLst>
            <a:rect l="0" t="0" r="r" b="b"/>
            <a:pathLst>
              <a:path w="256" h="256">
                <a:moveTo>
                  <a:pt x="244" y="256"/>
                </a:moveTo>
                <a:cubicBezTo>
                  <a:pt x="12" y="256"/>
                  <a:pt x="12" y="256"/>
                  <a:pt x="12" y="256"/>
                </a:cubicBezTo>
                <a:cubicBezTo>
                  <a:pt x="5" y="256"/>
                  <a:pt x="0" y="251"/>
                  <a:pt x="0" y="244"/>
                </a:cubicBezTo>
                <a:cubicBezTo>
                  <a:pt x="0" y="44"/>
                  <a:pt x="0" y="44"/>
                  <a:pt x="0" y="44"/>
                </a:cubicBezTo>
                <a:cubicBezTo>
                  <a:pt x="0" y="37"/>
                  <a:pt x="5" y="32"/>
                  <a:pt x="12" y="32"/>
                </a:cubicBezTo>
                <a:cubicBezTo>
                  <a:pt x="36" y="32"/>
                  <a:pt x="36" y="32"/>
                  <a:pt x="36" y="32"/>
                </a:cubicBezTo>
                <a:cubicBezTo>
                  <a:pt x="36" y="44"/>
                  <a:pt x="36" y="44"/>
                  <a:pt x="36" y="44"/>
                </a:cubicBezTo>
                <a:cubicBezTo>
                  <a:pt x="36" y="59"/>
                  <a:pt x="49" y="72"/>
                  <a:pt x="64" y="72"/>
                </a:cubicBezTo>
                <a:cubicBezTo>
                  <a:pt x="79" y="72"/>
                  <a:pt x="92" y="59"/>
                  <a:pt x="92" y="44"/>
                </a:cubicBezTo>
                <a:cubicBezTo>
                  <a:pt x="92" y="32"/>
                  <a:pt x="92" y="32"/>
                  <a:pt x="92" y="32"/>
                </a:cubicBezTo>
                <a:cubicBezTo>
                  <a:pt x="164" y="32"/>
                  <a:pt x="164" y="32"/>
                  <a:pt x="164" y="32"/>
                </a:cubicBezTo>
                <a:cubicBezTo>
                  <a:pt x="164" y="44"/>
                  <a:pt x="164" y="44"/>
                  <a:pt x="164" y="44"/>
                </a:cubicBezTo>
                <a:cubicBezTo>
                  <a:pt x="164" y="59"/>
                  <a:pt x="177" y="72"/>
                  <a:pt x="192" y="72"/>
                </a:cubicBezTo>
                <a:cubicBezTo>
                  <a:pt x="207" y="72"/>
                  <a:pt x="220" y="59"/>
                  <a:pt x="220" y="44"/>
                </a:cubicBezTo>
                <a:cubicBezTo>
                  <a:pt x="220" y="32"/>
                  <a:pt x="220" y="32"/>
                  <a:pt x="220" y="32"/>
                </a:cubicBezTo>
                <a:cubicBezTo>
                  <a:pt x="244" y="32"/>
                  <a:pt x="244" y="32"/>
                  <a:pt x="244" y="32"/>
                </a:cubicBezTo>
                <a:cubicBezTo>
                  <a:pt x="251" y="32"/>
                  <a:pt x="256" y="37"/>
                  <a:pt x="256" y="44"/>
                </a:cubicBezTo>
                <a:cubicBezTo>
                  <a:pt x="256" y="244"/>
                  <a:pt x="256" y="244"/>
                  <a:pt x="256" y="244"/>
                </a:cubicBezTo>
                <a:cubicBezTo>
                  <a:pt x="256" y="251"/>
                  <a:pt x="251" y="256"/>
                  <a:pt x="244" y="256"/>
                </a:cubicBezTo>
                <a:moveTo>
                  <a:pt x="232" y="96"/>
                </a:moveTo>
                <a:cubicBezTo>
                  <a:pt x="24" y="96"/>
                  <a:pt x="24" y="96"/>
                  <a:pt x="24" y="96"/>
                </a:cubicBezTo>
                <a:cubicBezTo>
                  <a:pt x="24" y="232"/>
                  <a:pt x="24" y="232"/>
                  <a:pt x="24" y="232"/>
                </a:cubicBezTo>
                <a:cubicBezTo>
                  <a:pt x="232" y="232"/>
                  <a:pt x="232" y="232"/>
                  <a:pt x="232" y="232"/>
                </a:cubicBezTo>
                <a:lnTo>
                  <a:pt x="232" y="96"/>
                </a:lnTo>
                <a:close/>
                <a:moveTo>
                  <a:pt x="88" y="152"/>
                </a:moveTo>
                <a:cubicBezTo>
                  <a:pt x="91" y="152"/>
                  <a:pt x="94" y="153"/>
                  <a:pt x="96" y="156"/>
                </a:cubicBezTo>
                <a:cubicBezTo>
                  <a:pt x="116" y="175"/>
                  <a:pt x="116" y="175"/>
                  <a:pt x="116" y="175"/>
                </a:cubicBezTo>
                <a:cubicBezTo>
                  <a:pt x="164" y="128"/>
                  <a:pt x="164" y="128"/>
                  <a:pt x="164" y="128"/>
                </a:cubicBezTo>
                <a:cubicBezTo>
                  <a:pt x="166" y="125"/>
                  <a:pt x="169" y="124"/>
                  <a:pt x="172" y="124"/>
                </a:cubicBezTo>
                <a:cubicBezTo>
                  <a:pt x="179" y="124"/>
                  <a:pt x="184" y="129"/>
                  <a:pt x="184" y="136"/>
                </a:cubicBezTo>
                <a:cubicBezTo>
                  <a:pt x="184" y="139"/>
                  <a:pt x="183" y="142"/>
                  <a:pt x="180" y="144"/>
                </a:cubicBezTo>
                <a:cubicBezTo>
                  <a:pt x="124" y="200"/>
                  <a:pt x="124" y="200"/>
                  <a:pt x="124" y="200"/>
                </a:cubicBezTo>
                <a:cubicBezTo>
                  <a:pt x="122" y="203"/>
                  <a:pt x="119" y="204"/>
                  <a:pt x="116" y="204"/>
                </a:cubicBezTo>
                <a:cubicBezTo>
                  <a:pt x="113" y="204"/>
                  <a:pt x="110" y="203"/>
                  <a:pt x="108" y="200"/>
                </a:cubicBezTo>
                <a:cubicBezTo>
                  <a:pt x="80" y="172"/>
                  <a:pt x="80" y="172"/>
                  <a:pt x="80" y="172"/>
                </a:cubicBezTo>
                <a:cubicBezTo>
                  <a:pt x="77" y="170"/>
                  <a:pt x="76" y="167"/>
                  <a:pt x="76" y="164"/>
                </a:cubicBezTo>
                <a:cubicBezTo>
                  <a:pt x="76" y="157"/>
                  <a:pt x="81" y="152"/>
                  <a:pt x="88" y="152"/>
                </a:cubicBezTo>
                <a:moveTo>
                  <a:pt x="192" y="56"/>
                </a:moveTo>
                <a:cubicBezTo>
                  <a:pt x="185" y="56"/>
                  <a:pt x="180" y="51"/>
                  <a:pt x="180" y="44"/>
                </a:cubicBezTo>
                <a:cubicBezTo>
                  <a:pt x="180" y="12"/>
                  <a:pt x="180" y="12"/>
                  <a:pt x="180" y="12"/>
                </a:cubicBezTo>
                <a:cubicBezTo>
                  <a:pt x="180" y="5"/>
                  <a:pt x="185" y="0"/>
                  <a:pt x="192" y="0"/>
                </a:cubicBezTo>
                <a:cubicBezTo>
                  <a:pt x="199" y="0"/>
                  <a:pt x="204" y="5"/>
                  <a:pt x="204" y="12"/>
                </a:cubicBezTo>
                <a:cubicBezTo>
                  <a:pt x="204" y="44"/>
                  <a:pt x="204" y="44"/>
                  <a:pt x="204" y="44"/>
                </a:cubicBezTo>
                <a:cubicBezTo>
                  <a:pt x="204" y="51"/>
                  <a:pt x="199" y="56"/>
                  <a:pt x="192" y="56"/>
                </a:cubicBezTo>
                <a:moveTo>
                  <a:pt x="64" y="56"/>
                </a:moveTo>
                <a:cubicBezTo>
                  <a:pt x="57" y="56"/>
                  <a:pt x="52" y="51"/>
                  <a:pt x="52" y="44"/>
                </a:cubicBezTo>
                <a:cubicBezTo>
                  <a:pt x="52" y="12"/>
                  <a:pt x="52" y="12"/>
                  <a:pt x="52" y="12"/>
                </a:cubicBezTo>
                <a:cubicBezTo>
                  <a:pt x="52" y="5"/>
                  <a:pt x="57" y="0"/>
                  <a:pt x="64" y="0"/>
                </a:cubicBezTo>
                <a:cubicBezTo>
                  <a:pt x="71" y="0"/>
                  <a:pt x="76" y="5"/>
                  <a:pt x="76" y="12"/>
                </a:cubicBezTo>
                <a:cubicBezTo>
                  <a:pt x="76" y="44"/>
                  <a:pt x="76" y="44"/>
                  <a:pt x="76" y="44"/>
                </a:cubicBezTo>
                <a:cubicBezTo>
                  <a:pt x="76" y="51"/>
                  <a:pt x="71" y="56"/>
                  <a:pt x="64" y="56"/>
                </a:cubicBezTo>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7" name="Group 16">
            <a:extLst>
              <a:ext uri="{FF2B5EF4-FFF2-40B4-BE49-F238E27FC236}">
                <a16:creationId xmlns:a16="http://schemas.microsoft.com/office/drawing/2014/main" id="{26AB23BC-7E65-77D1-C970-0CFFDBC040D7}"/>
              </a:ext>
            </a:extLst>
          </p:cNvPr>
          <p:cNvGrpSpPr/>
          <p:nvPr/>
        </p:nvGrpSpPr>
        <p:grpSpPr>
          <a:xfrm>
            <a:off x="1242594" y="146073"/>
            <a:ext cx="904530" cy="903110"/>
            <a:chOff x="7770813" y="2224088"/>
            <a:chExt cx="1011237" cy="1009650"/>
          </a:xfrm>
          <a:solidFill>
            <a:schemeClr val="bg1"/>
          </a:solidFill>
        </p:grpSpPr>
        <p:sp>
          <p:nvSpPr>
            <p:cNvPr id="18" name="Freeform 6">
              <a:extLst>
                <a:ext uri="{FF2B5EF4-FFF2-40B4-BE49-F238E27FC236}">
                  <a16:creationId xmlns:a16="http://schemas.microsoft.com/office/drawing/2014/main" id="{B9557AA4-B9A3-EDDD-88E4-346104973E54}"/>
                </a:ext>
              </a:extLst>
            </p:cNvPr>
            <p:cNvSpPr>
              <a:spLocks noEditPoints="1"/>
            </p:cNvSpPr>
            <p:nvPr/>
          </p:nvSpPr>
          <p:spPr bwMode="auto">
            <a:xfrm>
              <a:off x="7770813" y="2224088"/>
              <a:ext cx="1011237" cy="1009650"/>
            </a:xfrm>
            <a:custGeom>
              <a:avLst/>
              <a:gdLst>
                <a:gd name="T0" fmla="*/ 1640 w 3822"/>
                <a:gd name="T1" fmla="*/ 615 h 3818"/>
                <a:gd name="T2" fmla="*/ 1246 w 3822"/>
                <a:gd name="T3" fmla="*/ 796 h 3818"/>
                <a:gd name="T4" fmla="*/ 850 w 3822"/>
                <a:gd name="T5" fmla="*/ 593 h 3818"/>
                <a:gd name="T6" fmla="*/ 587 w 3822"/>
                <a:gd name="T7" fmla="*/ 835 h 3818"/>
                <a:gd name="T8" fmla="*/ 805 w 3822"/>
                <a:gd name="T9" fmla="*/ 1211 h 3818"/>
                <a:gd name="T10" fmla="*/ 644 w 3822"/>
                <a:gd name="T11" fmla="*/ 1617 h 3818"/>
                <a:gd name="T12" fmla="*/ 218 w 3822"/>
                <a:gd name="T13" fmla="*/ 1740 h 3818"/>
                <a:gd name="T14" fmla="*/ 594 w 3822"/>
                <a:gd name="T15" fmla="*/ 2170 h 3818"/>
                <a:gd name="T16" fmla="*/ 754 w 3822"/>
                <a:gd name="T17" fmla="*/ 2496 h 3818"/>
                <a:gd name="T18" fmla="*/ 597 w 3822"/>
                <a:gd name="T19" fmla="*/ 2968 h 3818"/>
                <a:gd name="T20" fmla="*/ 849 w 3822"/>
                <a:gd name="T21" fmla="*/ 3240 h 3818"/>
                <a:gd name="T22" fmla="*/ 1184 w 3822"/>
                <a:gd name="T23" fmla="*/ 3019 h 3818"/>
                <a:gd name="T24" fmla="*/ 1503 w 3822"/>
                <a:gd name="T25" fmla="*/ 3140 h 3818"/>
                <a:gd name="T26" fmla="*/ 1722 w 3822"/>
                <a:gd name="T27" fmla="*/ 3587 h 3818"/>
                <a:gd name="T28" fmla="*/ 2100 w 3822"/>
                <a:gd name="T29" fmla="*/ 3587 h 3818"/>
                <a:gd name="T30" fmla="*/ 2323 w 3822"/>
                <a:gd name="T31" fmla="*/ 3140 h 3818"/>
                <a:gd name="T32" fmla="*/ 2666 w 3822"/>
                <a:gd name="T33" fmla="*/ 3019 h 3818"/>
                <a:gd name="T34" fmla="*/ 2983 w 3822"/>
                <a:gd name="T35" fmla="*/ 3232 h 3818"/>
                <a:gd name="T36" fmla="*/ 3034 w 3822"/>
                <a:gd name="T37" fmla="*/ 2684 h 3818"/>
                <a:gd name="T38" fmla="*/ 3111 w 3822"/>
                <a:gd name="T39" fmla="*/ 2405 h 3818"/>
                <a:gd name="T40" fmla="*/ 3255 w 3822"/>
                <a:gd name="T41" fmla="*/ 2154 h 3818"/>
                <a:gd name="T42" fmla="*/ 3607 w 3822"/>
                <a:gd name="T43" fmla="*/ 1732 h 3818"/>
                <a:gd name="T44" fmla="*/ 3178 w 3822"/>
                <a:gd name="T45" fmla="*/ 1609 h 3818"/>
                <a:gd name="T46" fmla="*/ 3016 w 3822"/>
                <a:gd name="T47" fmla="*/ 1204 h 3818"/>
                <a:gd name="T48" fmla="*/ 3231 w 3822"/>
                <a:gd name="T49" fmla="*/ 829 h 3818"/>
                <a:gd name="T50" fmla="*/ 2969 w 3822"/>
                <a:gd name="T51" fmla="*/ 588 h 3818"/>
                <a:gd name="T52" fmla="*/ 2572 w 3822"/>
                <a:gd name="T53" fmla="*/ 792 h 3818"/>
                <a:gd name="T54" fmla="*/ 2169 w 3822"/>
                <a:gd name="T55" fmla="*/ 611 h 3818"/>
                <a:gd name="T56" fmla="*/ 1737 w 3822"/>
                <a:gd name="T57" fmla="*/ 215 h 3818"/>
                <a:gd name="T58" fmla="*/ 2238 w 3822"/>
                <a:gd name="T59" fmla="*/ 68 h 3818"/>
                <a:gd name="T60" fmla="*/ 2533 w 3822"/>
                <a:gd name="T61" fmla="*/ 530 h 3818"/>
                <a:gd name="T62" fmla="*/ 3016 w 3822"/>
                <a:gd name="T63" fmla="*/ 375 h 3818"/>
                <a:gd name="T64" fmla="*/ 3427 w 3822"/>
                <a:gd name="T65" fmla="*/ 739 h 3818"/>
                <a:gd name="T66" fmla="*/ 3408 w 3822"/>
                <a:gd name="T67" fmla="*/ 983 h 3818"/>
                <a:gd name="T68" fmla="*/ 3698 w 3822"/>
                <a:gd name="T69" fmla="*/ 1532 h 3818"/>
                <a:gd name="T70" fmla="*/ 3822 w 3822"/>
                <a:gd name="T71" fmla="*/ 1741 h 3818"/>
                <a:gd name="T72" fmla="*/ 3727 w 3822"/>
                <a:gd name="T73" fmla="*/ 2267 h 3818"/>
                <a:gd name="T74" fmla="*/ 3249 w 3822"/>
                <a:gd name="T75" fmla="*/ 2615 h 3818"/>
                <a:gd name="T76" fmla="*/ 3440 w 3822"/>
                <a:gd name="T77" fmla="*/ 3046 h 3818"/>
                <a:gd name="T78" fmla="*/ 3050 w 3822"/>
                <a:gd name="T79" fmla="*/ 3436 h 3818"/>
                <a:gd name="T80" fmla="*/ 2619 w 3822"/>
                <a:gd name="T81" fmla="*/ 3246 h 3818"/>
                <a:gd name="T82" fmla="*/ 2269 w 3822"/>
                <a:gd name="T83" fmla="*/ 3722 h 3818"/>
                <a:gd name="T84" fmla="*/ 1742 w 3822"/>
                <a:gd name="T85" fmla="*/ 3818 h 3818"/>
                <a:gd name="T86" fmla="*/ 1533 w 3822"/>
                <a:gd name="T87" fmla="*/ 3692 h 3818"/>
                <a:gd name="T88" fmla="*/ 988 w 3822"/>
                <a:gd name="T89" fmla="*/ 3409 h 3818"/>
                <a:gd name="T90" fmla="*/ 744 w 3822"/>
                <a:gd name="T91" fmla="*/ 3427 h 3818"/>
                <a:gd name="T92" fmla="*/ 380 w 3822"/>
                <a:gd name="T93" fmla="*/ 3016 h 3818"/>
                <a:gd name="T94" fmla="*/ 536 w 3822"/>
                <a:gd name="T95" fmla="*/ 2539 h 3818"/>
                <a:gd name="T96" fmla="*/ 68 w 3822"/>
                <a:gd name="T97" fmla="*/ 2252 h 3818"/>
                <a:gd name="T98" fmla="*/ 3 w 3822"/>
                <a:gd name="T99" fmla="*/ 1711 h 3818"/>
                <a:gd name="T100" fmla="*/ 160 w 3822"/>
                <a:gd name="T101" fmla="*/ 1525 h 3818"/>
                <a:gd name="T102" fmla="*/ 390 w 3822"/>
                <a:gd name="T103" fmla="*/ 955 h 3818"/>
                <a:gd name="T104" fmla="*/ 410 w 3822"/>
                <a:gd name="T105" fmla="*/ 712 h 3818"/>
                <a:gd name="T106" fmla="*/ 841 w 3822"/>
                <a:gd name="T107" fmla="*/ 376 h 3818"/>
                <a:gd name="T108" fmla="*/ 1368 w 3822"/>
                <a:gd name="T109" fmla="*/ 499 h 3818"/>
                <a:gd name="T110" fmla="*/ 1598 w 3822"/>
                <a:gd name="T111" fmla="*/ 45 h 3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822" h="3818">
                  <a:moveTo>
                    <a:pt x="1737" y="215"/>
                  </a:moveTo>
                  <a:lnTo>
                    <a:pt x="1728" y="217"/>
                  </a:lnTo>
                  <a:lnTo>
                    <a:pt x="1721" y="224"/>
                  </a:lnTo>
                  <a:lnTo>
                    <a:pt x="1716" y="232"/>
                  </a:lnTo>
                  <a:lnTo>
                    <a:pt x="1659" y="570"/>
                  </a:lnTo>
                  <a:lnTo>
                    <a:pt x="1652" y="594"/>
                  </a:lnTo>
                  <a:lnTo>
                    <a:pt x="1640" y="615"/>
                  </a:lnTo>
                  <a:lnTo>
                    <a:pt x="1623" y="632"/>
                  </a:lnTo>
                  <a:lnTo>
                    <a:pt x="1604" y="646"/>
                  </a:lnTo>
                  <a:lnTo>
                    <a:pt x="1580" y="655"/>
                  </a:lnTo>
                  <a:lnTo>
                    <a:pt x="1493" y="682"/>
                  </a:lnTo>
                  <a:lnTo>
                    <a:pt x="1409" y="715"/>
                  </a:lnTo>
                  <a:lnTo>
                    <a:pt x="1326" y="753"/>
                  </a:lnTo>
                  <a:lnTo>
                    <a:pt x="1246" y="796"/>
                  </a:lnTo>
                  <a:lnTo>
                    <a:pt x="1224" y="806"/>
                  </a:lnTo>
                  <a:lnTo>
                    <a:pt x="1200" y="811"/>
                  </a:lnTo>
                  <a:lnTo>
                    <a:pt x="1175" y="810"/>
                  </a:lnTo>
                  <a:lnTo>
                    <a:pt x="1151" y="804"/>
                  </a:lnTo>
                  <a:lnTo>
                    <a:pt x="1129" y="791"/>
                  </a:lnTo>
                  <a:lnTo>
                    <a:pt x="853" y="595"/>
                  </a:lnTo>
                  <a:lnTo>
                    <a:pt x="850" y="593"/>
                  </a:lnTo>
                  <a:lnTo>
                    <a:pt x="845" y="592"/>
                  </a:lnTo>
                  <a:lnTo>
                    <a:pt x="841" y="592"/>
                  </a:lnTo>
                  <a:lnTo>
                    <a:pt x="837" y="592"/>
                  </a:lnTo>
                  <a:lnTo>
                    <a:pt x="834" y="593"/>
                  </a:lnTo>
                  <a:lnTo>
                    <a:pt x="830" y="594"/>
                  </a:lnTo>
                  <a:lnTo>
                    <a:pt x="826" y="597"/>
                  </a:lnTo>
                  <a:lnTo>
                    <a:pt x="587" y="835"/>
                  </a:lnTo>
                  <a:lnTo>
                    <a:pt x="583" y="843"/>
                  </a:lnTo>
                  <a:lnTo>
                    <a:pt x="582" y="854"/>
                  </a:lnTo>
                  <a:lnTo>
                    <a:pt x="585" y="863"/>
                  </a:lnTo>
                  <a:lnTo>
                    <a:pt x="784" y="1141"/>
                  </a:lnTo>
                  <a:lnTo>
                    <a:pt x="797" y="1163"/>
                  </a:lnTo>
                  <a:lnTo>
                    <a:pt x="803" y="1187"/>
                  </a:lnTo>
                  <a:lnTo>
                    <a:pt x="805" y="1211"/>
                  </a:lnTo>
                  <a:lnTo>
                    <a:pt x="800" y="1235"/>
                  </a:lnTo>
                  <a:lnTo>
                    <a:pt x="790" y="1259"/>
                  </a:lnTo>
                  <a:lnTo>
                    <a:pt x="747" y="1337"/>
                  </a:lnTo>
                  <a:lnTo>
                    <a:pt x="709" y="1421"/>
                  </a:lnTo>
                  <a:lnTo>
                    <a:pt x="678" y="1506"/>
                  </a:lnTo>
                  <a:lnTo>
                    <a:pt x="654" y="1593"/>
                  </a:lnTo>
                  <a:lnTo>
                    <a:pt x="644" y="1617"/>
                  </a:lnTo>
                  <a:lnTo>
                    <a:pt x="630" y="1637"/>
                  </a:lnTo>
                  <a:lnTo>
                    <a:pt x="612" y="1653"/>
                  </a:lnTo>
                  <a:lnTo>
                    <a:pt x="591" y="1666"/>
                  </a:lnTo>
                  <a:lnTo>
                    <a:pt x="567" y="1673"/>
                  </a:lnTo>
                  <a:lnTo>
                    <a:pt x="233" y="1728"/>
                  </a:lnTo>
                  <a:lnTo>
                    <a:pt x="224" y="1732"/>
                  </a:lnTo>
                  <a:lnTo>
                    <a:pt x="218" y="1740"/>
                  </a:lnTo>
                  <a:lnTo>
                    <a:pt x="216" y="1749"/>
                  </a:lnTo>
                  <a:lnTo>
                    <a:pt x="216" y="2085"/>
                  </a:lnTo>
                  <a:lnTo>
                    <a:pt x="218" y="2095"/>
                  </a:lnTo>
                  <a:lnTo>
                    <a:pt x="224" y="2102"/>
                  </a:lnTo>
                  <a:lnTo>
                    <a:pt x="233" y="2105"/>
                  </a:lnTo>
                  <a:lnTo>
                    <a:pt x="571" y="2163"/>
                  </a:lnTo>
                  <a:lnTo>
                    <a:pt x="594" y="2170"/>
                  </a:lnTo>
                  <a:lnTo>
                    <a:pt x="617" y="2182"/>
                  </a:lnTo>
                  <a:lnTo>
                    <a:pt x="634" y="2199"/>
                  </a:lnTo>
                  <a:lnTo>
                    <a:pt x="648" y="2219"/>
                  </a:lnTo>
                  <a:lnTo>
                    <a:pt x="657" y="2242"/>
                  </a:lnTo>
                  <a:lnTo>
                    <a:pt x="683" y="2329"/>
                  </a:lnTo>
                  <a:lnTo>
                    <a:pt x="715" y="2414"/>
                  </a:lnTo>
                  <a:lnTo>
                    <a:pt x="754" y="2496"/>
                  </a:lnTo>
                  <a:lnTo>
                    <a:pt x="798" y="2575"/>
                  </a:lnTo>
                  <a:lnTo>
                    <a:pt x="808" y="2598"/>
                  </a:lnTo>
                  <a:lnTo>
                    <a:pt x="813" y="2623"/>
                  </a:lnTo>
                  <a:lnTo>
                    <a:pt x="812" y="2647"/>
                  </a:lnTo>
                  <a:lnTo>
                    <a:pt x="805" y="2671"/>
                  </a:lnTo>
                  <a:lnTo>
                    <a:pt x="793" y="2694"/>
                  </a:lnTo>
                  <a:lnTo>
                    <a:pt x="597" y="2968"/>
                  </a:lnTo>
                  <a:lnTo>
                    <a:pt x="593" y="2978"/>
                  </a:lnTo>
                  <a:lnTo>
                    <a:pt x="594" y="2987"/>
                  </a:lnTo>
                  <a:lnTo>
                    <a:pt x="599" y="2996"/>
                  </a:lnTo>
                  <a:lnTo>
                    <a:pt x="837" y="3233"/>
                  </a:lnTo>
                  <a:lnTo>
                    <a:pt x="841" y="3236"/>
                  </a:lnTo>
                  <a:lnTo>
                    <a:pt x="845" y="3239"/>
                  </a:lnTo>
                  <a:lnTo>
                    <a:pt x="849" y="3240"/>
                  </a:lnTo>
                  <a:lnTo>
                    <a:pt x="852" y="3240"/>
                  </a:lnTo>
                  <a:lnTo>
                    <a:pt x="856" y="3240"/>
                  </a:lnTo>
                  <a:lnTo>
                    <a:pt x="860" y="3238"/>
                  </a:lnTo>
                  <a:lnTo>
                    <a:pt x="864" y="3236"/>
                  </a:lnTo>
                  <a:lnTo>
                    <a:pt x="1144" y="3037"/>
                  </a:lnTo>
                  <a:lnTo>
                    <a:pt x="1164" y="3026"/>
                  </a:lnTo>
                  <a:lnTo>
                    <a:pt x="1184" y="3019"/>
                  </a:lnTo>
                  <a:lnTo>
                    <a:pt x="1205" y="3017"/>
                  </a:lnTo>
                  <a:lnTo>
                    <a:pt x="1224" y="3019"/>
                  </a:lnTo>
                  <a:lnTo>
                    <a:pt x="1242" y="3024"/>
                  </a:lnTo>
                  <a:lnTo>
                    <a:pt x="1260" y="3032"/>
                  </a:lnTo>
                  <a:lnTo>
                    <a:pt x="1339" y="3073"/>
                  </a:lnTo>
                  <a:lnTo>
                    <a:pt x="1420" y="3110"/>
                  </a:lnTo>
                  <a:lnTo>
                    <a:pt x="1503" y="3140"/>
                  </a:lnTo>
                  <a:lnTo>
                    <a:pt x="1587" y="3166"/>
                  </a:lnTo>
                  <a:lnTo>
                    <a:pt x="1611" y="3175"/>
                  </a:lnTo>
                  <a:lnTo>
                    <a:pt x="1630" y="3189"/>
                  </a:lnTo>
                  <a:lnTo>
                    <a:pt x="1648" y="3206"/>
                  </a:lnTo>
                  <a:lnTo>
                    <a:pt x="1659" y="3227"/>
                  </a:lnTo>
                  <a:lnTo>
                    <a:pt x="1666" y="3251"/>
                  </a:lnTo>
                  <a:lnTo>
                    <a:pt x="1722" y="3587"/>
                  </a:lnTo>
                  <a:lnTo>
                    <a:pt x="1726" y="3596"/>
                  </a:lnTo>
                  <a:lnTo>
                    <a:pt x="1734" y="3602"/>
                  </a:lnTo>
                  <a:lnTo>
                    <a:pt x="1743" y="3604"/>
                  </a:lnTo>
                  <a:lnTo>
                    <a:pt x="2080" y="3604"/>
                  </a:lnTo>
                  <a:lnTo>
                    <a:pt x="2089" y="3602"/>
                  </a:lnTo>
                  <a:lnTo>
                    <a:pt x="2096" y="3596"/>
                  </a:lnTo>
                  <a:lnTo>
                    <a:pt x="2100" y="3587"/>
                  </a:lnTo>
                  <a:lnTo>
                    <a:pt x="2156" y="3251"/>
                  </a:lnTo>
                  <a:lnTo>
                    <a:pt x="2163" y="3228"/>
                  </a:lnTo>
                  <a:lnTo>
                    <a:pt x="2175" y="3206"/>
                  </a:lnTo>
                  <a:lnTo>
                    <a:pt x="2191" y="3189"/>
                  </a:lnTo>
                  <a:lnTo>
                    <a:pt x="2212" y="3175"/>
                  </a:lnTo>
                  <a:lnTo>
                    <a:pt x="2235" y="3166"/>
                  </a:lnTo>
                  <a:lnTo>
                    <a:pt x="2323" y="3140"/>
                  </a:lnTo>
                  <a:lnTo>
                    <a:pt x="2407" y="3109"/>
                  </a:lnTo>
                  <a:lnTo>
                    <a:pt x="2491" y="3071"/>
                  </a:lnTo>
                  <a:lnTo>
                    <a:pt x="2570" y="3026"/>
                  </a:lnTo>
                  <a:lnTo>
                    <a:pt x="2593" y="3017"/>
                  </a:lnTo>
                  <a:lnTo>
                    <a:pt x="2618" y="3013"/>
                  </a:lnTo>
                  <a:lnTo>
                    <a:pt x="2642" y="3014"/>
                  </a:lnTo>
                  <a:lnTo>
                    <a:pt x="2666" y="3019"/>
                  </a:lnTo>
                  <a:lnTo>
                    <a:pt x="2687" y="3032"/>
                  </a:lnTo>
                  <a:lnTo>
                    <a:pt x="2965" y="3228"/>
                  </a:lnTo>
                  <a:lnTo>
                    <a:pt x="2968" y="3231"/>
                  </a:lnTo>
                  <a:lnTo>
                    <a:pt x="2972" y="3232"/>
                  </a:lnTo>
                  <a:lnTo>
                    <a:pt x="2976" y="3233"/>
                  </a:lnTo>
                  <a:lnTo>
                    <a:pt x="2980" y="3233"/>
                  </a:lnTo>
                  <a:lnTo>
                    <a:pt x="2983" y="3232"/>
                  </a:lnTo>
                  <a:lnTo>
                    <a:pt x="2988" y="3229"/>
                  </a:lnTo>
                  <a:lnTo>
                    <a:pt x="2991" y="3226"/>
                  </a:lnTo>
                  <a:lnTo>
                    <a:pt x="3230" y="2988"/>
                  </a:lnTo>
                  <a:lnTo>
                    <a:pt x="3235" y="2980"/>
                  </a:lnTo>
                  <a:lnTo>
                    <a:pt x="3235" y="2971"/>
                  </a:lnTo>
                  <a:lnTo>
                    <a:pt x="3232" y="2961"/>
                  </a:lnTo>
                  <a:lnTo>
                    <a:pt x="3034" y="2684"/>
                  </a:lnTo>
                  <a:lnTo>
                    <a:pt x="3023" y="2662"/>
                  </a:lnTo>
                  <a:lnTo>
                    <a:pt x="3016" y="2638"/>
                  </a:lnTo>
                  <a:lnTo>
                    <a:pt x="3016" y="2613"/>
                  </a:lnTo>
                  <a:lnTo>
                    <a:pt x="3021" y="2589"/>
                  </a:lnTo>
                  <a:lnTo>
                    <a:pt x="3030" y="2567"/>
                  </a:lnTo>
                  <a:lnTo>
                    <a:pt x="3074" y="2487"/>
                  </a:lnTo>
                  <a:lnTo>
                    <a:pt x="3111" y="2405"/>
                  </a:lnTo>
                  <a:lnTo>
                    <a:pt x="3144" y="2320"/>
                  </a:lnTo>
                  <a:lnTo>
                    <a:pt x="3169" y="2233"/>
                  </a:lnTo>
                  <a:lnTo>
                    <a:pt x="3178" y="2210"/>
                  </a:lnTo>
                  <a:lnTo>
                    <a:pt x="3191" y="2189"/>
                  </a:lnTo>
                  <a:lnTo>
                    <a:pt x="3210" y="2173"/>
                  </a:lnTo>
                  <a:lnTo>
                    <a:pt x="3231" y="2161"/>
                  </a:lnTo>
                  <a:lnTo>
                    <a:pt x="3255" y="2154"/>
                  </a:lnTo>
                  <a:lnTo>
                    <a:pt x="3591" y="2097"/>
                  </a:lnTo>
                  <a:lnTo>
                    <a:pt x="3600" y="2094"/>
                  </a:lnTo>
                  <a:lnTo>
                    <a:pt x="3606" y="2087"/>
                  </a:lnTo>
                  <a:lnTo>
                    <a:pt x="3608" y="2078"/>
                  </a:lnTo>
                  <a:lnTo>
                    <a:pt x="3609" y="2078"/>
                  </a:lnTo>
                  <a:lnTo>
                    <a:pt x="3609" y="1741"/>
                  </a:lnTo>
                  <a:lnTo>
                    <a:pt x="3607" y="1732"/>
                  </a:lnTo>
                  <a:lnTo>
                    <a:pt x="3601" y="1725"/>
                  </a:lnTo>
                  <a:lnTo>
                    <a:pt x="3592" y="1720"/>
                  </a:lnTo>
                  <a:lnTo>
                    <a:pt x="3256" y="1663"/>
                  </a:lnTo>
                  <a:lnTo>
                    <a:pt x="3232" y="1658"/>
                  </a:lnTo>
                  <a:lnTo>
                    <a:pt x="3211" y="1645"/>
                  </a:lnTo>
                  <a:lnTo>
                    <a:pt x="3192" y="1629"/>
                  </a:lnTo>
                  <a:lnTo>
                    <a:pt x="3178" y="1609"/>
                  </a:lnTo>
                  <a:lnTo>
                    <a:pt x="3170" y="1585"/>
                  </a:lnTo>
                  <a:lnTo>
                    <a:pt x="3145" y="1498"/>
                  </a:lnTo>
                  <a:lnTo>
                    <a:pt x="3112" y="1413"/>
                  </a:lnTo>
                  <a:lnTo>
                    <a:pt x="3075" y="1331"/>
                  </a:lnTo>
                  <a:lnTo>
                    <a:pt x="3031" y="1250"/>
                  </a:lnTo>
                  <a:lnTo>
                    <a:pt x="3021" y="1228"/>
                  </a:lnTo>
                  <a:lnTo>
                    <a:pt x="3016" y="1204"/>
                  </a:lnTo>
                  <a:lnTo>
                    <a:pt x="3017" y="1180"/>
                  </a:lnTo>
                  <a:lnTo>
                    <a:pt x="3024" y="1155"/>
                  </a:lnTo>
                  <a:lnTo>
                    <a:pt x="3036" y="1133"/>
                  </a:lnTo>
                  <a:lnTo>
                    <a:pt x="3233" y="857"/>
                  </a:lnTo>
                  <a:lnTo>
                    <a:pt x="3237" y="848"/>
                  </a:lnTo>
                  <a:lnTo>
                    <a:pt x="3235" y="838"/>
                  </a:lnTo>
                  <a:lnTo>
                    <a:pt x="3231" y="829"/>
                  </a:lnTo>
                  <a:lnTo>
                    <a:pt x="2993" y="592"/>
                  </a:lnTo>
                  <a:lnTo>
                    <a:pt x="2988" y="589"/>
                  </a:lnTo>
                  <a:lnTo>
                    <a:pt x="2985" y="587"/>
                  </a:lnTo>
                  <a:lnTo>
                    <a:pt x="2981" y="586"/>
                  </a:lnTo>
                  <a:lnTo>
                    <a:pt x="2978" y="586"/>
                  </a:lnTo>
                  <a:lnTo>
                    <a:pt x="2974" y="586"/>
                  </a:lnTo>
                  <a:lnTo>
                    <a:pt x="2969" y="588"/>
                  </a:lnTo>
                  <a:lnTo>
                    <a:pt x="2966" y="589"/>
                  </a:lnTo>
                  <a:lnTo>
                    <a:pt x="2690" y="788"/>
                  </a:lnTo>
                  <a:lnTo>
                    <a:pt x="2667" y="799"/>
                  </a:lnTo>
                  <a:lnTo>
                    <a:pt x="2644" y="806"/>
                  </a:lnTo>
                  <a:lnTo>
                    <a:pt x="2620" y="807"/>
                  </a:lnTo>
                  <a:lnTo>
                    <a:pt x="2595" y="803"/>
                  </a:lnTo>
                  <a:lnTo>
                    <a:pt x="2572" y="792"/>
                  </a:lnTo>
                  <a:lnTo>
                    <a:pt x="2491" y="748"/>
                  </a:lnTo>
                  <a:lnTo>
                    <a:pt x="2406" y="710"/>
                  </a:lnTo>
                  <a:lnTo>
                    <a:pt x="2319" y="677"/>
                  </a:lnTo>
                  <a:lnTo>
                    <a:pt x="2230" y="652"/>
                  </a:lnTo>
                  <a:lnTo>
                    <a:pt x="2206" y="643"/>
                  </a:lnTo>
                  <a:lnTo>
                    <a:pt x="2187" y="629"/>
                  </a:lnTo>
                  <a:lnTo>
                    <a:pt x="2169" y="611"/>
                  </a:lnTo>
                  <a:lnTo>
                    <a:pt x="2158" y="589"/>
                  </a:lnTo>
                  <a:lnTo>
                    <a:pt x="2151" y="565"/>
                  </a:lnTo>
                  <a:lnTo>
                    <a:pt x="2095" y="232"/>
                  </a:lnTo>
                  <a:lnTo>
                    <a:pt x="2090" y="224"/>
                  </a:lnTo>
                  <a:lnTo>
                    <a:pt x="2083" y="217"/>
                  </a:lnTo>
                  <a:lnTo>
                    <a:pt x="2074" y="215"/>
                  </a:lnTo>
                  <a:lnTo>
                    <a:pt x="1737" y="215"/>
                  </a:lnTo>
                  <a:close/>
                  <a:moveTo>
                    <a:pt x="1736" y="0"/>
                  </a:moveTo>
                  <a:lnTo>
                    <a:pt x="2072" y="0"/>
                  </a:lnTo>
                  <a:lnTo>
                    <a:pt x="2110" y="3"/>
                  </a:lnTo>
                  <a:lnTo>
                    <a:pt x="2146" y="12"/>
                  </a:lnTo>
                  <a:lnTo>
                    <a:pt x="2180" y="27"/>
                  </a:lnTo>
                  <a:lnTo>
                    <a:pt x="2211" y="45"/>
                  </a:lnTo>
                  <a:lnTo>
                    <a:pt x="2238" y="68"/>
                  </a:lnTo>
                  <a:lnTo>
                    <a:pt x="2262" y="95"/>
                  </a:lnTo>
                  <a:lnTo>
                    <a:pt x="2282" y="126"/>
                  </a:lnTo>
                  <a:lnTo>
                    <a:pt x="2296" y="160"/>
                  </a:lnTo>
                  <a:lnTo>
                    <a:pt x="2305" y="197"/>
                  </a:lnTo>
                  <a:lnTo>
                    <a:pt x="2350" y="462"/>
                  </a:lnTo>
                  <a:lnTo>
                    <a:pt x="2442" y="493"/>
                  </a:lnTo>
                  <a:lnTo>
                    <a:pt x="2533" y="530"/>
                  </a:lnTo>
                  <a:lnTo>
                    <a:pt x="2620" y="573"/>
                  </a:lnTo>
                  <a:lnTo>
                    <a:pt x="2842" y="415"/>
                  </a:lnTo>
                  <a:lnTo>
                    <a:pt x="2873" y="396"/>
                  </a:lnTo>
                  <a:lnTo>
                    <a:pt x="2907" y="383"/>
                  </a:lnTo>
                  <a:lnTo>
                    <a:pt x="2942" y="374"/>
                  </a:lnTo>
                  <a:lnTo>
                    <a:pt x="2979" y="371"/>
                  </a:lnTo>
                  <a:lnTo>
                    <a:pt x="3016" y="375"/>
                  </a:lnTo>
                  <a:lnTo>
                    <a:pt x="3052" y="383"/>
                  </a:lnTo>
                  <a:lnTo>
                    <a:pt x="3086" y="397"/>
                  </a:lnTo>
                  <a:lnTo>
                    <a:pt x="3117" y="416"/>
                  </a:lnTo>
                  <a:lnTo>
                    <a:pt x="3145" y="441"/>
                  </a:lnTo>
                  <a:lnTo>
                    <a:pt x="3383" y="679"/>
                  </a:lnTo>
                  <a:lnTo>
                    <a:pt x="3408" y="706"/>
                  </a:lnTo>
                  <a:lnTo>
                    <a:pt x="3427" y="739"/>
                  </a:lnTo>
                  <a:lnTo>
                    <a:pt x="3441" y="773"/>
                  </a:lnTo>
                  <a:lnTo>
                    <a:pt x="3450" y="807"/>
                  </a:lnTo>
                  <a:lnTo>
                    <a:pt x="3453" y="843"/>
                  </a:lnTo>
                  <a:lnTo>
                    <a:pt x="3450" y="879"/>
                  </a:lnTo>
                  <a:lnTo>
                    <a:pt x="3442" y="915"/>
                  </a:lnTo>
                  <a:lnTo>
                    <a:pt x="3428" y="950"/>
                  </a:lnTo>
                  <a:lnTo>
                    <a:pt x="3408" y="983"/>
                  </a:lnTo>
                  <a:lnTo>
                    <a:pt x="3250" y="1203"/>
                  </a:lnTo>
                  <a:lnTo>
                    <a:pt x="3292" y="1288"/>
                  </a:lnTo>
                  <a:lnTo>
                    <a:pt x="3328" y="1373"/>
                  </a:lnTo>
                  <a:lnTo>
                    <a:pt x="3358" y="1463"/>
                  </a:lnTo>
                  <a:lnTo>
                    <a:pt x="3627" y="1508"/>
                  </a:lnTo>
                  <a:lnTo>
                    <a:pt x="3664" y="1517"/>
                  </a:lnTo>
                  <a:lnTo>
                    <a:pt x="3698" y="1532"/>
                  </a:lnTo>
                  <a:lnTo>
                    <a:pt x="3729" y="1552"/>
                  </a:lnTo>
                  <a:lnTo>
                    <a:pt x="3756" y="1575"/>
                  </a:lnTo>
                  <a:lnTo>
                    <a:pt x="3779" y="1603"/>
                  </a:lnTo>
                  <a:lnTo>
                    <a:pt x="3797" y="1633"/>
                  </a:lnTo>
                  <a:lnTo>
                    <a:pt x="3811" y="1668"/>
                  </a:lnTo>
                  <a:lnTo>
                    <a:pt x="3820" y="1704"/>
                  </a:lnTo>
                  <a:lnTo>
                    <a:pt x="3822" y="1741"/>
                  </a:lnTo>
                  <a:lnTo>
                    <a:pt x="3822" y="2078"/>
                  </a:lnTo>
                  <a:lnTo>
                    <a:pt x="3820" y="2115"/>
                  </a:lnTo>
                  <a:lnTo>
                    <a:pt x="3810" y="2151"/>
                  </a:lnTo>
                  <a:lnTo>
                    <a:pt x="3796" y="2184"/>
                  </a:lnTo>
                  <a:lnTo>
                    <a:pt x="3778" y="2216"/>
                  </a:lnTo>
                  <a:lnTo>
                    <a:pt x="3754" y="2243"/>
                  </a:lnTo>
                  <a:lnTo>
                    <a:pt x="3727" y="2267"/>
                  </a:lnTo>
                  <a:lnTo>
                    <a:pt x="3696" y="2286"/>
                  </a:lnTo>
                  <a:lnTo>
                    <a:pt x="3662" y="2300"/>
                  </a:lnTo>
                  <a:lnTo>
                    <a:pt x="3626" y="2310"/>
                  </a:lnTo>
                  <a:lnTo>
                    <a:pt x="3357" y="2355"/>
                  </a:lnTo>
                  <a:lnTo>
                    <a:pt x="3327" y="2443"/>
                  </a:lnTo>
                  <a:lnTo>
                    <a:pt x="3290" y="2530"/>
                  </a:lnTo>
                  <a:lnTo>
                    <a:pt x="3249" y="2615"/>
                  </a:lnTo>
                  <a:lnTo>
                    <a:pt x="3407" y="2836"/>
                  </a:lnTo>
                  <a:lnTo>
                    <a:pt x="3427" y="2869"/>
                  </a:lnTo>
                  <a:lnTo>
                    <a:pt x="3440" y="2903"/>
                  </a:lnTo>
                  <a:lnTo>
                    <a:pt x="3448" y="2938"/>
                  </a:lnTo>
                  <a:lnTo>
                    <a:pt x="3451" y="2975"/>
                  </a:lnTo>
                  <a:lnTo>
                    <a:pt x="3448" y="3011"/>
                  </a:lnTo>
                  <a:lnTo>
                    <a:pt x="3440" y="3046"/>
                  </a:lnTo>
                  <a:lnTo>
                    <a:pt x="3426" y="3080"/>
                  </a:lnTo>
                  <a:lnTo>
                    <a:pt x="3406" y="3111"/>
                  </a:lnTo>
                  <a:lnTo>
                    <a:pt x="3382" y="3140"/>
                  </a:lnTo>
                  <a:lnTo>
                    <a:pt x="3144" y="3378"/>
                  </a:lnTo>
                  <a:lnTo>
                    <a:pt x="3115" y="3402"/>
                  </a:lnTo>
                  <a:lnTo>
                    <a:pt x="3083" y="3422"/>
                  </a:lnTo>
                  <a:lnTo>
                    <a:pt x="3050" y="3436"/>
                  </a:lnTo>
                  <a:lnTo>
                    <a:pt x="3014" y="3444"/>
                  </a:lnTo>
                  <a:lnTo>
                    <a:pt x="2976" y="3448"/>
                  </a:lnTo>
                  <a:lnTo>
                    <a:pt x="2940" y="3444"/>
                  </a:lnTo>
                  <a:lnTo>
                    <a:pt x="2904" y="3436"/>
                  </a:lnTo>
                  <a:lnTo>
                    <a:pt x="2871" y="3422"/>
                  </a:lnTo>
                  <a:lnTo>
                    <a:pt x="2839" y="3403"/>
                  </a:lnTo>
                  <a:lnTo>
                    <a:pt x="2619" y="3246"/>
                  </a:lnTo>
                  <a:lnTo>
                    <a:pt x="2534" y="3286"/>
                  </a:lnTo>
                  <a:lnTo>
                    <a:pt x="2447" y="3322"/>
                  </a:lnTo>
                  <a:lnTo>
                    <a:pt x="2357" y="3354"/>
                  </a:lnTo>
                  <a:lnTo>
                    <a:pt x="2312" y="3622"/>
                  </a:lnTo>
                  <a:lnTo>
                    <a:pt x="2303" y="3657"/>
                  </a:lnTo>
                  <a:lnTo>
                    <a:pt x="2289" y="3692"/>
                  </a:lnTo>
                  <a:lnTo>
                    <a:pt x="2269" y="3722"/>
                  </a:lnTo>
                  <a:lnTo>
                    <a:pt x="2246" y="3750"/>
                  </a:lnTo>
                  <a:lnTo>
                    <a:pt x="2218" y="3773"/>
                  </a:lnTo>
                  <a:lnTo>
                    <a:pt x="2187" y="3792"/>
                  </a:lnTo>
                  <a:lnTo>
                    <a:pt x="2153" y="3806"/>
                  </a:lnTo>
                  <a:lnTo>
                    <a:pt x="2117" y="3815"/>
                  </a:lnTo>
                  <a:lnTo>
                    <a:pt x="2080" y="3818"/>
                  </a:lnTo>
                  <a:lnTo>
                    <a:pt x="1742" y="3818"/>
                  </a:lnTo>
                  <a:lnTo>
                    <a:pt x="1705" y="3815"/>
                  </a:lnTo>
                  <a:lnTo>
                    <a:pt x="1669" y="3806"/>
                  </a:lnTo>
                  <a:lnTo>
                    <a:pt x="1635" y="3792"/>
                  </a:lnTo>
                  <a:lnTo>
                    <a:pt x="1604" y="3773"/>
                  </a:lnTo>
                  <a:lnTo>
                    <a:pt x="1576" y="3750"/>
                  </a:lnTo>
                  <a:lnTo>
                    <a:pt x="1553" y="3722"/>
                  </a:lnTo>
                  <a:lnTo>
                    <a:pt x="1533" y="3692"/>
                  </a:lnTo>
                  <a:lnTo>
                    <a:pt x="1519" y="3657"/>
                  </a:lnTo>
                  <a:lnTo>
                    <a:pt x="1510" y="3622"/>
                  </a:lnTo>
                  <a:lnTo>
                    <a:pt x="1464" y="3354"/>
                  </a:lnTo>
                  <a:lnTo>
                    <a:pt x="1378" y="3323"/>
                  </a:lnTo>
                  <a:lnTo>
                    <a:pt x="1294" y="3289"/>
                  </a:lnTo>
                  <a:lnTo>
                    <a:pt x="1212" y="3249"/>
                  </a:lnTo>
                  <a:lnTo>
                    <a:pt x="988" y="3409"/>
                  </a:lnTo>
                  <a:lnTo>
                    <a:pt x="957" y="3428"/>
                  </a:lnTo>
                  <a:lnTo>
                    <a:pt x="923" y="3442"/>
                  </a:lnTo>
                  <a:lnTo>
                    <a:pt x="888" y="3450"/>
                  </a:lnTo>
                  <a:lnTo>
                    <a:pt x="851" y="3453"/>
                  </a:lnTo>
                  <a:lnTo>
                    <a:pt x="814" y="3450"/>
                  </a:lnTo>
                  <a:lnTo>
                    <a:pt x="778" y="3442"/>
                  </a:lnTo>
                  <a:lnTo>
                    <a:pt x="744" y="3427"/>
                  </a:lnTo>
                  <a:lnTo>
                    <a:pt x="713" y="3408"/>
                  </a:lnTo>
                  <a:lnTo>
                    <a:pt x="684" y="3384"/>
                  </a:lnTo>
                  <a:lnTo>
                    <a:pt x="447" y="3146"/>
                  </a:lnTo>
                  <a:lnTo>
                    <a:pt x="421" y="3117"/>
                  </a:lnTo>
                  <a:lnTo>
                    <a:pt x="403" y="3086"/>
                  </a:lnTo>
                  <a:lnTo>
                    <a:pt x="389" y="3052"/>
                  </a:lnTo>
                  <a:lnTo>
                    <a:pt x="380" y="3016"/>
                  </a:lnTo>
                  <a:lnTo>
                    <a:pt x="377" y="2980"/>
                  </a:lnTo>
                  <a:lnTo>
                    <a:pt x="380" y="2944"/>
                  </a:lnTo>
                  <a:lnTo>
                    <a:pt x="388" y="2909"/>
                  </a:lnTo>
                  <a:lnTo>
                    <a:pt x="402" y="2874"/>
                  </a:lnTo>
                  <a:lnTo>
                    <a:pt x="421" y="2842"/>
                  </a:lnTo>
                  <a:lnTo>
                    <a:pt x="578" y="2624"/>
                  </a:lnTo>
                  <a:lnTo>
                    <a:pt x="536" y="2539"/>
                  </a:lnTo>
                  <a:lnTo>
                    <a:pt x="499" y="2452"/>
                  </a:lnTo>
                  <a:lnTo>
                    <a:pt x="469" y="2364"/>
                  </a:lnTo>
                  <a:lnTo>
                    <a:pt x="197" y="2318"/>
                  </a:lnTo>
                  <a:lnTo>
                    <a:pt x="160" y="2308"/>
                  </a:lnTo>
                  <a:lnTo>
                    <a:pt x="126" y="2294"/>
                  </a:lnTo>
                  <a:lnTo>
                    <a:pt x="95" y="2275"/>
                  </a:lnTo>
                  <a:lnTo>
                    <a:pt x="68" y="2252"/>
                  </a:lnTo>
                  <a:lnTo>
                    <a:pt x="45" y="2224"/>
                  </a:lnTo>
                  <a:lnTo>
                    <a:pt x="25" y="2192"/>
                  </a:lnTo>
                  <a:lnTo>
                    <a:pt x="11" y="2159"/>
                  </a:lnTo>
                  <a:lnTo>
                    <a:pt x="3" y="2123"/>
                  </a:lnTo>
                  <a:lnTo>
                    <a:pt x="0" y="2085"/>
                  </a:lnTo>
                  <a:lnTo>
                    <a:pt x="0" y="1749"/>
                  </a:lnTo>
                  <a:lnTo>
                    <a:pt x="3" y="1711"/>
                  </a:lnTo>
                  <a:lnTo>
                    <a:pt x="11" y="1675"/>
                  </a:lnTo>
                  <a:lnTo>
                    <a:pt x="25" y="1641"/>
                  </a:lnTo>
                  <a:lnTo>
                    <a:pt x="45" y="1611"/>
                  </a:lnTo>
                  <a:lnTo>
                    <a:pt x="68" y="1583"/>
                  </a:lnTo>
                  <a:lnTo>
                    <a:pt x="95" y="1560"/>
                  </a:lnTo>
                  <a:lnTo>
                    <a:pt x="126" y="1540"/>
                  </a:lnTo>
                  <a:lnTo>
                    <a:pt x="160" y="1525"/>
                  </a:lnTo>
                  <a:lnTo>
                    <a:pt x="197" y="1516"/>
                  </a:lnTo>
                  <a:lnTo>
                    <a:pt x="462" y="1472"/>
                  </a:lnTo>
                  <a:lnTo>
                    <a:pt x="492" y="1383"/>
                  </a:lnTo>
                  <a:lnTo>
                    <a:pt x="527" y="1296"/>
                  </a:lnTo>
                  <a:lnTo>
                    <a:pt x="569" y="1211"/>
                  </a:lnTo>
                  <a:lnTo>
                    <a:pt x="409" y="987"/>
                  </a:lnTo>
                  <a:lnTo>
                    <a:pt x="390" y="955"/>
                  </a:lnTo>
                  <a:lnTo>
                    <a:pt x="376" y="920"/>
                  </a:lnTo>
                  <a:lnTo>
                    <a:pt x="368" y="884"/>
                  </a:lnTo>
                  <a:lnTo>
                    <a:pt x="366" y="848"/>
                  </a:lnTo>
                  <a:lnTo>
                    <a:pt x="368" y="812"/>
                  </a:lnTo>
                  <a:lnTo>
                    <a:pt x="377" y="777"/>
                  </a:lnTo>
                  <a:lnTo>
                    <a:pt x="391" y="744"/>
                  </a:lnTo>
                  <a:lnTo>
                    <a:pt x="410" y="712"/>
                  </a:lnTo>
                  <a:lnTo>
                    <a:pt x="434" y="683"/>
                  </a:lnTo>
                  <a:lnTo>
                    <a:pt x="673" y="445"/>
                  </a:lnTo>
                  <a:lnTo>
                    <a:pt x="701" y="421"/>
                  </a:lnTo>
                  <a:lnTo>
                    <a:pt x="733" y="401"/>
                  </a:lnTo>
                  <a:lnTo>
                    <a:pt x="766" y="387"/>
                  </a:lnTo>
                  <a:lnTo>
                    <a:pt x="802" y="379"/>
                  </a:lnTo>
                  <a:lnTo>
                    <a:pt x="841" y="376"/>
                  </a:lnTo>
                  <a:lnTo>
                    <a:pt x="877" y="379"/>
                  </a:lnTo>
                  <a:lnTo>
                    <a:pt x="913" y="387"/>
                  </a:lnTo>
                  <a:lnTo>
                    <a:pt x="946" y="401"/>
                  </a:lnTo>
                  <a:lnTo>
                    <a:pt x="978" y="420"/>
                  </a:lnTo>
                  <a:lnTo>
                    <a:pt x="1197" y="578"/>
                  </a:lnTo>
                  <a:lnTo>
                    <a:pt x="1281" y="536"/>
                  </a:lnTo>
                  <a:lnTo>
                    <a:pt x="1368" y="499"/>
                  </a:lnTo>
                  <a:lnTo>
                    <a:pt x="1456" y="469"/>
                  </a:lnTo>
                  <a:lnTo>
                    <a:pt x="1503" y="197"/>
                  </a:lnTo>
                  <a:lnTo>
                    <a:pt x="1512" y="160"/>
                  </a:lnTo>
                  <a:lnTo>
                    <a:pt x="1527" y="126"/>
                  </a:lnTo>
                  <a:lnTo>
                    <a:pt x="1546" y="95"/>
                  </a:lnTo>
                  <a:lnTo>
                    <a:pt x="1570" y="68"/>
                  </a:lnTo>
                  <a:lnTo>
                    <a:pt x="1598" y="45"/>
                  </a:lnTo>
                  <a:lnTo>
                    <a:pt x="1628" y="27"/>
                  </a:lnTo>
                  <a:lnTo>
                    <a:pt x="1662" y="12"/>
                  </a:lnTo>
                  <a:lnTo>
                    <a:pt x="1698" y="3"/>
                  </a:lnTo>
                  <a:lnTo>
                    <a:pt x="1736"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7">
              <a:extLst>
                <a:ext uri="{FF2B5EF4-FFF2-40B4-BE49-F238E27FC236}">
                  <a16:creationId xmlns:a16="http://schemas.microsoft.com/office/drawing/2014/main" id="{7EA4CFC1-5503-E820-8FD4-3942A4D7C196}"/>
                </a:ext>
              </a:extLst>
            </p:cNvPr>
            <p:cNvSpPr>
              <a:spLocks noEditPoints="1"/>
            </p:cNvSpPr>
            <p:nvPr/>
          </p:nvSpPr>
          <p:spPr bwMode="auto">
            <a:xfrm>
              <a:off x="8058150" y="2511426"/>
              <a:ext cx="436562" cy="434975"/>
            </a:xfrm>
            <a:custGeom>
              <a:avLst/>
              <a:gdLst>
                <a:gd name="T0" fmla="*/ 694 w 1649"/>
                <a:gd name="T1" fmla="*/ 229 h 1648"/>
                <a:gd name="T2" fmla="*/ 518 w 1649"/>
                <a:gd name="T3" fmla="*/ 299 h 1648"/>
                <a:gd name="T4" fmla="*/ 373 w 1649"/>
                <a:gd name="T5" fmla="*/ 416 h 1648"/>
                <a:gd name="T6" fmla="*/ 269 w 1649"/>
                <a:gd name="T7" fmla="*/ 573 h 1648"/>
                <a:gd name="T8" fmla="*/ 219 w 1649"/>
                <a:gd name="T9" fmla="*/ 757 h 1648"/>
                <a:gd name="T10" fmla="*/ 230 w 1649"/>
                <a:gd name="T11" fmla="*/ 954 h 1648"/>
                <a:gd name="T12" fmla="*/ 298 w 1649"/>
                <a:gd name="T13" fmla="*/ 1131 h 1648"/>
                <a:gd name="T14" fmla="*/ 417 w 1649"/>
                <a:gd name="T15" fmla="*/ 1276 h 1648"/>
                <a:gd name="T16" fmla="*/ 574 w 1649"/>
                <a:gd name="T17" fmla="*/ 1378 h 1648"/>
                <a:gd name="T18" fmla="*/ 758 w 1649"/>
                <a:gd name="T19" fmla="*/ 1429 h 1648"/>
                <a:gd name="T20" fmla="*/ 956 w 1649"/>
                <a:gd name="T21" fmla="*/ 1418 h 1648"/>
                <a:gd name="T22" fmla="*/ 1132 w 1649"/>
                <a:gd name="T23" fmla="*/ 1349 h 1648"/>
                <a:gd name="T24" fmla="*/ 1276 w 1649"/>
                <a:gd name="T25" fmla="*/ 1232 h 1648"/>
                <a:gd name="T26" fmla="*/ 1380 w 1649"/>
                <a:gd name="T27" fmla="*/ 1075 h 1648"/>
                <a:gd name="T28" fmla="*/ 1431 w 1649"/>
                <a:gd name="T29" fmla="*/ 890 h 1648"/>
                <a:gd name="T30" fmla="*/ 1420 w 1649"/>
                <a:gd name="T31" fmla="*/ 693 h 1648"/>
                <a:gd name="T32" fmla="*/ 1351 w 1649"/>
                <a:gd name="T33" fmla="*/ 517 h 1648"/>
                <a:gd name="T34" fmla="*/ 1233 w 1649"/>
                <a:gd name="T35" fmla="*/ 372 h 1648"/>
                <a:gd name="T36" fmla="*/ 1076 w 1649"/>
                <a:gd name="T37" fmla="*/ 270 h 1648"/>
                <a:gd name="T38" fmla="*/ 891 w 1649"/>
                <a:gd name="T39" fmla="*/ 219 h 1648"/>
                <a:gd name="T40" fmla="*/ 900 w 1649"/>
                <a:gd name="T41" fmla="*/ 3 h 1648"/>
                <a:gd name="T42" fmla="*/ 1112 w 1649"/>
                <a:gd name="T43" fmla="*/ 52 h 1648"/>
                <a:gd name="T44" fmla="*/ 1301 w 1649"/>
                <a:gd name="T45" fmla="*/ 150 h 1648"/>
                <a:gd name="T46" fmla="*/ 1455 w 1649"/>
                <a:gd name="T47" fmla="*/ 293 h 1648"/>
                <a:gd name="T48" fmla="*/ 1570 w 1649"/>
                <a:gd name="T49" fmla="*/ 471 h 1648"/>
                <a:gd name="T50" fmla="*/ 1636 w 1649"/>
                <a:gd name="T51" fmla="*/ 676 h 1648"/>
                <a:gd name="T52" fmla="*/ 1645 w 1649"/>
                <a:gd name="T53" fmla="*/ 899 h 1648"/>
                <a:gd name="T54" fmla="*/ 1598 w 1649"/>
                <a:gd name="T55" fmla="*/ 1111 h 1648"/>
                <a:gd name="T56" fmla="*/ 1498 w 1649"/>
                <a:gd name="T57" fmla="*/ 1299 h 1648"/>
                <a:gd name="T58" fmla="*/ 1356 w 1649"/>
                <a:gd name="T59" fmla="*/ 1454 h 1648"/>
                <a:gd name="T60" fmla="*/ 1177 w 1649"/>
                <a:gd name="T61" fmla="*/ 1568 h 1648"/>
                <a:gd name="T62" fmla="*/ 973 w 1649"/>
                <a:gd name="T63" fmla="*/ 1634 h 1648"/>
                <a:gd name="T64" fmla="*/ 750 w 1649"/>
                <a:gd name="T65" fmla="*/ 1644 h 1648"/>
                <a:gd name="T66" fmla="*/ 538 w 1649"/>
                <a:gd name="T67" fmla="*/ 1596 h 1648"/>
                <a:gd name="T68" fmla="*/ 349 w 1649"/>
                <a:gd name="T69" fmla="*/ 1497 h 1648"/>
                <a:gd name="T70" fmla="*/ 194 w 1649"/>
                <a:gd name="T71" fmla="*/ 1354 h 1648"/>
                <a:gd name="T72" fmla="*/ 79 w 1649"/>
                <a:gd name="T73" fmla="*/ 1177 h 1648"/>
                <a:gd name="T74" fmla="*/ 13 w 1649"/>
                <a:gd name="T75" fmla="*/ 972 h 1648"/>
                <a:gd name="T76" fmla="*/ 3 w 1649"/>
                <a:gd name="T77" fmla="*/ 749 h 1648"/>
                <a:gd name="T78" fmla="*/ 51 w 1649"/>
                <a:gd name="T79" fmla="*/ 537 h 1648"/>
                <a:gd name="T80" fmla="*/ 151 w 1649"/>
                <a:gd name="T81" fmla="*/ 349 h 1648"/>
                <a:gd name="T82" fmla="*/ 294 w 1649"/>
                <a:gd name="T83" fmla="*/ 193 h 1648"/>
                <a:gd name="T84" fmla="*/ 471 w 1649"/>
                <a:gd name="T85" fmla="*/ 80 h 1648"/>
                <a:gd name="T86" fmla="*/ 677 w 1649"/>
                <a:gd name="T87" fmla="*/ 14 h 1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49" h="1648">
                  <a:moveTo>
                    <a:pt x="824" y="215"/>
                  </a:moveTo>
                  <a:lnTo>
                    <a:pt x="758" y="219"/>
                  </a:lnTo>
                  <a:lnTo>
                    <a:pt x="694" y="229"/>
                  </a:lnTo>
                  <a:lnTo>
                    <a:pt x="632" y="247"/>
                  </a:lnTo>
                  <a:lnTo>
                    <a:pt x="574" y="270"/>
                  </a:lnTo>
                  <a:lnTo>
                    <a:pt x="518" y="299"/>
                  </a:lnTo>
                  <a:lnTo>
                    <a:pt x="464" y="333"/>
                  </a:lnTo>
                  <a:lnTo>
                    <a:pt x="417" y="372"/>
                  </a:lnTo>
                  <a:lnTo>
                    <a:pt x="373" y="416"/>
                  </a:lnTo>
                  <a:lnTo>
                    <a:pt x="333" y="465"/>
                  </a:lnTo>
                  <a:lnTo>
                    <a:pt x="298" y="517"/>
                  </a:lnTo>
                  <a:lnTo>
                    <a:pt x="269" y="573"/>
                  </a:lnTo>
                  <a:lnTo>
                    <a:pt x="246" y="632"/>
                  </a:lnTo>
                  <a:lnTo>
                    <a:pt x="230" y="693"/>
                  </a:lnTo>
                  <a:lnTo>
                    <a:pt x="219" y="757"/>
                  </a:lnTo>
                  <a:lnTo>
                    <a:pt x="216" y="824"/>
                  </a:lnTo>
                  <a:lnTo>
                    <a:pt x="219" y="890"/>
                  </a:lnTo>
                  <a:lnTo>
                    <a:pt x="230" y="954"/>
                  </a:lnTo>
                  <a:lnTo>
                    <a:pt x="246" y="1016"/>
                  </a:lnTo>
                  <a:lnTo>
                    <a:pt x="269" y="1075"/>
                  </a:lnTo>
                  <a:lnTo>
                    <a:pt x="298" y="1131"/>
                  </a:lnTo>
                  <a:lnTo>
                    <a:pt x="333" y="1183"/>
                  </a:lnTo>
                  <a:lnTo>
                    <a:pt x="373" y="1232"/>
                  </a:lnTo>
                  <a:lnTo>
                    <a:pt x="417" y="1276"/>
                  </a:lnTo>
                  <a:lnTo>
                    <a:pt x="464" y="1315"/>
                  </a:lnTo>
                  <a:lnTo>
                    <a:pt x="518" y="1349"/>
                  </a:lnTo>
                  <a:lnTo>
                    <a:pt x="574" y="1378"/>
                  </a:lnTo>
                  <a:lnTo>
                    <a:pt x="632" y="1401"/>
                  </a:lnTo>
                  <a:lnTo>
                    <a:pt x="694" y="1418"/>
                  </a:lnTo>
                  <a:lnTo>
                    <a:pt x="758" y="1429"/>
                  </a:lnTo>
                  <a:lnTo>
                    <a:pt x="824" y="1432"/>
                  </a:lnTo>
                  <a:lnTo>
                    <a:pt x="891" y="1429"/>
                  </a:lnTo>
                  <a:lnTo>
                    <a:pt x="956" y="1418"/>
                  </a:lnTo>
                  <a:lnTo>
                    <a:pt x="1017" y="1401"/>
                  </a:lnTo>
                  <a:lnTo>
                    <a:pt x="1076" y="1378"/>
                  </a:lnTo>
                  <a:lnTo>
                    <a:pt x="1132" y="1349"/>
                  </a:lnTo>
                  <a:lnTo>
                    <a:pt x="1184" y="1315"/>
                  </a:lnTo>
                  <a:lnTo>
                    <a:pt x="1233" y="1276"/>
                  </a:lnTo>
                  <a:lnTo>
                    <a:pt x="1276" y="1232"/>
                  </a:lnTo>
                  <a:lnTo>
                    <a:pt x="1316" y="1183"/>
                  </a:lnTo>
                  <a:lnTo>
                    <a:pt x="1351" y="1131"/>
                  </a:lnTo>
                  <a:lnTo>
                    <a:pt x="1380" y="1075"/>
                  </a:lnTo>
                  <a:lnTo>
                    <a:pt x="1403" y="1016"/>
                  </a:lnTo>
                  <a:lnTo>
                    <a:pt x="1420" y="954"/>
                  </a:lnTo>
                  <a:lnTo>
                    <a:pt x="1431" y="890"/>
                  </a:lnTo>
                  <a:lnTo>
                    <a:pt x="1434" y="824"/>
                  </a:lnTo>
                  <a:lnTo>
                    <a:pt x="1431" y="757"/>
                  </a:lnTo>
                  <a:lnTo>
                    <a:pt x="1420" y="693"/>
                  </a:lnTo>
                  <a:lnTo>
                    <a:pt x="1403" y="632"/>
                  </a:lnTo>
                  <a:lnTo>
                    <a:pt x="1380" y="573"/>
                  </a:lnTo>
                  <a:lnTo>
                    <a:pt x="1351" y="517"/>
                  </a:lnTo>
                  <a:lnTo>
                    <a:pt x="1316" y="465"/>
                  </a:lnTo>
                  <a:lnTo>
                    <a:pt x="1276" y="416"/>
                  </a:lnTo>
                  <a:lnTo>
                    <a:pt x="1233" y="372"/>
                  </a:lnTo>
                  <a:lnTo>
                    <a:pt x="1184" y="333"/>
                  </a:lnTo>
                  <a:lnTo>
                    <a:pt x="1132" y="299"/>
                  </a:lnTo>
                  <a:lnTo>
                    <a:pt x="1076" y="270"/>
                  </a:lnTo>
                  <a:lnTo>
                    <a:pt x="1017" y="247"/>
                  </a:lnTo>
                  <a:lnTo>
                    <a:pt x="956" y="229"/>
                  </a:lnTo>
                  <a:lnTo>
                    <a:pt x="891" y="219"/>
                  </a:lnTo>
                  <a:lnTo>
                    <a:pt x="824" y="215"/>
                  </a:lnTo>
                  <a:close/>
                  <a:moveTo>
                    <a:pt x="824" y="0"/>
                  </a:moveTo>
                  <a:lnTo>
                    <a:pt x="900" y="3"/>
                  </a:lnTo>
                  <a:lnTo>
                    <a:pt x="973" y="14"/>
                  </a:lnTo>
                  <a:lnTo>
                    <a:pt x="1044" y="30"/>
                  </a:lnTo>
                  <a:lnTo>
                    <a:pt x="1112" y="52"/>
                  </a:lnTo>
                  <a:lnTo>
                    <a:pt x="1177" y="80"/>
                  </a:lnTo>
                  <a:lnTo>
                    <a:pt x="1240" y="112"/>
                  </a:lnTo>
                  <a:lnTo>
                    <a:pt x="1301" y="150"/>
                  </a:lnTo>
                  <a:lnTo>
                    <a:pt x="1356" y="193"/>
                  </a:lnTo>
                  <a:lnTo>
                    <a:pt x="1407" y="241"/>
                  </a:lnTo>
                  <a:lnTo>
                    <a:pt x="1455" y="293"/>
                  </a:lnTo>
                  <a:lnTo>
                    <a:pt x="1498" y="349"/>
                  </a:lnTo>
                  <a:lnTo>
                    <a:pt x="1536" y="408"/>
                  </a:lnTo>
                  <a:lnTo>
                    <a:pt x="1570" y="471"/>
                  </a:lnTo>
                  <a:lnTo>
                    <a:pt x="1598" y="537"/>
                  </a:lnTo>
                  <a:lnTo>
                    <a:pt x="1620" y="605"/>
                  </a:lnTo>
                  <a:lnTo>
                    <a:pt x="1636" y="676"/>
                  </a:lnTo>
                  <a:lnTo>
                    <a:pt x="1645" y="749"/>
                  </a:lnTo>
                  <a:lnTo>
                    <a:pt x="1649" y="824"/>
                  </a:lnTo>
                  <a:lnTo>
                    <a:pt x="1645" y="899"/>
                  </a:lnTo>
                  <a:lnTo>
                    <a:pt x="1636" y="972"/>
                  </a:lnTo>
                  <a:lnTo>
                    <a:pt x="1620" y="1042"/>
                  </a:lnTo>
                  <a:lnTo>
                    <a:pt x="1598" y="1111"/>
                  </a:lnTo>
                  <a:lnTo>
                    <a:pt x="1570" y="1177"/>
                  </a:lnTo>
                  <a:lnTo>
                    <a:pt x="1536" y="1240"/>
                  </a:lnTo>
                  <a:lnTo>
                    <a:pt x="1498" y="1299"/>
                  </a:lnTo>
                  <a:lnTo>
                    <a:pt x="1455" y="1354"/>
                  </a:lnTo>
                  <a:lnTo>
                    <a:pt x="1407" y="1407"/>
                  </a:lnTo>
                  <a:lnTo>
                    <a:pt x="1356" y="1454"/>
                  </a:lnTo>
                  <a:lnTo>
                    <a:pt x="1301" y="1497"/>
                  </a:lnTo>
                  <a:lnTo>
                    <a:pt x="1240" y="1535"/>
                  </a:lnTo>
                  <a:lnTo>
                    <a:pt x="1177" y="1568"/>
                  </a:lnTo>
                  <a:lnTo>
                    <a:pt x="1112" y="1596"/>
                  </a:lnTo>
                  <a:lnTo>
                    <a:pt x="1044" y="1618"/>
                  </a:lnTo>
                  <a:lnTo>
                    <a:pt x="973" y="1634"/>
                  </a:lnTo>
                  <a:lnTo>
                    <a:pt x="900" y="1644"/>
                  </a:lnTo>
                  <a:lnTo>
                    <a:pt x="824" y="1648"/>
                  </a:lnTo>
                  <a:lnTo>
                    <a:pt x="750" y="1644"/>
                  </a:lnTo>
                  <a:lnTo>
                    <a:pt x="677" y="1634"/>
                  </a:lnTo>
                  <a:lnTo>
                    <a:pt x="606" y="1618"/>
                  </a:lnTo>
                  <a:lnTo>
                    <a:pt x="538" y="1596"/>
                  </a:lnTo>
                  <a:lnTo>
                    <a:pt x="471" y="1568"/>
                  </a:lnTo>
                  <a:lnTo>
                    <a:pt x="409" y="1535"/>
                  </a:lnTo>
                  <a:lnTo>
                    <a:pt x="349" y="1497"/>
                  </a:lnTo>
                  <a:lnTo>
                    <a:pt x="294" y="1454"/>
                  </a:lnTo>
                  <a:lnTo>
                    <a:pt x="241" y="1407"/>
                  </a:lnTo>
                  <a:lnTo>
                    <a:pt x="194" y="1354"/>
                  </a:lnTo>
                  <a:lnTo>
                    <a:pt x="151" y="1299"/>
                  </a:lnTo>
                  <a:lnTo>
                    <a:pt x="113" y="1240"/>
                  </a:lnTo>
                  <a:lnTo>
                    <a:pt x="79" y="1177"/>
                  </a:lnTo>
                  <a:lnTo>
                    <a:pt x="51" y="1111"/>
                  </a:lnTo>
                  <a:lnTo>
                    <a:pt x="29" y="1042"/>
                  </a:lnTo>
                  <a:lnTo>
                    <a:pt x="13" y="972"/>
                  </a:lnTo>
                  <a:lnTo>
                    <a:pt x="3" y="899"/>
                  </a:lnTo>
                  <a:lnTo>
                    <a:pt x="0" y="824"/>
                  </a:lnTo>
                  <a:lnTo>
                    <a:pt x="3" y="749"/>
                  </a:lnTo>
                  <a:lnTo>
                    <a:pt x="13" y="676"/>
                  </a:lnTo>
                  <a:lnTo>
                    <a:pt x="29" y="605"/>
                  </a:lnTo>
                  <a:lnTo>
                    <a:pt x="51" y="537"/>
                  </a:lnTo>
                  <a:lnTo>
                    <a:pt x="79" y="471"/>
                  </a:lnTo>
                  <a:lnTo>
                    <a:pt x="113" y="408"/>
                  </a:lnTo>
                  <a:lnTo>
                    <a:pt x="151" y="349"/>
                  </a:lnTo>
                  <a:lnTo>
                    <a:pt x="194" y="293"/>
                  </a:lnTo>
                  <a:lnTo>
                    <a:pt x="241" y="241"/>
                  </a:lnTo>
                  <a:lnTo>
                    <a:pt x="294" y="193"/>
                  </a:lnTo>
                  <a:lnTo>
                    <a:pt x="349" y="150"/>
                  </a:lnTo>
                  <a:lnTo>
                    <a:pt x="409" y="112"/>
                  </a:lnTo>
                  <a:lnTo>
                    <a:pt x="471" y="80"/>
                  </a:lnTo>
                  <a:lnTo>
                    <a:pt x="538" y="52"/>
                  </a:lnTo>
                  <a:lnTo>
                    <a:pt x="606" y="30"/>
                  </a:lnTo>
                  <a:lnTo>
                    <a:pt x="677" y="14"/>
                  </a:lnTo>
                  <a:lnTo>
                    <a:pt x="750" y="3"/>
                  </a:lnTo>
                  <a:lnTo>
                    <a:pt x="824"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0" name="Rectangle 19">
            <a:extLst>
              <a:ext uri="{FF2B5EF4-FFF2-40B4-BE49-F238E27FC236}">
                <a16:creationId xmlns:a16="http://schemas.microsoft.com/office/drawing/2014/main" id="{2E86E435-A61D-1B4A-96A2-D47799F5F342}"/>
              </a:ext>
            </a:extLst>
          </p:cNvPr>
          <p:cNvSpPr/>
          <p:nvPr/>
        </p:nvSpPr>
        <p:spPr>
          <a:xfrm>
            <a:off x="99867" y="2079824"/>
            <a:ext cx="3127113" cy="4039567"/>
          </a:xfrm>
          <a:prstGeom prst="rect">
            <a:avLst/>
          </a:prstGeom>
        </p:spPr>
        <p:txBody>
          <a:bodyPr wrap="square">
            <a:spAutoFit/>
          </a:bodyPr>
          <a:lstStyle/>
          <a:p>
            <a:pPr marL="342900" indent="-342900">
              <a:buFont typeface="Arial" panose="020B0604020202020204" pitchFamily="34" charset="0"/>
              <a:buChar char="•"/>
            </a:pPr>
            <a:r>
              <a:rPr lang="el-GR" sz="1350" dirty="0">
                <a:solidFill>
                  <a:schemeClr val="bg1"/>
                </a:solidFill>
                <a:latin typeface="Roboto" panose="02000000000000000000" pitchFamily="2" charset="0"/>
                <a:ea typeface="Roboto" panose="02000000000000000000" pitchFamily="2" charset="0"/>
              </a:rPr>
              <a:t>Διπλά/κοινά πτυχία</a:t>
            </a:r>
          </a:p>
          <a:p>
            <a:pPr marL="342900" indent="-342900">
              <a:buFont typeface="Arial" panose="020B0604020202020204" pitchFamily="34" charset="0"/>
              <a:buChar char="•"/>
            </a:pPr>
            <a:r>
              <a:rPr lang="el-GR" sz="1350" dirty="0">
                <a:solidFill>
                  <a:schemeClr val="bg1"/>
                </a:solidFill>
                <a:latin typeface="Roboto" panose="02000000000000000000" pitchFamily="2" charset="0"/>
                <a:ea typeface="Roboto" panose="02000000000000000000" pitchFamily="2" charset="0"/>
              </a:rPr>
              <a:t>Επιλογή μαθημάτων από άλλα Τμήματα/Σχολές</a:t>
            </a:r>
          </a:p>
          <a:p>
            <a:pPr marL="342900" indent="-342900">
              <a:buFont typeface="Arial" panose="020B0604020202020204" pitchFamily="34" charset="0"/>
              <a:buChar char="•"/>
            </a:pPr>
            <a:r>
              <a:rPr lang="el-GR" sz="1350" dirty="0">
                <a:solidFill>
                  <a:schemeClr val="bg1"/>
                </a:solidFill>
                <a:latin typeface="Roboto" panose="02000000000000000000" pitchFamily="2" charset="0"/>
                <a:ea typeface="Roboto" panose="02000000000000000000" pitchFamily="2" charset="0"/>
                <a:cs typeface="Roboto" panose="02000000000000000000" pitchFamily="2" charset="0"/>
              </a:rPr>
              <a:t>«Ελληνικό </a:t>
            </a:r>
            <a:r>
              <a:rPr lang="en-US" sz="1350" dirty="0">
                <a:solidFill>
                  <a:schemeClr val="bg1"/>
                </a:solidFill>
                <a:latin typeface="Roboto" panose="02000000000000000000" pitchFamily="2" charset="0"/>
                <a:ea typeface="Roboto" panose="02000000000000000000" pitchFamily="2" charset="0"/>
              </a:rPr>
              <a:t>Erasmus</a:t>
            </a:r>
            <a:r>
              <a:rPr lang="el-GR" sz="1350" dirty="0">
                <a:solidFill>
                  <a:schemeClr val="bg1"/>
                </a:solidFill>
                <a:latin typeface="Roboto" panose="02000000000000000000" pitchFamily="2" charset="0"/>
                <a:ea typeface="Roboto" panose="02000000000000000000" pitchFamily="2" charset="0"/>
              </a:rPr>
              <a:t>»</a:t>
            </a:r>
          </a:p>
          <a:p>
            <a:pPr marL="342900" indent="-342900">
              <a:buFont typeface="Arial" panose="020B0604020202020204" pitchFamily="34" charset="0"/>
              <a:buChar char="•"/>
            </a:pPr>
            <a:r>
              <a:rPr lang="el-GR" sz="1350" dirty="0">
                <a:solidFill>
                  <a:schemeClr val="bg1"/>
                </a:solidFill>
                <a:latin typeface="Roboto" panose="02000000000000000000" pitchFamily="2" charset="0"/>
                <a:ea typeface="Roboto" panose="02000000000000000000" pitchFamily="2" charset="0"/>
              </a:rPr>
              <a:t>Επαγγελματικά μεταπτυχιακά</a:t>
            </a:r>
          </a:p>
          <a:p>
            <a:pPr marL="342900" indent="-342900">
              <a:buFont typeface="Arial" panose="020B0604020202020204" pitchFamily="34" charset="0"/>
              <a:buChar char="•"/>
            </a:pPr>
            <a:r>
              <a:rPr lang="en-US" sz="1350" dirty="0">
                <a:solidFill>
                  <a:schemeClr val="bg1"/>
                </a:solidFill>
                <a:latin typeface="Roboto" panose="02000000000000000000" pitchFamily="2" charset="0"/>
                <a:ea typeface="Roboto" panose="02000000000000000000" pitchFamily="2" charset="0"/>
              </a:rPr>
              <a:t>“Minor” </a:t>
            </a:r>
            <a:r>
              <a:rPr lang="el-GR" sz="1350" dirty="0">
                <a:solidFill>
                  <a:schemeClr val="bg1"/>
                </a:solidFill>
                <a:latin typeface="Roboto" panose="02000000000000000000" pitchFamily="2" charset="0"/>
                <a:ea typeface="Roboto" panose="02000000000000000000" pitchFamily="2" charset="0"/>
              </a:rPr>
              <a:t>κατεύθυνση πτυχίων</a:t>
            </a:r>
          </a:p>
          <a:p>
            <a:pPr marL="342900" indent="-342900">
              <a:buFont typeface="Arial" panose="020B0604020202020204" pitchFamily="34" charset="0"/>
              <a:buChar char="•"/>
            </a:pPr>
            <a:r>
              <a:rPr lang="el-GR" sz="1350" dirty="0">
                <a:solidFill>
                  <a:schemeClr val="bg1"/>
                </a:solidFill>
                <a:latin typeface="Roboto" panose="02000000000000000000" pitchFamily="2" charset="0"/>
                <a:ea typeface="Roboto" panose="02000000000000000000" pitchFamily="2" charset="0"/>
              </a:rPr>
              <a:t>Βιομηχανικά διδακτορικά</a:t>
            </a:r>
          </a:p>
          <a:p>
            <a:pPr marL="342900" indent="-342900">
              <a:buFont typeface="Arial" panose="020B0604020202020204" pitchFamily="34" charset="0"/>
              <a:buChar char="•"/>
            </a:pPr>
            <a:r>
              <a:rPr lang="el-GR" sz="1350" dirty="0">
                <a:solidFill>
                  <a:schemeClr val="bg1"/>
                </a:solidFill>
                <a:latin typeface="Roboto" panose="02000000000000000000" pitchFamily="2" charset="0"/>
                <a:ea typeface="Roboto" panose="02000000000000000000" pitchFamily="2" charset="0"/>
              </a:rPr>
              <a:t>Ενίσχυση πρακτικής άσκησης</a:t>
            </a:r>
          </a:p>
          <a:p>
            <a:pPr marL="342900" indent="-342900">
              <a:buFont typeface="Arial" panose="020B0604020202020204" pitchFamily="34" charset="0"/>
              <a:buChar char="•"/>
            </a:pPr>
            <a:r>
              <a:rPr lang="el-GR" sz="1350" dirty="0">
                <a:solidFill>
                  <a:schemeClr val="bg1"/>
                </a:solidFill>
                <a:latin typeface="Roboto" panose="02000000000000000000" pitchFamily="2" charset="0"/>
                <a:ea typeface="Roboto" panose="02000000000000000000" pitchFamily="2" charset="0"/>
              </a:rPr>
              <a:t>Επισκέπτες καθηγητές</a:t>
            </a:r>
          </a:p>
          <a:p>
            <a:pPr marL="342900" indent="-342900">
              <a:buFont typeface="Arial" panose="020B0604020202020204" pitchFamily="34" charset="0"/>
              <a:buChar char="•"/>
            </a:pPr>
            <a:r>
              <a:rPr lang="el-GR" sz="1350" dirty="0">
                <a:solidFill>
                  <a:schemeClr val="bg1"/>
                </a:solidFill>
                <a:latin typeface="Roboto" panose="02000000000000000000" pitchFamily="2" charset="0"/>
                <a:ea typeface="Roboto" panose="02000000000000000000" pitchFamily="2" charset="0"/>
              </a:rPr>
              <a:t>Αυτονομία στην οργάνωση προγραμμάτων σπουδών</a:t>
            </a:r>
          </a:p>
          <a:p>
            <a:pPr marL="342900" indent="-342900">
              <a:buFont typeface="Arial" panose="020B0604020202020204" pitchFamily="34" charset="0"/>
              <a:buChar char="•"/>
            </a:pPr>
            <a:r>
              <a:rPr lang="el-GR" sz="1350" dirty="0">
                <a:solidFill>
                  <a:schemeClr val="bg1"/>
                </a:solidFill>
                <a:latin typeface="Roboto" panose="02000000000000000000" pitchFamily="2" charset="0"/>
                <a:ea typeface="Roboto" panose="02000000000000000000" pitchFamily="2" charset="0"/>
              </a:rPr>
              <a:t>Προγράμματα εφαρμοσμένων επιστημών και τεχνολογίας</a:t>
            </a:r>
          </a:p>
          <a:p>
            <a:pPr marL="342900" indent="-342900">
              <a:buFont typeface="Arial" panose="020B0604020202020204" pitchFamily="34" charset="0"/>
              <a:buChar char="•"/>
            </a:pPr>
            <a:r>
              <a:rPr lang="el-GR" sz="1350" dirty="0">
                <a:solidFill>
                  <a:schemeClr val="bg1"/>
                </a:solidFill>
                <a:latin typeface="Roboto" panose="02000000000000000000" pitchFamily="2" charset="0"/>
                <a:ea typeface="Roboto" panose="02000000000000000000" pitchFamily="2" charset="0"/>
              </a:rPr>
              <a:t>Νέες, πιο αξιοκρατικές διαδικασίες επιλογής μελών ΔΕΠ</a:t>
            </a:r>
          </a:p>
          <a:p>
            <a:pPr marL="342900" indent="-342900">
              <a:buFont typeface="Arial" panose="020B0604020202020204" pitchFamily="34" charset="0"/>
              <a:buChar char="•"/>
            </a:pPr>
            <a:r>
              <a:rPr lang="el-GR" sz="1350" dirty="0">
                <a:solidFill>
                  <a:schemeClr val="bg1"/>
                </a:solidFill>
                <a:latin typeface="Roboto" panose="02000000000000000000" pitchFamily="2" charset="0"/>
                <a:ea typeface="Roboto" panose="02000000000000000000" pitchFamily="2" charset="0"/>
              </a:rPr>
              <a:t>Κίνητρα για έρευνα – μείωση γραφειοκρατίας (π.χ. ΕΛΚΕ)</a:t>
            </a:r>
          </a:p>
          <a:p>
            <a:pPr marL="285750" indent="-285750">
              <a:buFont typeface="Arial" panose="020B0604020202020204" pitchFamily="34" charset="0"/>
              <a:buChar char="•"/>
            </a:pPr>
            <a:endParaRPr lang="el-GR" sz="1350" dirty="0">
              <a:solidFill>
                <a:schemeClr val="bg1"/>
              </a:solidFill>
              <a:latin typeface="Roboto" panose="02000000000000000000" pitchFamily="2" charset="0"/>
              <a:ea typeface="Roboto" panose="02000000000000000000" pitchFamily="2" charset="0"/>
            </a:endParaRPr>
          </a:p>
        </p:txBody>
      </p:sp>
      <p:sp>
        <p:nvSpPr>
          <p:cNvPr id="21" name="Rectangle 20">
            <a:extLst>
              <a:ext uri="{FF2B5EF4-FFF2-40B4-BE49-F238E27FC236}">
                <a16:creationId xmlns:a16="http://schemas.microsoft.com/office/drawing/2014/main" id="{83C109D2-76C6-4346-84FA-08C563289AF2}"/>
              </a:ext>
            </a:extLst>
          </p:cNvPr>
          <p:cNvSpPr/>
          <p:nvPr/>
        </p:nvSpPr>
        <p:spPr>
          <a:xfrm>
            <a:off x="3106277" y="2059625"/>
            <a:ext cx="3127113" cy="4247317"/>
          </a:xfrm>
          <a:prstGeom prst="rect">
            <a:avLst/>
          </a:prstGeom>
        </p:spPr>
        <p:txBody>
          <a:bodyPr wrap="square">
            <a:spAutoFit/>
          </a:bodyPr>
          <a:lstStyle/>
          <a:p>
            <a:pPr marL="342900" indent="-342900">
              <a:buFont typeface="Arial" panose="020B0604020202020204" pitchFamily="34" charset="0"/>
              <a:buChar char="•"/>
            </a:pPr>
            <a:r>
              <a:rPr lang="el-GR" sz="1350" dirty="0">
                <a:solidFill>
                  <a:schemeClr val="bg1"/>
                </a:solidFill>
                <a:latin typeface="Roboto" panose="02000000000000000000" pitchFamily="2" charset="0"/>
                <a:ea typeface="Roboto" panose="02000000000000000000" pitchFamily="2" charset="0"/>
              </a:rPr>
              <a:t>Νέο μοντέλο διοίκησης –αυξημένα φίλτρα συλλογικότητας, λογοδοσίας, διαφάνειας και εξωστρέφειας –  Ευθυγράμμιση με διεθνείς καλές πρακτικές Πανεπιστημίων του εξωτερικού</a:t>
            </a:r>
          </a:p>
          <a:p>
            <a:pPr marL="342900" indent="-342900">
              <a:buFont typeface="Arial" panose="020B0604020202020204" pitchFamily="34" charset="0"/>
              <a:buChar char="•"/>
            </a:pPr>
            <a:r>
              <a:rPr lang="el-GR" sz="1350" dirty="0">
                <a:solidFill>
                  <a:schemeClr val="bg1"/>
                </a:solidFill>
                <a:latin typeface="Roboto" panose="02000000000000000000" pitchFamily="2" charset="0"/>
                <a:ea typeface="Roboto" panose="02000000000000000000" pitchFamily="2" charset="0"/>
              </a:rPr>
              <a:t>Θεσμικά εργαλεία για </a:t>
            </a:r>
            <a:r>
              <a:rPr lang="el-GR" sz="1350" dirty="0" err="1">
                <a:solidFill>
                  <a:schemeClr val="bg1"/>
                </a:solidFill>
                <a:latin typeface="Roboto" panose="02000000000000000000" pitchFamily="2" charset="0"/>
                <a:ea typeface="Roboto" panose="02000000000000000000" pitchFamily="2" charset="0"/>
              </a:rPr>
              <a:t>στοχοθεσία</a:t>
            </a:r>
            <a:r>
              <a:rPr lang="el-GR" sz="1350" dirty="0">
                <a:solidFill>
                  <a:schemeClr val="bg1"/>
                </a:solidFill>
                <a:latin typeface="Roboto" panose="02000000000000000000" pitchFamily="2" charset="0"/>
                <a:ea typeface="Roboto" panose="02000000000000000000" pitchFamily="2" charset="0"/>
              </a:rPr>
              <a:t> ΑΕΙ</a:t>
            </a:r>
          </a:p>
          <a:p>
            <a:pPr marL="342900" indent="-342900">
              <a:buFont typeface="Arial" panose="020B0604020202020204" pitchFamily="34" charset="0"/>
              <a:buChar char="•"/>
            </a:pPr>
            <a:r>
              <a:rPr lang="el-GR" sz="1350" dirty="0">
                <a:solidFill>
                  <a:schemeClr val="bg1"/>
                </a:solidFill>
                <a:latin typeface="Roboto" panose="02000000000000000000" pitchFamily="2" charset="0"/>
                <a:ea typeface="Roboto" panose="02000000000000000000" pitchFamily="2" charset="0"/>
              </a:rPr>
              <a:t>Νέο, ευέλικτο πλαίσιο για τη διαχείριση της περιουσίας των ΑΕΙ</a:t>
            </a:r>
          </a:p>
          <a:p>
            <a:pPr marL="342900" indent="-342900">
              <a:buFont typeface="Arial" panose="020B0604020202020204" pitchFamily="34" charset="0"/>
              <a:buChar char="•"/>
            </a:pPr>
            <a:r>
              <a:rPr lang="el-GR" sz="1350" dirty="0">
                <a:solidFill>
                  <a:schemeClr val="bg1"/>
                </a:solidFill>
                <a:latin typeface="Roboto" panose="02000000000000000000" pitchFamily="2" charset="0"/>
                <a:ea typeface="Roboto" panose="02000000000000000000" pitchFamily="2" charset="0"/>
              </a:rPr>
              <a:t>Δομές υποστήριξης της πανεπιστημιακής κοινότητας (ψυχολογική υποστήριξη, υποστήριξη στη διδασκαλία)</a:t>
            </a:r>
          </a:p>
          <a:p>
            <a:pPr marL="342900" indent="-342900">
              <a:buFont typeface="Arial" panose="020B0604020202020204" pitchFamily="34" charset="0"/>
              <a:buChar char="•"/>
            </a:pPr>
            <a:endParaRPr lang="el-GR" sz="1350" dirty="0">
              <a:solidFill>
                <a:schemeClr val="bg1"/>
              </a:solidFill>
              <a:latin typeface="Roboto" panose="02000000000000000000" pitchFamily="2" charset="0"/>
              <a:ea typeface="Roboto" panose="02000000000000000000" pitchFamily="2" charset="0"/>
            </a:endParaRPr>
          </a:p>
          <a:p>
            <a:pPr marL="342900" indent="-342900">
              <a:buFont typeface="Arial" panose="020B0604020202020204" pitchFamily="34" charset="0"/>
              <a:buChar char="•"/>
            </a:pPr>
            <a:endParaRPr lang="el-GR" sz="1350" dirty="0">
              <a:solidFill>
                <a:schemeClr val="bg1"/>
              </a:solidFill>
              <a:latin typeface="Roboto" panose="02000000000000000000" pitchFamily="2" charset="0"/>
              <a:ea typeface="Roboto" panose="02000000000000000000" pitchFamily="2" charset="0"/>
            </a:endParaRPr>
          </a:p>
          <a:p>
            <a:pPr marL="342900" indent="-342900">
              <a:buFont typeface="Arial" panose="020B0604020202020204" pitchFamily="34" charset="0"/>
              <a:buChar char="•"/>
            </a:pPr>
            <a:endParaRPr lang="el-GR" sz="1350" dirty="0">
              <a:solidFill>
                <a:schemeClr val="bg1"/>
              </a:solidFill>
              <a:latin typeface="Roboto" panose="02000000000000000000" pitchFamily="2" charset="0"/>
              <a:ea typeface="Roboto" panose="02000000000000000000" pitchFamily="2" charset="0"/>
            </a:endParaRPr>
          </a:p>
          <a:p>
            <a:pPr marL="285750" indent="-285750">
              <a:buFont typeface="Arial" panose="020B0604020202020204" pitchFamily="34" charset="0"/>
              <a:buChar char="•"/>
            </a:pPr>
            <a:endParaRPr lang="el-GR" sz="1350" dirty="0">
              <a:solidFill>
                <a:schemeClr val="bg1"/>
              </a:solidFill>
              <a:latin typeface="Roboto" panose="02000000000000000000" pitchFamily="2" charset="0"/>
              <a:ea typeface="Roboto" panose="02000000000000000000" pitchFamily="2" charset="0"/>
            </a:endParaRPr>
          </a:p>
        </p:txBody>
      </p:sp>
      <p:sp>
        <p:nvSpPr>
          <p:cNvPr id="22" name="Rectangle 21">
            <a:extLst>
              <a:ext uri="{FF2B5EF4-FFF2-40B4-BE49-F238E27FC236}">
                <a16:creationId xmlns:a16="http://schemas.microsoft.com/office/drawing/2014/main" id="{C0AF6B9E-8B5B-E647-B1E8-DA56DFC8DE67}"/>
              </a:ext>
            </a:extLst>
          </p:cNvPr>
          <p:cNvSpPr/>
          <p:nvPr/>
        </p:nvSpPr>
        <p:spPr>
          <a:xfrm>
            <a:off x="6233390" y="2100616"/>
            <a:ext cx="2891121" cy="3624069"/>
          </a:xfrm>
          <a:prstGeom prst="rect">
            <a:avLst/>
          </a:prstGeom>
        </p:spPr>
        <p:txBody>
          <a:bodyPr wrap="square">
            <a:spAutoFit/>
          </a:bodyPr>
          <a:lstStyle/>
          <a:p>
            <a:pPr marL="342900" indent="-342900">
              <a:buFont typeface="Arial" panose="020B0604020202020204" pitchFamily="34" charset="0"/>
              <a:buChar char="•"/>
            </a:pPr>
            <a:r>
              <a:rPr lang="el-GR" sz="1350" dirty="0">
                <a:solidFill>
                  <a:schemeClr val="bg1"/>
                </a:solidFill>
                <a:latin typeface="Roboto" panose="02000000000000000000" pitchFamily="2" charset="0"/>
                <a:ea typeface="Roboto" panose="02000000000000000000" pitchFamily="2" charset="0"/>
              </a:rPr>
              <a:t>Νέο, σύγχρονο και ευέλικτο πλαίσιο παροχής υπηρεσιών από τα Πανεπιστημιακά Εργαστήρια σε πολίτες/φορείς </a:t>
            </a:r>
          </a:p>
          <a:p>
            <a:pPr marL="342900" indent="-342900">
              <a:buFont typeface="Arial" panose="020B0604020202020204" pitchFamily="34" charset="0"/>
              <a:buChar char="•"/>
            </a:pPr>
            <a:r>
              <a:rPr lang="el-GR" sz="1350" dirty="0">
                <a:solidFill>
                  <a:schemeClr val="bg1"/>
                </a:solidFill>
                <a:latin typeface="Roboto" panose="02000000000000000000" pitchFamily="2" charset="0"/>
                <a:ea typeface="Roboto" panose="02000000000000000000" pitchFamily="2" charset="0"/>
              </a:rPr>
              <a:t>Δυνατότητα προγραμμάτων Πιστοποιητικών Ψηφιακών Δεξιοτήτων</a:t>
            </a:r>
          </a:p>
          <a:p>
            <a:pPr marL="342900" indent="-342900">
              <a:buFont typeface="Arial" panose="020B0604020202020204" pitchFamily="34" charset="0"/>
              <a:buChar char="•"/>
            </a:pPr>
            <a:r>
              <a:rPr lang="el-GR" sz="1350" dirty="0">
                <a:solidFill>
                  <a:schemeClr val="bg1"/>
                </a:solidFill>
                <a:latin typeface="Roboto" panose="02000000000000000000" pitchFamily="2" charset="0"/>
                <a:ea typeface="Roboto" panose="02000000000000000000" pitchFamily="2" charset="0"/>
              </a:rPr>
              <a:t>Αναβάθμιση του ρόλου των Πανεπιστημίων στη δια βίου εκπαίδευση μέσω των Κέντρων Επιμόρφωσης και Δια Βίου Μάθησης (ΚΕΔΙΒΙΜ) – π.χ. μητρώο εκπαιδευτών, πιστοποίηση προγραμμάτων, θεσμοθέτηση των </a:t>
            </a:r>
            <a:r>
              <a:rPr lang="en-GB" sz="1350" dirty="0">
                <a:solidFill>
                  <a:schemeClr val="bg1"/>
                </a:solidFill>
                <a:latin typeface="Roboto" panose="02000000000000000000" pitchFamily="2" charset="0"/>
                <a:ea typeface="Roboto" panose="02000000000000000000" pitchFamily="2" charset="0"/>
              </a:rPr>
              <a:t>micro credentials</a:t>
            </a:r>
            <a:endParaRPr lang="el-GR" sz="1350" dirty="0">
              <a:solidFill>
                <a:schemeClr val="bg1"/>
              </a:solidFill>
              <a:latin typeface="Roboto" panose="02000000000000000000" pitchFamily="2" charset="0"/>
              <a:ea typeface="Roboto" panose="02000000000000000000" pitchFamily="2" charset="0"/>
            </a:endParaRPr>
          </a:p>
        </p:txBody>
      </p:sp>
      <p:sp>
        <p:nvSpPr>
          <p:cNvPr id="23" name="Rectangle 22">
            <a:extLst>
              <a:ext uri="{FF2B5EF4-FFF2-40B4-BE49-F238E27FC236}">
                <a16:creationId xmlns:a16="http://schemas.microsoft.com/office/drawing/2014/main" id="{AED972C9-4DB6-6C40-BE76-251EABC21910}"/>
              </a:ext>
            </a:extLst>
          </p:cNvPr>
          <p:cNvSpPr/>
          <p:nvPr/>
        </p:nvSpPr>
        <p:spPr>
          <a:xfrm>
            <a:off x="9124512" y="2059625"/>
            <a:ext cx="2891122" cy="3254737"/>
          </a:xfrm>
          <a:prstGeom prst="rect">
            <a:avLst/>
          </a:prstGeom>
        </p:spPr>
        <p:txBody>
          <a:bodyPr wrap="square">
            <a:spAutoFit/>
          </a:bodyPr>
          <a:lstStyle/>
          <a:p>
            <a:pPr marL="342900" indent="-342900">
              <a:buFont typeface="Arial" panose="020B0604020202020204" pitchFamily="34" charset="0"/>
              <a:buChar char="•"/>
            </a:pPr>
            <a:r>
              <a:rPr lang="el-GR" sz="1350" dirty="0">
                <a:solidFill>
                  <a:schemeClr val="bg1"/>
                </a:solidFill>
                <a:latin typeface="Roboto" panose="02000000000000000000" pitchFamily="2" charset="0"/>
                <a:ea typeface="Roboto" panose="02000000000000000000" pitchFamily="2" charset="0"/>
              </a:rPr>
              <a:t>Αυτόματη ακαδημαϊκή </a:t>
            </a:r>
            <a:r>
              <a:rPr lang="el-GR" sz="1350" dirty="0">
                <a:solidFill>
                  <a:schemeClr val="bg1"/>
                </a:solidFill>
                <a:latin typeface="Roboto" panose="02000000000000000000" pitchFamily="2" charset="0"/>
                <a:ea typeface="Roboto" panose="02000000000000000000" pitchFamily="2" charset="0"/>
                <a:sym typeface="Wingdings" pitchFamily="2" charset="2"/>
              </a:rPr>
              <a:t>αναγνώριση πτυχίου αν το Παν/</a:t>
            </a:r>
            <a:r>
              <a:rPr lang="el-GR" sz="1350" dirty="0" err="1">
                <a:solidFill>
                  <a:schemeClr val="bg1"/>
                </a:solidFill>
                <a:latin typeface="Roboto" panose="02000000000000000000" pitchFamily="2" charset="0"/>
                <a:ea typeface="Roboto" panose="02000000000000000000" pitchFamily="2" charset="0"/>
                <a:sym typeface="Wingdings" pitchFamily="2" charset="2"/>
              </a:rPr>
              <a:t>μο</a:t>
            </a:r>
            <a:r>
              <a:rPr lang="el-GR" sz="1350" dirty="0">
                <a:solidFill>
                  <a:schemeClr val="bg1"/>
                </a:solidFill>
                <a:latin typeface="Roboto" panose="02000000000000000000" pitchFamily="2" charset="0"/>
                <a:ea typeface="Roboto" panose="02000000000000000000" pitchFamily="2" charset="0"/>
                <a:sym typeface="Wingdings" pitchFamily="2" charset="2"/>
              </a:rPr>
              <a:t> συμπεριλαμβάνεται στο Μητρώο ήδη αναγνωρισμένων Ιδρυμάτων</a:t>
            </a:r>
          </a:p>
          <a:p>
            <a:pPr marL="342900" indent="-342900">
              <a:buFont typeface="Arial" panose="020B0604020202020204" pitchFamily="34" charset="0"/>
              <a:buChar char="•"/>
            </a:pPr>
            <a:r>
              <a:rPr lang="el-GR" sz="1350" dirty="0">
                <a:solidFill>
                  <a:schemeClr val="bg1"/>
                </a:solidFill>
                <a:latin typeface="Roboto" panose="02000000000000000000" pitchFamily="2" charset="0"/>
                <a:ea typeface="Roboto" panose="02000000000000000000" pitchFamily="2" charset="0"/>
                <a:sym typeface="Wingdings" pitchFamily="2" charset="2"/>
              </a:rPr>
              <a:t>Απλοποίηση της διαδικασίας αναγνώρισης ακαδημαϊκού τίτλου από το εξωτερικού για εργασία στην Ελλάδα  </a:t>
            </a:r>
            <a:r>
              <a:rPr lang="el-GR" sz="1400" dirty="0">
                <a:solidFill>
                  <a:prstClr val="white"/>
                </a:solidFill>
                <a:latin typeface="Roboto" panose="02000000000000000000" pitchFamily="2" charset="0"/>
                <a:ea typeface="Roboto" panose="02000000000000000000" pitchFamily="2" charset="0"/>
              </a:rPr>
              <a:t>Απόφαση αναγνώρισης (ή μη) ή αντιστάθμισης (γραπτή εξέταση ή/και πρακτική άσκηση) εντός λίγων μηνών από την υποβολή της αίτησης</a:t>
            </a:r>
            <a:endParaRPr lang="el-GR" sz="1350" dirty="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5196667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00"/>
        <p:cNvGrpSpPr/>
        <p:nvPr/>
      </p:nvGrpSpPr>
      <p:grpSpPr>
        <a:xfrm>
          <a:off x="0" y="0"/>
          <a:ext cx="0" cy="0"/>
          <a:chOff x="0" y="0"/>
          <a:chExt cx="0" cy="0"/>
        </a:xfrm>
      </p:grpSpPr>
      <p:sp>
        <p:nvSpPr>
          <p:cNvPr id="12" name="Rectangle 11">
            <a:extLst>
              <a:ext uri="{FF2B5EF4-FFF2-40B4-BE49-F238E27FC236}">
                <a16:creationId xmlns:a16="http://schemas.microsoft.com/office/drawing/2014/main" id="{AEC24721-4953-346C-6714-532B1BABE659}"/>
              </a:ext>
            </a:extLst>
          </p:cNvPr>
          <p:cNvSpPr/>
          <p:nvPr/>
        </p:nvSpPr>
        <p:spPr>
          <a:xfrm>
            <a:off x="2850078" y="6026"/>
            <a:ext cx="9352530" cy="570335"/>
          </a:xfrm>
          <a:prstGeom prst="rect">
            <a:avLst/>
          </a:prstGeom>
          <a:solidFill>
            <a:srgbClr val="4EE6DC"/>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CCA62">
                    <a:lumMod val="60000"/>
                    <a:lumOff val="40000"/>
                  </a:srgbClr>
                </a:solidFill>
              </a:ln>
              <a:noFill/>
              <a:highlight>
                <a:srgbClr val="EAF5F5"/>
              </a:highlight>
            </a:endParaRPr>
          </a:p>
        </p:txBody>
      </p:sp>
      <p:sp>
        <p:nvSpPr>
          <p:cNvPr id="13" name="Rectangle 12">
            <a:extLst>
              <a:ext uri="{FF2B5EF4-FFF2-40B4-BE49-F238E27FC236}">
                <a16:creationId xmlns:a16="http://schemas.microsoft.com/office/drawing/2014/main" id="{18EEAE49-178A-7A9A-A734-73088ADD7477}"/>
              </a:ext>
            </a:extLst>
          </p:cNvPr>
          <p:cNvSpPr/>
          <p:nvPr/>
        </p:nvSpPr>
        <p:spPr>
          <a:xfrm>
            <a:off x="0" y="4469"/>
            <a:ext cx="2850078" cy="570335"/>
          </a:xfrm>
          <a:prstGeom prst="rect">
            <a:avLst/>
          </a:prstGeom>
          <a:solidFill>
            <a:srgbClr val="021559"/>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CCA62">
                    <a:lumMod val="60000"/>
                    <a:lumOff val="40000"/>
                  </a:srgbClr>
                </a:solidFill>
              </a:ln>
              <a:noFill/>
              <a:highlight>
                <a:srgbClr val="EAF5F5"/>
              </a:highlight>
            </a:endParaRPr>
          </a:p>
        </p:txBody>
      </p:sp>
      <p:sp>
        <p:nvSpPr>
          <p:cNvPr id="10" name="Google Shape;232;p34">
            <a:extLst>
              <a:ext uri="{FF2B5EF4-FFF2-40B4-BE49-F238E27FC236}">
                <a16:creationId xmlns:a16="http://schemas.microsoft.com/office/drawing/2014/main" id="{21B89356-4234-7A45-8340-F0433CBA8A4B}"/>
              </a:ext>
            </a:extLst>
          </p:cNvPr>
          <p:cNvSpPr txBox="1"/>
          <p:nvPr/>
        </p:nvSpPr>
        <p:spPr>
          <a:xfrm>
            <a:off x="1169445" y="3184783"/>
            <a:ext cx="2695074" cy="9064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l-GR" sz="2800" b="0" i="0" u="none" strike="noStrike" kern="0" cap="none" spc="-150" normalizeH="0" baseline="0" noProof="0" dirty="0">
              <a:ln>
                <a:noFill/>
              </a:ln>
              <a:solidFill>
                <a:srgbClr val="02AEF0"/>
              </a:solidFill>
              <a:effectLst/>
              <a:uLnTx/>
              <a:uFillTx/>
              <a:latin typeface="Roboto Regular" charset="0"/>
              <a:ea typeface="Roboto Regular" charset="0"/>
              <a:cs typeface="Roboto Regular" charset="0"/>
              <a:sym typeface="Arial"/>
            </a:endParaRPr>
          </a:p>
        </p:txBody>
      </p:sp>
      <p:sp>
        <p:nvSpPr>
          <p:cNvPr id="18" name="Rectangle 17">
            <a:extLst>
              <a:ext uri="{FF2B5EF4-FFF2-40B4-BE49-F238E27FC236}">
                <a16:creationId xmlns:a16="http://schemas.microsoft.com/office/drawing/2014/main" id="{9C502C17-43A5-204F-98B4-263C5610E47C}"/>
              </a:ext>
            </a:extLst>
          </p:cNvPr>
          <p:cNvSpPr/>
          <p:nvPr/>
        </p:nvSpPr>
        <p:spPr>
          <a:xfrm>
            <a:off x="375137" y="161229"/>
            <a:ext cx="6017994" cy="261610"/>
          </a:xfrm>
          <a:prstGeom prst="rect">
            <a:avLst/>
          </a:prstGeom>
        </p:spPr>
        <p:txBody>
          <a:bodyPr wrap="none">
            <a:spAutoFit/>
          </a:bodyPr>
          <a:lstStyle/>
          <a:p>
            <a:pPr defTabSz="914377">
              <a:spcBef>
                <a:spcPts val="1000"/>
              </a:spcBef>
              <a:spcAft>
                <a:spcPts val="1000"/>
              </a:spcAft>
              <a:buClr>
                <a:schemeClr val="bg1"/>
              </a:buClr>
            </a:pPr>
            <a:r>
              <a:rPr lang="el-GR" sz="1100" b="1" dirty="0">
                <a:solidFill>
                  <a:schemeClr val="bg1"/>
                </a:solidFill>
                <a:latin typeface="Roboto" panose="02000000000000000000" pitchFamily="2" charset="0"/>
                <a:ea typeface="Roboto" panose="02000000000000000000" pitchFamily="2" charset="0"/>
                <a:cs typeface="Roboto" panose="02000000000000000000" pitchFamily="2" charset="0"/>
              </a:rPr>
              <a:t>ΕΝΙΣΧΥΣΗ ΛΕΙΤΟΥΡΓΙΚΟΤΗΤΑΣ                     </a:t>
            </a:r>
            <a:r>
              <a:rPr lang="el-GR" sz="1100" b="1" dirty="0">
                <a:solidFill>
                  <a:srgbClr val="021559"/>
                </a:solidFill>
                <a:latin typeface="Roboto" panose="02000000000000000000" pitchFamily="2" charset="0"/>
                <a:ea typeface="Roboto" panose="02000000000000000000" pitchFamily="2" charset="0"/>
                <a:cs typeface="Roboto" panose="02000000000000000000" pitchFamily="2" charset="0"/>
              </a:rPr>
              <a:t>02 </a:t>
            </a:r>
            <a:r>
              <a:rPr lang="el-GR" sz="1100" b="1" dirty="0">
                <a:solidFill>
                  <a:srgbClr val="021559"/>
                </a:solidFill>
                <a:latin typeface="Roboto" panose="02000000000000000000" pitchFamily="2" charset="0"/>
                <a:ea typeface="Roboto" panose="02000000000000000000" pitchFamily="2" charset="0"/>
                <a:cs typeface="Calibri" panose="020F0502020204030204" pitchFamily="34" charset="0"/>
              </a:rPr>
              <a:t>Οργανωτική διάρθρωση - Θεσμικά εργαλεία</a:t>
            </a:r>
            <a:endParaRPr lang="el-GR" sz="1100" b="1" dirty="0">
              <a:solidFill>
                <a:srgbClr val="021559"/>
              </a:solidFill>
              <a:latin typeface="Roboto" panose="02000000000000000000" pitchFamily="2" charset="0"/>
              <a:ea typeface="Roboto" panose="02000000000000000000" pitchFamily="2" charset="0"/>
              <a:cs typeface="Roboto" panose="02000000000000000000" pitchFamily="2" charset="0"/>
            </a:endParaRPr>
          </a:p>
        </p:txBody>
      </p:sp>
      <p:pic>
        <p:nvPicPr>
          <p:cNvPr id="24" name="Picture 23">
            <a:extLst>
              <a:ext uri="{FF2B5EF4-FFF2-40B4-BE49-F238E27FC236}">
                <a16:creationId xmlns:a16="http://schemas.microsoft.com/office/drawing/2014/main" id="{219FE7D9-B196-F94E-8AD5-36AB8EE826FF}"/>
              </a:ext>
            </a:extLst>
          </p:cNvPr>
          <p:cNvPicPr>
            <a:picLocks noChangeAspect="1"/>
          </p:cNvPicPr>
          <p:nvPr/>
        </p:nvPicPr>
        <p:blipFill>
          <a:blip r:embed="rId3"/>
          <a:stretch>
            <a:fillRect/>
          </a:stretch>
        </p:blipFill>
        <p:spPr>
          <a:xfrm>
            <a:off x="180000" y="6300000"/>
            <a:ext cx="2414466" cy="432000"/>
          </a:xfrm>
          <a:prstGeom prst="rect">
            <a:avLst/>
          </a:prstGeom>
        </p:spPr>
      </p:pic>
      <p:sp>
        <p:nvSpPr>
          <p:cNvPr id="2" name="TextBox 1">
            <a:extLst>
              <a:ext uri="{FF2B5EF4-FFF2-40B4-BE49-F238E27FC236}">
                <a16:creationId xmlns:a16="http://schemas.microsoft.com/office/drawing/2014/main" id="{B6BFB852-C9EA-1748-8AA2-B09B42809510}"/>
              </a:ext>
            </a:extLst>
          </p:cNvPr>
          <p:cNvSpPr txBox="1"/>
          <p:nvPr/>
        </p:nvSpPr>
        <p:spPr>
          <a:xfrm>
            <a:off x="375136" y="851587"/>
            <a:ext cx="10563497" cy="2400657"/>
          </a:xfrm>
          <a:prstGeom prst="rect">
            <a:avLst/>
          </a:prstGeom>
          <a:noFill/>
        </p:spPr>
        <p:txBody>
          <a:bodyPr wrap="square" rtlCol="0">
            <a:spAutoFit/>
          </a:bodyPr>
          <a:lstStyle/>
          <a:p>
            <a:r>
              <a:rPr lang="el-GR" sz="2400" b="1" dirty="0">
                <a:solidFill>
                  <a:srgbClr val="021559"/>
                </a:solidFill>
                <a:latin typeface="Roboto" panose="02000000000000000000" pitchFamily="2" charset="0"/>
                <a:ea typeface="Roboto" panose="02000000000000000000" pitchFamily="2" charset="0"/>
              </a:rPr>
              <a:t>ΤΟ ΑΥΤΟΔΙΟΙΚΗΤΟ ΣΤΗΝ ΠΡΑΞΗ</a:t>
            </a:r>
          </a:p>
          <a:p>
            <a:endParaRPr lang="el-GR" dirty="0">
              <a:solidFill>
                <a:srgbClr val="021559"/>
              </a:solidFill>
              <a:latin typeface="Roboto" charset="0"/>
              <a:ea typeface="Roboto" charset="0"/>
              <a:cs typeface="Roboto" charset="0"/>
            </a:endParaRPr>
          </a:p>
          <a:p>
            <a:r>
              <a:rPr lang="el-GR" dirty="0">
                <a:solidFill>
                  <a:srgbClr val="021559"/>
                </a:solidFill>
                <a:latin typeface="Roboto" charset="0"/>
                <a:ea typeface="Roboto" charset="0"/>
                <a:cs typeface="Roboto" charset="0"/>
              </a:rPr>
              <a:t>Παρέχονται νέες προοπτικές στην οργανωτική διάρθρωση των ΑΕΙ μέσω ίδρυσης </a:t>
            </a:r>
            <a:r>
              <a:rPr lang="el-GR" b="1" dirty="0">
                <a:solidFill>
                  <a:srgbClr val="021559"/>
                </a:solidFill>
                <a:latin typeface="Roboto" charset="0"/>
                <a:ea typeface="Roboto" charset="0"/>
                <a:cs typeface="Roboto" charset="0"/>
              </a:rPr>
              <a:t>παραρτημάτων στην ημεδαπή και αλλοδαπή</a:t>
            </a:r>
            <a:r>
              <a:rPr lang="el-GR" dirty="0">
                <a:solidFill>
                  <a:srgbClr val="021559"/>
                </a:solidFill>
                <a:latin typeface="Roboto" charset="0"/>
                <a:ea typeface="Roboto" charset="0"/>
                <a:cs typeface="Roboto" charset="0"/>
              </a:rPr>
              <a:t>: </a:t>
            </a:r>
            <a:endParaRPr lang="en-US" dirty="0">
              <a:solidFill>
                <a:srgbClr val="021559"/>
              </a:solidFill>
              <a:latin typeface="Roboto" charset="0"/>
              <a:ea typeface="Roboto" charset="0"/>
              <a:cs typeface="Roboto" charset="0"/>
            </a:endParaRPr>
          </a:p>
          <a:p>
            <a:endParaRPr lang="x-none" dirty="0">
              <a:solidFill>
                <a:srgbClr val="021559"/>
              </a:solidFill>
              <a:latin typeface="Roboto" charset="0"/>
              <a:ea typeface="Roboto" charset="0"/>
              <a:cs typeface="Roboto" charset="0"/>
            </a:endParaRPr>
          </a:p>
          <a:p>
            <a:pPr marL="285750" lvl="0" indent="-285750">
              <a:buFont typeface="Arial" panose="020B0604020202020204" pitchFamily="34" charset="0"/>
              <a:buChar char="•"/>
            </a:pPr>
            <a:r>
              <a:rPr lang="el-GR" b="1" dirty="0">
                <a:solidFill>
                  <a:srgbClr val="021559"/>
                </a:solidFill>
                <a:latin typeface="Roboto" charset="0"/>
                <a:ea typeface="Roboto" charset="0"/>
                <a:cs typeface="Roboto" charset="0"/>
              </a:rPr>
              <a:t>Δυνατότητα ίδρυσης ερευνητικού ινστιτούτου ή πανεπιστημιακού μουσείου σε άλλη πόλη</a:t>
            </a:r>
          </a:p>
          <a:p>
            <a:pPr lvl="0"/>
            <a:endParaRPr lang="el-GR" strike="sngStrike" dirty="0">
              <a:solidFill>
                <a:srgbClr val="021559"/>
              </a:solidFill>
              <a:latin typeface="Roboto" charset="0"/>
              <a:ea typeface="Roboto" charset="0"/>
              <a:cs typeface="Roboto" charset="0"/>
            </a:endParaRPr>
          </a:p>
          <a:p>
            <a:pPr marL="285750" lvl="0" indent="-285750">
              <a:buFont typeface="Arial" panose="020B0604020202020204" pitchFamily="34" charset="0"/>
              <a:buChar char="•"/>
            </a:pPr>
            <a:r>
              <a:rPr lang="el-GR" b="1" dirty="0">
                <a:solidFill>
                  <a:srgbClr val="021559"/>
                </a:solidFill>
                <a:latin typeface="Roboto" charset="0"/>
                <a:ea typeface="Roboto" charset="0"/>
                <a:cs typeface="Roboto" charset="0"/>
              </a:rPr>
              <a:t>Δυνατότητα ίδρυσης παραρτήματος στο εξωτερικό για την οργάνωση προγραμμάτων σπουδών</a:t>
            </a:r>
            <a:endParaRPr lang="el-GR" dirty="0">
              <a:solidFill>
                <a:srgbClr val="021559"/>
              </a:solidFill>
              <a:latin typeface="Roboto" charset="0"/>
              <a:ea typeface="Roboto" charset="0"/>
              <a:cs typeface="Roboto" charset="0"/>
            </a:endParaRPr>
          </a:p>
        </p:txBody>
      </p:sp>
    </p:spTree>
    <p:extLst>
      <p:ext uri="{BB962C8B-B14F-4D97-AF65-F5344CB8AC3E}">
        <p14:creationId xmlns:p14="http://schemas.microsoft.com/office/powerpoint/2010/main" val="39395437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15" name="Rectangle 14">
            <a:extLst>
              <a:ext uri="{FF2B5EF4-FFF2-40B4-BE49-F238E27FC236}">
                <a16:creationId xmlns:a16="http://schemas.microsoft.com/office/drawing/2014/main" id="{745CA64B-787C-E548-09D8-6B2105E3985B}"/>
              </a:ext>
            </a:extLst>
          </p:cNvPr>
          <p:cNvSpPr/>
          <p:nvPr/>
        </p:nvSpPr>
        <p:spPr>
          <a:xfrm>
            <a:off x="2850078" y="6026"/>
            <a:ext cx="9352530" cy="570335"/>
          </a:xfrm>
          <a:prstGeom prst="rect">
            <a:avLst/>
          </a:prstGeom>
          <a:solidFill>
            <a:srgbClr val="4EE6DC"/>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CCA62">
                    <a:lumMod val="60000"/>
                    <a:lumOff val="40000"/>
                  </a:srgbClr>
                </a:solidFill>
              </a:ln>
              <a:noFill/>
              <a:highlight>
                <a:srgbClr val="EAF5F5"/>
              </a:highlight>
            </a:endParaRPr>
          </a:p>
        </p:txBody>
      </p:sp>
      <p:sp>
        <p:nvSpPr>
          <p:cNvPr id="16" name="Rectangle 15">
            <a:extLst>
              <a:ext uri="{FF2B5EF4-FFF2-40B4-BE49-F238E27FC236}">
                <a16:creationId xmlns:a16="http://schemas.microsoft.com/office/drawing/2014/main" id="{A5690FEE-67D5-CDD4-07BC-15CCEE01571F}"/>
              </a:ext>
            </a:extLst>
          </p:cNvPr>
          <p:cNvSpPr/>
          <p:nvPr/>
        </p:nvSpPr>
        <p:spPr>
          <a:xfrm>
            <a:off x="-1" y="4469"/>
            <a:ext cx="3574473" cy="570335"/>
          </a:xfrm>
          <a:prstGeom prst="rect">
            <a:avLst/>
          </a:prstGeom>
          <a:solidFill>
            <a:srgbClr val="021559"/>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CCA62">
                    <a:lumMod val="60000"/>
                    <a:lumOff val="40000"/>
                  </a:srgbClr>
                </a:solidFill>
              </a:ln>
              <a:noFill/>
              <a:highlight>
                <a:srgbClr val="EAF5F5"/>
              </a:highlight>
            </a:endParaRPr>
          </a:p>
        </p:txBody>
      </p:sp>
      <p:sp>
        <p:nvSpPr>
          <p:cNvPr id="10" name="Google Shape;232;p34">
            <a:extLst>
              <a:ext uri="{FF2B5EF4-FFF2-40B4-BE49-F238E27FC236}">
                <a16:creationId xmlns:a16="http://schemas.microsoft.com/office/drawing/2014/main" id="{21B89356-4234-7A45-8340-F0433CBA8A4B}"/>
              </a:ext>
            </a:extLst>
          </p:cNvPr>
          <p:cNvSpPr txBox="1"/>
          <p:nvPr/>
        </p:nvSpPr>
        <p:spPr>
          <a:xfrm>
            <a:off x="1169445" y="3184783"/>
            <a:ext cx="2695074" cy="9064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l-GR" sz="2800" b="0" i="0" u="none" strike="noStrike" kern="0" cap="none" spc="-150" normalizeH="0" baseline="0" noProof="0" dirty="0">
              <a:ln>
                <a:noFill/>
              </a:ln>
              <a:solidFill>
                <a:srgbClr val="02AEF0"/>
              </a:solidFill>
              <a:effectLst/>
              <a:uLnTx/>
              <a:uFillTx/>
              <a:latin typeface="Roboto Regular" charset="0"/>
              <a:ea typeface="Roboto Regular" charset="0"/>
              <a:cs typeface="Roboto Regular" charset="0"/>
              <a:sym typeface="Arial"/>
            </a:endParaRPr>
          </a:p>
        </p:txBody>
      </p:sp>
      <p:sp>
        <p:nvSpPr>
          <p:cNvPr id="7" name="Rectangle 6">
            <a:extLst>
              <a:ext uri="{FF2B5EF4-FFF2-40B4-BE49-F238E27FC236}">
                <a16:creationId xmlns:a16="http://schemas.microsoft.com/office/drawing/2014/main" id="{61982B1A-52FA-6B42-BF04-035FACC867FE}"/>
              </a:ext>
            </a:extLst>
          </p:cNvPr>
          <p:cNvSpPr/>
          <p:nvPr/>
        </p:nvSpPr>
        <p:spPr>
          <a:xfrm>
            <a:off x="375136" y="847594"/>
            <a:ext cx="11167935" cy="5447645"/>
          </a:xfrm>
          <a:prstGeom prst="rect">
            <a:avLst/>
          </a:prstGeom>
        </p:spPr>
        <p:txBody>
          <a:bodyPr wrap="square">
            <a:spAutoFit/>
          </a:bodyPr>
          <a:lstStyle/>
          <a:p>
            <a:pPr>
              <a:buClr>
                <a:srgbClr val="003476"/>
              </a:buClr>
              <a:defRPr/>
            </a:pPr>
            <a:r>
              <a:rPr lang="el-GR" sz="2400" b="1" dirty="0">
                <a:solidFill>
                  <a:srgbClr val="021559"/>
                </a:solidFill>
                <a:latin typeface="Roboto" panose="02000000000000000000" pitchFamily="2" charset="0"/>
                <a:ea typeface="Roboto" panose="02000000000000000000" pitchFamily="2" charset="0"/>
              </a:rPr>
              <a:t>ΝΕΟ, ΕΥΕΛΙΚΤΟ ΠΛΑΙΣΙΟ ΓΙΑ ΤΗ ΔΙΑΧΕΙΡΙΣΗ ΤΗΣ ΠΕΡΙΟΥΣΙΑΣ ΤΩΝ ΑΕΙ</a:t>
            </a:r>
          </a:p>
          <a:p>
            <a:pPr>
              <a:buClr>
                <a:srgbClr val="003476"/>
              </a:buClr>
              <a:defRPr/>
            </a:pPr>
            <a:endParaRPr lang="el-GR" b="1" dirty="0">
              <a:solidFill>
                <a:srgbClr val="021559"/>
              </a:solidFill>
              <a:latin typeface="Roboto" panose="02000000000000000000" pitchFamily="2" charset="0"/>
              <a:ea typeface="Roboto" panose="02000000000000000000" pitchFamily="2" charset="0"/>
            </a:endParaRPr>
          </a:p>
          <a:p>
            <a:pPr marL="285750" indent="-285750">
              <a:buClr>
                <a:srgbClr val="003476"/>
              </a:buClr>
              <a:buFont typeface="Arial" panose="020B0604020202020204" pitchFamily="34" charset="0"/>
              <a:buChar char="•"/>
              <a:defRPr/>
            </a:pPr>
            <a:r>
              <a:rPr lang="el-GR" b="1" dirty="0">
                <a:solidFill>
                  <a:srgbClr val="021559"/>
                </a:solidFill>
                <a:latin typeface="Roboto" panose="02000000000000000000" pitchFamily="2" charset="0"/>
                <a:ea typeface="Roboto" panose="02000000000000000000" pitchFamily="2" charset="0"/>
              </a:rPr>
              <a:t>Νέο πλαίσιο οργάνωσης και λειτουργίας </a:t>
            </a:r>
            <a:r>
              <a:rPr lang="el-GR" dirty="0">
                <a:solidFill>
                  <a:srgbClr val="021559"/>
                </a:solidFill>
                <a:latin typeface="Roboto" panose="02000000000000000000" pitchFamily="2" charset="0"/>
                <a:ea typeface="Roboto" panose="02000000000000000000" pitchFamily="2" charset="0"/>
              </a:rPr>
              <a:t>των Εταιρειών Αξιοποίησης και Διαχείρισης της περιουσίας των ΑΕΙ σύμφωνα με τα πρότυπα οργάνωσης και λειτουργίας ανωνύμων εταιριών συμφερόντων του Δημοσίου τομέα </a:t>
            </a:r>
          </a:p>
          <a:p>
            <a:pPr marL="285750" indent="-285750">
              <a:buClr>
                <a:srgbClr val="003476"/>
              </a:buClr>
              <a:buFont typeface="Arial" panose="020B0604020202020204" pitchFamily="34" charset="0"/>
              <a:buChar char="•"/>
              <a:defRPr/>
            </a:pPr>
            <a:r>
              <a:rPr lang="el-GR" b="1" dirty="0">
                <a:solidFill>
                  <a:srgbClr val="021559"/>
                </a:solidFill>
                <a:latin typeface="Roboto" panose="02000000000000000000" pitchFamily="2" charset="0"/>
                <a:ea typeface="Roboto" panose="02000000000000000000" pitchFamily="2" charset="0"/>
              </a:rPr>
              <a:t>Εφαρμογή δημοσιονομικών κανόνων αντίστοιχων με εταιρείες του Δημοσίου:</a:t>
            </a:r>
            <a:r>
              <a:rPr lang="el-GR" dirty="0">
                <a:solidFill>
                  <a:srgbClr val="021559"/>
                </a:solidFill>
                <a:latin typeface="Roboto" panose="02000000000000000000" pitchFamily="2" charset="0"/>
                <a:ea typeface="Roboto" panose="02000000000000000000" pitchFamily="2" charset="0"/>
              </a:rPr>
              <a:t> ευέλικτο δημόσιο λογιστικού που τηρούν οι Α.Ε. του δημοσίου</a:t>
            </a:r>
          </a:p>
          <a:p>
            <a:pPr marL="285750" indent="-285750">
              <a:buClr>
                <a:srgbClr val="003476"/>
              </a:buClr>
              <a:buFont typeface="Arial" panose="020B0604020202020204" pitchFamily="34" charset="0"/>
              <a:buChar char="•"/>
              <a:defRPr/>
            </a:pPr>
            <a:r>
              <a:rPr lang="el-GR" b="1" dirty="0">
                <a:solidFill>
                  <a:srgbClr val="021559"/>
                </a:solidFill>
                <a:latin typeface="Roboto" panose="02000000000000000000" pitchFamily="2" charset="0"/>
                <a:ea typeface="Roboto" panose="02000000000000000000" pitchFamily="2" charset="0"/>
              </a:rPr>
              <a:t>Διεύρυνση </a:t>
            </a:r>
            <a:r>
              <a:rPr lang="el-GR" dirty="0">
                <a:solidFill>
                  <a:srgbClr val="021559"/>
                </a:solidFill>
                <a:latin typeface="Roboto" panose="02000000000000000000" pitchFamily="2" charset="0"/>
                <a:ea typeface="Roboto" panose="02000000000000000000" pitchFamily="2" charset="0"/>
              </a:rPr>
              <a:t>των σκοπών και </a:t>
            </a:r>
            <a:r>
              <a:rPr lang="el-GR" b="1" dirty="0">
                <a:solidFill>
                  <a:srgbClr val="021559"/>
                </a:solidFill>
                <a:latin typeface="Roboto" panose="02000000000000000000" pitchFamily="2" charset="0"/>
                <a:ea typeface="Roboto" panose="02000000000000000000" pitchFamily="2" charset="0"/>
              </a:rPr>
              <a:t>των δραστηριοτήτων των Εταιρειών </a:t>
            </a:r>
          </a:p>
          <a:p>
            <a:pPr marL="285750" indent="-285750">
              <a:buClr>
                <a:srgbClr val="003476"/>
              </a:buClr>
              <a:buFont typeface="Arial" panose="020B0604020202020204" pitchFamily="34" charset="0"/>
              <a:buChar char="•"/>
              <a:defRPr/>
            </a:pPr>
            <a:r>
              <a:rPr lang="el-GR" b="1" dirty="0">
                <a:solidFill>
                  <a:srgbClr val="021559"/>
                </a:solidFill>
                <a:latin typeface="Roboto" panose="02000000000000000000" pitchFamily="2" charset="0"/>
                <a:ea typeface="Roboto" panose="02000000000000000000" pitchFamily="2" charset="0"/>
              </a:rPr>
              <a:t>Προσαρμογή των υφιστάμενων Εταιρειών στο νέο πλαίσιο μέσω τροποποίησης των καταστατικών τους </a:t>
            </a:r>
          </a:p>
          <a:p>
            <a:pPr marL="285750" indent="-285750">
              <a:buClr>
                <a:srgbClr val="003476"/>
              </a:buClr>
              <a:buFont typeface="Arial" panose="020B0604020202020204" pitchFamily="34" charset="0"/>
              <a:buChar char="•"/>
              <a:defRPr/>
            </a:pPr>
            <a:r>
              <a:rPr lang="el-GR" b="1" dirty="0">
                <a:solidFill>
                  <a:srgbClr val="021559"/>
                </a:solidFill>
                <a:latin typeface="Roboto" panose="02000000000000000000" pitchFamily="2" charset="0"/>
                <a:ea typeface="Roboto" panose="02000000000000000000" pitchFamily="2" charset="0"/>
              </a:rPr>
              <a:t>Θέσπιση Εσωτερικού Κανονισμού </a:t>
            </a:r>
            <a:r>
              <a:rPr lang="el-GR" dirty="0">
                <a:solidFill>
                  <a:srgbClr val="021559"/>
                </a:solidFill>
                <a:latin typeface="Roboto" panose="02000000000000000000" pitchFamily="2" charset="0"/>
                <a:ea typeface="Roboto" panose="02000000000000000000" pitchFamily="2" charset="0"/>
              </a:rPr>
              <a:t>για θέματα οργάνωσης και λειτουργίας, διενέργειας προμηθειών και πρόσληψης προσωπικού </a:t>
            </a:r>
            <a:r>
              <a:rPr lang="el-GR" dirty="0">
                <a:solidFill>
                  <a:srgbClr val="021559"/>
                </a:solidFill>
                <a:latin typeface="Roboto" panose="02000000000000000000" pitchFamily="2" charset="0"/>
                <a:ea typeface="Roboto" panose="02000000000000000000" pitchFamily="2" charset="0"/>
                <a:sym typeface="Wingdings" pitchFamily="2" charset="2"/>
              </a:rPr>
              <a:t> </a:t>
            </a:r>
            <a:r>
              <a:rPr lang="el-GR" dirty="0">
                <a:solidFill>
                  <a:srgbClr val="021559"/>
                </a:solidFill>
                <a:latin typeface="Roboto" panose="02000000000000000000" pitchFamily="2" charset="0"/>
                <a:ea typeface="Roboto" panose="02000000000000000000" pitchFamily="2" charset="0"/>
              </a:rPr>
              <a:t>τήρηση αρχών χρηστής δημοσιονομικής διαχείρισης και διαφάνειας </a:t>
            </a:r>
          </a:p>
          <a:p>
            <a:pPr marL="285750" indent="-285750">
              <a:buClr>
                <a:srgbClr val="003476"/>
              </a:buClr>
              <a:buFont typeface="Arial" panose="020B0604020202020204" pitchFamily="34" charset="0"/>
              <a:buChar char="•"/>
              <a:defRPr/>
            </a:pPr>
            <a:r>
              <a:rPr lang="el-GR" b="1" dirty="0">
                <a:solidFill>
                  <a:srgbClr val="021559"/>
                </a:solidFill>
                <a:latin typeface="Roboto" panose="02000000000000000000" pitchFamily="2" charset="0"/>
                <a:ea typeface="Roboto" panose="02000000000000000000" pitchFamily="2" charset="0"/>
              </a:rPr>
              <a:t>Δυνατότητα ανάθεσης αρμοδιοτήτων σχετικά με τη αξιοποίηση και διαχείριση της κινητής και ακίνητης περιουσίας, καθώς και της διανοητικής ιδιοκτησίας των Πανεπιστημίων.</a:t>
            </a:r>
            <a:r>
              <a:rPr lang="el-GR" dirty="0">
                <a:solidFill>
                  <a:srgbClr val="021559"/>
                </a:solidFill>
                <a:latin typeface="Roboto" panose="02000000000000000000" pitchFamily="2" charset="0"/>
                <a:ea typeface="Roboto" panose="02000000000000000000" pitchFamily="2" charset="0"/>
              </a:rPr>
              <a:t> </a:t>
            </a:r>
          </a:p>
          <a:p>
            <a:pPr marL="742950" lvl="1" indent="-285750">
              <a:buClr>
                <a:srgbClr val="003476"/>
              </a:buClr>
              <a:buFont typeface="Arial" panose="020B0604020202020204" pitchFamily="34" charset="0"/>
              <a:buChar char="•"/>
              <a:defRPr/>
            </a:pPr>
            <a:r>
              <a:rPr lang="el-GR" dirty="0">
                <a:solidFill>
                  <a:srgbClr val="021559"/>
                </a:solidFill>
                <a:latin typeface="Roboto" panose="02000000000000000000" pitchFamily="2" charset="0"/>
                <a:ea typeface="Roboto" panose="02000000000000000000" pitchFamily="2" charset="0"/>
              </a:rPr>
              <a:t>μεταβίβαση δικαιωμάτων διανοητικής ιδιοκτησίας και εμπορικής εκμετάλλευσής τους</a:t>
            </a:r>
          </a:p>
          <a:p>
            <a:pPr marL="742950" lvl="1" indent="-285750">
              <a:buClr>
                <a:srgbClr val="003476"/>
              </a:buClr>
              <a:buFont typeface="Arial" panose="020B0604020202020204" pitchFamily="34" charset="0"/>
              <a:buChar char="•"/>
              <a:defRPr/>
            </a:pPr>
            <a:r>
              <a:rPr lang="el-GR" dirty="0">
                <a:solidFill>
                  <a:srgbClr val="021559"/>
                </a:solidFill>
                <a:latin typeface="Roboto" panose="02000000000000000000" pitchFamily="2" charset="0"/>
                <a:ea typeface="Roboto" panose="02000000000000000000" pitchFamily="2" charset="0"/>
              </a:rPr>
              <a:t>ανάπτυξη εμπορικών δραστηριοτήτων και ανάληψη πρωτοβουλιών διασύνδεσης Πανεπιστημίου με το κοινωνικό περιβάλλον και την παραγωγή</a:t>
            </a:r>
          </a:p>
          <a:p>
            <a:pPr marL="285750" lvl="1" indent="-285750">
              <a:buClr>
                <a:srgbClr val="003476"/>
              </a:buClr>
              <a:buFont typeface="Arial" panose="020B0604020202020204" pitchFamily="34" charset="0"/>
              <a:buChar char="•"/>
              <a:defRPr/>
            </a:pPr>
            <a:r>
              <a:rPr lang="el-GR" dirty="0">
                <a:solidFill>
                  <a:srgbClr val="021559"/>
                </a:solidFill>
                <a:latin typeface="Roboto" panose="02000000000000000000" pitchFamily="2" charset="0"/>
                <a:ea typeface="Roboto" panose="02000000000000000000" pitchFamily="2" charset="0"/>
              </a:rPr>
              <a:t>Ευέλικτο πλαίσιο για τη διενέργεια προμηθειών, εκτέλεση έργων και πρόσληψη προσωπικού, εκτός των «στενών» κανόνων που διέπουν τον δημόσιο τομέα</a:t>
            </a:r>
          </a:p>
        </p:txBody>
      </p:sp>
      <p:pic>
        <p:nvPicPr>
          <p:cNvPr id="12" name="Picture 11">
            <a:extLst>
              <a:ext uri="{FF2B5EF4-FFF2-40B4-BE49-F238E27FC236}">
                <a16:creationId xmlns:a16="http://schemas.microsoft.com/office/drawing/2014/main" id="{01901894-51F7-6E47-A95D-1817D8A82913}"/>
              </a:ext>
            </a:extLst>
          </p:cNvPr>
          <p:cNvPicPr>
            <a:picLocks noChangeAspect="1"/>
          </p:cNvPicPr>
          <p:nvPr/>
        </p:nvPicPr>
        <p:blipFill>
          <a:blip r:embed="rId3"/>
          <a:stretch>
            <a:fillRect/>
          </a:stretch>
        </p:blipFill>
        <p:spPr>
          <a:xfrm>
            <a:off x="180000" y="6300000"/>
            <a:ext cx="2414466" cy="432000"/>
          </a:xfrm>
          <a:prstGeom prst="rect">
            <a:avLst/>
          </a:prstGeom>
        </p:spPr>
      </p:pic>
      <p:sp>
        <p:nvSpPr>
          <p:cNvPr id="20" name="Rectangle 19">
            <a:extLst>
              <a:ext uri="{FF2B5EF4-FFF2-40B4-BE49-F238E27FC236}">
                <a16:creationId xmlns:a16="http://schemas.microsoft.com/office/drawing/2014/main" id="{FDCFCF64-6953-5A47-9691-FBA56477DC8D}"/>
              </a:ext>
            </a:extLst>
          </p:cNvPr>
          <p:cNvSpPr/>
          <p:nvPr/>
        </p:nvSpPr>
        <p:spPr>
          <a:xfrm>
            <a:off x="375137" y="161229"/>
            <a:ext cx="7736413" cy="261610"/>
          </a:xfrm>
          <a:prstGeom prst="rect">
            <a:avLst/>
          </a:prstGeom>
        </p:spPr>
        <p:txBody>
          <a:bodyPr wrap="none">
            <a:spAutoFit/>
          </a:bodyPr>
          <a:lstStyle/>
          <a:p>
            <a:pPr defTabSz="914377">
              <a:spcBef>
                <a:spcPts val="1000"/>
              </a:spcBef>
              <a:spcAft>
                <a:spcPts val="1000"/>
              </a:spcAft>
              <a:buClr>
                <a:schemeClr val="bg1"/>
              </a:buClr>
            </a:pPr>
            <a:r>
              <a:rPr lang="el-GR" sz="1100" b="1" dirty="0">
                <a:solidFill>
                  <a:schemeClr val="bg1"/>
                </a:solidFill>
                <a:latin typeface="Roboto" panose="02000000000000000000" pitchFamily="2" charset="0"/>
                <a:ea typeface="Roboto" panose="02000000000000000000" pitchFamily="2" charset="0"/>
                <a:cs typeface="Roboto" panose="02000000000000000000" pitchFamily="2" charset="0"/>
              </a:rPr>
              <a:t>ΠΡΟΩΘΗΣΗ ΣΥΝΔΕΣΗΣ ΜΕ ΤΗΝ ΚΟΙΝΩΝΙΑ                     </a:t>
            </a:r>
            <a:r>
              <a:rPr lang="el-GR" sz="1100" b="1" dirty="0">
                <a:solidFill>
                  <a:srgbClr val="021559"/>
                </a:solidFill>
                <a:latin typeface="Roboto" panose="02000000000000000000" pitchFamily="2" charset="0"/>
                <a:ea typeface="Roboto" panose="02000000000000000000" pitchFamily="2" charset="0"/>
                <a:cs typeface="Roboto" panose="02000000000000000000" pitchFamily="2" charset="0"/>
              </a:rPr>
              <a:t>03 </a:t>
            </a:r>
            <a:r>
              <a:rPr lang="el-GR" sz="1100" b="1" dirty="0">
                <a:solidFill>
                  <a:srgbClr val="021559"/>
                </a:solidFill>
                <a:latin typeface="Roboto" panose="02000000000000000000" pitchFamily="2" charset="0"/>
                <a:ea typeface="Roboto" panose="02000000000000000000" pitchFamily="2" charset="0"/>
                <a:cs typeface="Calibri" panose="020F0502020204030204" pitchFamily="34" charset="0"/>
              </a:rPr>
              <a:t>Εταιρείες αξιοποίησης και διαχείρισης περιουσίας των ΑΕΙ</a:t>
            </a:r>
            <a:endParaRPr lang="el-GR" sz="1100" b="1" dirty="0">
              <a:solidFill>
                <a:srgbClr val="021559"/>
              </a:solidFill>
              <a:latin typeface="Roboto" panose="02000000000000000000" pitchFamily="2" charset="0"/>
              <a:ea typeface="Roboto" panose="02000000000000000000" pitchFamily="2" charset="0"/>
              <a:cs typeface="Roboto" panose="02000000000000000000" pitchFamily="2" charset="0"/>
            </a:endParaRPr>
          </a:p>
        </p:txBody>
      </p:sp>
      <p:sp>
        <p:nvSpPr>
          <p:cNvPr id="9" name="Rectangle 8">
            <a:extLst>
              <a:ext uri="{FF2B5EF4-FFF2-40B4-BE49-F238E27FC236}">
                <a16:creationId xmlns:a16="http://schemas.microsoft.com/office/drawing/2014/main" id="{69FFD69E-EB1C-994E-A9DD-0753E507E617}"/>
              </a:ext>
            </a:extLst>
          </p:cNvPr>
          <p:cNvSpPr/>
          <p:nvPr/>
        </p:nvSpPr>
        <p:spPr>
          <a:xfrm>
            <a:off x="840065" y="6808851"/>
            <a:ext cx="11167935" cy="569387"/>
          </a:xfrm>
          <a:prstGeom prst="rect">
            <a:avLst/>
          </a:prstGeom>
        </p:spPr>
        <p:txBody>
          <a:bodyPr wrap="square">
            <a:spAutoFit/>
          </a:bodyPr>
          <a:lstStyle/>
          <a:p>
            <a:pPr>
              <a:buClr>
                <a:srgbClr val="003476"/>
              </a:buClr>
              <a:defRPr/>
            </a:pPr>
            <a:endParaRPr lang="el-GR" sz="1400" dirty="0">
              <a:solidFill>
                <a:srgbClr val="FF0000"/>
              </a:solidFill>
              <a:latin typeface="Roboto" panose="02000000000000000000" pitchFamily="2" charset="0"/>
              <a:ea typeface="Roboto" panose="02000000000000000000" pitchFamily="2" charset="0"/>
            </a:endParaRPr>
          </a:p>
          <a:p>
            <a:pPr>
              <a:buClr>
                <a:srgbClr val="003476"/>
              </a:buClr>
              <a:defRPr/>
            </a:pPr>
            <a:endParaRPr lang="el-GR" sz="1700" dirty="0">
              <a:solidFill>
                <a:srgbClr val="021559"/>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1419038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17" name="Rectangle 16">
            <a:extLst>
              <a:ext uri="{FF2B5EF4-FFF2-40B4-BE49-F238E27FC236}">
                <a16:creationId xmlns:a16="http://schemas.microsoft.com/office/drawing/2014/main" id="{4D9A2D6C-FF7B-33AE-A414-2C0E6B794271}"/>
              </a:ext>
            </a:extLst>
          </p:cNvPr>
          <p:cNvSpPr/>
          <p:nvPr/>
        </p:nvSpPr>
        <p:spPr>
          <a:xfrm>
            <a:off x="2839470" y="4469"/>
            <a:ext cx="9352530" cy="570335"/>
          </a:xfrm>
          <a:prstGeom prst="rect">
            <a:avLst/>
          </a:prstGeom>
          <a:solidFill>
            <a:srgbClr val="4EE6DC"/>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CCA62">
                    <a:lumMod val="60000"/>
                    <a:lumOff val="40000"/>
                  </a:srgbClr>
                </a:solidFill>
              </a:ln>
              <a:noFill/>
              <a:highlight>
                <a:srgbClr val="EAF5F5"/>
              </a:highlight>
            </a:endParaRPr>
          </a:p>
        </p:txBody>
      </p:sp>
      <p:sp>
        <p:nvSpPr>
          <p:cNvPr id="18" name="Rectangle 17">
            <a:extLst>
              <a:ext uri="{FF2B5EF4-FFF2-40B4-BE49-F238E27FC236}">
                <a16:creationId xmlns:a16="http://schemas.microsoft.com/office/drawing/2014/main" id="{4585F6FE-DBF0-B6B5-83D8-4B1BA0E7027A}"/>
              </a:ext>
            </a:extLst>
          </p:cNvPr>
          <p:cNvSpPr/>
          <p:nvPr/>
        </p:nvSpPr>
        <p:spPr>
          <a:xfrm>
            <a:off x="-1" y="4469"/>
            <a:ext cx="3574473" cy="570335"/>
          </a:xfrm>
          <a:prstGeom prst="rect">
            <a:avLst/>
          </a:prstGeom>
          <a:solidFill>
            <a:srgbClr val="021559"/>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CCA62">
                    <a:lumMod val="60000"/>
                    <a:lumOff val="40000"/>
                  </a:srgbClr>
                </a:solidFill>
              </a:ln>
              <a:noFill/>
              <a:highlight>
                <a:srgbClr val="EAF5F5"/>
              </a:highlight>
            </a:endParaRPr>
          </a:p>
        </p:txBody>
      </p:sp>
      <p:sp>
        <p:nvSpPr>
          <p:cNvPr id="10" name="Google Shape;232;p34">
            <a:extLst>
              <a:ext uri="{FF2B5EF4-FFF2-40B4-BE49-F238E27FC236}">
                <a16:creationId xmlns:a16="http://schemas.microsoft.com/office/drawing/2014/main" id="{21B89356-4234-7A45-8340-F0433CBA8A4B}"/>
              </a:ext>
            </a:extLst>
          </p:cNvPr>
          <p:cNvSpPr txBox="1"/>
          <p:nvPr/>
        </p:nvSpPr>
        <p:spPr>
          <a:xfrm>
            <a:off x="1169445" y="3184783"/>
            <a:ext cx="2695074" cy="9064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l-GR" sz="2800" b="0" i="0" u="none" strike="noStrike" kern="0" cap="none" spc="-150" normalizeH="0" baseline="0" noProof="0" dirty="0">
              <a:ln>
                <a:noFill/>
              </a:ln>
              <a:solidFill>
                <a:srgbClr val="02AEF0"/>
              </a:solidFill>
              <a:effectLst/>
              <a:uLnTx/>
              <a:uFillTx/>
              <a:latin typeface="Roboto Regular" charset="0"/>
              <a:ea typeface="Roboto Regular" charset="0"/>
              <a:cs typeface="Roboto Regular" charset="0"/>
              <a:sym typeface="Arial"/>
            </a:endParaRPr>
          </a:p>
        </p:txBody>
      </p:sp>
      <p:sp>
        <p:nvSpPr>
          <p:cNvPr id="7" name="Rectangle 6">
            <a:extLst>
              <a:ext uri="{FF2B5EF4-FFF2-40B4-BE49-F238E27FC236}">
                <a16:creationId xmlns:a16="http://schemas.microsoft.com/office/drawing/2014/main" id="{61982B1A-52FA-6B42-BF04-035FACC867FE}"/>
              </a:ext>
            </a:extLst>
          </p:cNvPr>
          <p:cNvSpPr/>
          <p:nvPr/>
        </p:nvSpPr>
        <p:spPr>
          <a:xfrm>
            <a:off x="375136" y="851587"/>
            <a:ext cx="10142461" cy="5262979"/>
          </a:xfrm>
          <a:prstGeom prst="rect">
            <a:avLst/>
          </a:prstGeom>
        </p:spPr>
        <p:txBody>
          <a:bodyPr wrap="square">
            <a:spAutoFit/>
          </a:bodyPr>
          <a:lstStyle/>
          <a:p>
            <a:pPr lvl="0">
              <a:buClr>
                <a:srgbClr val="000000"/>
              </a:buClr>
              <a:defRPr/>
            </a:pPr>
            <a:r>
              <a:rPr lang="el-GR" sz="2400" b="1" dirty="0">
                <a:solidFill>
                  <a:srgbClr val="021559"/>
                </a:solidFill>
                <a:latin typeface="Roboto" panose="02000000000000000000" pitchFamily="2" charset="0"/>
                <a:ea typeface="Roboto" panose="02000000000000000000" pitchFamily="2" charset="0"/>
              </a:rPr>
              <a:t>Α. Νέο πλαίσιο πειθαρχικού δικαίου </a:t>
            </a:r>
            <a:r>
              <a:rPr lang="el-GR" sz="2400" b="1" u="sng" dirty="0">
                <a:solidFill>
                  <a:srgbClr val="021559"/>
                </a:solidFill>
                <a:latin typeface="Roboto" panose="02000000000000000000" pitchFamily="2" charset="0"/>
                <a:ea typeface="Roboto" panose="02000000000000000000" pitchFamily="2" charset="0"/>
              </a:rPr>
              <a:t>μελών ΔΕΠ, ΕΕΠ, ΕΔΙΠ και ΕΤΕΠ </a:t>
            </a:r>
            <a:r>
              <a:rPr lang="el-GR" sz="2400" b="1" dirty="0">
                <a:solidFill>
                  <a:srgbClr val="021559"/>
                </a:solidFill>
                <a:latin typeface="Roboto" panose="02000000000000000000" pitchFamily="2" charset="0"/>
                <a:ea typeface="Roboto" panose="02000000000000000000" pitchFamily="2" charset="0"/>
              </a:rPr>
              <a:t>των ΑΕΙ που ανταποκρίνεται στο σύγχρονο πλαίσιο υποχρεώσεων και δικαιωμάτων τους </a:t>
            </a:r>
            <a:r>
              <a:rPr lang="el-GR" sz="2400" dirty="0">
                <a:solidFill>
                  <a:srgbClr val="021559"/>
                </a:solidFill>
                <a:latin typeface="Roboto" panose="02000000000000000000" pitchFamily="2" charset="0"/>
                <a:ea typeface="Roboto" panose="02000000000000000000" pitchFamily="2" charset="0"/>
              </a:rPr>
              <a:t>για:</a:t>
            </a:r>
            <a:endParaRPr lang="en-US" sz="2400" dirty="0">
              <a:solidFill>
                <a:srgbClr val="021559"/>
              </a:solidFill>
              <a:latin typeface="Roboto" panose="02000000000000000000" pitchFamily="2" charset="0"/>
              <a:ea typeface="Roboto" panose="02000000000000000000" pitchFamily="2" charset="0"/>
            </a:endParaRPr>
          </a:p>
          <a:p>
            <a:pPr lvl="0">
              <a:buClr>
                <a:srgbClr val="000000"/>
              </a:buClr>
              <a:defRPr/>
            </a:pPr>
            <a:endParaRPr lang="el-GR" b="1" dirty="0">
              <a:solidFill>
                <a:srgbClr val="021559"/>
              </a:solidFill>
              <a:latin typeface="Roboto" panose="02000000000000000000" pitchFamily="2" charset="0"/>
              <a:ea typeface="Roboto" panose="02000000000000000000" pitchFamily="2" charset="0"/>
            </a:endParaRPr>
          </a:p>
          <a:p>
            <a:pPr marL="285750" lvl="0" indent="-285750">
              <a:buClr>
                <a:srgbClr val="021559"/>
              </a:buClr>
              <a:buFont typeface="Arial" panose="020B0604020202020204" pitchFamily="34" charset="0"/>
              <a:buChar char="•"/>
              <a:defRPr/>
            </a:pPr>
            <a:r>
              <a:rPr lang="el-GR" dirty="0">
                <a:solidFill>
                  <a:srgbClr val="021559"/>
                </a:solidFill>
                <a:latin typeface="Roboto" panose="02000000000000000000" pitchFamily="2" charset="0"/>
                <a:ea typeface="Roboto" panose="02000000000000000000" pitchFamily="2" charset="0"/>
              </a:rPr>
              <a:t>Πειθαρχικά παραπτώματα</a:t>
            </a:r>
          </a:p>
          <a:p>
            <a:pPr marL="285750" lvl="0" indent="-285750">
              <a:buClr>
                <a:srgbClr val="021559"/>
              </a:buClr>
              <a:buFont typeface="Arial" panose="020B0604020202020204" pitchFamily="34" charset="0"/>
              <a:buChar char="•"/>
              <a:defRPr/>
            </a:pPr>
            <a:r>
              <a:rPr lang="el-GR" dirty="0">
                <a:solidFill>
                  <a:srgbClr val="021559"/>
                </a:solidFill>
                <a:latin typeface="Roboto" panose="02000000000000000000" pitchFamily="2" charset="0"/>
                <a:ea typeface="Roboto" panose="02000000000000000000" pitchFamily="2" charset="0"/>
              </a:rPr>
              <a:t>Πειθαρχικές ποινές</a:t>
            </a:r>
          </a:p>
          <a:p>
            <a:pPr marL="285750" lvl="0" indent="-285750">
              <a:buClr>
                <a:srgbClr val="021559"/>
              </a:buClr>
              <a:buFont typeface="Arial" panose="020B0604020202020204" pitchFamily="34" charset="0"/>
              <a:buChar char="•"/>
              <a:defRPr/>
            </a:pPr>
            <a:r>
              <a:rPr lang="el-GR" dirty="0">
                <a:solidFill>
                  <a:srgbClr val="021559"/>
                </a:solidFill>
                <a:latin typeface="Roboto" panose="02000000000000000000" pitchFamily="2" charset="0"/>
                <a:ea typeface="Roboto" panose="02000000000000000000" pitchFamily="2" charset="0"/>
              </a:rPr>
              <a:t>Προϋποθέσεις παραγραφής</a:t>
            </a:r>
          </a:p>
          <a:p>
            <a:pPr marL="285750" lvl="0" indent="-285750">
              <a:buClr>
                <a:srgbClr val="021559"/>
              </a:buClr>
              <a:buFont typeface="Arial" panose="020B0604020202020204" pitchFamily="34" charset="0"/>
              <a:buChar char="•"/>
              <a:defRPr/>
            </a:pPr>
            <a:r>
              <a:rPr lang="el-GR" dirty="0">
                <a:solidFill>
                  <a:srgbClr val="021559"/>
                </a:solidFill>
                <a:latin typeface="Roboto" panose="02000000000000000000" pitchFamily="2" charset="0"/>
                <a:ea typeface="Roboto" panose="02000000000000000000" pitchFamily="2" charset="0"/>
              </a:rPr>
              <a:t>Έναρξη και λήξη πειθαρχικής ευθύνης</a:t>
            </a:r>
          </a:p>
          <a:p>
            <a:pPr marL="285750" lvl="0" indent="-285750">
              <a:buClr>
                <a:srgbClr val="021559"/>
              </a:buClr>
              <a:buFont typeface="Arial" panose="020B0604020202020204" pitchFamily="34" charset="0"/>
              <a:buChar char="•"/>
              <a:defRPr/>
            </a:pPr>
            <a:r>
              <a:rPr lang="el-GR" dirty="0">
                <a:solidFill>
                  <a:srgbClr val="021559"/>
                </a:solidFill>
                <a:latin typeface="Roboto" panose="02000000000000000000" pitchFamily="2" charset="0"/>
                <a:ea typeface="Roboto" panose="02000000000000000000" pitchFamily="2" charset="0"/>
              </a:rPr>
              <a:t>Διαδικασία πειθαρχικής δίωξης</a:t>
            </a:r>
          </a:p>
          <a:p>
            <a:pPr marL="285750" lvl="0" indent="-285750">
              <a:buClr>
                <a:srgbClr val="021559"/>
              </a:buClr>
              <a:buFont typeface="Arial" panose="020B0604020202020204" pitchFamily="34" charset="0"/>
              <a:buChar char="•"/>
              <a:defRPr/>
            </a:pPr>
            <a:r>
              <a:rPr lang="el-GR" dirty="0">
                <a:solidFill>
                  <a:srgbClr val="021559"/>
                </a:solidFill>
                <a:latin typeface="Roboto" panose="02000000000000000000" pitchFamily="2" charset="0"/>
                <a:ea typeface="Roboto" panose="02000000000000000000" pitchFamily="2" charset="0"/>
              </a:rPr>
              <a:t>Σχέση πειθαρχικής διαδικασίας και ποινικής δίκης</a:t>
            </a:r>
          </a:p>
          <a:p>
            <a:pPr marL="285750" lvl="0" indent="-285750">
              <a:buClr>
                <a:srgbClr val="021559"/>
              </a:buClr>
              <a:buFont typeface="Arial" panose="020B0604020202020204" pitchFamily="34" charset="0"/>
              <a:buChar char="•"/>
              <a:defRPr/>
            </a:pPr>
            <a:r>
              <a:rPr lang="el-GR" dirty="0">
                <a:solidFill>
                  <a:srgbClr val="021559"/>
                </a:solidFill>
                <a:latin typeface="Roboto" panose="02000000000000000000" pitchFamily="2" charset="0"/>
                <a:ea typeface="Roboto" panose="02000000000000000000" pitchFamily="2" charset="0"/>
              </a:rPr>
              <a:t>Πειθαρχικά όργανα μελών ΔΕΠ, ΕΕΠ, ΕΔΙΠ και ΕΤΕΠ</a:t>
            </a:r>
          </a:p>
          <a:p>
            <a:pPr marL="285750" lvl="0" indent="-285750">
              <a:buClr>
                <a:srgbClr val="021559"/>
              </a:buClr>
              <a:buFont typeface="Arial" panose="020B0604020202020204" pitchFamily="34" charset="0"/>
              <a:buChar char="•"/>
              <a:defRPr/>
            </a:pPr>
            <a:r>
              <a:rPr lang="el-GR" dirty="0">
                <a:solidFill>
                  <a:srgbClr val="021559"/>
                </a:solidFill>
                <a:latin typeface="Roboto" panose="02000000000000000000" pitchFamily="2" charset="0"/>
                <a:ea typeface="Roboto" panose="02000000000000000000" pitchFamily="2" charset="0"/>
              </a:rPr>
              <a:t>Επίδοση και εκτέλεση πειθαρχικών αποφάσεων</a:t>
            </a:r>
          </a:p>
          <a:p>
            <a:pPr marL="285750" lvl="0" indent="-285750">
              <a:buClr>
                <a:srgbClr val="021559"/>
              </a:buClr>
              <a:buFont typeface="Arial" panose="020B0604020202020204" pitchFamily="34" charset="0"/>
              <a:buChar char="•"/>
              <a:defRPr/>
            </a:pPr>
            <a:r>
              <a:rPr lang="el-GR" dirty="0">
                <a:solidFill>
                  <a:srgbClr val="021559"/>
                </a:solidFill>
                <a:latin typeface="Roboto" panose="02000000000000000000" pitchFamily="2" charset="0"/>
                <a:ea typeface="Roboto" panose="02000000000000000000" pitchFamily="2" charset="0"/>
              </a:rPr>
              <a:t>Διαδικασίες ένστασης και προσφυγής</a:t>
            </a:r>
          </a:p>
          <a:p>
            <a:pPr lvl="0">
              <a:buClr>
                <a:schemeClr val="bg1"/>
              </a:buClr>
              <a:defRPr/>
            </a:pPr>
            <a:endParaRPr lang="el-GR" b="1" dirty="0">
              <a:solidFill>
                <a:srgbClr val="021559"/>
              </a:solidFill>
              <a:latin typeface="Roboto" panose="02000000000000000000" pitchFamily="2" charset="0"/>
              <a:ea typeface="Roboto" panose="02000000000000000000" pitchFamily="2" charset="0"/>
            </a:endParaRPr>
          </a:p>
          <a:p>
            <a:pPr>
              <a:buClr>
                <a:schemeClr val="bg1"/>
              </a:buClr>
              <a:defRPr/>
            </a:pPr>
            <a:r>
              <a:rPr lang="el-GR" sz="2400" b="1" dirty="0">
                <a:solidFill>
                  <a:srgbClr val="021559"/>
                </a:solidFill>
                <a:latin typeface="Roboto" panose="02000000000000000000" pitchFamily="2" charset="0"/>
                <a:ea typeface="Roboto" panose="02000000000000000000" pitchFamily="2" charset="0"/>
              </a:rPr>
              <a:t>Β. Κωδικοποίηση υφιστάμενου πλαισίου πειθαρχικού </a:t>
            </a:r>
            <a:endParaRPr lang="en-US" sz="2400" b="1" dirty="0">
              <a:solidFill>
                <a:srgbClr val="021559"/>
              </a:solidFill>
              <a:latin typeface="Roboto" panose="02000000000000000000" pitchFamily="2" charset="0"/>
              <a:ea typeface="Roboto" panose="02000000000000000000" pitchFamily="2" charset="0"/>
            </a:endParaRPr>
          </a:p>
          <a:p>
            <a:pPr>
              <a:buClr>
                <a:schemeClr val="bg1"/>
              </a:buClr>
              <a:defRPr/>
            </a:pPr>
            <a:r>
              <a:rPr lang="el-GR" sz="2400" b="1" dirty="0">
                <a:solidFill>
                  <a:srgbClr val="021559"/>
                </a:solidFill>
                <a:latin typeface="Roboto" panose="02000000000000000000" pitchFamily="2" charset="0"/>
                <a:ea typeface="Roboto" panose="02000000000000000000" pitchFamily="2" charset="0"/>
              </a:rPr>
              <a:t>δικαίου </a:t>
            </a:r>
            <a:r>
              <a:rPr lang="el-GR" sz="2400" b="1" u="sng" dirty="0">
                <a:solidFill>
                  <a:srgbClr val="021559"/>
                </a:solidFill>
                <a:latin typeface="Roboto" panose="02000000000000000000" pitchFamily="2" charset="0"/>
                <a:ea typeface="Roboto" panose="02000000000000000000" pitchFamily="2" charset="0"/>
              </a:rPr>
              <a:t>φοιτητών</a:t>
            </a:r>
          </a:p>
          <a:p>
            <a:pPr lvl="0">
              <a:buClr>
                <a:schemeClr val="bg1"/>
              </a:buClr>
              <a:defRPr/>
            </a:pPr>
            <a:endParaRPr lang="el-GR" b="1" dirty="0">
              <a:solidFill>
                <a:srgbClr val="021559"/>
              </a:solidFill>
              <a:latin typeface="Roboto" panose="02000000000000000000" pitchFamily="2" charset="0"/>
              <a:ea typeface="Roboto" panose="02000000000000000000" pitchFamily="2" charset="0"/>
            </a:endParaRPr>
          </a:p>
        </p:txBody>
      </p:sp>
      <p:pic>
        <p:nvPicPr>
          <p:cNvPr id="12" name="Picture 11">
            <a:extLst>
              <a:ext uri="{FF2B5EF4-FFF2-40B4-BE49-F238E27FC236}">
                <a16:creationId xmlns:a16="http://schemas.microsoft.com/office/drawing/2014/main" id="{01901894-51F7-6E47-A95D-1817D8A82913}"/>
              </a:ext>
            </a:extLst>
          </p:cNvPr>
          <p:cNvPicPr>
            <a:picLocks noChangeAspect="1"/>
          </p:cNvPicPr>
          <p:nvPr/>
        </p:nvPicPr>
        <p:blipFill>
          <a:blip r:embed="rId3"/>
          <a:stretch>
            <a:fillRect/>
          </a:stretch>
        </p:blipFill>
        <p:spPr>
          <a:xfrm>
            <a:off x="180000" y="6300000"/>
            <a:ext cx="2414466" cy="432000"/>
          </a:xfrm>
          <a:prstGeom prst="rect">
            <a:avLst/>
          </a:prstGeom>
        </p:spPr>
      </p:pic>
      <p:sp>
        <p:nvSpPr>
          <p:cNvPr id="20" name="Rectangle 19">
            <a:extLst>
              <a:ext uri="{FF2B5EF4-FFF2-40B4-BE49-F238E27FC236}">
                <a16:creationId xmlns:a16="http://schemas.microsoft.com/office/drawing/2014/main" id="{FDCFCF64-6953-5A47-9691-FBA56477DC8D}"/>
              </a:ext>
            </a:extLst>
          </p:cNvPr>
          <p:cNvSpPr/>
          <p:nvPr/>
        </p:nvSpPr>
        <p:spPr>
          <a:xfrm>
            <a:off x="375137" y="161229"/>
            <a:ext cx="5157181" cy="261610"/>
          </a:xfrm>
          <a:prstGeom prst="rect">
            <a:avLst/>
          </a:prstGeom>
        </p:spPr>
        <p:txBody>
          <a:bodyPr wrap="none">
            <a:spAutoFit/>
          </a:bodyPr>
          <a:lstStyle/>
          <a:p>
            <a:pPr lvl="0" defTabSz="914377">
              <a:spcBef>
                <a:spcPts val="1000"/>
              </a:spcBef>
              <a:spcAft>
                <a:spcPts val="1000"/>
              </a:spcAft>
              <a:buClr>
                <a:schemeClr val="bg1"/>
              </a:buClr>
            </a:pPr>
            <a:r>
              <a:rPr lang="el-GR" sz="1100" b="1" dirty="0">
                <a:solidFill>
                  <a:schemeClr val="bg1"/>
                </a:solidFill>
                <a:latin typeface="Roboto" panose="02000000000000000000" pitchFamily="2" charset="0"/>
                <a:ea typeface="Roboto" panose="02000000000000000000" pitchFamily="2" charset="0"/>
                <a:cs typeface="Roboto" panose="02000000000000000000" pitchFamily="2" charset="0"/>
              </a:rPr>
              <a:t>ΠΡΟΩΘΗΣΗ ΣΥΝΔΕΣΗΣ ΜΕ ΤΗΝ ΚΟΙΝΩΝΙΑ                     </a:t>
            </a:r>
            <a:r>
              <a:rPr lang="el-GR" sz="1100" b="1" dirty="0">
                <a:solidFill>
                  <a:srgbClr val="021559"/>
                </a:solidFill>
                <a:latin typeface="Roboto" panose="02000000000000000000" pitchFamily="2" charset="0"/>
                <a:ea typeface="Roboto" panose="02000000000000000000" pitchFamily="2" charset="0"/>
                <a:cs typeface="Roboto" panose="02000000000000000000" pitchFamily="2" charset="0"/>
              </a:rPr>
              <a:t>03 </a:t>
            </a:r>
            <a:r>
              <a:rPr lang="el-GR" sz="1100" b="1" dirty="0">
                <a:solidFill>
                  <a:srgbClr val="021559"/>
                </a:solidFill>
                <a:latin typeface="Roboto" panose="02000000000000000000" pitchFamily="2" charset="0"/>
                <a:ea typeface="Roboto" panose="02000000000000000000" pitchFamily="2" charset="0"/>
                <a:cs typeface="Calibri" panose="020F0502020204030204" pitchFamily="34" charset="0"/>
              </a:rPr>
              <a:t>Πειθαρχικό δίκαιο</a:t>
            </a:r>
            <a:r>
              <a:rPr lang="el-GR" sz="1100" b="1" dirty="0">
                <a:solidFill>
                  <a:srgbClr val="021559"/>
                </a:solidFill>
                <a:latin typeface="Roboto" panose="02000000000000000000" pitchFamily="2" charset="0"/>
                <a:ea typeface="Roboto" panose="02000000000000000000" pitchFamily="2" charset="0"/>
                <a:cs typeface="Roboto" panose="02000000000000000000" pitchFamily="2" charset="0"/>
              </a:rPr>
              <a:t> </a:t>
            </a:r>
          </a:p>
        </p:txBody>
      </p:sp>
      <p:sp>
        <p:nvSpPr>
          <p:cNvPr id="9" name="Rectangle 8">
            <a:extLst>
              <a:ext uri="{FF2B5EF4-FFF2-40B4-BE49-F238E27FC236}">
                <a16:creationId xmlns:a16="http://schemas.microsoft.com/office/drawing/2014/main" id="{69FFD69E-EB1C-994E-A9DD-0753E507E617}"/>
              </a:ext>
            </a:extLst>
          </p:cNvPr>
          <p:cNvSpPr/>
          <p:nvPr/>
        </p:nvSpPr>
        <p:spPr>
          <a:xfrm>
            <a:off x="840065" y="6808851"/>
            <a:ext cx="11167935" cy="569387"/>
          </a:xfrm>
          <a:prstGeom prst="rect">
            <a:avLst/>
          </a:prstGeom>
        </p:spPr>
        <p:txBody>
          <a:bodyPr wrap="square">
            <a:spAutoFit/>
          </a:bodyPr>
          <a:lstStyle/>
          <a:p>
            <a:pPr>
              <a:buClr>
                <a:srgbClr val="003476"/>
              </a:buClr>
              <a:defRPr/>
            </a:pPr>
            <a:endParaRPr lang="el-GR" sz="1400" dirty="0">
              <a:solidFill>
                <a:srgbClr val="FF0000"/>
              </a:solidFill>
              <a:latin typeface="Roboto" panose="02000000000000000000" pitchFamily="2" charset="0"/>
              <a:ea typeface="Roboto" panose="02000000000000000000" pitchFamily="2" charset="0"/>
            </a:endParaRPr>
          </a:p>
          <a:p>
            <a:pPr>
              <a:buClr>
                <a:srgbClr val="003476"/>
              </a:buClr>
              <a:defRPr/>
            </a:pPr>
            <a:endParaRPr lang="el-GR" sz="1700" dirty="0">
              <a:solidFill>
                <a:srgbClr val="021559"/>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830447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15" name="Rectangle 14">
            <a:extLst>
              <a:ext uri="{FF2B5EF4-FFF2-40B4-BE49-F238E27FC236}">
                <a16:creationId xmlns:a16="http://schemas.microsoft.com/office/drawing/2014/main" id="{0A5C7835-50E8-92D7-FA3C-9CCCFC004620}"/>
              </a:ext>
            </a:extLst>
          </p:cNvPr>
          <p:cNvSpPr/>
          <p:nvPr/>
        </p:nvSpPr>
        <p:spPr>
          <a:xfrm>
            <a:off x="2850078" y="6026"/>
            <a:ext cx="9352530" cy="570335"/>
          </a:xfrm>
          <a:prstGeom prst="rect">
            <a:avLst/>
          </a:prstGeom>
          <a:solidFill>
            <a:srgbClr val="4EE6DC"/>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CCA62">
                    <a:lumMod val="60000"/>
                    <a:lumOff val="40000"/>
                  </a:srgbClr>
                </a:solidFill>
              </a:ln>
              <a:noFill/>
              <a:highlight>
                <a:srgbClr val="EAF5F5"/>
              </a:highlight>
            </a:endParaRPr>
          </a:p>
        </p:txBody>
      </p:sp>
      <p:sp>
        <p:nvSpPr>
          <p:cNvPr id="16" name="Rectangle 15">
            <a:extLst>
              <a:ext uri="{FF2B5EF4-FFF2-40B4-BE49-F238E27FC236}">
                <a16:creationId xmlns:a16="http://schemas.microsoft.com/office/drawing/2014/main" id="{F909D790-6D9D-E4B5-4124-453BD9189E28}"/>
              </a:ext>
            </a:extLst>
          </p:cNvPr>
          <p:cNvSpPr/>
          <p:nvPr/>
        </p:nvSpPr>
        <p:spPr>
          <a:xfrm>
            <a:off x="-1" y="4469"/>
            <a:ext cx="3574473" cy="570335"/>
          </a:xfrm>
          <a:prstGeom prst="rect">
            <a:avLst/>
          </a:prstGeom>
          <a:solidFill>
            <a:srgbClr val="021559"/>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CCA62">
                    <a:lumMod val="60000"/>
                    <a:lumOff val="40000"/>
                  </a:srgbClr>
                </a:solidFill>
              </a:ln>
              <a:noFill/>
              <a:highlight>
                <a:srgbClr val="EAF5F5"/>
              </a:highlight>
            </a:endParaRPr>
          </a:p>
        </p:txBody>
      </p:sp>
      <p:sp>
        <p:nvSpPr>
          <p:cNvPr id="10" name="Google Shape;232;p34">
            <a:extLst>
              <a:ext uri="{FF2B5EF4-FFF2-40B4-BE49-F238E27FC236}">
                <a16:creationId xmlns:a16="http://schemas.microsoft.com/office/drawing/2014/main" id="{21B89356-4234-7A45-8340-F0433CBA8A4B}"/>
              </a:ext>
            </a:extLst>
          </p:cNvPr>
          <p:cNvSpPr txBox="1"/>
          <p:nvPr/>
        </p:nvSpPr>
        <p:spPr>
          <a:xfrm>
            <a:off x="1169445" y="3184783"/>
            <a:ext cx="2695074" cy="9064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l-GR" sz="2800" b="0" i="0" u="none" strike="noStrike" kern="0" cap="none" spc="-150" normalizeH="0" baseline="0" noProof="0" dirty="0">
              <a:ln>
                <a:noFill/>
              </a:ln>
              <a:solidFill>
                <a:srgbClr val="02AEF0"/>
              </a:solidFill>
              <a:effectLst/>
              <a:uLnTx/>
              <a:uFillTx/>
              <a:latin typeface="Roboto Regular" charset="0"/>
              <a:ea typeface="Roboto Regular" charset="0"/>
              <a:cs typeface="Roboto Regular" charset="0"/>
              <a:sym typeface="Arial"/>
            </a:endParaRPr>
          </a:p>
        </p:txBody>
      </p:sp>
      <p:sp>
        <p:nvSpPr>
          <p:cNvPr id="7" name="Rectangle 6">
            <a:extLst>
              <a:ext uri="{FF2B5EF4-FFF2-40B4-BE49-F238E27FC236}">
                <a16:creationId xmlns:a16="http://schemas.microsoft.com/office/drawing/2014/main" id="{61982B1A-52FA-6B42-BF04-035FACC867FE}"/>
              </a:ext>
            </a:extLst>
          </p:cNvPr>
          <p:cNvSpPr/>
          <p:nvPr/>
        </p:nvSpPr>
        <p:spPr>
          <a:xfrm>
            <a:off x="375136" y="847594"/>
            <a:ext cx="11167935" cy="3600986"/>
          </a:xfrm>
          <a:prstGeom prst="rect">
            <a:avLst/>
          </a:prstGeom>
        </p:spPr>
        <p:txBody>
          <a:bodyPr wrap="square">
            <a:spAutoFit/>
          </a:bodyPr>
          <a:lstStyle/>
          <a:p>
            <a:pPr lvl="0">
              <a:buClr>
                <a:srgbClr val="000000"/>
              </a:buClr>
              <a:defRPr/>
            </a:pPr>
            <a:r>
              <a:rPr lang="el-GR" sz="2400" b="1" dirty="0">
                <a:solidFill>
                  <a:srgbClr val="021559"/>
                </a:solidFill>
                <a:latin typeface="Roboto" panose="02000000000000000000" pitchFamily="2" charset="0"/>
                <a:ea typeface="Roboto" panose="02000000000000000000" pitchFamily="2" charset="0"/>
              </a:rPr>
              <a:t>ΥΠΟΣΤΗΡΙΞΗ ΤΗΣ ΠΑΝΕΠΙΣΤΗΜΙΑΚΗΣ ΚΟΙΝΟΤΗΤΑΣ ΣΕ ΚΑΘΕ ΑΕΙ</a:t>
            </a:r>
          </a:p>
          <a:p>
            <a:pPr lvl="0">
              <a:buClr>
                <a:srgbClr val="000000"/>
              </a:buClr>
              <a:defRPr/>
            </a:pPr>
            <a:endParaRPr lang="el-GR" sz="2400" b="1" dirty="0">
              <a:solidFill>
                <a:srgbClr val="021559"/>
              </a:solidFill>
              <a:latin typeface="Roboto" panose="02000000000000000000" pitchFamily="2" charset="0"/>
              <a:ea typeface="Roboto" panose="02000000000000000000" pitchFamily="2" charset="0"/>
            </a:endParaRPr>
          </a:p>
          <a:p>
            <a:pPr lvl="0">
              <a:buClr>
                <a:srgbClr val="000000"/>
              </a:buClr>
              <a:defRPr/>
            </a:pPr>
            <a:r>
              <a:rPr lang="el-GR" b="1" dirty="0">
                <a:solidFill>
                  <a:srgbClr val="021559"/>
                </a:solidFill>
                <a:latin typeface="Roboto" panose="02000000000000000000" pitchFamily="2" charset="0"/>
                <a:ea typeface="Roboto" panose="02000000000000000000" pitchFamily="2" charset="0"/>
              </a:rPr>
              <a:t>Σε κάθε ΑΕΙ, συνίσταται:</a:t>
            </a:r>
          </a:p>
          <a:p>
            <a:pPr lvl="0">
              <a:buClr>
                <a:srgbClr val="000000"/>
              </a:buClr>
              <a:defRPr/>
            </a:pPr>
            <a:endParaRPr lang="el-GR" b="1" dirty="0">
              <a:solidFill>
                <a:srgbClr val="021559"/>
              </a:solidFill>
              <a:latin typeface="Roboto" panose="02000000000000000000" pitchFamily="2" charset="0"/>
              <a:ea typeface="Roboto" panose="02000000000000000000" pitchFamily="2" charset="0"/>
            </a:endParaRPr>
          </a:p>
          <a:p>
            <a:pPr>
              <a:buClr>
                <a:srgbClr val="000000"/>
              </a:buClr>
              <a:defRPr/>
            </a:pPr>
            <a:r>
              <a:rPr lang="el-GR" b="1" dirty="0">
                <a:solidFill>
                  <a:srgbClr val="021559"/>
                </a:solidFill>
                <a:latin typeface="Roboto" panose="02000000000000000000" pitchFamily="2" charset="0"/>
                <a:ea typeface="Roboto" panose="02000000000000000000" pitchFamily="2" charset="0"/>
              </a:rPr>
              <a:t>Α. Κέντρο Ψυχολογικής και Συμβουλευτικής Υποστήριξης </a:t>
            </a:r>
            <a:r>
              <a:rPr lang="el-GR" dirty="0">
                <a:solidFill>
                  <a:srgbClr val="021559"/>
                </a:solidFill>
                <a:latin typeface="Roboto" panose="02000000000000000000" pitchFamily="2" charset="0"/>
                <a:ea typeface="Roboto" panose="02000000000000000000" pitchFamily="2" charset="0"/>
              </a:rPr>
              <a:t>με στόχο την παροχή υπηρεσιών ψυχολογικής και συμβουλευτικής υποστήριξης και την πρόληψη προβλημάτων ψυχικής υγείας των μελών της πανεπιστημιακής κοινότητας</a:t>
            </a:r>
            <a:endParaRPr lang="el-GR" b="1" dirty="0">
              <a:solidFill>
                <a:srgbClr val="021559"/>
              </a:solidFill>
              <a:latin typeface="Roboto" panose="02000000000000000000" pitchFamily="2" charset="0"/>
              <a:ea typeface="Roboto" panose="02000000000000000000" pitchFamily="2" charset="0"/>
            </a:endParaRPr>
          </a:p>
          <a:p>
            <a:pPr lvl="0">
              <a:buClr>
                <a:srgbClr val="000000"/>
              </a:buClr>
              <a:defRPr/>
            </a:pPr>
            <a:endParaRPr lang="el-GR" b="1" dirty="0">
              <a:solidFill>
                <a:srgbClr val="021559"/>
              </a:solidFill>
              <a:latin typeface="Roboto" panose="02000000000000000000" pitchFamily="2" charset="0"/>
              <a:ea typeface="Roboto" panose="02000000000000000000" pitchFamily="2" charset="0"/>
            </a:endParaRPr>
          </a:p>
          <a:p>
            <a:pPr>
              <a:buClr>
                <a:srgbClr val="000000"/>
              </a:buClr>
              <a:defRPr/>
            </a:pPr>
            <a:r>
              <a:rPr lang="el-GR" b="1" dirty="0">
                <a:solidFill>
                  <a:srgbClr val="021559"/>
                </a:solidFill>
                <a:latin typeface="Roboto" panose="02000000000000000000" pitchFamily="2" charset="0"/>
                <a:ea typeface="Roboto" panose="02000000000000000000" pitchFamily="2" charset="0"/>
              </a:rPr>
              <a:t>Β. Κέντρο Υποστήριξης Διδασκαλίας και Μάθησης </a:t>
            </a:r>
            <a:r>
              <a:rPr lang="el-GR" dirty="0">
                <a:solidFill>
                  <a:srgbClr val="021559"/>
                </a:solidFill>
                <a:latin typeface="Roboto" panose="02000000000000000000" pitchFamily="2" charset="0"/>
                <a:ea typeface="Roboto" panose="02000000000000000000" pitchFamily="2" charset="0"/>
              </a:rPr>
              <a:t>με στόχο την ενδυνάμωση και συνεχή βελτίωση των διαδικασιών διδασκαλίας και μάθησης καθώς και την αξιοποίηση των νέων τεχνολογιών στη διδασκαλία για την ανάπτυξη της εξ αποστάσεως εκπαίδευσης</a:t>
            </a:r>
            <a:endParaRPr lang="el-GR" b="1" dirty="0">
              <a:solidFill>
                <a:srgbClr val="021559"/>
              </a:solidFill>
              <a:latin typeface="Roboto" panose="02000000000000000000" pitchFamily="2" charset="0"/>
              <a:ea typeface="Roboto" panose="02000000000000000000" pitchFamily="2" charset="0"/>
            </a:endParaRPr>
          </a:p>
          <a:p>
            <a:pPr>
              <a:buClr>
                <a:srgbClr val="000000"/>
              </a:buClr>
              <a:defRPr/>
            </a:pPr>
            <a:endParaRPr lang="el-GR" b="1" dirty="0">
              <a:solidFill>
                <a:srgbClr val="021559"/>
              </a:solidFill>
              <a:latin typeface="Roboto" panose="02000000000000000000" pitchFamily="2" charset="0"/>
              <a:ea typeface="Roboto" panose="02000000000000000000" pitchFamily="2" charset="0"/>
            </a:endParaRPr>
          </a:p>
        </p:txBody>
      </p:sp>
      <p:pic>
        <p:nvPicPr>
          <p:cNvPr id="12" name="Picture 11">
            <a:extLst>
              <a:ext uri="{FF2B5EF4-FFF2-40B4-BE49-F238E27FC236}">
                <a16:creationId xmlns:a16="http://schemas.microsoft.com/office/drawing/2014/main" id="{01901894-51F7-6E47-A95D-1817D8A82913}"/>
              </a:ext>
            </a:extLst>
          </p:cNvPr>
          <p:cNvPicPr>
            <a:picLocks noChangeAspect="1"/>
          </p:cNvPicPr>
          <p:nvPr/>
        </p:nvPicPr>
        <p:blipFill>
          <a:blip r:embed="rId3"/>
          <a:stretch>
            <a:fillRect/>
          </a:stretch>
        </p:blipFill>
        <p:spPr>
          <a:xfrm>
            <a:off x="180000" y="6300000"/>
            <a:ext cx="2414466" cy="432000"/>
          </a:xfrm>
          <a:prstGeom prst="rect">
            <a:avLst/>
          </a:prstGeom>
        </p:spPr>
      </p:pic>
      <p:sp>
        <p:nvSpPr>
          <p:cNvPr id="20" name="Rectangle 19">
            <a:extLst>
              <a:ext uri="{FF2B5EF4-FFF2-40B4-BE49-F238E27FC236}">
                <a16:creationId xmlns:a16="http://schemas.microsoft.com/office/drawing/2014/main" id="{FDCFCF64-6953-5A47-9691-FBA56477DC8D}"/>
              </a:ext>
            </a:extLst>
          </p:cNvPr>
          <p:cNvSpPr/>
          <p:nvPr/>
        </p:nvSpPr>
        <p:spPr>
          <a:xfrm>
            <a:off x="375137" y="161229"/>
            <a:ext cx="7234673" cy="261610"/>
          </a:xfrm>
          <a:prstGeom prst="rect">
            <a:avLst/>
          </a:prstGeom>
        </p:spPr>
        <p:txBody>
          <a:bodyPr wrap="none">
            <a:spAutoFit/>
          </a:bodyPr>
          <a:lstStyle/>
          <a:p>
            <a:pPr lvl="0" defTabSz="914377">
              <a:spcBef>
                <a:spcPts val="1000"/>
              </a:spcBef>
              <a:spcAft>
                <a:spcPts val="1000"/>
              </a:spcAft>
              <a:buClr>
                <a:schemeClr val="bg1"/>
              </a:buClr>
            </a:pPr>
            <a:r>
              <a:rPr lang="el-GR" sz="1100" b="1" dirty="0">
                <a:solidFill>
                  <a:schemeClr val="bg1"/>
                </a:solidFill>
                <a:latin typeface="Roboto" panose="02000000000000000000" pitchFamily="2" charset="0"/>
                <a:ea typeface="Roboto" panose="02000000000000000000" pitchFamily="2" charset="0"/>
                <a:cs typeface="Roboto" panose="02000000000000000000" pitchFamily="2" charset="0"/>
              </a:rPr>
              <a:t>ΠΡΟΩΘΗΣΗ ΣΥΝΔΕΣΗΣ ΜΕ ΤΗΝ ΚΟΙΝΩΝΙΑ                     </a:t>
            </a:r>
            <a:r>
              <a:rPr lang="el-GR" sz="1100" b="1" dirty="0">
                <a:solidFill>
                  <a:srgbClr val="021559"/>
                </a:solidFill>
                <a:latin typeface="Roboto" panose="02000000000000000000" pitchFamily="2" charset="0"/>
                <a:ea typeface="Roboto" panose="02000000000000000000" pitchFamily="2" charset="0"/>
                <a:cs typeface="Roboto" panose="02000000000000000000" pitchFamily="2" charset="0"/>
              </a:rPr>
              <a:t>03 </a:t>
            </a:r>
            <a:r>
              <a:rPr lang="el-GR" sz="1100" b="1" dirty="0">
                <a:solidFill>
                  <a:srgbClr val="021559"/>
                </a:solidFill>
                <a:latin typeface="Roboto" panose="02000000000000000000" pitchFamily="2" charset="0"/>
                <a:ea typeface="Roboto" panose="02000000000000000000" pitchFamily="2" charset="0"/>
                <a:cs typeface="Calibri" panose="020F0502020204030204" pitchFamily="34" charset="0"/>
              </a:rPr>
              <a:t>Ουσιαστική υποστήριξη μελών παν/</a:t>
            </a:r>
            <a:r>
              <a:rPr lang="el-GR" sz="1100" b="1" dirty="0" err="1">
                <a:solidFill>
                  <a:srgbClr val="021559"/>
                </a:solidFill>
                <a:latin typeface="Roboto" panose="02000000000000000000" pitchFamily="2" charset="0"/>
                <a:ea typeface="Roboto" panose="02000000000000000000" pitchFamily="2" charset="0"/>
                <a:cs typeface="Calibri" panose="020F0502020204030204" pitchFamily="34" charset="0"/>
              </a:rPr>
              <a:t>κης</a:t>
            </a:r>
            <a:r>
              <a:rPr lang="el-GR" sz="1100" b="1" dirty="0">
                <a:solidFill>
                  <a:srgbClr val="021559"/>
                </a:solidFill>
                <a:latin typeface="Roboto" panose="02000000000000000000" pitchFamily="2" charset="0"/>
                <a:ea typeface="Roboto" panose="02000000000000000000" pitchFamily="2" charset="0"/>
                <a:cs typeface="Calibri" panose="020F0502020204030204" pitchFamily="34" charset="0"/>
              </a:rPr>
              <a:t> κοινότητας</a:t>
            </a:r>
            <a:endParaRPr lang="el-GR" sz="1100" b="1" dirty="0">
              <a:solidFill>
                <a:srgbClr val="021559"/>
              </a:solidFill>
              <a:latin typeface="Roboto" panose="02000000000000000000" pitchFamily="2" charset="0"/>
              <a:ea typeface="Roboto" panose="02000000000000000000" pitchFamily="2" charset="0"/>
              <a:cs typeface="Roboto" panose="02000000000000000000" pitchFamily="2" charset="0"/>
            </a:endParaRPr>
          </a:p>
        </p:txBody>
      </p:sp>
      <p:sp>
        <p:nvSpPr>
          <p:cNvPr id="9" name="Rectangle 8">
            <a:extLst>
              <a:ext uri="{FF2B5EF4-FFF2-40B4-BE49-F238E27FC236}">
                <a16:creationId xmlns:a16="http://schemas.microsoft.com/office/drawing/2014/main" id="{69FFD69E-EB1C-994E-A9DD-0753E507E617}"/>
              </a:ext>
            </a:extLst>
          </p:cNvPr>
          <p:cNvSpPr/>
          <p:nvPr/>
        </p:nvSpPr>
        <p:spPr>
          <a:xfrm>
            <a:off x="840065" y="6808851"/>
            <a:ext cx="11167935" cy="569387"/>
          </a:xfrm>
          <a:prstGeom prst="rect">
            <a:avLst/>
          </a:prstGeom>
        </p:spPr>
        <p:txBody>
          <a:bodyPr wrap="square">
            <a:spAutoFit/>
          </a:bodyPr>
          <a:lstStyle/>
          <a:p>
            <a:pPr>
              <a:buClr>
                <a:srgbClr val="003476"/>
              </a:buClr>
              <a:defRPr/>
            </a:pPr>
            <a:endParaRPr lang="el-GR" sz="1400" dirty="0">
              <a:solidFill>
                <a:srgbClr val="FF0000"/>
              </a:solidFill>
              <a:latin typeface="Roboto" panose="02000000000000000000" pitchFamily="2" charset="0"/>
              <a:ea typeface="Roboto" panose="02000000000000000000" pitchFamily="2" charset="0"/>
            </a:endParaRPr>
          </a:p>
          <a:p>
            <a:pPr>
              <a:buClr>
                <a:srgbClr val="003476"/>
              </a:buClr>
              <a:defRPr/>
            </a:pPr>
            <a:endParaRPr lang="el-GR" sz="1700" dirty="0">
              <a:solidFill>
                <a:srgbClr val="021559"/>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7545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6677"/>
        </a:solidFill>
        <a:effectLst/>
      </p:bgPr>
    </p:bg>
    <p:spTree>
      <p:nvGrpSpPr>
        <p:cNvPr id="1" name=""/>
        <p:cNvGrpSpPr/>
        <p:nvPr/>
      </p:nvGrpSpPr>
      <p:grpSpPr>
        <a:xfrm>
          <a:off x="0" y="0"/>
          <a:ext cx="0" cy="0"/>
          <a:chOff x="0" y="0"/>
          <a:chExt cx="0" cy="0"/>
        </a:xfrm>
      </p:grpSpPr>
      <p:pic>
        <p:nvPicPr>
          <p:cNvPr id="6" name="Picture 5" descr="A picture containing person, indoor, people, table&#10;&#10;Description automatically generated">
            <a:extLst>
              <a:ext uri="{FF2B5EF4-FFF2-40B4-BE49-F238E27FC236}">
                <a16:creationId xmlns:a16="http://schemas.microsoft.com/office/drawing/2014/main" id="{84CC4B41-28C1-D243-A774-597275F34060}"/>
              </a:ext>
            </a:extLst>
          </p:cNvPr>
          <p:cNvPicPr>
            <a:picLocks noChangeAspect="1"/>
          </p:cNvPicPr>
          <p:nvPr/>
        </p:nvPicPr>
        <p:blipFill rotWithShape="1">
          <a:blip r:embed="rId3">
            <a:alphaModFix amt="49000"/>
            <a:extLst>
              <a:ext uri="{BEBA8EAE-BF5A-486C-A8C5-ECC9F3942E4B}">
                <a14:imgProps xmlns:a14="http://schemas.microsoft.com/office/drawing/2010/main">
                  <a14:imgLayer r:embed="rId4">
                    <a14:imgEffect>
                      <a14:saturation sat="0"/>
                    </a14:imgEffect>
                  </a14:imgLayer>
                </a14:imgProps>
              </a:ext>
            </a:extLst>
          </a:blip>
          <a:srcRect t="1392" b="14224"/>
          <a:stretch/>
        </p:blipFill>
        <p:spPr>
          <a:xfrm>
            <a:off x="0" y="-2296"/>
            <a:ext cx="12192000" cy="6860297"/>
          </a:xfrm>
          <a:prstGeom prst="rect">
            <a:avLst/>
          </a:prstGeom>
        </p:spPr>
      </p:pic>
      <p:sp>
        <p:nvSpPr>
          <p:cNvPr id="10" name="Τίτλος 1">
            <a:extLst>
              <a:ext uri="{FF2B5EF4-FFF2-40B4-BE49-F238E27FC236}">
                <a16:creationId xmlns:a16="http://schemas.microsoft.com/office/drawing/2014/main" id="{D8CBCC6F-F1DB-CA47-BE0E-719ABB71094F}"/>
              </a:ext>
            </a:extLst>
          </p:cNvPr>
          <p:cNvSpPr txBox="1">
            <a:spLocks/>
          </p:cNvSpPr>
          <p:nvPr/>
        </p:nvSpPr>
        <p:spPr>
          <a:xfrm>
            <a:off x="-921199" y="5234531"/>
            <a:ext cx="11209944" cy="85092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Roboto Regular" charset="0"/>
                <a:ea typeface="Roboto Regular" charset="0"/>
                <a:cs typeface="Roboto Regular" charset="0"/>
                <a:sym typeface="Arial"/>
              </a:defRPr>
            </a:lvl1pPr>
            <a:lvl2pPr marR="0" lvl="1"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9pPr>
          </a:lstStyle>
          <a:p>
            <a:pPr marL="0" marR="0" lvl="0" indent="0" algn="ctr" defTabSz="914377" rtl="0" eaLnBrk="1" fontAlgn="auto" latinLnBrk="0" hangingPunct="1">
              <a:lnSpc>
                <a:spcPct val="100000"/>
              </a:lnSpc>
              <a:spcBef>
                <a:spcPts val="0"/>
              </a:spcBef>
              <a:spcAft>
                <a:spcPts val="0"/>
              </a:spcAft>
              <a:buClr>
                <a:srgbClr val="00B0F0"/>
              </a:buClr>
              <a:buSzPts val="5200"/>
              <a:buFont typeface="Arial"/>
              <a:buNone/>
              <a:tabLst/>
              <a:defRPr/>
            </a:pPr>
            <a:endParaRPr kumimoji="0" lang="el-GR" sz="3600" b="1" i="0" u="none" strike="noStrike" kern="0" cap="none" spc="0" normalizeH="0" baseline="0" noProof="0" dirty="0">
              <a:ln>
                <a:noFill/>
              </a:ln>
              <a:solidFill>
                <a:srgbClr val="02AEF0"/>
              </a:solidFill>
              <a:effectLst/>
              <a:uLnTx/>
              <a:uFillTx/>
              <a:latin typeface="Roboto" panose="02000000000000000000" pitchFamily="2" charset="0"/>
              <a:ea typeface="Roboto" panose="02000000000000000000" pitchFamily="2" charset="0"/>
              <a:cs typeface="Roboto Regular" charset="0"/>
              <a:sym typeface="Arial"/>
            </a:endParaRPr>
          </a:p>
        </p:txBody>
      </p:sp>
      <p:sp>
        <p:nvSpPr>
          <p:cNvPr id="15" name="TextBox 14">
            <a:extLst>
              <a:ext uri="{FF2B5EF4-FFF2-40B4-BE49-F238E27FC236}">
                <a16:creationId xmlns:a16="http://schemas.microsoft.com/office/drawing/2014/main" id="{7C4521E4-5BB8-9C47-9846-9EDDC20EF7E9}"/>
              </a:ext>
            </a:extLst>
          </p:cNvPr>
          <p:cNvSpPr txBox="1"/>
          <p:nvPr/>
        </p:nvSpPr>
        <p:spPr>
          <a:xfrm>
            <a:off x="689828" y="3574680"/>
            <a:ext cx="8947658" cy="2510779"/>
          </a:xfrm>
          <a:prstGeom prst="rect">
            <a:avLst/>
          </a:prstGeom>
          <a:noFill/>
        </p:spPr>
        <p:txBody>
          <a:bodyPr wrap="square" rtlCol="0" anchor="b" anchorCtr="0">
            <a:noAutofit/>
          </a:bodyPr>
          <a:lstStyle/>
          <a:p>
            <a:pPr lvl="0" defTabSz="914377">
              <a:spcBef>
                <a:spcPts val="1000"/>
              </a:spcBef>
              <a:spcAft>
                <a:spcPts val="1000"/>
              </a:spcAft>
              <a:buClr>
                <a:schemeClr val="bg1"/>
              </a:buClr>
            </a:pPr>
            <a:r>
              <a:rPr lang="el-GR" sz="3600" b="1" dirty="0">
                <a:solidFill>
                  <a:schemeClr val="bg1"/>
                </a:solidFill>
                <a:latin typeface="Roboto" panose="02000000000000000000" pitchFamily="2" charset="0"/>
                <a:ea typeface="Roboto" panose="02000000000000000000" pitchFamily="2" charset="0"/>
                <a:cs typeface="Roboto" panose="02000000000000000000" pitchFamily="2" charset="0"/>
              </a:rPr>
              <a:t>03 Προώθηση σύνδεσης με την κοινωνία</a:t>
            </a:r>
          </a:p>
        </p:txBody>
      </p:sp>
    </p:spTree>
    <p:extLst>
      <p:ext uri="{BB962C8B-B14F-4D97-AF65-F5344CB8AC3E}">
        <p14:creationId xmlns:p14="http://schemas.microsoft.com/office/powerpoint/2010/main" val="17513437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2" name="Rectangle 31">
            <a:extLst>
              <a:ext uri="{FF2B5EF4-FFF2-40B4-BE49-F238E27FC236}">
                <a16:creationId xmlns:a16="http://schemas.microsoft.com/office/drawing/2014/main" id="{812D250D-69FC-CF86-659B-B4699786A4A3}"/>
              </a:ext>
            </a:extLst>
          </p:cNvPr>
          <p:cNvSpPr/>
          <p:nvPr/>
        </p:nvSpPr>
        <p:spPr>
          <a:xfrm>
            <a:off x="-1" y="4469"/>
            <a:ext cx="12192000" cy="570335"/>
          </a:xfrm>
          <a:prstGeom prst="rect">
            <a:avLst/>
          </a:prstGeom>
          <a:solidFill>
            <a:srgbClr val="021559"/>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CCA62">
                    <a:lumMod val="60000"/>
                    <a:lumOff val="40000"/>
                  </a:srgbClr>
                </a:solidFill>
              </a:ln>
              <a:noFill/>
              <a:highlight>
                <a:srgbClr val="EAF5F5"/>
              </a:highlight>
            </a:endParaRPr>
          </a:p>
        </p:txBody>
      </p:sp>
      <p:sp>
        <p:nvSpPr>
          <p:cNvPr id="10" name="Google Shape;232;p34">
            <a:extLst>
              <a:ext uri="{FF2B5EF4-FFF2-40B4-BE49-F238E27FC236}">
                <a16:creationId xmlns:a16="http://schemas.microsoft.com/office/drawing/2014/main" id="{21B89356-4234-7A45-8340-F0433CBA8A4B}"/>
              </a:ext>
            </a:extLst>
          </p:cNvPr>
          <p:cNvSpPr txBox="1"/>
          <p:nvPr/>
        </p:nvSpPr>
        <p:spPr>
          <a:xfrm>
            <a:off x="658124" y="3588805"/>
            <a:ext cx="2695074" cy="9064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l-GR" sz="2800" b="0" i="0" u="none" strike="noStrike" kern="0" cap="none" spc="-150" normalizeH="0" baseline="0" noProof="0" dirty="0">
              <a:ln>
                <a:noFill/>
              </a:ln>
              <a:solidFill>
                <a:srgbClr val="02AEF0"/>
              </a:solidFill>
              <a:effectLst/>
              <a:uLnTx/>
              <a:uFillTx/>
              <a:latin typeface="Roboto Regular" charset="0"/>
              <a:ea typeface="Roboto Regular" charset="0"/>
              <a:cs typeface="Roboto Regular" charset="0"/>
              <a:sym typeface="Arial"/>
            </a:endParaRPr>
          </a:p>
        </p:txBody>
      </p:sp>
      <p:sp>
        <p:nvSpPr>
          <p:cNvPr id="18" name="Rectangle 17">
            <a:extLst>
              <a:ext uri="{FF2B5EF4-FFF2-40B4-BE49-F238E27FC236}">
                <a16:creationId xmlns:a16="http://schemas.microsoft.com/office/drawing/2014/main" id="{9C502C17-43A5-204F-98B4-263C5610E47C}"/>
              </a:ext>
            </a:extLst>
          </p:cNvPr>
          <p:cNvSpPr/>
          <p:nvPr/>
        </p:nvSpPr>
        <p:spPr>
          <a:xfrm>
            <a:off x="375137" y="161229"/>
            <a:ext cx="2941831" cy="261610"/>
          </a:xfrm>
          <a:prstGeom prst="rect">
            <a:avLst/>
          </a:prstGeom>
        </p:spPr>
        <p:txBody>
          <a:bodyPr wrap="none">
            <a:spAutoFit/>
          </a:bodyPr>
          <a:lstStyle/>
          <a:p>
            <a:pPr lvl="0" defTabSz="914377">
              <a:spcBef>
                <a:spcPts val="1000"/>
              </a:spcBef>
              <a:spcAft>
                <a:spcPts val="1000"/>
              </a:spcAft>
              <a:buClr>
                <a:schemeClr val="bg1"/>
              </a:buClr>
            </a:pPr>
            <a:r>
              <a:rPr lang="el-GR" sz="1100" b="1" dirty="0">
                <a:solidFill>
                  <a:schemeClr val="bg1"/>
                </a:solidFill>
                <a:latin typeface="Roboto" panose="02000000000000000000" pitchFamily="2" charset="0"/>
                <a:ea typeface="Roboto" panose="02000000000000000000" pitchFamily="2" charset="0"/>
                <a:cs typeface="Roboto" panose="02000000000000000000" pitchFamily="2" charset="0"/>
              </a:rPr>
              <a:t>ΠΡΟΩΘΗΣΗ ΣΥΝΔΕΣΗΣ ΜΕ ΤΗΝ ΚΟΙΝΩΝΙΑ</a:t>
            </a:r>
          </a:p>
        </p:txBody>
      </p:sp>
      <p:sp>
        <p:nvSpPr>
          <p:cNvPr id="20" name="TextBox 19">
            <a:extLst>
              <a:ext uri="{FF2B5EF4-FFF2-40B4-BE49-F238E27FC236}">
                <a16:creationId xmlns:a16="http://schemas.microsoft.com/office/drawing/2014/main" id="{6F8171AD-499F-A945-98B0-DC9E3B3682A0}"/>
              </a:ext>
            </a:extLst>
          </p:cNvPr>
          <p:cNvSpPr txBox="1"/>
          <p:nvPr/>
        </p:nvSpPr>
        <p:spPr>
          <a:xfrm>
            <a:off x="375136" y="831207"/>
            <a:ext cx="5063347" cy="461665"/>
          </a:xfrm>
          <a:prstGeom prst="rect">
            <a:avLst/>
          </a:prstGeom>
          <a:noFill/>
        </p:spPr>
        <p:txBody>
          <a:bodyPr wrap="square" rtlCol="0">
            <a:spAutoFit/>
          </a:bodyPr>
          <a:lstStyle/>
          <a:p>
            <a:r>
              <a:rPr lang="el-GR" sz="2400" b="1" dirty="0">
                <a:solidFill>
                  <a:srgbClr val="021559"/>
                </a:solidFill>
                <a:latin typeface="Roboto" panose="02000000000000000000" pitchFamily="2" charset="0"/>
                <a:ea typeface="Roboto" panose="02000000000000000000" pitchFamily="2" charset="0"/>
              </a:rPr>
              <a:t>Δρομολογημένες πολιτικές:</a:t>
            </a:r>
          </a:p>
        </p:txBody>
      </p:sp>
      <p:pic>
        <p:nvPicPr>
          <p:cNvPr id="24" name="Picture 23">
            <a:extLst>
              <a:ext uri="{FF2B5EF4-FFF2-40B4-BE49-F238E27FC236}">
                <a16:creationId xmlns:a16="http://schemas.microsoft.com/office/drawing/2014/main" id="{219FE7D9-B196-F94E-8AD5-36AB8EE826FF}"/>
              </a:ext>
            </a:extLst>
          </p:cNvPr>
          <p:cNvPicPr>
            <a:picLocks noChangeAspect="1"/>
          </p:cNvPicPr>
          <p:nvPr/>
        </p:nvPicPr>
        <p:blipFill>
          <a:blip r:embed="rId3"/>
          <a:stretch>
            <a:fillRect/>
          </a:stretch>
        </p:blipFill>
        <p:spPr>
          <a:xfrm>
            <a:off x="180000" y="6300000"/>
            <a:ext cx="2414466" cy="432000"/>
          </a:xfrm>
          <a:prstGeom prst="rect">
            <a:avLst/>
          </a:prstGeom>
        </p:spPr>
      </p:pic>
      <p:sp>
        <p:nvSpPr>
          <p:cNvPr id="14" name="Freeform 10"/>
          <p:cNvSpPr>
            <a:spLocks/>
          </p:cNvSpPr>
          <p:nvPr/>
        </p:nvSpPr>
        <p:spPr bwMode="auto">
          <a:xfrm>
            <a:off x="0" y="1893633"/>
            <a:ext cx="12192000" cy="2576389"/>
          </a:xfrm>
          <a:custGeom>
            <a:avLst/>
            <a:gdLst>
              <a:gd name="T0" fmla="*/ 0 w 2880"/>
              <a:gd name="T1" fmla="*/ 539 h 731"/>
              <a:gd name="T2" fmla="*/ 1120 w 2880"/>
              <a:gd name="T3" fmla="*/ 219 h 731"/>
              <a:gd name="T4" fmla="*/ 2880 w 2880"/>
              <a:gd name="T5" fmla="*/ 195 h 731"/>
            </a:gdLst>
            <a:ahLst/>
            <a:cxnLst>
              <a:cxn ang="0">
                <a:pos x="T0" y="T1"/>
              </a:cxn>
              <a:cxn ang="0">
                <a:pos x="T2" y="T3"/>
              </a:cxn>
              <a:cxn ang="0">
                <a:pos x="T4" y="T5"/>
              </a:cxn>
            </a:cxnLst>
            <a:rect l="0" t="0" r="r" b="b"/>
            <a:pathLst>
              <a:path w="2880" h="731">
                <a:moveTo>
                  <a:pt x="0" y="539"/>
                </a:moveTo>
                <a:cubicBezTo>
                  <a:pt x="0" y="539"/>
                  <a:pt x="481" y="0"/>
                  <a:pt x="1120" y="219"/>
                </a:cubicBezTo>
                <a:cubicBezTo>
                  <a:pt x="1796" y="451"/>
                  <a:pt x="2200" y="731"/>
                  <a:pt x="2880" y="195"/>
                </a:cubicBezTo>
              </a:path>
            </a:pathLst>
          </a:custGeom>
          <a:noFill/>
          <a:ln w="19050" cap="flat">
            <a:solidFill>
              <a:srgbClr val="56FFF2"/>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5" name="Oval 14"/>
          <p:cNvSpPr/>
          <p:nvPr/>
        </p:nvSpPr>
        <p:spPr bwMode="auto">
          <a:xfrm>
            <a:off x="1075259" y="1671276"/>
            <a:ext cx="1905000" cy="1905000"/>
          </a:xfrm>
          <a:prstGeom prst="ellipse">
            <a:avLst/>
          </a:prstGeom>
          <a:solidFill>
            <a:schemeClr val="bg1"/>
          </a:solidFill>
          <a:ln w="19050">
            <a:solidFill>
              <a:srgbClr val="56FFF2"/>
            </a:solidFill>
            <a:round/>
            <a:headEnd/>
            <a:tailEnd/>
          </a:ln>
        </p:spPr>
        <p:txBody>
          <a:bodyPr vert="horz" wrap="square" lIns="91440" tIns="45720" rIns="91440" bIns="45720" numCol="1" rtlCol="0" anchor="t" anchorCtr="0" compatLnSpc="1">
            <a:prstTxWarp prst="textNoShape">
              <a:avLst/>
            </a:prstTxWarp>
          </a:bodyPr>
          <a:lstStyle/>
          <a:p>
            <a:pPr algn="ctr"/>
            <a:endParaRPr lang="en-US" dirty="0"/>
          </a:p>
        </p:txBody>
      </p:sp>
      <p:sp>
        <p:nvSpPr>
          <p:cNvPr id="16" name="Oval 15"/>
          <p:cNvSpPr/>
          <p:nvPr/>
        </p:nvSpPr>
        <p:spPr bwMode="auto">
          <a:xfrm>
            <a:off x="3966557" y="2030229"/>
            <a:ext cx="1905000" cy="1905000"/>
          </a:xfrm>
          <a:prstGeom prst="ellipse">
            <a:avLst/>
          </a:prstGeom>
          <a:solidFill>
            <a:schemeClr val="bg1"/>
          </a:solidFill>
          <a:ln w="19050">
            <a:solidFill>
              <a:srgbClr val="56FFF2"/>
            </a:solidFill>
            <a:round/>
            <a:headEnd/>
            <a:tailEnd/>
          </a:ln>
        </p:spPr>
        <p:txBody>
          <a:bodyPr vert="horz" wrap="square" lIns="91440" tIns="45720" rIns="91440" bIns="45720" numCol="1" rtlCol="0" anchor="t" anchorCtr="0" compatLnSpc="1">
            <a:prstTxWarp prst="textNoShape">
              <a:avLst/>
            </a:prstTxWarp>
          </a:bodyPr>
          <a:lstStyle/>
          <a:p>
            <a:pPr algn="ctr"/>
            <a:endParaRPr lang="en-US" dirty="0"/>
          </a:p>
        </p:txBody>
      </p:sp>
      <p:sp>
        <p:nvSpPr>
          <p:cNvPr id="17" name="Oval 16"/>
          <p:cNvSpPr/>
          <p:nvPr/>
        </p:nvSpPr>
        <p:spPr bwMode="auto">
          <a:xfrm>
            <a:off x="6272321" y="2097845"/>
            <a:ext cx="2459476" cy="2459476"/>
          </a:xfrm>
          <a:prstGeom prst="ellipse">
            <a:avLst/>
          </a:prstGeom>
          <a:solidFill>
            <a:schemeClr val="bg1"/>
          </a:solidFill>
          <a:ln w="19050">
            <a:solidFill>
              <a:srgbClr val="56FFF2"/>
            </a:solidFill>
            <a:round/>
            <a:headEnd/>
            <a:tailEnd/>
          </a:ln>
        </p:spPr>
        <p:txBody>
          <a:bodyPr vert="horz" wrap="square" lIns="91440" tIns="45720" rIns="91440" bIns="45720" numCol="1" rtlCol="0" anchor="t" anchorCtr="0" compatLnSpc="1">
            <a:prstTxWarp prst="textNoShape">
              <a:avLst/>
            </a:prstTxWarp>
          </a:bodyPr>
          <a:lstStyle/>
          <a:p>
            <a:pPr algn="ctr"/>
            <a:endParaRPr lang="en-US" dirty="0"/>
          </a:p>
        </p:txBody>
      </p:sp>
      <p:sp>
        <p:nvSpPr>
          <p:cNvPr id="19" name="Oval 18"/>
          <p:cNvSpPr/>
          <p:nvPr/>
        </p:nvSpPr>
        <p:spPr bwMode="auto">
          <a:xfrm>
            <a:off x="9182612" y="2265896"/>
            <a:ext cx="1905000" cy="1905000"/>
          </a:xfrm>
          <a:prstGeom prst="ellipse">
            <a:avLst/>
          </a:prstGeom>
          <a:solidFill>
            <a:schemeClr val="bg1"/>
          </a:solidFill>
          <a:ln w="19050">
            <a:solidFill>
              <a:srgbClr val="56FFF2"/>
            </a:solidFill>
            <a:round/>
            <a:headEnd/>
            <a:tailEnd/>
          </a:ln>
        </p:spPr>
        <p:txBody>
          <a:bodyPr vert="horz" wrap="square" lIns="91440" tIns="45720" rIns="91440" bIns="45720" numCol="1" rtlCol="0" anchor="t" anchorCtr="0" compatLnSpc="1">
            <a:prstTxWarp prst="textNoShape">
              <a:avLst/>
            </a:prstTxWarp>
          </a:bodyPr>
          <a:lstStyle/>
          <a:p>
            <a:pPr algn="ctr"/>
            <a:endParaRPr lang="en-US" dirty="0"/>
          </a:p>
        </p:txBody>
      </p:sp>
      <p:pic>
        <p:nvPicPr>
          <p:cNvPr id="21" name="Picture Placeholder 6"/>
          <p:cNvPicPr>
            <a:picLocks noChangeAspect="1"/>
          </p:cNvPicPr>
          <p:nvPr/>
        </p:nvPicPr>
        <p:blipFill>
          <a:blip r:embed="rId4" cstate="print">
            <a:extLst>
              <a:ext uri="{28A0092B-C50C-407E-A947-70E740481C1C}">
                <a14:useLocalDpi xmlns:a14="http://schemas.microsoft.com/office/drawing/2010/main" val="0"/>
              </a:ext>
            </a:extLst>
          </a:blip>
          <a:srcRect l="6668" r="6668"/>
          <a:stretch>
            <a:fillRect/>
          </a:stretch>
        </p:blipFill>
        <p:spPr>
          <a:xfrm>
            <a:off x="1142876" y="1738893"/>
            <a:ext cx="1769766" cy="1769766"/>
          </a:xfrm>
          <a:custGeom>
            <a:avLst/>
            <a:gdLst>
              <a:gd name="connsiteX0" fmla="*/ 884883 w 1769766"/>
              <a:gd name="connsiteY0" fmla="*/ 0 h 1769766"/>
              <a:gd name="connsiteX1" fmla="*/ 1769766 w 1769766"/>
              <a:gd name="connsiteY1" fmla="*/ 884883 h 1769766"/>
              <a:gd name="connsiteX2" fmla="*/ 884883 w 1769766"/>
              <a:gd name="connsiteY2" fmla="*/ 1769766 h 1769766"/>
              <a:gd name="connsiteX3" fmla="*/ 0 w 1769766"/>
              <a:gd name="connsiteY3" fmla="*/ 884883 h 1769766"/>
              <a:gd name="connsiteX4" fmla="*/ 884883 w 1769766"/>
              <a:gd name="connsiteY4" fmla="*/ 0 h 1769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766" h="1769766">
                <a:moveTo>
                  <a:pt x="884883" y="0"/>
                </a:moveTo>
                <a:cubicBezTo>
                  <a:pt x="1373590" y="0"/>
                  <a:pt x="1769766" y="396176"/>
                  <a:pt x="1769766" y="884883"/>
                </a:cubicBezTo>
                <a:cubicBezTo>
                  <a:pt x="1769766" y="1373590"/>
                  <a:pt x="1373590" y="1769766"/>
                  <a:pt x="884883" y="1769766"/>
                </a:cubicBezTo>
                <a:cubicBezTo>
                  <a:pt x="396176" y="1769766"/>
                  <a:pt x="0" y="1373590"/>
                  <a:pt x="0" y="884883"/>
                </a:cubicBezTo>
                <a:cubicBezTo>
                  <a:pt x="0" y="396176"/>
                  <a:pt x="396176" y="0"/>
                  <a:pt x="884883" y="0"/>
                </a:cubicBezTo>
                <a:close/>
              </a:path>
            </a:pathLst>
          </a:custGeom>
        </p:spPr>
      </p:pic>
      <p:sp>
        <p:nvSpPr>
          <p:cNvPr id="27" name="Inhaltsplatzhalter 4"/>
          <p:cNvSpPr txBox="1">
            <a:spLocks/>
          </p:cNvSpPr>
          <p:nvPr/>
        </p:nvSpPr>
        <p:spPr>
          <a:xfrm>
            <a:off x="428505" y="3687478"/>
            <a:ext cx="2751711" cy="1661993"/>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buNone/>
            </a:pPr>
            <a:r>
              <a:rPr lang="el-GR" sz="1800" b="1" dirty="0">
                <a:solidFill>
                  <a:srgbClr val="021559"/>
                </a:solidFill>
                <a:latin typeface="+mj-lt"/>
              </a:rPr>
              <a:t>Αναδιάρθρωση πλαισίου λειτουργίας των εταιρειών-</a:t>
            </a:r>
            <a:r>
              <a:rPr lang="el-GR" sz="1800" b="1" dirty="0" err="1">
                <a:solidFill>
                  <a:srgbClr val="021559"/>
                </a:solidFill>
                <a:latin typeface="+mj-lt"/>
              </a:rPr>
              <a:t>τεχνοβλαστών</a:t>
            </a:r>
            <a:r>
              <a:rPr lang="el-GR" sz="1800" b="1" dirty="0">
                <a:solidFill>
                  <a:srgbClr val="021559"/>
                </a:solidFill>
                <a:latin typeface="+mj-lt"/>
              </a:rPr>
              <a:t> </a:t>
            </a:r>
            <a:br>
              <a:rPr lang="en-US" sz="1800" b="1" dirty="0">
                <a:solidFill>
                  <a:srgbClr val="021559"/>
                </a:solidFill>
                <a:latin typeface="+mj-lt"/>
              </a:rPr>
            </a:br>
            <a:r>
              <a:rPr lang="el-GR" sz="1800" b="1" dirty="0">
                <a:solidFill>
                  <a:srgbClr val="021559"/>
                </a:solidFill>
                <a:latin typeface="+mj-lt"/>
              </a:rPr>
              <a:t>(</a:t>
            </a:r>
            <a:r>
              <a:rPr lang="el-GR" sz="1800" b="1" dirty="0" err="1">
                <a:solidFill>
                  <a:srgbClr val="021559"/>
                </a:solidFill>
                <a:latin typeface="+mj-lt"/>
              </a:rPr>
              <a:t>spin-off</a:t>
            </a:r>
            <a:r>
              <a:rPr lang="el-GR" sz="1800" b="1" dirty="0">
                <a:solidFill>
                  <a:srgbClr val="021559"/>
                </a:solidFill>
                <a:latin typeface="+mj-lt"/>
              </a:rPr>
              <a:t>) με κίνητρα και διευκολύνσεις στους ερευνητές </a:t>
            </a:r>
          </a:p>
        </p:txBody>
      </p:sp>
      <p:sp>
        <p:nvSpPr>
          <p:cNvPr id="28" name="Inhaltsplatzhalter 4"/>
          <p:cNvSpPr txBox="1">
            <a:spLocks/>
          </p:cNvSpPr>
          <p:nvPr/>
        </p:nvSpPr>
        <p:spPr>
          <a:xfrm>
            <a:off x="3629859" y="4075695"/>
            <a:ext cx="2466141" cy="1384995"/>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buNone/>
            </a:pPr>
            <a:r>
              <a:rPr lang="el-GR" sz="1800" b="1" dirty="0">
                <a:solidFill>
                  <a:srgbClr val="021559"/>
                </a:solidFill>
                <a:latin typeface="+mj-lt"/>
              </a:rPr>
              <a:t>Στήριξη Μονάδων Επιχειρηματικότητας στα πανεπιστήμια, με δράση ΕΣΠΑ ύψους 15 εκ. ευρώ</a:t>
            </a:r>
          </a:p>
        </p:txBody>
      </p:sp>
      <p:sp>
        <p:nvSpPr>
          <p:cNvPr id="29" name="Inhaltsplatzhalter 4"/>
          <p:cNvSpPr txBox="1">
            <a:spLocks/>
          </p:cNvSpPr>
          <p:nvPr/>
        </p:nvSpPr>
        <p:spPr>
          <a:xfrm>
            <a:off x="6315700" y="4692379"/>
            <a:ext cx="2580614" cy="1107996"/>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buNone/>
            </a:pPr>
            <a:r>
              <a:rPr lang="el-GR" sz="1800" b="1" dirty="0">
                <a:solidFill>
                  <a:srgbClr val="021559"/>
                </a:solidFill>
                <a:latin typeface="+mj-lt"/>
              </a:rPr>
              <a:t>Υποστήριξη Γραφείων Διασύνδεσης των πανεπιστημίων με την Αγορά Εργασίας </a:t>
            </a:r>
          </a:p>
        </p:txBody>
      </p:sp>
      <p:sp>
        <p:nvSpPr>
          <p:cNvPr id="30" name="Inhaltsplatzhalter 4"/>
          <p:cNvSpPr txBox="1">
            <a:spLocks/>
          </p:cNvSpPr>
          <p:nvPr/>
        </p:nvSpPr>
        <p:spPr>
          <a:xfrm>
            <a:off x="9080466" y="4311040"/>
            <a:ext cx="2349111" cy="553998"/>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buNone/>
            </a:pPr>
            <a:r>
              <a:rPr lang="el-GR" sz="1800" b="1" dirty="0">
                <a:solidFill>
                  <a:srgbClr val="021559"/>
                </a:solidFill>
                <a:latin typeface="+mj-lt"/>
              </a:rPr>
              <a:t>Υποστήριξη 40 Κέντρων Αριστείας </a:t>
            </a:r>
          </a:p>
        </p:txBody>
      </p:sp>
      <p:pic>
        <p:nvPicPr>
          <p:cNvPr id="4" name="Picture 3" descr="Shape&#10;&#10;Description automatically generated with medium confidence">
            <a:extLst>
              <a:ext uri="{FF2B5EF4-FFF2-40B4-BE49-F238E27FC236}">
                <a16:creationId xmlns:a16="http://schemas.microsoft.com/office/drawing/2014/main" id="{A26776F1-C2CE-B61C-D1C8-A39762FFB165}"/>
              </a:ext>
            </a:extLst>
          </p:cNvPr>
          <p:cNvPicPr>
            <a:picLocks noChangeAspect="1"/>
          </p:cNvPicPr>
          <p:nvPr/>
        </p:nvPicPr>
        <p:blipFill>
          <a:blip r:embed="rId5"/>
          <a:stretch>
            <a:fillRect/>
          </a:stretch>
        </p:blipFill>
        <p:spPr>
          <a:xfrm flipH="1">
            <a:off x="9235607" y="2307143"/>
            <a:ext cx="1799010" cy="1822505"/>
          </a:xfrm>
          <a:prstGeom prst="rect">
            <a:avLst/>
          </a:prstGeom>
        </p:spPr>
      </p:pic>
      <p:pic>
        <p:nvPicPr>
          <p:cNvPr id="6" name="Picture 5" descr="A picture containing computer, person, computer, sitting&#10;&#10;Description automatically generated">
            <a:extLst>
              <a:ext uri="{FF2B5EF4-FFF2-40B4-BE49-F238E27FC236}">
                <a16:creationId xmlns:a16="http://schemas.microsoft.com/office/drawing/2014/main" id="{5CB587E0-10AA-E244-C6DF-B4C82367F580}"/>
              </a:ext>
            </a:extLst>
          </p:cNvPr>
          <p:cNvPicPr>
            <a:picLocks noChangeAspect="1"/>
          </p:cNvPicPr>
          <p:nvPr/>
        </p:nvPicPr>
        <p:blipFill>
          <a:blip r:embed="rId6"/>
          <a:stretch>
            <a:fillRect/>
          </a:stretch>
        </p:blipFill>
        <p:spPr>
          <a:xfrm>
            <a:off x="6291956" y="2105508"/>
            <a:ext cx="2420206" cy="2451813"/>
          </a:xfrm>
          <a:prstGeom prst="rect">
            <a:avLst/>
          </a:prstGeom>
        </p:spPr>
      </p:pic>
      <p:pic>
        <p:nvPicPr>
          <p:cNvPr id="8" name="Picture 7" descr="A picture containing person, holding, compact disk, electronics&#10;&#10;Description automatically generated">
            <a:extLst>
              <a:ext uri="{FF2B5EF4-FFF2-40B4-BE49-F238E27FC236}">
                <a16:creationId xmlns:a16="http://schemas.microsoft.com/office/drawing/2014/main" id="{73701842-1EC6-3E4E-E835-93052C5AE8DE}"/>
              </a:ext>
            </a:extLst>
          </p:cNvPr>
          <p:cNvPicPr>
            <a:picLocks noChangeAspect="1"/>
          </p:cNvPicPr>
          <p:nvPr/>
        </p:nvPicPr>
        <p:blipFill>
          <a:blip r:embed="rId7"/>
          <a:stretch>
            <a:fillRect/>
          </a:stretch>
        </p:blipFill>
        <p:spPr>
          <a:xfrm>
            <a:off x="4022194" y="2075376"/>
            <a:ext cx="1798318" cy="1821804"/>
          </a:xfrm>
          <a:prstGeom prst="rect">
            <a:avLst/>
          </a:prstGeom>
        </p:spPr>
      </p:pic>
    </p:spTree>
    <p:extLst>
      <p:ext uri="{BB962C8B-B14F-4D97-AF65-F5344CB8AC3E}">
        <p14:creationId xmlns:p14="http://schemas.microsoft.com/office/powerpoint/2010/main" val="17366209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17" name="Rectangle 16">
            <a:extLst>
              <a:ext uri="{FF2B5EF4-FFF2-40B4-BE49-F238E27FC236}">
                <a16:creationId xmlns:a16="http://schemas.microsoft.com/office/drawing/2014/main" id="{EDE24359-3792-EE3C-8141-2EEA908B25BC}"/>
              </a:ext>
            </a:extLst>
          </p:cNvPr>
          <p:cNvSpPr/>
          <p:nvPr/>
        </p:nvSpPr>
        <p:spPr>
          <a:xfrm>
            <a:off x="-1" y="-2570"/>
            <a:ext cx="6421707" cy="570335"/>
          </a:xfrm>
          <a:prstGeom prst="rect">
            <a:avLst/>
          </a:prstGeom>
          <a:solidFill>
            <a:srgbClr val="021559"/>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CCA62">
                    <a:lumMod val="60000"/>
                    <a:lumOff val="40000"/>
                  </a:srgbClr>
                </a:solidFill>
              </a:ln>
              <a:noFill/>
              <a:highlight>
                <a:srgbClr val="EAF5F5"/>
              </a:highlight>
            </a:endParaRPr>
          </a:p>
        </p:txBody>
      </p:sp>
      <p:sp>
        <p:nvSpPr>
          <p:cNvPr id="2" name="Rectangle 1"/>
          <p:cNvSpPr/>
          <p:nvPr/>
        </p:nvSpPr>
        <p:spPr>
          <a:xfrm>
            <a:off x="6083970" y="0"/>
            <a:ext cx="6108029" cy="6852498"/>
          </a:xfrm>
          <a:prstGeom prst="rect">
            <a:avLst/>
          </a:prstGeom>
          <a:solidFill>
            <a:srgbClr val="0066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Placeholder 2"/>
          <p:cNvPicPr>
            <a:picLocks noChangeAspect="1"/>
          </p:cNvPicPr>
          <p:nvPr/>
        </p:nvPicPr>
        <p:blipFill>
          <a:blip r:embed="rId3">
            <a:alphaModFix amt="64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94" b="94"/>
          <a:stretch>
            <a:fillRect/>
          </a:stretch>
        </p:blipFill>
        <p:spPr>
          <a:xfrm>
            <a:off x="6076318" y="-31559"/>
            <a:ext cx="6141064" cy="6889559"/>
          </a:xfrm>
          <a:prstGeom prst="rect">
            <a:avLst/>
          </a:prstGeom>
        </p:spPr>
      </p:pic>
      <p:sp>
        <p:nvSpPr>
          <p:cNvPr id="10" name="Google Shape;232;p34">
            <a:extLst>
              <a:ext uri="{FF2B5EF4-FFF2-40B4-BE49-F238E27FC236}">
                <a16:creationId xmlns:a16="http://schemas.microsoft.com/office/drawing/2014/main" id="{21B89356-4234-7A45-8340-F0433CBA8A4B}"/>
              </a:ext>
            </a:extLst>
          </p:cNvPr>
          <p:cNvSpPr txBox="1"/>
          <p:nvPr/>
        </p:nvSpPr>
        <p:spPr>
          <a:xfrm>
            <a:off x="1169445" y="3184783"/>
            <a:ext cx="2695074" cy="9064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l-GR" sz="2800" b="0" i="0" u="none" strike="noStrike" kern="0" cap="none" spc="-150" normalizeH="0" baseline="0" noProof="0" dirty="0">
              <a:ln>
                <a:noFill/>
              </a:ln>
              <a:solidFill>
                <a:srgbClr val="02AEF0"/>
              </a:solidFill>
              <a:effectLst/>
              <a:uLnTx/>
              <a:uFillTx/>
              <a:latin typeface="Roboto Regular" charset="0"/>
              <a:ea typeface="Roboto Regular" charset="0"/>
              <a:cs typeface="Roboto Regular" charset="0"/>
              <a:sym typeface="Arial"/>
            </a:endParaRPr>
          </a:p>
        </p:txBody>
      </p:sp>
      <p:sp>
        <p:nvSpPr>
          <p:cNvPr id="6" name="TextBox 5">
            <a:extLst>
              <a:ext uri="{FF2B5EF4-FFF2-40B4-BE49-F238E27FC236}">
                <a16:creationId xmlns:a16="http://schemas.microsoft.com/office/drawing/2014/main" id="{FFE011B0-6388-3F4B-A62A-049C407C0EDE}"/>
              </a:ext>
            </a:extLst>
          </p:cNvPr>
          <p:cNvSpPr txBox="1"/>
          <p:nvPr/>
        </p:nvSpPr>
        <p:spPr>
          <a:xfrm>
            <a:off x="375136" y="826905"/>
            <a:ext cx="5625218" cy="830997"/>
          </a:xfrm>
          <a:prstGeom prst="rect">
            <a:avLst/>
          </a:prstGeom>
          <a:noFill/>
        </p:spPr>
        <p:txBody>
          <a:bodyPr wrap="square" rtlCol="0">
            <a:spAutoFit/>
          </a:bodyPr>
          <a:lstStyle/>
          <a:p>
            <a:r>
              <a:rPr lang="el-GR" sz="2400" b="1" dirty="0">
                <a:solidFill>
                  <a:srgbClr val="021559"/>
                </a:solidFill>
                <a:latin typeface="Roboto" panose="02000000000000000000" pitchFamily="2" charset="0"/>
                <a:ea typeface="Roboto" panose="02000000000000000000" pitchFamily="2" charset="0"/>
              </a:rPr>
              <a:t>Πολιτικές νομοσχεδίου για την προώθηση σύνδεσης με την κοινωνία: </a:t>
            </a:r>
          </a:p>
        </p:txBody>
      </p:sp>
      <p:pic>
        <p:nvPicPr>
          <p:cNvPr id="12" name="Picture 11">
            <a:extLst>
              <a:ext uri="{FF2B5EF4-FFF2-40B4-BE49-F238E27FC236}">
                <a16:creationId xmlns:a16="http://schemas.microsoft.com/office/drawing/2014/main" id="{01901894-51F7-6E47-A95D-1817D8A82913}"/>
              </a:ext>
            </a:extLst>
          </p:cNvPr>
          <p:cNvPicPr>
            <a:picLocks noChangeAspect="1"/>
          </p:cNvPicPr>
          <p:nvPr/>
        </p:nvPicPr>
        <p:blipFill>
          <a:blip r:embed="rId5"/>
          <a:stretch>
            <a:fillRect/>
          </a:stretch>
        </p:blipFill>
        <p:spPr>
          <a:xfrm>
            <a:off x="180000" y="6300000"/>
            <a:ext cx="2414466" cy="432000"/>
          </a:xfrm>
          <a:prstGeom prst="rect">
            <a:avLst/>
          </a:prstGeom>
        </p:spPr>
      </p:pic>
      <p:sp>
        <p:nvSpPr>
          <p:cNvPr id="20" name="Rectangle 19">
            <a:extLst>
              <a:ext uri="{FF2B5EF4-FFF2-40B4-BE49-F238E27FC236}">
                <a16:creationId xmlns:a16="http://schemas.microsoft.com/office/drawing/2014/main" id="{FDCFCF64-6953-5A47-9691-FBA56477DC8D}"/>
              </a:ext>
            </a:extLst>
          </p:cNvPr>
          <p:cNvSpPr/>
          <p:nvPr/>
        </p:nvSpPr>
        <p:spPr>
          <a:xfrm>
            <a:off x="375137" y="161229"/>
            <a:ext cx="2941831" cy="261610"/>
          </a:xfrm>
          <a:prstGeom prst="rect">
            <a:avLst/>
          </a:prstGeom>
        </p:spPr>
        <p:txBody>
          <a:bodyPr wrap="none">
            <a:spAutoFit/>
          </a:bodyPr>
          <a:lstStyle/>
          <a:p>
            <a:pPr lvl="0" defTabSz="914377">
              <a:spcBef>
                <a:spcPts val="1000"/>
              </a:spcBef>
              <a:spcAft>
                <a:spcPts val="1000"/>
              </a:spcAft>
              <a:buClr>
                <a:schemeClr val="bg1"/>
              </a:buClr>
            </a:pPr>
            <a:r>
              <a:rPr lang="el-GR" sz="1100" b="1" dirty="0">
                <a:solidFill>
                  <a:schemeClr val="bg1"/>
                </a:solidFill>
                <a:latin typeface="Roboto" panose="02000000000000000000" pitchFamily="2" charset="0"/>
                <a:ea typeface="Roboto" panose="02000000000000000000" pitchFamily="2" charset="0"/>
                <a:cs typeface="Roboto" panose="02000000000000000000" pitchFamily="2" charset="0"/>
              </a:rPr>
              <a:t>ΠΡΟΩΘΗΣΗ ΣΥΝΔΕΣΗΣ ΜΕ ΤΗΝ ΚΟΙΝΩΝΙΑ</a:t>
            </a:r>
          </a:p>
        </p:txBody>
      </p:sp>
      <p:grpSp>
        <p:nvGrpSpPr>
          <p:cNvPr id="9" name="Group 8"/>
          <p:cNvGrpSpPr/>
          <p:nvPr/>
        </p:nvGrpSpPr>
        <p:grpSpPr>
          <a:xfrm>
            <a:off x="5526857" y="2838727"/>
            <a:ext cx="1114222" cy="1114222"/>
            <a:chOff x="4007721" y="2387766"/>
            <a:chExt cx="1114222" cy="1114222"/>
          </a:xfrm>
        </p:grpSpPr>
        <p:sp>
          <p:nvSpPr>
            <p:cNvPr id="11" name="Oval 10"/>
            <p:cNvSpPr/>
            <p:nvPr/>
          </p:nvSpPr>
          <p:spPr>
            <a:xfrm>
              <a:off x="4007721" y="2387766"/>
              <a:ext cx="1114222" cy="1114222"/>
            </a:xfrm>
            <a:prstGeom prst="ellipse">
              <a:avLst/>
            </a:prstGeom>
            <a:solidFill>
              <a:srgbClr val="56FFF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34"/>
            <p:cNvGrpSpPr/>
            <p:nvPr/>
          </p:nvGrpSpPr>
          <p:grpSpPr>
            <a:xfrm>
              <a:off x="4259012" y="2762377"/>
              <a:ext cx="611640" cy="364996"/>
              <a:chOff x="3910399" y="2443092"/>
              <a:chExt cx="1271588" cy="758826"/>
            </a:xfrm>
            <a:solidFill>
              <a:schemeClr val="bg1"/>
            </a:solidFill>
          </p:grpSpPr>
          <p:sp>
            <p:nvSpPr>
              <p:cNvPr id="14" name="Freeform 11"/>
              <p:cNvSpPr>
                <a:spLocks noEditPoints="1"/>
              </p:cNvSpPr>
              <p:nvPr/>
            </p:nvSpPr>
            <p:spPr bwMode="auto">
              <a:xfrm>
                <a:off x="3910399" y="2443092"/>
                <a:ext cx="1271588" cy="758826"/>
              </a:xfrm>
              <a:custGeom>
                <a:avLst/>
                <a:gdLst/>
                <a:ahLst/>
                <a:cxnLst>
                  <a:cxn ang="0">
                    <a:pos x="356" y="72"/>
                  </a:cxn>
                  <a:cxn ang="0">
                    <a:pos x="302" y="98"/>
                  </a:cxn>
                  <a:cxn ang="0">
                    <a:pos x="261" y="140"/>
                  </a:cxn>
                  <a:cxn ang="0">
                    <a:pos x="235" y="193"/>
                  </a:cxn>
                  <a:cxn ang="0">
                    <a:pos x="230" y="255"/>
                  </a:cxn>
                  <a:cxn ang="0">
                    <a:pos x="246" y="314"/>
                  </a:cxn>
                  <a:cxn ang="0">
                    <a:pos x="280" y="362"/>
                  </a:cxn>
                  <a:cxn ang="0">
                    <a:pos x="328" y="396"/>
                  </a:cxn>
                  <a:cxn ang="0">
                    <a:pos x="387" y="412"/>
                  </a:cxn>
                  <a:cxn ang="0">
                    <a:pos x="448" y="407"/>
                  </a:cxn>
                  <a:cxn ang="0">
                    <a:pos x="502" y="381"/>
                  </a:cxn>
                  <a:cxn ang="0">
                    <a:pos x="544" y="339"/>
                  </a:cxn>
                  <a:cxn ang="0">
                    <a:pos x="569" y="285"/>
                  </a:cxn>
                  <a:cxn ang="0">
                    <a:pos x="574" y="224"/>
                  </a:cxn>
                  <a:cxn ang="0">
                    <a:pos x="559" y="165"/>
                  </a:cxn>
                  <a:cxn ang="0">
                    <a:pos x="525" y="117"/>
                  </a:cxn>
                  <a:cxn ang="0">
                    <a:pos x="476" y="83"/>
                  </a:cxn>
                  <a:cxn ang="0">
                    <a:pos x="418" y="67"/>
                  </a:cxn>
                  <a:cxn ang="0">
                    <a:pos x="429" y="2"/>
                  </a:cxn>
                  <a:cxn ang="0">
                    <a:pos x="487" y="15"/>
                  </a:cxn>
                  <a:cxn ang="0">
                    <a:pos x="546" y="39"/>
                  </a:cxn>
                  <a:cxn ang="0">
                    <a:pos x="629" y="86"/>
                  </a:cxn>
                  <a:cxn ang="0">
                    <a:pos x="679" y="121"/>
                  </a:cxn>
                  <a:cxn ang="0">
                    <a:pos x="722" y="155"/>
                  </a:cxn>
                  <a:cxn ang="0">
                    <a:pos x="757" y="184"/>
                  </a:cxn>
                  <a:cxn ang="0">
                    <a:pos x="780" y="205"/>
                  </a:cxn>
                  <a:cxn ang="0">
                    <a:pos x="791" y="216"/>
                  </a:cxn>
                  <a:cxn ang="0">
                    <a:pos x="800" y="231"/>
                  </a:cxn>
                  <a:cxn ang="0">
                    <a:pos x="798" y="252"/>
                  </a:cxn>
                  <a:cxn ang="0">
                    <a:pos x="789" y="263"/>
                  </a:cxn>
                  <a:cxn ang="0">
                    <a:pos x="775" y="277"/>
                  </a:cxn>
                  <a:cxn ang="0">
                    <a:pos x="749" y="300"/>
                  </a:cxn>
                  <a:cxn ang="0">
                    <a:pos x="712" y="331"/>
                  </a:cxn>
                  <a:cxn ang="0">
                    <a:pos x="667" y="365"/>
                  </a:cxn>
                  <a:cxn ang="0">
                    <a:pos x="616" y="400"/>
                  </a:cxn>
                  <a:cxn ang="0">
                    <a:pos x="531" y="445"/>
                  </a:cxn>
                  <a:cxn ang="0">
                    <a:pos x="473" y="467"/>
                  </a:cxn>
                  <a:cxn ang="0">
                    <a:pos x="415" y="477"/>
                  </a:cxn>
                  <a:cxn ang="0">
                    <a:pos x="358" y="473"/>
                  </a:cxn>
                  <a:cxn ang="0">
                    <a:pos x="299" y="457"/>
                  </a:cxn>
                  <a:cxn ang="0">
                    <a:pos x="227" y="424"/>
                  </a:cxn>
                  <a:cxn ang="0">
                    <a:pos x="159" y="383"/>
                  </a:cxn>
                  <a:cxn ang="0">
                    <a:pos x="111" y="348"/>
                  </a:cxn>
                  <a:cxn ang="0">
                    <a:pos x="70" y="315"/>
                  </a:cxn>
                  <a:cxn ang="0">
                    <a:pos x="38" y="287"/>
                  </a:cxn>
                  <a:cxn ang="0">
                    <a:pos x="17" y="269"/>
                  </a:cxn>
                  <a:cxn ang="0">
                    <a:pos x="10" y="262"/>
                  </a:cxn>
                  <a:cxn ang="0">
                    <a:pos x="0" y="242"/>
                  </a:cxn>
                  <a:cxn ang="0">
                    <a:pos x="6" y="220"/>
                  </a:cxn>
                  <a:cxn ang="0">
                    <a:pos x="14" y="212"/>
                  </a:cxn>
                  <a:cxn ang="0">
                    <a:pos x="32" y="196"/>
                  </a:cxn>
                  <a:cxn ang="0">
                    <a:pos x="61" y="170"/>
                  </a:cxn>
                  <a:cxn ang="0">
                    <a:pos x="100" y="138"/>
                  </a:cxn>
                  <a:cxn ang="0">
                    <a:pos x="146" y="104"/>
                  </a:cxn>
                  <a:cxn ang="0">
                    <a:pos x="199" y="69"/>
                  </a:cxn>
                  <a:cxn ang="0">
                    <a:pos x="285" y="26"/>
                  </a:cxn>
                  <a:cxn ang="0">
                    <a:pos x="343" y="7"/>
                  </a:cxn>
                  <a:cxn ang="0">
                    <a:pos x="401" y="0"/>
                  </a:cxn>
                </a:cxnLst>
                <a:rect l="0" t="0" r="r" b="b"/>
                <a:pathLst>
                  <a:path w="801" h="478">
                    <a:moveTo>
                      <a:pt x="402" y="66"/>
                    </a:moveTo>
                    <a:lnTo>
                      <a:pt x="387" y="67"/>
                    </a:lnTo>
                    <a:lnTo>
                      <a:pt x="371" y="69"/>
                    </a:lnTo>
                    <a:lnTo>
                      <a:pt x="356" y="72"/>
                    </a:lnTo>
                    <a:lnTo>
                      <a:pt x="342" y="77"/>
                    </a:lnTo>
                    <a:lnTo>
                      <a:pt x="328" y="83"/>
                    </a:lnTo>
                    <a:lnTo>
                      <a:pt x="315" y="90"/>
                    </a:lnTo>
                    <a:lnTo>
                      <a:pt x="302" y="98"/>
                    </a:lnTo>
                    <a:lnTo>
                      <a:pt x="291" y="107"/>
                    </a:lnTo>
                    <a:lnTo>
                      <a:pt x="280" y="117"/>
                    </a:lnTo>
                    <a:lnTo>
                      <a:pt x="270" y="128"/>
                    </a:lnTo>
                    <a:lnTo>
                      <a:pt x="261" y="140"/>
                    </a:lnTo>
                    <a:lnTo>
                      <a:pt x="253" y="152"/>
                    </a:lnTo>
                    <a:lnTo>
                      <a:pt x="246" y="165"/>
                    </a:lnTo>
                    <a:lnTo>
                      <a:pt x="240" y="179"/>
                    </a:lnTo>
                    <a:lnTo>
                      <a:pt x="235" y="193"/>
                    </a:lnTo>
                    <a:lnTo>
                      <a:pt x="232" y="208"/>
                    </a:lnTo>
                    <a:lnTo>
                      <a:pt x="230" y="224"/>
                    </a:lnTo>
                    <a:lnTo>
                      <a:pt x="229" y="239"/>
                    </a:lnTo>
                    <a:lnTo>
                      <a:pt x="230" y="255"/>
                    </a:lnTo>
                    <a:lnTo>
                      <a:pt x="232" y="271"/>
                    </a:lnTo>
                    <a:lnTo>
                      <a:pt x="235" y="285"/>
                    </a:lnTo>
                    <a:lnTo>
                      <a:pt x="240" y="300"/>
                    </a:lnTo>
                    <a:lnTo>
                      <a:pt x="246" y="314"/>
                    </a:lnTo>
                    <a:lnTo>
                      <a:pt x="253" y="327"/>
                    </a:lnTo>
                    <a:lnTo>
                      <a:pt x="261" y="339"/>
                    </a:lnTo>
                    <a:lnTo>
                      <a:pt x="270" y="351"/>
                    </a:lnTo>
                    <a:lnTo>
                      <a:pt x="280" y="362"/>
                    </a:lnTo>
                    <a:lnTo>
                      <a:pt x="291" y="372"/>
                    </a:lnTo>
                    <a:lnTo>
                      <a:pt x="302" y="381"/>
                    </a:lnTo>
                    <a:lnTo>
                      <a:pt x="315" y="389"/>
                    </a:lnTo>
                    <a:lnTo>
                      <a:pt x="328" y="396"/>
                    </a:lnTo>
                    <a:lnTo>
                      <a:pt x="342" y="402"/>
                    </a:lnTo>
                    <a:lnTo>
                      <a:pt x="356" y="407"/>
                    </a:lnTo>
                    <a:lnTo>
                      <a:pt x="371" y="410"/>
                    </a:lnTo>
                    <a:lnTo>
                      <a:pt x="387" y="412"/>
                    </a:lnTo>
                    <a:lnTo>
                      <a:pt x="402" y="413"/>
                    </a:lnTo>
                    <a:lnTo>
                      <a:pt x="418" y="412"/>
                    </a:lnTo>
                    <a:lnTo>
                      <a:pt x="433" y="410"/>
                    </a:lnTo>
                    <a:lnTo>
                      <a:pt x="448" y="407"/>
                    </a:lnTo>
                    <a:lnTo>
                      <a:pt x="463" y="402"/>
                    </a:lnTo>
                    <a:lnTo>
                      <a:pt x="476" y="396"/>
                    </a:lnTo>
                    <a:lnTo>
                      <a:pt x="490" y="389"/>
                    </a:lnTo>
                    <a:lnTo>
                      <a:pt x="502" y="381"/>
                    </a:lnTo>
                    <a:lnTo>
                      <a:pt x="514" y="372"/>
                    </a:lnTo>
                    <a:lnTo>
                      <a:pt x="525" y="362"/>
                    </a:lnTo>
                    <a:lnTo>
                      <a:pt x="535" y="351"/>
                    </a:lnTo>
                    <a:lnTo>
                      <a:pt x="544" y="339"/>
                    </a:lnTo>
                    <a:lnTo>
                      <a:pt x="552" y="327"/>
                    </a:lnTo>
                    <a:lnTo>
                      <a:pt x="559" y="314"/>
                    </a:lnTo>
                    <a:lnTo>
                      <a:pt x="564" y="300"/>
                    </a:lnTo>
                    <a:lnTo>
                      <a:pt x="569" y="285"/>
                    </a:lnTo>
                    <a:lnTo>
                      <a:pt x="573" y="271"/>
                    </a:lnTo>
                    <a:lnTo>
                      <a:pt x="574" y="255"/>
                    </a:lnTo>
                    <a:lnTo>
                      <a:pt x="575" y="239"/>
                    </a:lnTo>
                    <a:lnTo>
                      <a:pt x="574" y="224"/>
                    </a:lnTo>
                    <a:lnTo>
                      <a:pt x="573" y="208"/>
                    </a:lnTo>
                    <a:lnTo>
                      <a:pt x="569" y="193"/>
                    </a:lnTo>
                    <a:lnTo>
                      <a:pt x="564" y="179"/>
                    </a:lnTo>
                    <a:lnTo>
                      <a:pt x="559" y="165"/>
                    </a:lnTo>
                    <a:lnTo>
                      <a:pt x="552" y="152"/>
                    </a:lnTo>
                    <a:lnTo>
                      <a:pt x="544" y="140"/>
                    </a:lnTo>
                    <a:lnTo>
                      <a:pt x="535" y="128"/>
                    </a:lnTo>
                    <a:lnTo>
                      <a:pt x="525" y="117"/>
                    </a:lnTo>
                    <a:lnTo>
                      <a:pt x="514" y="107"/>
                    </a:lnTo>
                    <a:lnTo>
                      <a:pt x="502" y="98"/>
                    </a:lnTo>
                    <a:lnTo>
                      <a:pt x="490" y="90"/>
                    </a:lnTo>
                    <a:lnTo>
                      <a:pt x="476" y="83"/>
                    </a:lnTo>
                    <a:lnTo>
                      <a:pt x="463" y="77"/>
                    </a:lnTo>
                    <a:lnTo>
                      <a:pt x="448" y="72"/>
                    </a:lnTo>
                    <a:lnTo>
                      <a:pt x="433" y="69"/>
                    </a:lnTo>
                    <a:lnTo>
                      <a:pt x="418" y="67"/>
                    </a:lnTo>
                    <a:lnTo>
                      <a:pt x="402" y="66"/>
                    </a:lnTo>
                    <a:close/>
                    <a:moveTo>
                      <a:pt x="401" y="0"/>
                    </a:moveTo>
                    <a:lnTo>
                      <a:pt x="415" y="1"/>
                    </a:lnTo>
                    <a:lnTo>
                      <a:pt x="429" y="2"/>
                    </a:lnTo>
                    <a:lnTo>
                      <a:pt x="444" y="4"/>
                    </a:lnTo>
                    <a:lnTo>
                      <a:pt x="458" y="7"/>
                    </a:lnTo>
                    <a:lnTo>
                      <a:pt x="473" y="11"/>
                    </a:lnTo>
                    <a:lnTo>
                      <a:pt x="487" y="15"/>
                    </a:lnTo>
                    <a:lnTo>
                      <a:pt x="502" y="20"/>
                    </a:lnTo>
                    <a:lnTo>
                      <a:pt x="517" y="26"/>
                    </a:lnTo>
                    <a:lnTo>
                      <a:pt x="531" y="32"/>
                    </a:lnTo>
                    <a:lnTo>
                      <a:pt x="546" y="39"/>
                    </a:lnTo>
                    <a:lnTo>
                      <a:pt x="574" y="53"/>
                    </a:lnTo>
                    <a:lnTo>
                      <a:pt x="602" y="69"/>
                    </a:lnTo>
                    <a:lnTo>
                      <a:pt x="616" y="78"/>
                    </a:lnTo>
                    <a:lnTo>
                      <a:pt x="629" y="86"/>
                    </a:lnTo>
                    <a:lnTo>
                      <a:pt x="642" y="95"/>
                    </a:lnTo>
                    <a:lnTo>
                      <a:pt x="655" y="104"/>
                    </a:lnTo>
                    <a:lnTo>
                      <a:pt x="667" y="112"/>
                    </a:lnTo>
                    <a:lnTo>
                      <a:pt x="679" y="121"/>
                    </a:lnTo>
                    <a:lnTo>
                      <a:pt x="691" y="130"/>
                    </a:lnTo>
                    <a:lnTo>
                      <a:pt x="702" y="138"/>
                    </a:lnTo>
                    <a:lnTo>
                      <a:pt x="712" y="147"/>
                    </a:lnTo>
                    <a:lnTo>
                      <a:pt x="722" y="155"/>
                    </a:lnTo>
                    <a:lnTo>
                      <a:pt x="732" y="163"/>
                    </a:lnTo>
                    <a:lnTo>
                      <a:pt x="741" y="170"/>
                    </a:lnTo>
                    <a:lnTo>
                      <a:pt x="749" y="177"/>
                    </a:lnTo>
                    <a:lnTo>
                      <a:pt x="757" y="184"/>
                    </a:lnTo>
                    <a:lnTo>
                      <a:pt x="764" y="190"/>
                    </a:lnTo>
                    <a:lnTo>
                      <a:pt x="770" y="196"/>
                    </a:lnTo>
                    <a:lnTo>
                      <a:pt x="775" y="201"/>
                    </a:lnTo>
                    <a:lnTo>
                      <a:pt x="780" y="205"/>
                    </a:lnTo>
                    <a:lnTo>
                      <a:pt x="784" y="209"/>
                    </a:lnTo>
                    <a:lnTo>
                      <a:pt x="787" y="212"/>
                    </a:lnTo>
                    <a:lnTo>
                      <a:pt x="789" y="214"/>
                    </a:lnTo>
                    <a:lnTo>
                      <a:pt x="791" y="216"/>
                    </a:lnTo>
                    <a:lnTo>
                      <a:pt x="791" y="216"/>
                    </a:lnTo>
                    <a:lnTo>
                      <a:pt x="795" y="220"/>
                    </a:lnTo>
                    <a:lnTo>
                      <a:pt x="798" y="225"/>
                    </a:lnTo>
                    <a:lnTo>
                      <a:pt x="800" y="231"/>
                    </a:lnTo>
                    <a:lnTo>
                      <a:pt x="801" y="236"/>
                    </a:lnTo>
                    <a:lnTo>
                      <a:pt x="801" y="241"/>
                    </a:lnTo>
                    <a:lnTo>
                      <a:pt x="800" y="247"/>
                    </a:lnTo>
                    <a:lnTo>
                      <a:pt x="798" y="252"/>
                    </a:lnTo>
                    <a:lnTo>
                      <a:pt x="795" y="257"/>
                    </a:lnTo>
                    <a:lnTo>
                      <a:pt x="791" y="262"/>
                    </a:lnTo>
                    <a:lnTo>
                      <a:pt x="791" y="262"/>
                    </a:lnTo>
                    <a:lnTo>
                      <a:pt x="789" y="263"/>
                    </a:lnTo>
                    <a:lnTo>
                      <a:pt x="787" y="266"/>
                    </a:lnTo>
                    <a:lnTo>
                      <a:pt x="784" y="269"/>
                    </a:lnTo>
                    <a:lnTo>
                      <a:pt x="780" y="272"/>
                    </a:lnTo>
                    <a:lnTo>
                      <a:pt x="775" y="277"/>
                    </a:lnTo>
                    <a:lnTo>
                      <a:pt x="770" y="282"/>
                    </a:lnTo>
                    <a:lnTo>
                      <a:pt x="764" y="287"/>
                    </a:lnTo>
                    <a:lnTo>
                      <a:pt x="757" y="294"/>
                    </a:lnTo>
                    <a:lnTo>
                      <a:pt x="749" y="300"/>
                    </a:lnTo>
                    <a:lnTo>
                      <a:pt x="741" y="308"/>
                    </a:lnTo>
                    <a:lnTo>
                      <a:pt x="732" y="315"/>
                    </a:lnTo>
                    <a:lnTo>
                      <a:pt x="722" y="323"/>
                    </a:lnTo>
                    <a:lnTo>
                      <a:pt x="712" y="331"/>
                    </a:lnTo>
                    <a:lnTo>
                      <a:pt x="702" y="339"/>
                    </a:lnTo>
                    <a:lnTo>
                      <a:pt x="691" y="348"/>
                    </a:lnTo>
                    <a:lnTo>
                      <a:pt x="679" y="357"/>
                    </a:lnTo>
                    <a:lnTo>
                      <a:pt x="667" y="365"/>
                    </a:lnTo>
                    <a:lnTo>
                      <a:pt x="655" y="374"/>
                    </a:lnTo>
                    <a:lnTo>
                      <a:pt x="642" y="383"/>
                    </a:lnTo>
                    <a:lnTo>
                      <a:pt x="629" y="391"/>
                    </a:lnTo>
                    <a:lnTo>
                      <a:pt x="616" y="400"/>
                    </a:lnTo>
                    <a:lnTo>
                      <a:pt x="602" y="408"/>
                    </a:lnTo>
                    <a:lnTo>
                      <a:pt x="574" y="424"/>
                    </a:lnTo>
                    <a:lnTo>
                      <a:pt x="546" y="439"/>
                    </a:lnTo>
                    <a:lnTo>
                      <a:pt x="531" y="445"/>
                    </a:lnTo>
                    <a:lnTo>
                      <a:pt x="517" y="452"/>
                    </a:lnTo>
                    <a:lnTo>
                      <a:pt x="502" y="457"/>
                    </a:lnTo>
                    <a:lnTo>
                      <a:pt x="487" y="462"/>
                    </a:lnTo>
                    <a:lnTo>
                      <a:pt x="473" y="467"/>
                    </a:lnTo>
                    <a:lnTo>
                      <a:pt x="458" y="470"/>
                    </a:lnTo>
                    <a:lnTo>
                      <a:pt x="444" y="473"/>
                    </a:lnTo>
                    <a:lnTo>
                      <a:pt x="429" y="476"/>
                    </a:lnTo>
                    <a:lnTo>
                      <a:pt x="415" y="477"/>
                    </a:lnTo>
                    <a:lnTo>
                      <a:pt x="401" y="478"/>
                    </a:lnTo>
                    <a:lnTo>
                      <a:pt x="387" y="477"/>
                    </a:lnTo>
                    <a:lnTo>
                      <a:pt x="372" y="476"/>
                    </a:lnTo>
                    <a:lnTo>
                      <a:pt x="358" y="473"/>
                    </a:lnTo>
                    <a:lnTo>
                      <a:pt x="343" y="470"/>
                    </a:lnTo>
                    <a:lnTo>
                      <a:pt x="328" y="467"/>
                    </a:lnTo>
                    <a:lnTo>
                      <a:pt x="314" y="462"/>
                    </a:lnTo>
                    <a:lnTo>
                      <a:pt x="299" y="457"/>
                    </a:lnTo>
                    <a:lnTo>
                      <a:pt x="285" y="452"/>
                    </a:lnTo>
                    <a:lnTo>
                      <a:pt x="270" y="445"/>
                    </a:lnTo>
                    <a:lnTo>
                      <a:pt x="256" y="439"/>
                    </a:lnTo>
                    <a:lnTo>
                      <a:pt x="227" y="424"/>
                    </a:lnTo>
                    <a:lnTo>
                      <a:pt x="199" y="408"/>
                    </a:lnTo>
                    <a:lnTo>
                      <a:pt x="186" y="400"/>
                    </a:lnTo>
                    <a:lnTo>
                      <a:pt x="172" y="391"/>
                    </a:lnTo>
                    <a:lnTo>
                      <a:pt x="159" y="383"/>
                    </a:lnTo>
                    <a:lnTo>
                      <a:pt x="146" y="374"/>
                    </a:lnTo>
                    <a:lnTo>
                      <a:pt x="134" y="365"/>
                    </a:lnTo>
                    <a:lnTo>
                      <a:pt x="122" y="357"/>
                    </a:lnTo>
                    <a:lnTo>
                      <a:pt x="111" y="348"/>
                    </a:lnTo>
                    <a:lnTo>
                      <a:pt x="100" y="339"/>
                    </a:lnTo>
                    <a:lnTo>
                      <a:pt x="89" y="331"/>
                    </a:lnTo>
                    <a:lnTo>
                      <a:pt x="79" y="323"/>
                    </a:lnTo>
                    <a:lnTo>
                      <a:pt x="70" y="315"/>
                    </a:lnTo>
                    <a:lnTo>
                      <a:pt x="61" y="308"/>
                    </a:lnTo>
                    <a:lnTo>
                      <a:pt x="53" y="300"/>
                    </a:lnTo>
                    <a:lnTo>
                      <a:pt x="45" y="294"/>
                    </a:lnTo>
                    <a:lnTo>
                      <a:pt x="38" y="287"/>
                    </a:lnTo>
                    <a:lnTo>
                      <a:pt x="32" y="282"/>
                    </a:lnTo>
                    <a:lnTo>
                      <a:pt x="26" y="277"/>
                    </a:lnTo>
                    <a:lnTo>
                      <a:pt x="21" y="272"/>
                    </a:lnTo>
                    <a:lnTo>
                      <a:pt x="17" y="269"/>
                    </a:lnTo>
                    <a:lnTo>
                      <a:pt x="14" y="266"/>
                    </a:lnTo>
                    <a:lnTo>
                      <a:pt x="12" y="263"/>
                    </a:lnTo>
                    <a:lnTo>
                      <a:pt x="11" y="262"/>
                    </a:lnTo>
                    <a:lnTo>
                      <a:pt x="10" y="262"/>
                    </a:lnTo>
                    <a:lnTo>
                      <a:pt x="6" y="257"/>
                    </a:lnTo>
                    <a:lnTo>
                      <a:pt x="3" y="252"/>
                    </a:lnTo>
                    <a:lnTo>
                      <a:pt x="1" y="247"/>
                    </a:lnTo>
                    <a:lnTo>
                      <a:pt x="0" y="242"/>
                    </a:lnTo>
                    <a:lnTo>
                      <a:pt x="0" y="236"/>
                    </a:lnTo>
                    <a:lnTo>
                      <a:pt x="1" y="231"/>
                    </a:lnTo>
                    <a:lnTo>
                      <a:pt x="3" y="226"/>
                    </a:lnTo>
                    <a:lnTo>
                      <a:pt x="6" y="220"/>
                    </a:lnTo>
                    <a:lnTo>
                      <a:pt x="10" y="216"/>
                    </a:lnTo>
                    <a:lnTo>
                      <a:pt x="11" y="216"/>
                    </a:lnTo>
                    <a:lnTo>
                      <a:pt x="12" y="214"/>
                    </a:lnTo>
                    <a:lnTo>
                      <a:pt x="14" y="212"/>
                    </a:lnTo>
                    <a:lnTo>
                      <a:pt x="17" y="209"/>
                    </a:lnTo>
                    <a:lnTo>
                      <a:pt x="21" y="205"/>
                    </a:lnTo>
                    <a:lnTo>
                      <a:pt x="26" y="201"/>
                    </a:lnTo>
                    <a:lnTo>
                      <a:pt x="32" y="196"/>
                    </a:lnTo>
                    <a:lnTo>
                      <a:pt x="38" y="190"/>
                    </a:lnTo>
                    <a:lnTo>
                      <a:pt x="45" y="184"/>
                    </a:lnTo>
                    <a:lnTo>
                      <a:pt x="53" y="177"/>
                    </a:lnTo>
                    <a:lnTo>
                      <a:pt x="61" y="170"/>
                    </a:lnTo>
                    <a:lnTo>
                      <a:pt x="70" y="163"/>
                    </a:lnTo>
                    <a:lnTo>
                      <a:pt x="79" y="155"/>
                    </a:lnTo>
                    <a:lnTo>
                      <a:pt x="89" y="147"/>
                    </a:lnTo>
                    <a:lnTo>
                      <a:pt x="100" y="138"/>
                    </a:lnTo>
                    <a:lnTo>
                      <a:pt x="111" y="130"/>
                    </a:lnTo>
                    <a:lnTo>
                      <a:pt x="122" y="121"/>
                    </a:lnTo>
                    <a:lnTo>
                      <a:pt x="134" y="112"/>
                    </a:lnTo>
                    <a:lnTo>
                      <a:pt x="146" y="104"/>
                    </a:lnTo>
                    <a:lnTo>
                      <a:pt x="159" y="95"/>
                    </a:lnTo>
                    <a:lnTo>
                      <a:pt x="172" y="86"/>
                    </a:lnTo>
                    <a:lnTo>
                      <a:pt x="186" y="78"/>
                    </a:lnTo>
                    <a:lnTo>
                      <a:pt x="199" y="69"/>
                    </a:lnTo>
                    <a:lnTo>
                      <a:pt x="227" y="53"/>
                    </a:lnTo>
                    <a:lnTo>
                      <a:pt x="256" y="39"/>
                    </a:lnTo>
                    <a:lnTo>
                      <a:pt x="270" y="32"/>
                    </a:lnTo>
                    <a:lnTo>
                      <a:pt x="285" y="26"/>
                    </a:lnTo>
                    <a:lnTo>
                      <a:pt x="299" y="20"/>
                    </a:lnTo>
                    <a:lnTo>
                      <a:pt x="314" y="15"/>
                    </a:lnTo>
                    <a:lnTo>
                      <a:pt x="328" y="11"/>
                    </a:lnTo>
                    <a:lnTo>
                      <a:pt x="343" y="7"/>
                    </a:lnTo>
                    <a:lnTo>
                      <a:pt x="358" y="4"/>
                    </a:lnTo>
                    <a:lnTo>
                      <a:pt x="372" y="2"/>
                    </a:lnTo>
                    <a:lnTo>
                      <a:pt x="387" y="1"/>
                    </a:lnTo>
                    <a:lnTo>
                      <a:pt x="40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ctr"/>
                <a:endParaRPr lang="en-US" sz="1200" dirty="0"/>
              </a:p>
            </p:txBody>
          </p:sp>
          <p:sp>
            <p:nvSpPr>
              <p:cNvPr id="15" name="Freeform 12"/>
              <p:cNvSpPr>
                <a:spLocks noEditPoints="1"/>
              </p:cNvSpPr>
              <p:nvPr/>
            </p:nvSpPr>
            <p:spPr bwMode="auto">
              <a:xfrm>
                <a:off x="4372361" y="2644705"/>
                <a:ext cx="347664" cy="350839"/>
              </a:xfrm>
              <a:custGeom>
                <a:avLst/>
                <a:gdLst/>
                <a:ahLst/>
                <a:cxnLst>
                  <a:cxn ang="0">
                    <a:pos x="144" y="43"/>
                  </a:cxn>
                  <a:cxn ang="0">
                    <a:pos x="132" y="48"/>
                  </a:cxn>
                  <a:cxn ang="0">
                    <a:pos x="123" y="58"/>
                  </a:cxn>
                  <a:cxn ang="0">
                    <a:pos x="117" y="70"/>
                  </a:cxn>
                  <a:cxn ang="0">
                    <a:pos x="117" y="84"/>
                  </a:cxn>
                  <a:cxn ang="0">
                    <a:pos x="123" y="96"/>
                  </a:cxn>
                  <a:cxn ang="0">
                    <a:pos x="132" y="105"/>
                  </a:cxn>
                  <a:cxn ang="0">
                    <a:pos x="144" y="110"/>
                  </a:cxn>
                  <a:cxn ang="0">
                    <a:pos x="158" y="110"/>
                  </a:cxn>
                  <a:cxn ang="0">
                    <a:pos x="170" y="105"/>
                  </a:cxn>
                  <a:cxn ang="0">
                    <a:pos x="179" y="96"/>
                  </a:cxn>
                  <a:cxn ang="0">
                    <a:pos x="184" y="84"/>
                  </a:cxn>
                  <a:cxn ang="0">
                    <a:pos x="184" y="70"/>
                  </a:cxn>
                  <a:cxn ang="0">
                    <a:pos x="179" y="58"/>
                  </a:cxn>
                  <a:cxn ang="0">
                    <a:pos x="170" y="48"/>
                  </a:cxn>
                  <a:cxn ang="0">
                    <a:pos x="158" y="43"/>
                  </a:cxn>
                  <a:cxn ang="0">
                    <a:pos x="109" y="0"/>
                  </a:cxn>
                  <a:cxn ang="0">
                    <a:pos x="134" y="3"/>
                  </a:cxn>
                  <a:cxn ang="0">
                    <a:pos x="158" y="12"/>
                  </a:cxn>
                  <a:cxn ang="0">
                    <a:pos x="178" y="25"/>
                  </a:cxn>
                  <a:cxn ang="0">
                    <a:pos x="195" y="42"/>
                  </a:cxn>
                  <a:cxn ang="0">
                    <a:pos x="208" y="62"/>
                  </a:cxn>
                  <a:cxn ang="0">
                    <a:pos x="216" y="86"/>
                  </a:cxn>
                  <a:cxn ang="0">
                    <a:pos x="219" y="111"/>
                  </a:cxn>
                  <a:cxn ang="0">
                    <a:pos x="216" y="136"/>
                  </a:cxn>
                  <a:cxn ang="0">
                    <a:pos x="208" y="159"/>
                  </a:cxn>
                  <a:cxn ang="0">
                    <a:pos x="195" y="180"/>
                  </a:cxn>
                  <a:cxn ang="0">
                    <a:pos x="178" y="197"/>
                  </a:cxn>
                  <a:cxn ang="0">
                    <a:pos x="158" y="210"/>
                  </a:cxn>
                  <a:cxn ang="0">
                    <a:pos x="134" y="218"/>
                  </a:cxn>
                  <a:cxn ang="0">
                    <a:pos x="109" y="221"/>
                  </a:cxn>
                  <a:cxn ang="0">
                    <a:pos x="84" y="218"/>
                  </a:cxn>
                  <a:cxn ang="0">
                    <a:pos x="61" y="210"/>
                  </a:cxn>
                  <a:cxn ang="0">
                    <a:pos x="41" y="197"/>
                  </a:cxn>
                  <a:cxn ang="0">
                    <a:pos x="24" y="180"/>
                  </a:cxn>
                  <a:cxn ang="0">
                    <a:pos x="11" y="159"/>
                  </a:cxn>
                  <a:cxn ang="0">
                    <a:pos x="2" y="136"/>
                  </a:cxn>
                  <a:cxn ang="0">
                    <a:pos x="0" y="111"/>
                  </a:cxn>
                  <a:cxn ang="0">
                    <a:pos x="2" y="86"/>
                  </a:cxn>
                  <a:cxn ang="0">
                    <a:pos x="11" y="62"/>
                  </a:cxn>
                  <a:cxn ang="0">
                    <a:pos x="24" y="42"/>
                  </a:cxn>
                  <a:cxn ang="0">
                    <a:pos x="41" y="25"/>
                  </a:cxn>
                  <a:cxn ang="0">
                    <a:pos x="61" y="12"/>
                  </a:cxn>
                  <a:cxn ang="0">
                    <a:pos x="84" y="3"/>
                  </a:cxn>
                  <a:cxn ang="0">
                    <a:pos x="109" y="0"/>
                  </a:cxn>
                </a:cxnLst>
                <a:rect l="0" t="0" r="r" b="b"/>
                <a:pathLst>
                  <a:path w="219" h="221">
                    <a:moveTo>
                      <a:pt x="151" y="43"/>
                    </a:moveTo>
                    <a:lnTo>
                      <a:pt x="144" y="43"/>
                    </a:lnTo>
                    <a:lnTo>
                      <a:pt x="138" y="45"/>
                    </a:lnTo>
                    <a:lnTo>
                      <a:pt x="132" y="48"/>
                    </a:lnTo>
                    <a:lnTo>
                      <a:pt x="127" y="53"/>
                    </a:lnTo>
                    <a:lnTo>
                      <a:pt x="123" y="58"/>
                    </a:lnTo>
                    <a:lnTo>
                      <a:pt x="119" y="63"/>
                    </a:lnTo>
                    <a:lnTo>
                      <a:pt x="117" y="70"/>
                    </a:lnTo>
                    <a:lnTo>
                      <a:pt x="117" y="77"/>
                    </a:lnTo>
                    <a:lnTo>
                      <a:pt x="117" y="84"/>
                    </a:lnTo>
                    <a:lnTo>
                      <a:pt x="119" y="90"/>
                    </a:lnTo>
                    <a:lnTo>
                      <a:pt x="123" y="96"/>
                    </a:lnTo>
                    <a:lnTo>
                      <a:pt x="127" y="101"/>
                    </a:lnTo>
                    <a:lnTo>
                      <a:pt x="132" y="105"/>
                    </a:lnTo>
                    <a:lnTo>
                      <a:pt x="138" y="109"/>
                    </a:lnTo>
                    <a:lnTo>
                      <a:pt x="144" y="110"/>
                    </a:lnTo>
                    <a:lnTo>
                      <a:pt x="151" y="111"/>
                    </a:lnTo>
                    <a:lnTo>
                      <a:pt x="158" y="110"/>
                    </a:lnTo>
                    <a:lnTo>
                      <a:pt x="164" y="109"/>
                    </a:lnTo>
                    <a:lnTo>
                      <a:pt x="170" y="105"/>
                    </a:lnTo>
                    <a:lnTo>
                      <a:pt x="175" y="101"/>
                    </a:lnTo>
                    <a:lnTo>
                      <a:pt x="179" y="96"/>
                    </a:lnTo>
                    <a:lnTo>
                      <a:pt x="182" y="90"/>
                    </a:lnTo>
                    <a:lnTo>
                      <a:pt x="184" y="84"/>
                    </a:lnTo>
                    <a:lnTo>
                      <a:pt x="185" y="77"/>
                    </a:lnTo>
                    <a:lnTo>
                      <a:pt x="184" y="70"/>
                    </a:lnTo>
                    <a:lnTo>
                      <a:pt x="182" y="63"/>
                    </a:lnTo>
                    <a:lnTo>
                      <a:pt x="179" y="58"/>
                    </a:lnTo>
                    <a:lnTo>
                      <a:pt x="175" y="53"/>
                    </a:lnTo>
                    <a:lnTo>
                      <a:pt x="170" y="48"/>
                    </a:lnTo>
                    <a:lnTo>
                      <a:pt x="164" y="45"/>
                    </a:lnTo>
                    <a:lnTo>
                      <a:pt x="158" y="43"/>
                    </a:lnTo>
                    <a:lnTo>
                      <a:pt x="151" y="43"/>
                    </a:lnTo>
                    <a:close/>
                    <a:moveTo>
                      <a:pt x="109" y="0"/>
                    </a:moveTo>
                    <a:lnTo>
                      <a:pt x="122" y="1"/>
                    </a:lnTo>
                    <a:lnTo>
                      <a:pt x="134" y="3"/>
                    </a:lnTo>
                    <a:lnTo>
                      <a:pt x="146" y="7"/>
                    </a:lnTo>
                    <a:lnTo>
                      <a:pt x="158" y="12"/>
                    </a:lnTo>
                    <a:lnTo>
                      <a:pt x="168" y="18"/>
                    </a:lnTo>
                    <a:lnTo>
                      <a:pt x="178" y="25"/>
                    </a:lnTo>
                    <a:lnTo>
                      <a:pt x="187" y="33"/>
                    </a:lnTo>
                    <a:lnTo>
                      <a:pt x="195" y="42"/>
                    </a:lnTo>
                    <a:lnTo>
                      <a:pt x="202" y="52"/>
                    </a:lnTo>
                    <a:lnTo>
                      <a:pt x="208" y="62"/>
                    </a:lnTo>
                    <a:lnTo>
                      <a:pt x="213" y="74"/>
                    </a:lnTo>
                    <a:lnTo>
                      <a:pt x="216" y="86"/>
                    </a:lnTo>
                    <a:lnTo>
                      <a:pt x="218" y="98"/>
                    </a:lnTo>
                    <a:lnTo>
                      <a:pt x="219" y="111"/>
                    </a:lnTo>
                    <a:lnTo>
                      <a:pt x="218" y="124"/>
                    </a:lnTo>
                    <a:lnTo>
                      <a:pt x="216" y="136"/>
                    </a:lnTo>
                    <a:lnTo>
                      <a:pt x="213" y="148"/>
                    </a:lnTo>
                    <a:lnTo>
                      <a:pt x="208" y="159"/>
                    </a:lnTo>
                    <a:lnTo>
                      <a:pt x="202" y="170"/>
                    </a:lnTo>
                    <a:lnTo>
                      <a:pt x="195" y="180"/>
                    </a:lnTo>
                    <a:lnTo>
                      <a:pt x="187" y="189"/>
                    </a:lnTo>
                    <a:lnTo>
                      <a:pt x="178" y="197"/>
                    </a:lnTo>
                    <a:lnTo>
                      <a:pt x="168" y="204"/>
                    </a:lnTo>
                    <a:lnTo>
                      <a:pt x="158" y="210"/>
                    </a:lnTo>
                    <a:lnTo>
                      <a:pt x="146" y="215"/>
                    </a:lnTo>
                    <a:lnTo>
                      <a:pt x="134" y="218"/>
                    </a:lnTo>
                    <a:lnTo>
                      <a:pt x="122" y="220"/>
                    </a:lnTo>
                    <a:lnTo>
                      <a:pt x="109" y="221"/>
                    </a:lnTo>
                    <a:lnTo>
                      <a:pt x="97" y="220"/>
                    </a:lnTo>
                    <a:lnTo>
                      <a:pt x="84" y="218"/>
                    </a:lnTo>
                    <a:lnTo>
                      <a:pt x="72" y="215"/>
                    </a:lnTo>
                    <a:lnTo>
                      <a:pt x="61" y="210"/>
                    </a:lnTo>
                    <a:lnTo>
                      <a:pt x="51" y="204"/>
                    </a:lnTo>
                    <a:lnTo>
                      <a:pt x="41" y="197"/>
                    </a:lnTo>
                    <a:lnTo>
                      <a:pt x="32" y="189"/>
                    </a:lnTo>
                    <a:lnTo>
                      <a:pt x="24" y="180"/>
                    </a:lnTo>
                    <a:lnTo>
                      <a:pt x="17" y="170"/>
                    </a:lnTo>
                    <a:lnTo>
                      <a:pt x="11" y="159"/>
                    </a:lnTo>
                    <a:lnTo>
                      <a:pt x="6" y="148"/>
                    </a:lnTo>
                    <a:lnTo>
                      <a:pt x="2" y="136"/>
                    </a:lnTo>
                    <a:lnTo>
                      <a:pt x="0" y="124"/>
                    </a:lnTo>
                    <a:lnTo>
                      <a:pt x="0" y="111"/>
                    </a:lnTo>
                    <a:lnTo>
                      <a:pt x="0" y="98"/>
                    </a:lnTo>
                    <a:lnTo>
                      <a:pt x="2" y="86"/>
                    </a:lnTo>
                    <a:lnTo>
                      <a:pt x="6" y="74"/>
                    </a:lnTo>
                    <a:lnTo>
                      <a:pt x="11" y="62"/>
                    </a:lnTo>
                    <a:lnTo>
                      <a:pt x="17" y="52"/>
                    </a:lnTo>
                    <a:lnTo>
                      <a:pt x="24" y="42"/>
                    </a:lnTo>
                    <a:lnTo>
                      <a:pt x="32" y="33"/>
                    </a:lnTo>
                    <a:lnTo>
                      <a:pt x="41" y="25"/>
                    </a:lnTo>
                    <a:lnTo>
                      <a:pt x="51" y="18"/>
                    </a:lnTo>
                    <a:lnTo>
                      <a:pt x="61" y="12"/>
                    </a:lnTo>
                    <a:lnTo>
                      <a:pt x="72" y="7"/>
                    </a:lnTo>
                    <a:lnTo>
                      <a:pt x="84" y="3"/>
                    </a:lnTo>
                    <a:lnTo>
                      <a:pt x="97" y="1"/>
                    </a:lnTo>
                    <a:lnTo>
                      <a:pt x="10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ctr"/>
                <a:endParaRPr lang="en-US" sz="1200" dirty="0"/>
              </a:p>
            </p:txBody>
          </p:sp>
        </p:grpSp>
      </p:grpSp>
      <p:sp>
        <p:nvSpPr>
          <p:cNvPr id="16" name="Inhaltsplatzhalter 4"/>
          <p:cNvSpPr txBox="1">
            <a:spLocks/>
          </p:cNvSpPr>
          <p:nvPr/>
        </p:nvSpPr>
        <p:spPr>
          <a:xfrm>
            <a:off x="470263" y="1927259"/>
            <a:ext cx="4812419" cy="2250873"/>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Clr>
                <a:srgbClr val="003476"/>
              </a:buClr>
              <a:buNone/>
              <a:defRPr/>
            </a:pPr>
            <a:r>
              <a:rPr lang="el-GR" sz="1800" b="1" dirty="0">
                <a:solidFill>
                  <a:srgbClr val="021559"/>
                </a:solidFill>
                <a:latin typeface="Roboto" panose="02000000000000000000" pitchFamily="2" charset="0"/>
                <a:ea typeface="Roboto" panose="02000000000000000000" pitchFamily="2" charset="0"/>
              </a:rPr>
              <a:t>Καθορισμός σύγχρονου και ευέλικτου πλαισίου παροχής υπηρεσιών από τα Πανεπιστημιακά Εργαστήρια σε πολίτες/φορείς </a:t>
            </a:r>
          </a:p>
          <a:p>
            <a:pPr>
              <a:buClr>
                <a:srgbClr val="003476"/>
              </a:buClr>
              <a:buFont typeface="Arial" panose="020B0604020202020204" pitchFamily="34" charset="0"/>
              <a:buChar char="•"/>
              <a:defRPr/>
            </a:pPr>
            <a:r>
              <a:rPr lang="el-GR" sz="1800" dirty="0">
                <a:solidFill>
                  <a:srgbClr val="021559"/>
                </a:solidFill>
                <a:latin typeface="Roboto" panose="02000000000000000000" pitchFamily="2" charset="0"/>
                <a:ea typeface="Roboto" panose="02000000000000000000" pitchFamily="2" charset="0"/>
              </a:rPr>
              <a:t>(π.χ. δωρεάν υπηρεσίες </a:t>
            </a:r>
            <a:r>
              <a:rPr lang="el-GR" sz="1800" dirty="0" err="1">
                <a:solidFill>
                  <a:srgbClr val="021559"/>
                </a:solidFill>
                <a:latin typeface="Roboto" panose="02000000000000000000" pitchFamily="2" charset="0"/>
                <a:ea typeface="Roboto" panose="02000000000000000000" pitchFamily="2" charset="0"/>
              </a:rPr>
              <a:t>συμβουλευτικ</a:t>
            </a:r>
            <a:r>
              <a:rPr lang="en-US" sz="1800" dirty="0" err="1">
                <a:solidFill>
                  <a:srgbClr val="021559"/>
                </a:solidFill>
                <a:latin typeface="Roboto" panose="02000000000000000000" pitchFamily="2" charset="0"/>
                <a:ea typeface="Roboto" panose="02000000000000000000" pitchFamily="2" charset="0"/>
              </a:rPr>
              <a:t>ή</a:t>
            </a:r>
            <a:r>
              <a:rPr lang="el-GR" sz="1800" dirty="0">
                <a:solidFill>
                  <a:srgbClr val="021559"/>
                </a:solidFill>
                <a:latin typeface="Roboto" panose="02000000000000000000" pitchFamily="2" charset="0"/>
                <a:ea typeface="Roboto" panose="02000000000000000000" pitchFamily="2" charset="0"/>
              </a:rPr>
              <a:t>ς ψυχολογίας σε ευάλωτες ομάδες, εργαστήρι μικροβιολογίας)</a:t>
            </a:r>
          </a:p>
          <a:p>
            <a:pPr>
              <a:buClr>
                <a:srgbClr val="003476"/>
              </a:buClr>
              <a:buFont typeface="Arial" panose="020B0604020202020204" pitchFamily="34" charset="0"/>
              <a:buChar char="•"/>
              <a:defRPr/>
            </a:pPr>
            <a:r>
              <a:rPr lang="el-GR" sz="1800" dirty="0">
                <a:solidFill>
                  <a:srgbClr val="021559"/>
                </a:solidFill>
                <a:latin typeface="Roboto" panose="02000000000000000000" pitchFamily="2" charset="0"/>
                <a:ea typeface="Roboto" panose="02000000000000000000" pitchFamily="2" charset="0"/>
              </a:rPr>
              <a:t>το υφιστάμενο πλαίσιο είναι από το 1984</a:t>
            </a:r>
          </a:p>
        </p:txBody>
      </p:sp>
    </p:spTree>
    <p:extLst>
      <p:ext uri="{BB962C8B-B14F-4D97-AF65-F5344CB8AC3E}">
        <p14:creationId xmlns:p14="http://schemas.microsoft.com/office/powerpoint/2010/main" val="519045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13" name="Rectangle 12">
            <a:extLst>
              <a:ext uri="{FF2B5EF4-FFF2-40B4-BE49-F238E27FC236}">
                <a16:creationId xmlns:a16="http://schemas.microsoft.com/office/drawing/2014/main" id="{47AFB57C-349E-FF6C-AD74-18D0FA5CBF29}"/>
              </a:ext>
            </a:extLst>
          </p:cNvPr>
          <p:cNvSpPr/>
          <p:nvPr/>
        </p:nvSpPr>
        <p:spPr>
          <a:xfrm>
            <a:off x="-1" y="-2570"/>
            <a:ext cx="6421707" cy="570335"/>
          </a:xfrm>
          <a:prstGeom prst="rect">
            <a:avLst/>
          </a:prstGeom>
          <a:solidFill>
            <a:srgbClr val="021559"/>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CCA62">
                    <a:lumMod val="60000"/>
                    <a:lumOff val="40000"/>
                  </a:srgbClr>
                </a:solidFill>
              </a:ln>
              <a:noFill/>
              <a:highlight>
                <a:srgbClr val="EAF5F5"/>
              </a:highlight>
            </a:endParaRPr>
          </a:p>
        </p:txBody>
      </p:sp>
      <p:sp>
        <p:nvSpPr>
          <p:cNvPr id="22" name="Rectangle 21"/>
          <p:cNvSpPr/>
          <p:nvPr/>
        </p:nvSpPr>
        <p:spPr>
          <a:xfrm>
            <a:off x="6083970" y="0"/>
            <a:ext cx="6108029" cy="6852498"/>
          </a:xfrm>
          <a:prstGeom prst="rect">
            <a:avLst/>
          </a:prstGeom>
          <a:solidFill>
            <a:srgbClr val="0066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232;p34">
            <a:extLst>
              <a:ext uri="{FF2B5EF4-FFF2-40B4-BE49-F238E27FC236}">
                <a16:creationId xmlns:a16="http://schemas.microsoft.com/office/drawing/2014/main" id="{21B89356-4234-7A45-8340-F0433CBA8A4B}"/>
              </a:ext>
            </a:extLst>
          </p:cNvPr>
          <p:cNvSpPr txBox="1"/>
          <p:nvPr/>
        </p:nvSpPr>
        <p:spPr>
          <a:xfrm>
            <a:off x="1169445" y="3184783"/>
            <a:ext cx="2695074" cy="9064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l-GR" sz="2800" b="0" i="0" u="none" strike="noStrike" kern="0" cap="none" spc="-150" normalizeH="0" baseline="0" noProof="0" dirty="0">
              <a:ln>
                <a:noFill/>
              </a:ln>
              <a:solidFill>
                <a:srgbClr val="02AEF0"/>
              </a:solidFill>
              <a:effectLst/>
              <a:uLnTx/>
              <a:uFillTx/>
              <a:latin typeface="Roboto Regular" charset="0"/>
              <a:ea typeface="Roboto Regular" charset="0"/>
              <a:cs typeface="Roboto Regular" charset="0"/>
              <a:sym typeface="Arial"/>
            </a:endParaRPr>
          </a:p>
        </p:txBody>
      </p:sp>
      <p:sp>
        <p:nvSpPr>
          <p:cNvPr id="6" name="TextBox 5">
            <a:extLst>
              <a:ext uri="{FF2B5EF4-FFF2-40B4-BE49-F238E27FC236}">
                <a16:creationId xmlns:a16="http://schemas.microsoft.com/office/drawing/2014/main" id="{FFE011B0-6388-3F4B-A62A-049C407C0EDE}"/>
              </a:ext>
            </a:extLst>
          </p:cNvPr>
          <p:cNvSpPr txBox="1"/>
          <p:nvPr/>
        </p:nvSpPr>
        <p:spPr>
          <a:xfrm>
            <a:off x="375136" y="826905"/>
            <a:ext cx="5558481" cy="830997"/>
          </a:xfrm>
          <a:prstGeom prst="rect">
            <a:avLst/>
          </a:prstGeom>
          <a:noFill/>
        </p:spPr>
        <p:txBody>
          <a:bodyPr wrap="square" rtlCol="0">
            <a:spAutoFit/>
          </a:bodyPr>
          <a:lstStyle/>
          <a:p>
            <a:r>
              <a:rPr lang="el-GR" sz="2400" b="1" dirty="0">
                <a:solidFill>
                  <a:srgbClr val="021559"/>
                </a:solidFill>
                <a:latin typeface="Roboto" panose="02000000000000000000" pitchFamily="2" charset="0"/>
                <a:ea typeface="Roboto" panose="02000000000000000000" pitchFamily="2" charset="0"/>
              </a:rPr>
              <a:t>Πολιτικές νομοσχεδίου για την προώθηση σύνδεσης με την κοινωνία: </a:t>
            </a:r>
          </a:p>
        </p:txBody>
      </p:sp>
      <p:pic>
        <p:nvPicPr>
          <p:cNvPr id="12" name="Picture 11">
            <a:extLst>
              <a:ext uri="{FF2B5EF4-FFF2-40B4-BE49-F238E27FC236}">
                <a16:creationId xmlns:a16="http://schemas.microsoft.com/office/drawing/2014/main" id="{01901894-51F7-6E47-A95D-1817D8A82913}"/>
              </a:ext>
            </a:extLst>
          </p:cNvPr>
          <p:cNvPicPr>
            <a:picLocks noChangeAspect="1"/>
          </p:cNvPicPr>
          <p:nvPr/>
        </p:nvPicPr>
        <p:blipFill>
          <a:blip r:embed="rId3"/>
          <a:stretch>
            <a:fillRect/>
          </a:stretch>
        </p:blipFill>
        <p:spPr>
          <a:xfrm>
            <a:off x="180000" y="6300000"/>
            <a:ext cx="2414466" cy="432000"/>
          </a:xfrm>
          <a:prstGeom prst="rect">
            <a:avLst/>
          </a:prstGeom>
        </p:spPr>
      </p:pic>
      <p:sp>
        <p:nvSpPr>
          <p:cNvPr id="20" name="Rectangle 19">
            <a:extLst>
              <a:ext uri="{FF2B5EF4-FFF2-40B4-BE49-F238E27FC236}">
                <a16:creationId xmlns:a16="http://schemas.microsoft.com/office/drawing/2014/main" id="{FDCFCF64-6953-5A47-9691-FBA56477DC8D}"/>
              </a:ext>
            </a:extLst>
          </p:cNvPr>
          <p:cNvSpPr/>
          <p:nvPr/>
        </p:nvSpPr>
        <p:spPr>
          <a:xfrm>
            <a:off x="375137" y="161229"/>
            <a:ext cx="2941831" cy="261610"/>
          </a:xfrm>
          <a:prstGeom prst="rect">
            <a:avLst/>
          </a:prstGeom>
        </p:spPr>
        <p:txBody>
          <a:bodyPr wrap="none">
            <a:spAutoFit/>
          </a:bodyPr>
          <a:lstStyle/>
          <a:p>
            <a:pPr lvl="0" defTabSz="914377">
              <a:spcBef>
                <a:spcPts val="1000"/>
              </a:spcBef>
              <a:spcAft>
                <a:spcPts val="1000"/>
              </a:spcAft>
              <a:buClr>
                <a:schemeClr val="bg1"/>
              </a:buClr>
            </a:pPr>
            <a:r>
              <a:rPr lang="el-GR" sz="1100" b="1" dirty="0">
                <a:solidFill>
                  <a:schemeClr val="bg1"/>
                </a:solidFill>
                <a:latin typeface="Roboto" panose="02000000000000000000" pitchFamily="2" charset="0"/>
                <a:ea typeface="Roboto" panose="02000000000000000000" pitchFamily="2" charset="0"/>
                <a:cs typeface="Roboto" panose="02000000000000000000" pitchFamily="2" charset="0"/>
              </a:rPr>
              <a:t>ΠΡΟΩΘΗΣΗ ΣΥΝΔΕΣΗΣ ΜΕ ΤΗΝ ΚΟΙΝΩΝΙΑ</a:t>
            </a:r>
          </a:p>
        </p:txBody>
      </p:sp>
      <p:pic>
        <p:nvPicPr>
          <p:cNvPr id="17" name="Picture Placeholder 1"/>
          <p:cNvPicPr>
            <a:picLocks noChangeAspect="1"/>
          </p:cNvPicPr>
          <p:nvPr/>
        </p:nvPicPr>
        <p:blipFill>
          <a:blip r:embed="rId4">
            <a:alphaModFix amt="59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17963" r="17963"/>
          <a:stretch>
            <a:fillRect/>
          </a:stretch>
        </p:blipFill>
        <p:spPr>
          <a:xfrm>
            <a:off x="6078871" y="0"/>
            <a:ext cx="6141181" cy="6908829"/>
          </a:xfrm>
          <a:prstGeom prst="rect">
            <a:avLst/>
          </a:prstGeom>
        </p:spPr>
      </p:pic>
      <p:sp>
        <p:nvSpPr>
          <p:cNvPr id="16" name="Inhaltsplatzhalter 4"/>
          <p:cNvSpPr txBox="1">
            <a:spLocks/>
          </p:cNvSpPr>
          <p:nvPr/>
        </p:nvSpPr>
        <p:spPr>
          <a:xfrm>
            <a:off x="470263" y="1931252"/>
            <a:ext cx="4812419" cy="3210110"/>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Clr>
                <a:srgbClr val="003476"/>
              </a:buClr>
              <a:buNone/>
              <a:defRPr/>
            </a:pPr>
            <a:r>
              <a:rPr lang="el-GR" sz="1700" b="1" dirty="0">
                <a:solidFill>
                  <a:srgbClr val="021559"/>
                </a:solidFill>
                <a:latin typeface="Roboto" panose="02000000000000000000" pitchFamily="2" charset="0"/>
                <a:ea typeface="Roboto" panose="02000000000000000000" pitchFamily="2" charset="0"/>
              </a:rPr>
              <a:t>Αναβάθμιση του ρόλου των Πανεπιστημίων στη δια βίου εκπαίδευση </a:t>
            </a:r>
            <a:r>
              <a:rPr lang="el-GR" sz="1700" dirty="0">
                <a:solidFill>
                  <a:srgbClr val="021559"/>
                </a:solidFill>
                <a:latin typeface="Roboto" panose="02000000000000000000" pitchFamily="2" charset="0"/>
                <a:ea typeface="Roboto" panose="02000000000000000000" pitchFamily="2" charset="0"/>
              </a:rPr>
              <a:t>μέσω των Κέντρων Επιμόρφωσης και Δια Βίου Μάθησης (ΚΕΔΙΒΙΜ)</a:t>
            </a:r>
            <a:r>
              <a:rPr lang="en-US" sz="1700" dirty="0">
                <a:solidFill>
                  <a:srgbClr val="021559"/>
                </a:solidFill>
                <a:latin typeface="Roboto" panose="02000000000000000000" pitchFamily="2" charset="0"/>
                <a:ea typeface="Roboto" panose="02000000000000000000" pitchFamily="2" charset="0"/>
              </a:rPr>
              <a:t> </a:t>
            </a:r>
            <a:r>
              <a:rPr lang="el-GR" sz="1700" dirty="0">
                <a:solidFill>
                  <a:srgbClr val="021559"/>
                </a:solidFill>
                <a:latin typeface="Roboto" panose="02000000000000000000" pitchFamily="2" charset="0"/>
                <a:ea typeface="Roboto" panose="02000000000000000000" pitchFamily="2" charset="0"/>
              </a:rPr>
              <a:t>για </a:t>
            </a:r>
            <a:r>
              <a:rPr lang="el-GR" sz="1700" b="1" dirty="0">
                <a:solidFill>
                  <a:srgbClr val="021559"/>
                </a:solidFill>
                <a:latin typeface="Roboto" panose="02000000000000000000" pitchFamily="2" charset="0"/>
                <a:ea typeface="Roboto" panose="02000000000000000000" pitchFamily="2" charset="0"/>
              </a:rPr>
              <a:t>περισσότερες ευκαιρίες μάθησης προς όλους τους πολίτες</a:t>
            </a:r>
            <a:r>
              <a:rPr lang="el-GR" sz="1700" dirty="0">
                <a:solidFill>
                  <a:srgbClr val="021559"/>
                </a:solidFill>
                <a:latin typeface="Roboto" panose="02000000000000000000" pitchFamily="2" charset="0"/>
                <a:ea typeface="Roboto" panose="02000000000000000000" pitchFamily="2" charset="0"/>
              </a:rPr>
              <a:t>:</a:t>
            </a:r>
          </a:p>
          <a:p>
            <a:pPr marL="285750" indent="-285750">
              <a:buClr>
                <a:srgbClr val="003476"/>
              </a:buClr>
              <a:buFont typeface="Arial" panose="020B0604020202020204" pitchFamily="34" charset="0"/>
              <a:buChar char="•"/>
              <a:defRPr/>
            </a:pPr>
            <a:r>
              <a:rPr lang="el-GR" sz="1700" dirty="0">
                <a:solidFill>
                  <a:srgbClr val="021559"/>
                </a:solidFill>
                <a:latin typeface="Roboto" panose="02000000000000000000" pitchFamily="2" charset="0"/>
                <a:ea typeface="Roboto" panose="02000000000000000000" pitchFamily="2" charset="0"/>
              </a:rPr>
              <a:t>Θέσπιση </a:t>
            </a:r>
            <a:r>
              <a:rPr lang="el-GR" sz="1700" b="1" dirty="0">
                <a:solidFill>
                  <a:srgbClr val="021559"/>
                </a:solidFill>
                <a:latin typeface="Roboto" panose="02000000000000000000" pitchFamily="2" charset="0"/>
                <a:ea typeface="Roboto" panose="02000000000000000000" pitchFamily="2" charset="0"/>
              </a:rPr>
              <a:t>μητρώων</a:t>
            </a:r>
            <a:r>
              <a:rPr lang="el-GR" sz="1700" dirty="0">
                <a:solidFill>
                  <a:srgbClr val="021559"/>
                </a:solidFill>
                <a:latin typeface="Roboto" panose="02000000000000000000" pitchFamily="2" charset="0"/>
                <a:ea typeface="Roboto" panose="02000000000000000000" pitchFamily="2" charset="0"/>
              </a:rPr>
              <a:t> εκπαιδευτών &amp; εκπαιδευομένων ανά ΚΕΔΙΒΙΜ </a:t>
            </a:r>
          </a:p>
          <a:p>
            <a:pPr marL="285750" indent="-285750">
              <a:buClr>
                <a:srgbClr val="003476"/>
              </a:buClr>
              <a:buFont typeface="Arial" panose="020B0604020202020204" pitchFamily="34" charset="0"/>
              <a:buChar char="•"/>
              <a:defRPr/>
            </a:pPr>
            <a:r>
              <a:rPr lang="el-GR" sz="1700" b="1" dirty="0">
                <a:solidFill>
                  <a:srgbClr val="021559"/>
                </a:solidFill>
                <a:latin typeface="Roboto" panose="02000000000000000000" pitchFamily="2" charset="0"/>
                <a:ea typeface="Roboto" panose="02000000000000000000" pitchFamily="2" charset="0"/>
              </a:rPr>
              <a:t>Πιστοποίηση</a:t>
            </a:r>
            <a:r>
              <a:rPr lang="el-GR" sz="1700" dirty="0">
                <a:solidFill>
                  <a:srgbClr val="021559"/>
                </a:solidFill>
                <a:latin typeface="Roboto" panose="02000000000000000000" pitchFamily="2" charset="0"/>
                <a:ea typeface="Roboto" panose="02000000000000000000" pitchFamily="2" charset="0"/>
              </a:rPr>
              <a:t> της ποιότητας των προγραμμάτων τους από την ΕΘΑΑΕ</a:t>
            </a:r>
          </a:p>
          <a:p>
            <a:pPr marL="285750" indent="-285750">
              <a:buClr>
                <a:srgbClr val="003476"/>
              </a:buClr>
              <a:buFont typeface="Arial" panose="020B0604020202020204" pitchFamily="34" charset="0"/>
              <a:buChar char="•"/>
              <a:defRPr/>
            </a:pPr>
            <a:r>
              <a:rPr lang="el-GR" sz="1700" b="1" dirty="0">
                <a:solidFill>
                  <a:srgbClr val="021559"/>
                </a:solidFill>
                <a:latin typeface="Roboto" panose="02000000000000000000" pitchFamily="2" charset="0"/>
                <a:ea typeface="Roboto" panose="02000000000000000000" pitchFamily="2" charset="0"/>
              </a:rPr>
              <a:t>Οργάνωση επιμορφωτικών προγραμμάτων </a:t>
            </a:r>
            <a:r>
              <a:rPr lang="el-GR" sz="1700" dirty="0">
                <a:solidFill>
                  <a:srgbClr val="021559"/>
                </a:solidFill>
                <a:latin typeface="Roboto" panose="02000000000000000000" pitchFamily="2" charset="0"/>
                <a:ea typeface="Roboto" panose="02000000000000000000" pitchFamily="2" charset="0"/>
              </a:rPr>
              <a:t>για την κάλυψη αναγκών επιμόρφωσης προσωπικού ιδιωτικών φορέων</a:t>
            </a:r>
            <a:endParaRPr lang="el-GR" sz="1700" strike="sngStrike" dirty="0">
              <a:solidFill>
                <a:srgbClr val="021559"/>
              </a:solidFill>
              <a:latin typeface="Roboto" panose="02000000000000000000" pitchFamily="2" charset="0"/>
              <a:ea typeface="Roboto" panose="02000000000000000000" pitchFamily="2" charset="0"/>
            </a:endParaRPr>
          </a:p>
        </p:txBody>
      </p:sp>
      <p:grpSp>
        <p:nvGrpSpPr>
          <p:cNvPr id="18" name="Group 17"/>
          <p:cNvGrpSpPr/>
          <p:nvPr/>
        </p:nvGrpSpPr>
        <p:grpSpPr>
          <a:xfrm>
            <a:off x="5538889" y="2871889"/>
            <a:ext cx="1114222" cy="1114222"/>
            <a:chOff x="4024669" y="2162081"/>
            <a:chExt cx="1114222" cy="1114222"/>
          </a:xfrm>
        </p:grpSpPr>
        <p:sp>
          <p:nvSpPr>
            <p:cNvPr id="19" name="Oval 18"/>
            <p:cNvSpPr/>
            <p:nvPr/>
          </p:nvSpPr>
          <p:spPr>
            <a:xfrm>
              <a:off x="4024669" y="2162081"/>
              <a:ext cx="1114222" cy="1114222"/>
            </a:xfrm>
            <a:prstGeom prst="ellipse">
              <a:avLst/>
            </a:prstGeom>
            <a:solidFill>
              <a:srgbClr val="56FFF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17"/>
            <p:cNvSpPr>
              <a:spLocks noEditPoints="1"/>
            </p:cNvSpPr>
            <p:nvPr/>
          </p:nvSpPr>
          <p:spPr bwMode="auto">
            <a:xfrm>
              <a:off x="4333673" y="2521542"/>
              <a:ext cx="486382" cy="395300"/>
            </a:xfrm>
            <a:custGeom>
              <a:avLst/>
              <a:gdLst/>
              <a:ahLst/>
              <a:cxnLst>
                <a:cxn ang="0">
                  <a:pos x="363" y="131"/>
                </a:cxn>
                <a:cxn ang="0">
                  <a:pos x="534" y="131"/>
                </a:cxn>
                <a:cxn ang="0">
                  <a:pos x="284" y="434"/>
                </a:cxn>
                <a:cxn ang="0">
                  <a:pos x="363" y="131"/>
                </a:cxn>
                <a:cxn ang="0">
                  <a:pos x="189" y="131"/>
                </a:cxn>
                <a:cxn ang="0">
                  <a:pos x="345" y="131"/>
                </a:cxn>
                <a:cxn ang="0">
                  <a:pos x="267" y="429"/>
                </a:cxn>
                <a:cxn ang="0">
                  <a:pos x="189" y="131"/>
                </a:cxn>
                <a:cxn ang="0">
                  <a:pos x="0" y="131"/>
                </a:cxn>
                <a:cxn ang="0">
                  <a:pos x="171" y="131"/>
                </a:cxn>
                <a:cxn ang="0">
                  <a:pos x="251" y="434"/>
                </a:cxn>
                <a:cxn ang="0">
                  <a:pos x="0" y="131"/>
                </a:cxn>
                <a:cxn ang="0">
                  <a:pos x="443" y="7"/>
                </a:cxn>
                <a:cxn ang="0">
                  <a:pos x="534" y="113"/>
                </a:cxn>
                <a:cxn ang="0">
                  <a:pos x="373" y="113"/>
                </a:cxn>
                <a:cxn ang="0">
                  <a:pos x="443" y="7"/>
                </a:cxn>
                <a:cxn ang="0">
                  <a:pos x="91" y="6"/>
                </a:cxn>
                <a:cxn ang="0">
                  <a:pos x="162" y="113"/>
                </a:cxn>
                <a:cxn ang="0">
                  <a:pos x="0" y="113"/>
                </a:cxn>
                <a:cxn ang="0">
                  <a:pos x="91" y="6"/>
                </a:cxn>
                <a:cxn ang="0">
                  <a:pos x="267" y="6"/>
                </a:cxn>
                <a:cxn ang="0">
                  <a:pos x="340" y="113"/>
                </a:cxn>
                <a:cxn ang="0">
                  <a:pos x="195" y="113"/>
                </a:cxn>
                <a:cxn ang="0">
                  <a:pos x="267" y="6"/>
                </a:cxn>
                <a:cxn ang="0">
                  <a:pos x="284" y="0"/>
                </a:cxn>
                <a:cxn ang="0">
                  <a:pos x="427" y="0"/>
                </a:cxn>
                <a:cxn ang="0">
                  <a:pos x="356" y="106"/>
                </a:cxn>
                <a:cxn ang="0">
                  <a:pos x="284" y="0"/>
                </a:cxn>
                <a:cxn ang="0">
                  <a:pos x="108" y="0"/>
                </a:cxn>
                <a:cxn ang="0">
                  <a:pos x="251" y="0"/>
                </a:cxn>
                <a:cxn ang="0">
                  <a:pos x="178" y="106"/>
                </a:cxn>
                <a:cxn ang="0">
                  <a:pos x="108" y="0"/>
                </a:cxn>
              </a:cxnLst>
              <a:rect l="0" t="0" r="r" b="b"/>
              <a:pathLst>
                <a:path w="534" h="434">
                  <a:moveTo>
                    <a:pt x="363" y="131"/>
                  </a:moveTo>
                  <a:lnTo>
                    <a:pt x="534" y="131"/>
                  </a:lnTo>
                  <a:lnTo>
                    <a:pt x="284" y="434"/>
                  </a:lnTo>
                  <a:lnTo>
                    <a:pt x="363" y="131"/>
                  </a:lnTo>
                  <a:close/>
                  <a:moveTo>
                    <a:pt x="189" y="131"/>
                  </a:moveTo>
                  <a:lnTo>
                    <a:pt x="345" y="131"/>
                  </a:lnTo>
                  <a:lnTo>
                    <a:pt x="267" y="429"/>
                  </a:lnTo>
                  <a:lnTo>
                    <a:pt x="189" y="131"/>
                  </a:lnTo>
                  <a:close/>
                  <a:moveTo>
                    <a:pt x="0" y="131"/>
                  </a:moveTo>
                  <a:lnTo>
                    <a:pt x="171" y="131"/>
                  </a:lnTo>
                  <a:lnTo>
                    <a:pt x="251" y="434"/>
                  </a:lnTo>
                  <a:lnTo>
                    <a:pt x="0" y="131"/>
                  </a:lnTo>
                  <a:close/>
                  <a:moveTo>
                    <a:pt x="443" y="7"/>
                  </a:moveTo>
                  <a:lnTo>
                    <a:pt x="534" y="113"/>
                  </a:lnTo>
                  <a:lnTo>
                    <a:pt x="373" y="113"/>
                  </a:lnTo>
                  <a:lnTo>
                    <a:pt x="443" y="7"/>
                  </a:lnTo>
                  <a:close/>
                  <a:moveTo>
                    <a:pt x="91" y="6"/>
                  </a:moveTo>
                  <a:lnTo>
                    <a:pt x="162" y="113"/>
                  </a:lnTo>
                  <a:lnTo>
                    <a:pt x="0" y="113"/>
                  </a:lnTo>
                  <a:lnTo>
                    <a:pt x="91" y="6"/>
                  </a:lnTo>
                  <a:close/>
                  <a:moveTo>
                    <a:pt x="267" y="6"/>
                  </a:moveTo>
                  <a:lnTo>
                    <a:pt x="340" y="113"/>
                  </a:lnTo>
                  <a:lnTo>
                    <a:pt x="195" y="113"/>
                  </a:lnTo>
                  <a:lnTo>
                    <a:pt x="267" y="6"/>
                  </a:lnTo>
                  <a:close/>
                  <a:moveTo>
                    <a:pt x="284" y="0"/>
                  </a:moveTo>
                  <a:lnTo>
                    <a:pt x="427" y="0"/>
                  </a:lnTo>
                  <a:lnTo>
                    <a:pt x="356" y="106"/>
                  </a:lnTo>
                  <a:lnTo>
                    <a:pt x="284" y="0"/>
                  </a:lnTo>
                  <a:close/>
                  <a:moveTo>
                    <a:pt x="108" y="0"/>
                  </a:moveTo>
                  <a:lnTo>
                    <a:pt x="251" y="0"/>
                  </a:lnTo>
                  <a:lnTo>
                    <a:pt x="178" y="106"/>
                  </a:lnTo>
                  <a:lnTo>
                    <a:pt x="10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8151422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25" name="Rectangle 24">
            <a:extLst>
              <a:ext uri="{FF2B5EF4-FFF2-40B4-BE49-F238E27FC236}">
                <a16:creationId xmlns:a16="http://schemas.microsoft.com/office/drawing/2014/main" id="{E7578D86-EEA1-82C7-7263-9AE72B73A7C5}"/>
              </a:ext>
            </a:extLst>
          </p:cNvPr>
          <p:cNvSpPr/>
          <p:nvPr/>
        </p:nvSpPr>
        <p:spPr>
          <a:xfrm>
            <a:off x="-1" y="-2570"/>
            <a:ext cx="6421707" cy="570335"/>
          </a:xfrm>
          <a:prstGeom prst="rect">
            <a:avLst/>
          </a:prstGeom>
          <a:solidFill>
            <a:srgbClr val="021559"/>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CCA62">
                    <a:lumMod val="60000"/>
                    <a:lumOff val="40000"/>
                  </a:srgbClr>
                </a:solidFill>
              </a:ln>
              <a:noFill/>
              <a:highlight>
                <a:srgbClr val="EAF5F5"/>
              </a:highlight>
            </a:endParaRPr>
          </a:p>
        </p:txBody>
      </p:sp>
      <p:sp>
        <p:nvSpPr>
          <p:cNvPr id="17" name="Rectangle 16"/>
          <p:cNvSpPr/>
          <p:nvPr/>
        </p:nvSpPr>
        <p:spPr>
          <a:xfrm>
            <a:off x="6083970" y="0"/>
            <a:ext cx="6108029" cy="6852498"/>
          </a:xfrm>
          <a:prstGeom prst="rect">
            <a:avLst/>
          </a:prstGeom>
          <a:solidFill>
            <a:srgbClr val="0066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232;p34">
            <a:extLst>
              <a:ext uri="{FF2B5EF4-FFF2-40B4-BE49-F238E27FC236}">
                <a16:creationId xmlns:a16="http://schemas.microsoft.com/office/drawing/2014/main" id="{21B89356-4234-7A45-8340-F0433CBA8A4B}"/>
              </a:ext>
            </a:extLst>
          </p:cNvPr>
          <p:cNvSpPr txBox="1"/>
          <p:nvPr/>
        </p:nvSpPr>
        <p:spPr>
          <a:xfrm>
            <a:off x="1169445" y="3184783"/>
            <a:ext cx="2695074" cy="9064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l-GR" sz="2800" b="0" i="0" u="none" strike="noStrike" kern="0" cap="none" spc="-150" normalizeH="0" baseline="0" noProof="0" dirty="0">
              <a:ln>
                <a:noFill/>
              </a:ln>
              <a:solidFill>
                <a:srgbClr val="02AEF0"/>
              </a:solidFill>
              <a:effectLst/>
              <a:uLnTx/>
              <a:uFillTx/>
              <a:latin typeface="Roboto Regular" charset="0"/>
              <a:ea typeface="Roboto Regular" charset="0"/>
              <a:cs typeface="Roboto Regular" charset="0"/>
              <a:sym typeface="Arial"/>
            </a:endParaRPr>
          </a:p>
        </p:txBody>
      </p:sp>
      <p:sp>
        <p:nvSpPr>
          <p:cNvPr id="6" name="TextBox 5">
            <a:extLst>
              <a:ext uri="{FF2B5EF4-FFF2-40B4-BE49-F238E27FC236}">
                <a16:creationId xmlns:a16="http://schemas.microsoft.com/office/drawing/2014/main" id="{FFE011B0-6388-3F4B-A62A-049C407C0EDE}"/>
              </a:ext>
            </a:extLst>
          </p:cNvPr>
          <p:cNvSpPr txBox="1"/>
          <p:nvPr/>
        </p:nvSpPr>
        <p:spPr>
          <a:xfrm>
            <a:off x="375136" y="830898"/>
            <a:ext cx="5654314" cy="830997"/>
          </a:xfrm>
          <a:prstGeom prst="rect">
            <a:avLst/>
          </a:prstGeom>
          <a:noFill/>
        </p:spPr>
        <p:txBody>
          <a:bodyPr wrap="square" rtlCol="0">
            <a:spAutoFit/>
          </a:bodyPr>
          <a:lstStyle/>
          <a:p>
            <a:r>
              <a:rPr lang="el-GR" sz="2400" b="1" dirty="0">
                <a:solidFill>
                  <a:srgbClr val="021559"/>
                </a:solidFill>
                <a:latin typeface="Roboto" panose="02000000000000000000" pitchFamily="2" charset="0"/>
                <a:ea typeface="Roboto" panose="02000000000000000000" pitchFamily="2" charset="0"/>
              </a:rPr>
              <a:t>Πολιτικές νομοσχεδίου για την προώθηση σύνδεσης με την κοινωνία: </a:t>
            </a:r>
          </a:p>
        </p:txBody>
      </p:sp>
      <p:pic>
        <p:nvPicPr>
          <p:cNvPr id="12" name="Picture 11">
            <a:extLst>
              <a:ext uri="{FF2B5EF4-FFF2-40B4-BE49-F238E27FC236}">
                <a16:creationId xmlns:a16="http://schemas.microsoft.com/office/drawing/2014/main" id="{01901894-51F7-6E47-A95D-1817D8A82913}"/>
              </a:ext>
            </a:extLst>
          </p:cNvPr>
          <p:cNvPicPr>
            <a:picLocks noChangeAspect="1"/>
          </p:cNvPicPr>
          <p:nvPr/>
        </p:nvPicPr>
        <p:blipFill>
          <a:blip r:embed="rId3"/>
          <a:stretch>
            <a:fillRect/>
          </a:stretch>
        </p:blipFill>
        <p:spPr>
          <a:xfrm>
            <a:off x="180000" y="6300000"/>
            <a:ext cx="2414466" cy="432000"/>
          </a:xfrm>
          <a:prstGeom prst="rect">
            <a:avLst/>
          </a:prstGeom>
        </p:spPr>
      </p:pic>
      <p:sp>
        <p:nvSpPr>
          <p:cNvPr id="20" name="Rectangle 19">
            <a:extLst>
              <a:ext uri="{FF2B5EF4-FFF2-40B4-BE49-F238E27FC236}">
                <a16:creationId xmlns:a16="http://schemas.microsoft.com/office/drawing/2014/main" id="{FDCFCF64-6953-5A47-9691-FBA56477DC8D}"/>
              </a:ext>
            </a:extLst>
          </p:cNvPr>
          <p:cNvSpPr/>
          <p:nvPr/>
        </p:nvSpPr>
        <p:spPr>
          <a:xfrm>
            <a:off x="375137" y="161229"/>
            <a:ext cx="2941831" cy="261610"/>
          </a:xfrm>
          <a:prstGeom prst="rect">
            <a:avLst/>
          </a:prstGeom>
        </p:spPr>
        <p:txBody>
          <a:bodyPr wrap="none">
            <a:spAutoFit/>
          </a:bodyPr>
          <a:lstStyle/>
          <a:p>
            <a:pPr lvl="0" defTabSz="914377">
              <a:spcBef>
                <a:spcPts val="1000"/>
              </a:spcBef>
              <a:spcAft>
                <a:spcPts val="1000"/>
              </a:spcAft>
              <a:buClr>
                <a:schemeClr val="bg1"/>
              </a:buClr>
            </a:pPr>
            <a:r>
              <a:rPr lang="el-GR" sz="1100" b="1" dirty="0">
                <a:solidFill>
                  <a:schemeClr val="bg1"/>
                </a:solidFill>
                <a:latin typeface="Roboto" panose="02000000000000000000" pitchFamily="2" charset="0"/>
                <a:ea typeface="Roboto" panose="02000000000000000000" pitchFamily="2" charset="0"/>
                <a:cs typeface="Roboto" panose="02000000000000000000" pitchFamily="2" charset="0"/>
              </a:rPr>
              <a:t>ΠΡΟΩΘΗΣΗ ΣΥΝΔΕΣΗΣ ΜΕ ΤΗΝ ΚΟΙΝΩΝΙΑ</a:t>
            </a:r>
          </a:p>
        </p:txBody>
      </p:sp>
      <p:pic>
        <p:nvPicPr>
          <p:cNvPr id="8" name="Picture Placeholder 2"/>
          <p:cNvPicPr>
            <a:picLocks noChangeAspect="1"/>
          </p:cNvPicPr>
          <p:nvPr/>
        </p:nvPicPr>
        <p:blipFill>
          <a:blip r:embed="rId4">
            <a:alphaModFix amt="58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19" r="19"/>
          <a:stretch>
            <a:fillRect/>
          </a:stretch>
        </p:blipFill>
        <p:spPr>
          <a:xfrm>
            <a:off x="6083970" y="0"/>
            <a:ext cx="6096000" cy="6858000"/>
          </a:xfrm>
          <a:prstGeom prst="rect">
            <a:avLst/>
          </a:prstGeom>
        </p:spPr>
      </p:pic>
      <p:sp>
        <p:nvSpPr>
          <p:cNvPr id="16" name="Inhaltsplatzhalter 4"/>
          <p:cNvSpPr txBox="1">
            <a:spLocks/>
          </p:cNvSpPr>
          <p:nvPr/>
        </p:nvSpPr>
        <p:spPr>
          <a:xfrm>
            <a:off x="470263" y="1923266"/>
            <a:ext cx="4812419" cy="1374735"/>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Clr>
                <a:srgbClr val="003476"/>
              </a:buClr>
              <a:buNone/>
              <a:defRPr/>
            </a:pPr>
            <a:r>
              <a:rPr lang="el-GR" sz="1800" b="1" dirty="0">
                <a:solidFill>
                  <a:srgbClr val="021559"/>
                </a:solidFill>
                <a:latin typeface="Roboto" panose="02000000000000000000" pitchFamily="2" charset="0"/>
                <a:ea typeface="Roboto" panose="02000000000000000000" pitchFamily="2" charset="0"/>
              </a:rPr>
              <a:t>Πιστοποιητικό Ψηφιακών Δεξιοτήτων</a:t>
            </a:r>
          </a:p>
          <a:p>
            <a:pPr marL="0" indent="0">
              <a:buClr>
                <a:srgbClr val="003476"/>
              </a:buClr>
              <a:buNone/>
              <a:defRPr/>
            </a:pPr>
            <a:r>
              <a:rPr lang="el-GR" sz="1800" dirty="0">
                <a:solidFill>
                  <a:srgbClr val="021559"/>
                </a:solidFill>
                <a:latin typeface="Roboto" panose="02000000000000000000" pitchFamily="2" charset="0"/>
                <a:ea typeface="Roboto" panose="02000000000000000000" pitchFamily="2" charset="0"/>
              </a:rPr>
              <a:t>Δυνατότητα ίδρυσης σχετικού προγράμματος σύντομης διάρκειας σε κάθε ΑΕΙ – με την επιμέλεια Σχολής/Τμήματος σε σχετικό επιστημονικό πεδίο </a:t>
            </a:r>
          </a:p>
        </p:txBody>
      </p:sp>
      <p:grpSp>
        <p:nvGrpSpPr>
          <p:cNvPr id="18" name="Group 17">
            <a:extLst>
              <a:ext uri="{FF2B5EF4-FFF2-40B4-BE49-F238E27FC236}">
                <a16:creationId xmlns:a16="http://schemas.microsoft.com/office/drawing/2014/main" id="{7278DE8F-97CE-C23D-F18D-FF2DAA50827F}"/>
              </a:ext>
            </a:extLst>
          </p:cNvPr>
          <p:cNvGrpSpPr/>
          <p:nvPr/>
        </p:nvGrpSpPr>
        <p:grpSpPr>
          <a:xfrm>
            <a:off x="5526857" y="2838727"/>
            <a:ext cx="1114222" cy="1114222"/>
            <a:chOff x="4007721" y="2387766"/>
            <a:chExt cx="1114222" cy="1114222"/>
          </a:xfrm>
        </p:grpSpPr>
        <p:sp>
          <p:nvSpPr>
            <p:cNvPr id="19" name="Oval 18">
              <a:extLst>
                <a:ext uri="{FF2B5EF4-FFF2-40B4-BE49-F238E27FC236}">
                  <a16:creationId xmlns:a16="http://schemas.microsoft.com/office/drawing/2014/main" id="{82D32EBD-C6C0-F830-F768-FF62CEC9C161}"/>
                </a:ext>
              </a:extLst>
            </p:cNvPr>
            <p:cNvSpPr/>
            <p:nvPr/>
          </p:nvSpPr>
          <p:spPr>
            <a:xfrm>
              <a:off x="4007721" y="2387766"/>
              <a:ext cx="1114222" cy="1114222"/>
            </a:xfrm>
            <a:prstGeom prst="ellipse">
              <a:avLst/>
            </a:prstGeom>
            <a:solidFill>
              <a:srgbClr val="56FFF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34">
              <a:extLst>
                <a:ext uri="{FF2B5EF4-FFF2-40B4-BE49-F238E27FC236}">
                  <a16:creationId xmlns:a16="http://schemas.microsoft.com/office/drawing/2014/main" id="{7CA6F3D1-0EA9-0945-2AE4-215924CEDEE8}"/>
                </a:ext>
              </a:extLst>
            </p:cNvPr>
            <p:cNvGrpSpPr/>
            <p:nvPr/>
          </p:nvGrpSpPr>
          <p:grpSpPr>
            <a:xfrm>
              <a:off x="4259012" y="2762377"/>
              <a:ext cx="611640" cy="364996"/>
              <a:chOff x="3910399" y="2443092"/>
              <a:chExt cx="1271588" cy="758826"/>
            </a:xfrm>
            <a:solidFill>
              <a:schemeClr val="bg1"/>
            </a:solidFill>
          </p:grpSpPr>
          <p:sp>
            <p:nvSpPr>
              <p:cNvPr id="22" name="Freeform 11">
                <a:extLst>
                  <a:ext uri="{FF2B5EF4-FFF2-40B4-BE49-F238E27FC236}">
                    <a16:creationId xmlns:a16="http://schemas.microsoft.com/office/drawing/2014/main" id="{4BDFFCAA-D0CD-3BC5-F7AF-04A4BE84A42F}"/>
                  </a:ext>
                </a:extLst>
              </p:cNvPr>
              <p:cNvSpPr>
                <a:spLocks noEditPoints="1"/>
              </p:cNvSpPr>
              <p:nvPr/>
            </p:nvSpPr>
            <p:spPr bwMode="auto">
              <a:xfrm>
                <a:off x="3910399" y="2443092"/>
                <a:ext cx="1271588" cy="758826"/>
              </a:xfrm>
              <a:custGeom>
                <a:avLst/>
                <a:gdLst/>
                <a:ahLst/>
                <a:cxnLst>
                  <a:cxn ang="0">
                    <a:pos x="356" y="72"/>
                  </a:cxn>
                  <a:cxn ang="0">
                    <a:pos x="302" y="98"/>
                  </a:cxn>
                  <a:cxn ang="0">
                    <a:pos x="261" y="140"/>
                  </a:cxn>
                  <a:cxn ang="0">
                    <a:pos x="235" y="193"/>
                  </a:cxn>
                  <a:cxn ang="0">
                    <a:pos x="230" y="255"/>
                  </a:cxn>
                  <a:cxn ang="0">
                    <a:pos x="246" y="314"/>
                  </a:cxn>
                  <a:cxn ang="0">
                    <a:pos x="280" y="362"/>
                  </a:cxn>
                  <a:cxn ang="0">
                    <a:pos x="328" y="396"/>
                  </a:cxn>
                  <a:cxn ang="0">
                    <a:pos x="387" y="412"/>
                  </a:cxn>
                  <a:cxn ang="0">
                    <a:pos x="448" y="407"/>
                  </a:cxn>
                  <a:cxn ang="0">
                    <a:pos x="502" y="381"/>
                  </a:cxn>
                  <a:cxn ang="0">
                    <a:pos x="544" y="339"/>
                  </a:cxn>
                  <a:cxn ang="0">
                    <a:pos x="569" y="285"/>
                  </a:cxn>
                  <a:cxn ang="0">
                    <a:pos x="574" y="224"/>
                  </a:cxn>
                  <a:cxn ang="0">
                    <a:pos x="559" y="165"/>
                  </a:cxn>
                  <a:cxn ang="0">
                    <a:pos x="525" y="117"/>
                  </a:cxn>
                  <a:cxn ang="0">
                    <a:pos x="476" y="83"/>
                  </a:cxn>
                  <a:cxn ang="0">
                    <a:pos x="418" y="67"/>
                  </a:cxn>
                  <a:cxn ang="0">
                    <a:pos x="429" y="2"/>
                  </a:cxn>
                  <a:cxn ang="0">
                    <a:pos x="487" y="15"/>
                  </a:cxn>
                  <a:cxn ang="0">
                    <a:pos x="546" y="39"/>
                  </a:cxn>
                  <a:cxn ang="0">
                    <a:pos x="629" y="86"/>
                  </a:cxn>
                  <a:cxn ang="0">
                    <a:pos x="679" y="121"/>
                  </a:cxn>
                  <a:cxn ang="0">
                    <a:pos x="722" y="155"/>
                  </a:cxn>
                  <a:cxn ang="0">
                    <a:pos x="757" y="184"/>
                  </a:cxn>
                  <a:cxn ang="0">
                    <a:pos x="780" y="205"/>
                  </a:cxn>
                  <a:cxn ang="0">
                    <a:pos x="791" y="216"/>
                  </a:cxn>
                  <a:cxn ang="0">
                    <a:pos x="800" y="231"/>
                  </a:cxn>
                  <a:cxn ang="0">
                    <a:pos x="798" y="252"/>
                  </a:cxn>
                  <a:cxn ang="0">
                    <a:pos x="789" y="263"/>
                  </a:cxn>
                  <a:cxn ang="0">
                    <a:pos x="775" y="277"/>
                  </a:cxn>
                  <a:cxn ang="0">
                    <a:pos x="749" y="300"/>
                  </a:cxn>
                  <a:cxn ang="0">
                    <a:pos x="712" y="331"/>
                  </a:cxn>
                  <a:cxn ang="0">
                    <a:pos x="667" y="365"/>
                  </a:cxn>
                  <a:cxn ang="0">
                    <a:pos x="616" y="400"/>
                  </a:cxn>
                  <a:cxn ang="0">
                    <a:pos x="531" y="445"/>
                  </a:cxn>
                  <a:cxn ang="0">
                    <a:pos x="473" y="467"/>
                  </a:cxn>
                  <a:cxn ang="0">
                    <a:pos x="415" y="477"/>
                  </a:cxn>
                  <a:cxn ang="0">
                    <a:pos x="358" y="473"/>
                  </a:cxn>
                  <a:cxn ang="0">
                    <a:pos x="299" y="457"/>
                  </a:cxn>
                  <a:cxn ang="0">
                    <a:pos x="227" y="424"/>
                  </a:cxn>
                  <a:cxn ang="0">
                    <a:pos x="159" y="383"/>
                  </a:cxn>
                  <a:cxn ang="0">
                    <a:pos x="111" y="348"/>
                  </a:cxn>
                  <a:cxn ang="0">
                    <a:pos x="70" y="315"/>
                  </a:cxn>
                  <a:cxn ang="0">
                    <a:pos x="38" y="287"/>
                  </a:cxn>
                  <a:cxn ang="0">
                    <a:pos x="17" y="269"/>
                  </a:cxn>
                  <a:cxn ang="0">
                    <a:pos x="10" y="262"/>
                  </a:cxn>
                  <a:cxn ang="0">
                    <a:pos x="0" y="242"/>
                  </a:cxn>
                  <a:cxn ang="0">
                    <a:pos x="6" y="220"/>
                  </a:cxn>
                  <a:cxn ang="0">
                    <a:pos x="14" y="212"/>
                  </a:cxn>
                  <a:cxn ang="0">
                    <a:pos x="32" y="196"/>
                  </a:cxn>
                  <a:cxn ang="0">
                    <a:pos x="61" y="170"/>
                  </a:cxn>
                  <a:cxn ang="0">
                    <a:pos x="100" y="138"/>
                  </a:cxn>
                  <a:cxn ang="0">
                    <a:pos x="146" y="104"/>
                  </a:cxn>
                  <a:cxn ang="0">
                    <a:pos x="199" y="69"/>
                  </a:cxn>
                  <a:cxn ang="0">
                    <a:pos x="285" y="26"/>
                  </a:cxn>
                  <a:cxn ang="0">
                    <a:pos x="343" y="7"/>
                  </a:cxn>
                  <a:cxn ang="0">
                    <a:pos x="401" y="0"/>
                  </a:cxn>
                </a:cxnLst>
                <a:rect l="0" t="0" r="r" b="b"/>
                <a:pathLst>
                  <a:path w="801" h="478">
                    <a:moveTo>
                      <a:pt x="402" y="66"/>
                    </a:moveTo>
                    <a:lnTo>
                      <a:pt x="387" y="67"/>
                    </a:lnTo>
                    <a:lnTo>
                      <a:pt x="371" y="69"/>
                    </a:lnTo>
                    <a:lnTo>
                      <a:pt x="356" y="72"/>
                    </a:lnTo>
                    <a:lnTo>
                      <a:pt x="342" y="77"/>
                    </a:lnTo>
                    <a:lnTo>
                      <a:pt x="328" y="83"/>
                    </a:lnTo>
                    <a:lnTo>
                      <a:pt x="315" y="90"/>
                    </a:lnTo>
                    <a:lnTo>
                      <a:pt x="302" y="98"/>
                    </a:lnTo>
                    <a:lnTo>
                      <a:pt x="291" y="107"/>
                    </a:lnTo>
                    <a:lnTo>
                      <a:pt x="280" y="117"/>
                    </a:lnTo>
                    <a:lnTo>
                      <a:pt x="270" y="128"/>
                    </a:lnTo>
                    <a:lnTo>
                      <a:pt x="261" y="140"/>
                    </a:lnTo>
                    <a:lnTo>
                      <a:pt x="253" y="152"/>
                    </a:lnTo>
                    <a:lnTo>
                      <a:pt x="246" y="165"/>
                    </a:lnTo>
                    <a:lnTo>
                      <a:pt x="240" y="179"/>
                    </a:lnTo>
                    <a:lnTo>
                      <a:pt x="235" y="193"/>
                    </a:lnTo>
                    <a:lnTo>
                      <a:pt x="232" y="208"/>
                    </a:lnTo>
                    <a:lnTo>
                      <a:pt x="230" y="224"/>
                    </a:lnTo>
                    <a:lnTo>
                      <a:pt x="229" y="239"/>
                    </a:lnTo>
                    <a:lnTo>
                      <a:pt x="230" y="255"/>
                    </a:lnTo>
                    <a:lnTo>
                      <a:pt x="232" y="271"/>
                    </a:lnTo>
                    <a:lnTo>
                      <a:pt x="235" y="285"/>
                    </a:lnTo>
                    <a:lnTo>
                      <a:pt x="240" y="300"/>
                    </a:lnTo>
                    <a:lnTo>
                      <a:pt x="246" y="314"/>
                    </a:lnTo>
                    <a:lnTo>
                      <a:pt x="253" y="327"/>
                    </a:lnTo>
                    <a:lnTo>
                      <a:pt x="261" y="339"/>
                    </a:lnTo>
                    <a:lnTo>
                      <a:pt x="270" y="351"/>
                    </a:lnTo>
                    <a:lnTo>
                      <a:pt x="280" y="362"/>
                    </a:lnTo>
                    <a:lnTo>
                      <a:pt x="291" y="372"/>
                    </a:lnTo>
                    <a:lnTo>
                      <a:pt x="302" y="381"/>
                    </a:lnTo>
                    <a:lnTo>
                      <a:pt x="315" y="389"/>
                    </a:lnTo>
                    <a:lnTo>
                      <a:pt x="328" y="396"/>
                    </a:lnTo>
                    <a:lnTo>
                      <a:pt x="342" y="402"/>
                    </a:lnTo>
                    <a:lnTo>
                      <a:pt x="356" y="407"/>
                    </a:lnTo>
                    <a:lnTo>
                      <a:pt x="371" y="410"/>
                    </a:lnTo>
                    <a:lnTo>
                      <a:pt x="387" y="412"/>
                    </a:lnTo>
                    <a:lnTo>
                      <a:pt x="402" y="413"/>
                    </a:lnTo>
                    <a:lnTo>
                      <a:pt x="418" y="412"/>
                    </a:lnTo>
                    <a:lnTo>
                      <a:pt x="433" y="410"/>
                    </a:lnTo>
                    <a:lnTo>
                      <a:pt x="448" y="407"/>
                    </a:lnTo>
                    <a:lnTo>
                      <a:pt x="463" y="402"/>
                    </a:lnTo>
                    <a:lnTo>
                      <a:pt x="476" y="396"/>
                    </a:lnTo>
                    <a:lnTo>
                      <a:pt x="490" y="389"/>
                    </a:lnTo>
                    <a:lnTo>
                      <a:pt x="502" y="381"/>
                    </a:lnTo>
                    <a:lnTo>
                      <a:pt x="514" y="372"/>
                    </a:lnTo>
                    <a:lnTo>
                      <a:pt x="525" y="362"/>
                    </a:lnTo>
                    <a:lnTo>
                      <a:pt x="535" y="351"/>
                    </a:lnTo>
                    <a:lnTo>
                      <a:pt x="544" y="339"/>
                    </a:lnTo>
                    <a:lnTo>
                      <a:pt x="552" y="327"/>
                    </a:lnTo>
                    <a:lnTo>
                      <a:pt x="559" y="314"/>
                    </a:lnTo>
                    <a:lnTo>
                      <a:pt x="564" y="300"/>
                    </a:lnTo>
                    <a:lnTo>
                      <a:pt x="569" y="285"/>
                    </a:lnTo>
                    <a:lnTo>
                      <a:pt x="573" y="271"/>
                    </a:lnTo>
                    <a:lnTo>
                      <a:pt x="574" y="255"/>
                    </a:lnTo>
                    <a:lnTo>
                      <a:pt x="575" y="239"/>
                    </a:lnTo>
                    <a:lnTo>
                      <a:pt x="574" y="224"/>
                    </a:lnTo>
                    <a:lnTo>
                      <a:pt x="573" y="208"/>
                    </a:lnTo>
                    <a:lnTo>
                      <a:pt x="569" y="193"/>
                    </a:lnTo>
                    <a:lnTo>
                      <a:pt x="564" y="179"/>
                    </a:lnTo>
                    <a:lnTo>
                      <a:pt x="559" y="165"/>
                    </a:lnTo>
                    <a:lnTo>
                      <a:pt x="552" y="152"/>
                    </a:lnTo>
                    <a:lnTo>
                      <a:pt x="544" y="140"/>
                    </a:lnTo>
                    <a:lnTo>
                      <a:pt x="535" y="128"/>
                    </a:lnTo>
                    <a:lnTo>
                      <a:pt x="525" y="117"/>
                    </a:lnTo>
                    <a:lnTo>
                      <a:pt x="514" y="107"/>
                    </a:lnTo>
                    <a:lnTo>
                      <a:pt x="502" y="98"/>
                    </a:lnTo>
                    <a:lnTo>
                      <a:pt x="490" y="90"/>
                    </a:lnTo>
                    <a:lnTo>
                      <a:pt x="476" y="83"/>
                    </a:lnTo>
                    <a:lnTo>
                      <a:pt x="463" y="77"/>
                    </a:lnTo>
                    <a:lnTo>
                      <a:pt x="448" y="72"/>
                    </a:lnTo>
                    <a:lnTo>
                      <a:pt x="433" y="69"/>
                    </a:lnTo>
                    <a:lnTo>
                      <a:pt x="418" y="67"/>
                    </a:lnTo>
                    <a:lnTo>
                      <a:pt x="402" y="66"/>
                    </a:lnTo>
                    <a:close/>
                    <a:moveTo>
                      <a:pt x="401" y="0"/>
                    </a:moveTo>
                    <a:lnTo>
                      <a:pt x="415" y="1"/>
                    </a:lnTo>
                    <a:lnTo>
                      <a:pt x="429" y="2"/>
                    </a:lnTo>
                    <a:lnTo>
                      <a:pt x="444" y="4"/>
                    </a:lnTo>
                    <a:lnTo>
                      <a:pt x="458" y="7"/>
                    </a:lnTo>
                    <a:lnTo>
                      <a:pt x="473" y="11"/>
                    </a:lnTo>
                    <a:lnTo>
                      <a:pt x="487" y="15"/>
                    </a:lnTo>
                    <a:lnTo>
                      <a:pt x="502" y="20"/>
                    </a:lnTo>
                    <a:lnTo>
                      <a:pt x="517" y="26"/>
                    </a:lnTo>
                    <a:lnTo>
                      <a:pt x="531" y="32"/>
                    </a:lnTo>
                    <a:lnTo>
                      <a:pt x="546" y="39"/>
                    </a:lnTo>
                    <a:lnTo>
                      <a:pt x="574" y="53"/>
                    </a:lnTo>
                    <a:lnTo>
                      <a:pt x="602" y="69"/>
                    </a:lnTo>
                    <a:lnTo>
                      <a:pt x="616" y="78"/>
                    </a:lnTo>
                    <a:lnTo>
                      <a:pt x="629" y="86"/>
                    </a:lnTo>
                    <a:lnTo>
                      <a:pt x="642" y="95"/>
                    </a:lnTo>
                    <a:lnTo>
                      <a:pt x="655" y="104"/>
                    </a:lnTo>
                    <a:lnTo>
                      <a:pt x="667" y="112"/>
                    </a:lnTo>
                    <a:lnTo>
                      <a:pt x="679" y="121"/>
                    </a:lnTo>
                    <a:lnTo>
                      <a:pt x="691" y="130"/>
                    </a:lnTo>
                    <a:lnTo>
                      <a:pt x="702" y="138"/>
                    </a:lnTo>
                    <a:lnTo>
                      <a:pt x="712" y="147"/>
                    </a:lnTo>
                    <a:lnTo>
                      <a:pt x="722" y="155"/>
                    </a:lnTo>
                    <a:lnTo>
                      <a:pt x="732" y="163"/>
                    </a:lnTo>
                    <a:lnTo>
                      <a:pt x="741" y="170"/>
                    </a:lnTo>
                    <a:lnTo>
                      <a:pt x="749" y="177"/>
                    </a:lnTo>
                    <a:lnTo>
                      <a:pt x="757" y="184"/>
                    </a:lnTo>
                    <a:lnTo>
                      <a:pt x="764" y="190"/>
                    </a:lnTo>
                    <a:lnTo>
                      <a:pt x="770" y="196"/>
                    </a:lnTo>
                    <a:lnTo>
                      <a:pt x="775" y="201"/>
                    </a:lnTo>
                    <a:lnTo>
                      <a:pt x="780" y="205"/>
                    </a:lnTo>
                    <a:lnTo>
                      <a:pt x="784" y="209"/>
                    </a:lnTo>
                    <a:lnTo>
                      <a:pt x="787" y="212"/>
                    </a:lnTo>
                    <a:lnTo>
                      <a:pt x="789" y="214"/>
                    </a:lnTo>
                    <a:lnTo>
                      <a:pt x="791" y="216"/>
                    </a:lnTo>
                    <a:lnTo>
                      <a:pt x="791" y="216"/>
                    </a:lnTo>
                    <a:lnTo>
                      <a:pt x="795" y="220"/>
                    </a:lnTo>
                    <a:lnTo>
                      <a:pt x="798" y="225"/>
                    </a:lnTo>
                    <a:lnTo>
                      <a:pt x="800" y="231"/>
                    </a:lnTo>
                    <a:lnTo>
                      <a:pt x="801" y="236"/>
                    </a:lnTo>
                    <a:lnTo>
                      <a:pt x="801" y="241"/>
                    </a:lnTo>
                    <a:lnTo>
                      <a:pt x="800" y="247"/>
                    </a:lnTo>
                    <a:lnTo>
                      <a:pt x="798" y="252"/>
                    </a:lnTo>
                    <a:lnTo>
                      <a:pt x="795" y="257"/>
                    </a:lnTo>
                    <a:lnTo>
                      <a:pt x="791" y="262"/>
                    </a:lnTo>
                    <a:lnTo>
                      <a:pt x="791" y="262"/>
                    </a:lnTo>
                    <a:lnTo>
                      <a:pt x="789" y="263"/>
                    </a:lnTo>
                    <a:lnTo>
                      <a:pt x="787" y="266"/>
                    </a:lnTo>
                    <a:lnTo>
                      <a:pt x="784" y="269"/>
                    </a:lnTo>
                    <a:lnTo>
                      <a:pt x="780" y="272"/>
                    </a:lnTo>
                    <a:lnTo>
                      <a:pt x="775" y="277"/>
                    </a:lnTo>
                    <a:lnTo>
                      <a:pt x="770" y="282"/>
                    </a:lnTo>
                    <a:lnTo>
                      <a:pt x="764" y="287"/>
                    </a:lnTo>
                    <a:lnTo>
                      <a:pt x="757" y="294"/>
                    </a:lnTo>
                    <a:lnTo>
                      <a:pt x="749" y="300"/>
                    </a:lnTo>
                    <a:lnTo>
                      <a:pt x="741" y="308"/>
                    </a:lnTo>
                    <a:lnTo>
                      <a:pt x="732" y="315"/>
                    </a:lnTo>
                    <a:lnTo>
                      <a:pt x="722" y="323"/>
                    </a:lnTo>
                    <a:lnTo>
                      <a:pt x="712" y="331"/>
                    </a:lnTo>
                    <a:lnTo>
                      <a:pt x="702" y="339"/>
                    </a:lnTo>
                    <a:lnTo>
                      <a:pt x="691" y="348"/>
                    </a:lnTo>
                    <a:lnTo>
                      <a:pt x="679" y="357"/>
                    </a:lnTo>
                    <a:lnTo>
                      <a:pt x="667" y="365"/>
                    </a:lnTo>
                    <a:lnTo>
                      <a:pt x="655" y="374"/>
                    </a:lnTo>
                    <a:lnTo>
                      <a:pt x="642" y="383"/>
                    </a:lnTo>
                    <a:lnTo>
                      <a:pt x="629" y="391"/>
                    </a:lnTo>
                    <a:lnTo>
                      <a:pt x="616" y="400"/>
                    </a:lnTo>
                    <a:lnTo>
                      <a:pt x="602" y="408"/>
                    </a:lnTo>
                    <a:lnTo>
                      <a:pt x="574" y="424"/>
                    </a:lnTo>
                    <a:lnTo>
                      <a:pt x="546" y="439"/>
                    </a:lnTo>
                    <a:lnTo>
                      <a:pt x="531" y="445"/>
                    </a:lnTo>
                    <a:lnTo>
                      <a:pt x="517" y="452"/>
                    </a:lnTo>
                    <a:lnTo>
                      <a:pt x="502" y="457"/>
                    </a:lnTo>
                    <a:lnTo>
                      <a:pt x="487" y="462"/>
                    </a:lnTo>
                    <a:lnTo>
                      <a:pt x="473" y="467"/>
                    </a:lnTo>
                    <a:lnTo>
                      <a:pt x="458" y="470"/>
                    </a:lnTo>
                    <a:lnTo>
                      <a:pt x="444" y="473"/>
                    </a:lnTo>
                    <a:lnTo>
                      <a:pt x="429" y="476"/>
                    </a:lnTo>
                    <a:lnTo>
                      <a:pt x="415" y="477"/>
                    </a:lnTo>
                    <a:lnTo>
                      <a:pt x="401" y="478"/>
                    </a:lnTo>
                    <a:lnTo>
                      <a:pt x="387" y="477"/>
                    </a:lnTo>
                    <a:lnTo>
                      <a:pt x="372" y="476"/>
                    </a:lnTo>
                    <a:lnTo>
                      <a:pt x="358" y="473"/>
                    </a:lnTo>
                    <a:lnTo>
                      <a:pt x="343" y="470"/>
                    </a:lnTo>
                    <a:lnTo>
                      <a:pt x="328" y="467"/>
                    </a:lnTo>
                    <a:lnTo>
                      <a:pt x="314" y="462"/>
                    </a:lnTo>
                    <a:lnTo>
                      <a:pt x="299" y="457"/>
                    </a:lnTo>
                    <a:lnTo>
                      <a:pt x="285" y="452"/>
                    </a:lnTo>
                    <a:lnTo>
                      <a:pt x="270" y="445"/>
                    </a:lnTo>
                    <a:lnTo>
                      <a:pt x="256" y="439"/>
                    </a:lnTo>
                    <a:lnTo>
                      <a:pt x="227" y="424"/>
                    </a:lnTo>
                    <a:lnTo>
                      <a:pt x="199" y="408"/>
                    </a:lnTo>
                    <a:lnTo>
                      <a:pt x="186" y="400"/>
                    </a:lnTo>
                    <a:lnTo>
                      <a:pt x="172" y="391"/>
                    </a:lnTo>
                    <a:lnTo>
                      <a:pt x="159" y="383"/>
                    </a:lnTo>
                    <a:lnTo>
                      <a:pt x="146" y="374"/>
                    </a:lnTo>
                    <a:lnTo>
                      <a:pt x="134" y="365"/>
                    </a:lnTo>
                    <a:lnTo>
                      <a:pt x="122" y="357"/>
                    </a:lnTo>
                    <a:lnTo>
                      <a:pt x="111" y="348"/>
                    </a:lnTo>
                    <a:lnTo>
                      <a:pt x="100" y="339"/>
                    </a:lnTo>
                    <a:lnTo>
                      <a:pt x="89" y="331"/>
                    </a:lnTo>
                    <a:lnTo>
                      <a:pt x="79" y="323"/>
                    </a:lnTo>
                    <a:lnTo>
                      <a:pt x="70" y="315"/>
                    </a:lnTo>
                    <a:lnTo>
                      <a:pt x="61" y="308"/>
                    </a:lnTo>
                    <a:lnTo>
                      <a:pt x="53" y="300"/>
                    </a:lnTo>
                    <a:lnTo>
                      <a:pt x="45" y="294"/>
                    </a:lnTo>
                    <a:lnTo>
                      <a:pt x="38" y="287"/>
                    </a:lnTo>
                    <a:lnTo>
                      <a:pt x="32" y="282"/>
                    </a:lnTo>
                    <a:lnTo>
                      <a:pt x="26" y="277"/>
                    </a:lnTo>
                    <a:lnTo>
                      <a:pt x="21" y="272"/>
                    </a:lnTo>
                    <a:lnTo>
                      <a:pt x="17" y="269"/>
                    </a:lnTo>
                    <a:lnTo>
                      <a:pt x="14" y="266"/>
                    </a:lnTo>
                    <a:lnTo>
                      <a:pt x="12" y="263"/>
                    </a:lnTo>
                    <a:lnTo>
                      <a:pt x="11" y="262"/>
                    </a:lnTo>
                    <a:lnTo>
                      <a:pt x="10" y="262"/>
                    </a:lnTo>
                    <a:lnTo>
                      <a:pt x="6" y="257"/>
                    </a:lnTo>
                    <a:lnTo>
                      <a:pt x="3" y="252"/>
                    </a:lnTo>
                    <a:lnTo>
                      <a:pt x="1" y="247"/>
                    </a:lnTo>
                    <a:lnTo>
                      <a:pt x="0" y="242"/>
                    </a:lnTo>
                    <a:lnTo>
                      <a:pt x="0" y="236"/>
                    </a:lnTo>
                    <a:lnTo>
                      <a:pt x="1" y="231"/>
                    </a:lnTo>
                    <a:lnTo>
                      <a:pt x="3" y="226"/>
                    </a:lnTo>
                    <a:lnTo>
                      <a:pt x="6" y="220"/>
                    </a:lnTo>
                    <a:lnTo>
                      <a:pt x="10" y="216"/>
                    </a:lnTo>
                    <a:lnTo>
                      <a:pt x="11" y="216"/>
                    </a:lnTo>
                    <a:lnTo>
                      <a:pt x="12" y="214"/>
                    </a:lnTo>
                    <a:lnTo>
                      <a:pt x="14" y="212"/>
                    </a:lnTo>
                    <a:lnTo>
                      <a:pt x="17" y="209"/>
                    </a:lnTo>
                    <a:lnTo>
                      <a:pt x="21" y="205"/>
                    </a:lnTo>
                    <a:lnTo>
                      <a:pt x="26" y="201"/>
                    </a:lnTo>
                    <a:lnTo>
                      <a:pt x="32" y="196"/>
                    </a:lnTo>
                    <a:lnTo>
                      <a:pt x="38" y="190"/>
                    </a:lnTo>
                    <a:lnTo>
                      <a:pt x="45" y="184"/>
                    </a:lnTo>
                    <a:lnTo>
                      <a:pt x="53" y="177"/>
                    </a:lnTo>
                    <a:lnTo>
                      <a:pt x="61" y="170"/>
                    </a:lnTo>
                    <a:lnTo>
                      <a:pt x="70" y="163"/>
                    </a:lnTo>
                    <a:lnTo>
                      <a:pt x="79" y="155"/>
                    </a:lnTo>
                    <a:lnTo>
                      <a:pt x="89" y="147"/>
                    </a:lnTo>
                    <a:lnTo>
                      <a:pt x="100" y="138"/>
                    </a:lnTo>
                    <a:lnTo>
                      <a:pt x="111" y="130"/>
                    </a:lnTo>
                    <a:lnTo>
                      <a:pt x="122" y="121"/>
                    </a:lnTo>
                    <a:lnTo>
                      <a:pt x="134" y="112"/>
                    </a:lnTo>
                    <a:lnTo>
                      <a:pt x="146" y="104"/>
                    </a:lnTo>
                    <a:lnTo>
                      <a:pt x="159" y="95"/>
                    </a:lnTo>
                    <a:lnTo>
                      <a:pt x="172" y="86"/>
                    </a:lnTo>
                    <a:lnTo>
                      <a:pt x="186" y="78"/>
                    </a:lnTo>
                    <a:lnTo>
                      <a:pt x="199" y="69"/>
                    </a:lnTo>
                    <a:lnTo>
                      <a:pt x="227" y="53"/>
                    </a:lnTo>
                    <a:lnTo>
                      <a:pt x="256" y="39"/>
                    </a:lnTo>
                    <a:lnTo>
                      <a:pt x="270" y="32"/>
                    </a:lnTo>
                    <a:lnTo>
                      <a:pt x="285" y="26"/>
                    </a:lnTo>
                    <a:lnTo>
                      <a:pt x="299" y="20"/>
                    </a:lnTo>
                    <a:lnTo>
                      <a:pt x="314" y="15"/>
                    </a:lnTo>
                    <a:lnTo>
                      <a:pt x="328" y="11"/>
                    </a:lnTo>
                    <a:lnTo>
                      <a:pt x="343" y="7"/>
                    </a:lnTo>
                    <a:lnTo>
                      <a:pt x="358" y="4"/>
                    </a:lnTo>
                    <a:lnTo>
                      <a:pt x="372" y="2"/>
                    </a:lnTo>
                    <a:lnTo>
                      <a:pt x="387" y="1"/>
                    </a:lnTo>
                    <a:lnTo>
                      <a:pt x="40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ctr"/>
                <a:endParaRPr lang="en-US" sz="1200" dirty="0"/>
              </a:p>
            </p:txBody>
          </p:sp>
          <p:sp>
            <p:nvSpPr>
              <p:cNvPr id="24" name="Freeform 12">
                <a:extLst>
                  <a:ext uri="{FF2B5EF4-FFF2-40B4-BE49-F238E27FC236}">
                    <a16:creationId xmlns:a16="http://schemas.microsoft.com/office/drawing/2014/main" id="{78347B74-5010-B77E-0C4D-FABB29B07449}"/>
                  </a:ext>
                </a:extLst>
              </p:cNvPr>
              <p:cNvSpPr>
                <a:spLocks noEditPoints="1"/>
              </p:cNvSpPr>
              <p:nvPr/>
            </p:nvSpPr>
            <p:spPr bwMode="auto">
              <a:xfrm>
                <a:off x="4372361" y="2644705"/>
                <a:ext cx="347664" cy="350839"/>
              </a:xfrm>
              <a:custGeom>
                <a:avLst/>
                <a:gdLst/>
                <a:ahLst/>
                <a:cxnLst>
                  <a:cxn ang="0">
                    <a:pos x="144" y="43"/>
                  </a:cxn>
                  <a:cxn ang="0">
                    <a:pos x="132" y="48"/>
                  </a:cxn>
                  <a:cxn ang="0">
                    <a:pos x="123" y="58"/>
                  </a:cxn>
                  <a:cxn ang="0">
                    <a:pos x="117" y="70"/>
                  </a:cxn>
                  <a:cxn ang="0">
                    <a:pos x="117" y="84"/>
                  </a:cxn>
                  <a:cxn ang="0">
                    <a:pos x="123" y="96"/>
                  </a:cxn>
                  <a:cxn ang="0">
                    <a:pos x="132" y="105"/>
                  </a:cxn>
                  <a:cxn ang="0">
                    <a:pos x="144" y="110"/>
                  </a:cxn>
                  <a:cxn ang="0">
                    <a:pos x="158" y="110"/>
                  </a:cxn>
                  <a:cxn ang="0">
                    <a:pos x="170" y="105"/>
                  </a:cxn>
                  <a:cxn ang="0">
                    <a:pos x="179" y="96"/>
                  </a:cxn>
                  <a:cxn ang="0">
                    <a:pos x="184" y="84"/>
                  </a:cxn>
                  <a:cxn ang="0">
                    <a:pos x="184" y="70"/>
                  </a:cxn>
                  <a:cxn ang="0">
                    <a:pos x="179" y="58"/>
                  </a:cxn>
                  <a:cxn ang="0">
                    <a:pos x="170" y="48"/>
                  </a:cxn>
                  <a:cxn ang="0">
                    <a:pos x="158" y="43"/>
                  </a:cxn>
                  <a:cxn ang="0">
                    <a:pos x="109" y="0"/>
                  </a:cxn>
                  <a:cxn ang="0">
                    <a:pos x="134" y="3"/>
                  </a:cxn>
                  <a:cxn ang="0">
                    <a:pos x="158" y="12"/>
                  </a:cxn>
                  <a:cxn ang="0">
                    <a:pos x="178" y="25"/>
                  </a:cxn>
                  <a:cxn ang="0">
                    <a:pos x="195" y="42"/>
                  </a:cxn>
                  <a:cxn ang="0">
                    <a:pos x="208" y="62"/>
                  </a:cxn>
                  <a:cxn ang="0">
                    <a:pos x="216" y="86"/>
                  </a:cxn>
                  <a:cxn ang="0">
                    <a:pos x="219" y="111"/>
                  </a:cxn>
                  <a:cxn ang="0">
                    <a:pos x="216" y="136"/>
                  </a:cxn>
                  <a:cxn ang="0">
                    <a:pos x="208" y="159"/>
                  </a:cxn>
                  <a:cxn ang="0">
                    <a:pos x="195" y="180"/>
                  </a:cxn>
                  <a:cxn ang="0">
                    <a:pos x="178" y="197"/>
                  </a:cxn>
                  <a:cxn ang="0">
                    <a:pos x="158" y="210"/>
                  </a:cxn>
                  <a:cxn ang="0">
                    <a:pos x="134" y="218"/>
                  </a:cxn>
                  <a:cxn ang="0">
                    <a:pos x="109" y="221"/>
                  </a:cxn>
                  <a:cxn ang="0">
                    <a:pos x="84" y="218"/>
                  </a:cxn>
                  <a:cxn ang="0">
                    <a:pos x="61" y="210"/>
                  </a:cxn>
                  <a:cxn ang="0">
                    <a:pos x="41" y="197"/>
                  </a:cxn>
                  <a:cxn ang="0">
                    <a:pos x="24" y="180"/>
                  </a:cxn>
                  <a:cxn ang="0">
                    <a:pos x="11" y="159"/>
                  </a:cxn>
                  <a:cxn ang="0">
                    <a:pos x="2" y="136"/>
                  </a:cxn>
                  <a:cxn ang="0">
                    <a:pos x="0" y="111"/>
                  </a:cxn>
                  <a:cxn ang="0">
                    <a:pos x="2" y="86"/>
                  </a:cxn>
                  <a:cxn ang="0">
                    <a:pos x="11" y="62"/>
                  </a:cxn>
                  <a:cxn ang="0">
                    <a:pos x="24" y="42"/>
                  </a:cxn>
                  <a:cxn ang="0">
                    <a:pos x="41" y="25"/>
                  </a:cxn>
                  <a:cxn ang="0">
                    <a:pos x="61" y="12"/>
                  </a:cxn>
                  <a:cxn ang="0">
                    <a:pos x="84" y="3"/>
                  </a:cxn>
                  <a:cxn ang="0">
                    <a:pos x="109" y="0"/>
                  </a:cxn>
                </a:cxnLst>
                <a:rect l="0" t="0" r="r" b="b"/>
                <a:pathLst>
                  <a:path w="219" h="221">
                    <a:moveTo>
                      <a:pt x="151" y="43"/>
                    </a:moveTo>
                    <a:lnTo>
                      <a:pt x="144" y="43"/>
                    </a:lnTo>
                    <a:lnTo>
                      <a:pt x="138" y="45"/>
                    </a:lnTo>
                    <a:lnTo>
                      <a:pt x="132" y="48"/>
                    </a:lnTo>
                    <a:lnTo>
                      <a:pt x="127" y="53"/>
                    </a:lnTo>
                    <a:lnTo>
                      <a:pt x="123" y="58"/>
                    </a:lnTo>
                    <a:lnTo>
                      <a:pt x="119" y="63"/>
                    </a:lnTo>
                    <a:lnTo>
                      <a:pt x="117" y="70"/>
                    </a:lnTo>
                    <a:lnTo>
                      <a:pt x="117" y="77"/>
                    </a:lnTo>
                    <a:lnTo>
                      <a:pt x="117" y="84"/>
                    </a:lnTo>
                    <a:lnTo>
                      <a:pt x="119" y="90"/>
                    </a:lnTo>
                    <a:lnTo>
                      <a:pt x="123" y="96"/>
                    </a:lnTo>
                    <a:lnTo>
                      <a:pt x="127" y="101"/>
                    </a:lnTo>
                    <a:lnTo>
                      <a:pt x="132" y="105"/>
                    </a:lnTo>
                    <a:lnTo>
                      <a:pt x="138" y="109"/>
                    </a:lnTo>
                    <a:lnTo>
                      <a:pt x="144" y="110"/>
                    </a:lnTo>
                    <a:lnTo>
                      <a:pt x="151" y="111"/>
                    </a:lnTo>
                    <a:lnTo>
                      <a:pt x="158" y="110"/>
                    </a:lnTo>
                    <a:lnTo>
                      <a:pt x="164" y="109"/>
                    </a:lnTo>
                    <a:lnTo>
                      <a:pt x="170" y="105"/>
                    </a:lnTo>
                    <a:lnTo>
                      <a:pt x="175" y="101"/>
                    </a:lnTo>
                    <a:lnTo>
                      <a:pt x="179" y="96"/>
                    </a:lnTo>
                    <a:lnTo>
                      <a:pt x="182" y="90"/>
                    </a:lnTo>
                    <a:lnTo>
                      <a:pt x="184" y="84"/>
                    </a:lnTo>
                    <a:lnTo>
                      <a:pt x="185" y="77"/>
                    </a:lnTo>
                    <a:lnTo>
                      <a:pt x="184" y="70"/>
                    </a:lnTo>
                    <a:lnTo>
                      <a:pt x="182" y="63"/>
                    </a:lnTo>
                    <a:lnTo>
                      <a:pt x="179" y="58"/>
                    </a:lnTo>
                    <a:lnTo>
                      <a:pt x="175" y="53"/>
                    </a:lnTo>
                    <a:lnTo>
                      <a:pt x="170" y="48"/>
                    </a:lnTo>
                    <a:lnTo>
                      <a:pt x="164" y="45"/>
                    </a:lnTo>
                    <a:lnTo>
                      <a:pt x="158" y="43"/>
                    </a:lnTo>
                    <a:lnTo>
                      <a:pt x="151" y="43"/>
                    </a:lnTo>
                    <a:close/>
                    <a:moveTo>
                      <a:pt x="109" y="0"/>
                    </a:moveTo>
                    <a:lnTo>
                      <a:pt x="122" y="1"/>
                    </a:lnTo>
                    <a:lnTo>
                      <a:pt x="134" y="3"/>
                    </a:lnTo>
                    <a:lnTo>
                      <a:pt x="146" y="7"/>
                    </a:lnTo>
                    <a:lnTo>
                      <a:pt x="158" y="12"/>
                    </a:lnTo>
                    <a:lnTo>
                      <a:pt x="168" y="18"/>
                    </a:lnTo>
                    <a:lnTo>
                      <a:pt x="178" y="25"/>
                    </a:lnTo>
                    <a:lnTo>
                      <a:pt x="187" y="33"/>
                    </a:lnTo>
                    <a:lnTo>
                      <a:pt x="195" y="42"/>
                    </a:lnTo>
                    <a:lnTo>
                      <a:pt x="202" y="52"/>
                    </a:lnTo>
                    <a:lnTo>
                      <a:pt x="208" y="62"/>
                    </a:lnTo>
                    <a:lnTo>
                      <a:pt x="213" y="74"/>
                    </a:lnTo>
                    <a:lnTo>
                      <a:pt x="216" y="86"/>
                    </a:lnTo>
                    <a:lnTo>
                      <a:pt x="218" y="98"/>
                    </a:lnTo>
                    <a:lnTo>
                      <a:pt x="219" y="111"/>
                    </a:lnTo>
                    <a:lnTo>
                      <a:pt x="218" y="124"/>
                    </a:lnTo>
                    <a:lnTo>
                      <a:pt x="216" y="136"/>
                    </a:lnTo>
                    <a:lnTo>
                      <a:pt x="213" y="148"/>
                    </a:lnTo>
                    <a:lnTo>
                      <a:pt x="208" y="159"/>
                    </a:lnTo>
                    <a:lnTo>
                      <a:pt x="202" y="170"/>
                    </a:lnTo>
                    <a:lnTo>
                      <a:pt x="195" y="180"/>
                    </a:lnTo>
                    <a:lnTo>
                      <a:pt x="187" y="189"/>
                    </a:lnTo>
                    <a:lnTo>
                      <a:pt x="178" y="197"/>
                    </a:lnTo>
                    <a:lnTo>
                      <a:pt x="168" y="204"/>
                    </a:lnTo>
                    <a:lnTo>
                      <a:pt x="158" y="210"/>
                    </a:lnTo>
                    <a:lnTo>
                      <a:pt x="146" y="215"/>
                    </a:lnTo>
                    <a:lnTo>
                      <a:pt x="134" y="218"/>
                    </a:lnTo>
                    <a:lnTo>
                      <a:pt x="122" y="220"/>
                    </a:lnTo>
                    <a:lnTo>
                      <a:pt x="109" y="221"/>
                    </a:lnTo>
                    <a:lnTo>
                      <a:pt x="97" y="220"/>
                    </a:lnTo>
                    <a:lnTo>
                      <a:pt x="84" y="218"/>
                    </a:lnTo>
                    <a:lnTo>
                      <a:pt x="72" y="215"/>
                    </a:lnTo>
                    <a:lnTo>
                      <a:pt x="61" y="210"/>
                    </a:lnTo>
                    <a:lnTo>
                      <a:pt x="51" y="204"/>
                    </a:lnTo>
                    <a:lnTo>
                      <a:pt x="41" y="197"/>
                    </a:lnTo>
                    <a:lnTo>
                      <a:pt x="32" y="189"/>
                    </a:lnTo>
                    <a:lnTo>
                      <a:pt x="24" y="180"/>
                    </a:lnTo>
                    <a:lnTo>
                      <a:pt x="17" y="170"/>
                    </a:lnTo>
                    <a:lnTo>
                      <a:pt x="11" y="159"/>
                    </a:lnTo>
                    <a:lnTo>
                      <a:pt x="6" y="148"/>
                    </a:lnTo>
                    <a:lnTo>
                      <a:pt x="2" y="136"/>
                    </a:lnTo>
                    <a:lnTo>
                      <a:pt x="0" y="124"/>
                    </a:lnTo>
                    <a:lnTo>
                      <a:pt x="0" y="111"/>
                    </a:lnTo>
                    <a:lnTo>
                      <a:pt x="0" y="98"/>
                    </a:lnTo>
                    <a:lnTo>
                      <a:pt x="2" y="86"/>
                    </a:lnTo>
                    <a:lnTo>
                      <a:pt x="6" y="74"/>
                    </a:lnTo>
                    <a:lnTo>
                      <a:pt x="11" y="62"/>
                    </a:lnTo>
                    <a:lnTo>
                      <a:pt x="17" y="52"/>
                    </a:lnTo>
                    <a:lnTo>
                      <a:pt x="24" y="42"/>
                    </a:lnTo>
                    <a:lnTo>
                      <a:pt x="32" y="33"/>
                    </a:lnTo>
                    <a:lnTo>
                      <a:pt x="41" y="25"/>
                    </a:lnTo>
                    <a:lnTo>
                      <a:pt x="51" y="18"/>
                    </a:lnTo>
                    <a:lnTo>
                      <a:pt x="61" y="12"/>
                    </a:lnTo>
                    <a:lnTo>
                      <a:pt x="72" y="7"/>
                    </a:lnTo>
                    <a:lnTo>
                      <a:pt x="84" y="3"/>
                    </a:lnTo>
                    <a:lnTo>
                      <a:pt x="97" y="1"/>
                    </a:lnTo>
                    <a:lnTo>
                      <a:pt x="10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ctr"/>
                <a:endParaRPr lang="en-US" sz="1200" dirty="0"/>
              </a:p>
            </p:txBody>
          </p:sp>
        </p:grpSp>
      </p:grpSp>
    </p:spTree>
    <p:extLst>
      <p:ext uri="{BB962C8B-B14F-4D97-AF65-F5344CB8AC3E}">
        <p14:creationId xmlns:p14="http://schemas.microsoft.com/office/powerpoint/2010/main" val="3742098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6677"/>
        </a:solidFill>
        <a:effectLst/>
      </p:bgPr>
    </p:bg>
    <p:spTree>
      <p:nvGrpSpPr>
        <p:cNvPr id="1" name=""/>
        <p:cNvGrpSpPr/>
        <p:nvPr/>
      </p:nvGrpSpPr>
      <p:grpSpPr>
        <a:xfrm>
          <a:off x="0" y="0"/>
          <a:ext cx="0" cy="0"/>
          <a:chOff x="0" y="0"/>
          <a:chExt cx="0" cy="0"/>
        </a:xfrm>
      </p:grpSpPr>
      <p:pic>
        <p:nvPicPr>
          <p:cNvPr id="8" name="Picture 7" descr="A picture containing person&#10;&#10;Description automatically generated">
            <a:extLst>
              <a:ext uri="{FF2B5EF4-FFF2-40B4-BE49-F238E27FC236}">
                <a16:creationId xmlns:a16="http://schemas.microsoft.com/office/drawing/2014/main" id="{6EC56D19-E8E0-1842-811B-62FE2773A5EF}"/>
              </a:ext>
            </a:extLst>
          </p:cNvPr>
          <p:cNvPicPr>
            <a:picLocks noChangeAspect="1"/>
          </p:cNvPicPr>
          <p:nvPr/>
        </p:nvPicPr>
        <p:blipFill rotWithShape="1">
          <a:blip r:embed="rId3">
            <a:alphaModFix amt="54000"/>
            <a:extLst>
              <a:ext uri="{BEBA8EAE-BF5A-486C-A8C5-ECC9F3942E4B}">
                <a14:imgProps xmlns:a14="http://schemas.microsoft.com/office/drawing/2010/main">
                  <a14:imgLayer r:embed="rId4">
                    <a14:imgEffect>
                      <a14:saturation sat="0"/>
                    </a14:imgEffect>
                  </a14:imgLayer>
                </a14:imgProps>
              </a:ext>
            </a:extLst>
          </a:blip>
          <a:srcRect t="6224" r="1035" b="10293"/>
          <a:stretch/>
        </p:blipFill>
        <p:spPr>
          <a:xfrm>
            <a:off x="-1" y="0"/>
            <a:ext cx="12192001" cy="6858000"/>
          </a:xfrm>
          <a:prstGeom prst="rect">
            <a:avLst/>
          </a:prstGeom>
        </p:spPr>
      </p:pic>
      <p:sp>
        <p:nvSpPr>
          <p:cNvPr id="4" name="TextBox 3">
            <a:extLst>
              <a:ext uri="{FF2B5EF4-FFF2-40B4-BE49-F238E27FC236}">
                <a16:creationId xmlns:a16="http://schemas.microsoft.com/office/drawing/2014/main" id="{9FE2F638-602B-2447-B69D-5C4CF8E5077E}"/>
              </a:ext>
            </a:extLst>
          </p:cNvPr>
          <p:cNvSpPr txBox="1"/>
          <p:nvPr/>
        </p:nvSpPr>
        <p:spPr>
          <a:xfrm>
            <a:off x="873211" y="1317812"/>
            <a:ext cx="10605616" cy="907803"/>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Roboto Regular" charset="0"/>
              <a:ea typeface="+mn-ea"/>
              <a:cs typeface="Roboto Regular" charset="0"/>
            </a:endParaRPr>
          </a:p>
        </p:txBody>
      </p:sp>
      <p:sp>
        <p:nvSpPr>
          <p:cNvPr id="15" name="TextBox 14">
            <a:extLst>
              <a:ext uri="{FF2B5EF4-FFF2-40B4-BE49-F238E27FC236}">
                <a16:creationId xmlns:a16="http://schemas.microsoft.com/office/drawing/2014/main" id="{7C4521E4-5BB8-9C47-9846-9EDDC20EF7E9}"/>
              </a:ext>
            </a:extLst>
          </p:cNvPr>
          <p:cNvSpPr txBox="1"/>
          <p:nvPr/>
        </p:nvSpPr>
        <p:spPr>
          <a:xfrm>
            <a:off x="873211" y="3206600"/>
            <a:ext cx="7294880" cy="2510779"/>
          </a:xfrm>
          <a:prstGeom prst="rect">
            <a:avLst/>
          </a:prstGeom>
          <a:noFill/>
        </p:spPr>
        <p:txBody>
          <a:bodyPr wrap="square" rtlCol="0" anchor="b" anchorCtr="0">
            <a:noAutofit/>
          </a:bodyPr>
          <a:lstStyle/>
          <a:p>
            <a:pPr lvl="0" defTabSz="914377">
              <a:spcBef>
                <a:spcPts val="1000"/>
              </a:spcBef>
              <a:spcAft>
                <a:spcPts val="1000"/>
              </a:spcAft>
              <a:buClr>
                <a:schemeClr val="bg1"/>
              </a:buClr>
            </a:pPr>
            <a:r>
              <a:rPr lang="el-GR" sz="3600" b="1" dirty="0">
                <a:solidFill>
                  <a:schemeClr val="bg1"/>
                </a:solidFill>
                <a:latin typeface="Roboto" panose="02000000000000000000" pitchFamily="2" charset="0"/>
                <a:ea typeface="Roboto" panose="02000000000000000000" pitchFamily="2" charset="0"/>
                <a:cs typeface="Roboto" panose="02000000000000000000" pitchFamily="2" charset="0"/>
              </a:rPr>
              <a:t>04 Εκσυγχρονισμός ΔΟΑΤΑΠ</a:t>
            </a:r>
          </a:p>
        </p:txBody>
      </p:sp>
    </p:spTree>
    <p:extLst>
      <p:ext uri="{BB962C8B-B14F-4D97-AF65-F5344CB8AC3E}">
        <p14:creationId xmlns:p14="http://schemas.microsoft.com/office/powerpoint/2010/main" val="22732051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1"/>
            <a:ext cx="12246838" cy="6886695"/>
          </a:xfrm>
        </p:spPr>
      </p:pic>
    </p:spTree>
    <p:extLst>
      <p:ext uri="{BB962C8B-B14F-4D97-AF65-F5344CB8AC3E}">
        <p14:creationId xmlns:p14="http://schemas.microsoft.com/office/powerpoint/2010/main" val="12899543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00"/>
        <p:cNvGrpSpPr/>
        <p:nvPr/>
      </p:nvGrpSpPr>
      <p:grpSpPr>
        <a:xfrm>
          <a:off x="0" y="0"/>
          <a:ext cx="0" cy="0"/>
          <a:chOff x="0" y="0"/>
          <a:chExt cx="0" cy="0"/>
        </a:xfrm>
      </p:grpSpPr>
      <p:sp>
        <p:nvSpPr>
          <p:cNvPr id="8" name="Rectangle 7">
            <a:extLst>
              <a:ext uri="{FF2B5EF4-FFF2-40B4-BE49-F238E27FC236}">
                <a16:creationId xmlns:a16="http://schemas.microsoft.com/office/drawing/2014/main" id="{301A2D05-0980-2A4C-AB88-24943C5E90E3}"/>
              </a:ext>
            </a:extLst>
          </p:cNvPr>
          <p:cNvSpPr/>
          <p:nvPr/>
        </p:nvSpPr>
        <p:spPr>
          <a:xfrm>
            <a:off x="0" y="0"/>
            <a:ext cx="12192000" cy="491677"/>
          </a:xfrm>
          <a:prstGeom prst="rect">
            <a:avLst/>
          </a:prstGeom>
          <a:solidFill>
            <a:srgbClr val="4EE6DC"/>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7CCA62">
                    <a:lumMod val="60000"/>
                    <a:lumOff val="40000"/>
                  </a:srgbClr>
                </a:solidFill>
              </a:ln>
              <a:noFill/>
              <a:effectLst/>
              <a:uLnTx/>
              <a:uFillTx/>
              <a:latin typeface="Arial" panose="020B0604020202020204"/>
              <a:ea typeface="+mn-ea"/>
              <a:cs typeface="+mn-cs"/>
            </a:endParaRPr>
          </a:p>
        </p:txBody>
      </p:sp>
      <p:sp>
        <p:nvSpPr>
          <p:cNvPr id="40" name="Rectangle 39">
            <a:extLst>
              <a:ext uri="{FF2B5EF4-FFF2-40B4-BE49-F238E27FC236}">
                <a16:creationId xmlns:a16="http://schemas.microsoft.com/office/drawing/2014/main" id="{73FF81AE-F7DE-244E-B05C-2A462EC54E8D}"/>
              </a:ext>
            </a:extLst>
          </p:cNvPr>
          <p:cNvSpPr/>
          <p:nvPr/>
        </p:nvSpPr>
        <p:spPr>
          <a:xfrm>
            <a:off x="375137" y="125601"/>
            <a:ext cx="2012089" cy="261610"/>
          </a:xfrm>
          <a:prstGeom prst="rect">
            <a:avLst/>
          </a:prstGeom>
        </p:spPr>
        <p:txBody>
          <a:bodyPr wrap="none">
            <a:spAutoFit/>
          </a:bodyPr>
          <a:lstStyle/>
          <a:p>
            <a:pPr lvl="0" defTabSz="914377">
              <a:spcBef>
                <a:spcPts val="1000"/>
              </a:spcBef>
              <a:spcAft>
                <a:spcPts val="1000"/>
              </a:spcAft>
              <a:buClr>
                <a:prstClr val="white"/>
              </a:buClr>
            </a:pPr>
            <a:r>
              <a:rPr lang="el-GR" sz="1100" b="1" dirty="0">
                <a:solidFill>
                  <a:srgbClr val="021559"/>
                </a:solidFill>
                <a:latin typeface="Roboto" panose="02000000000000000000" pitchFamily="2" charset="0"/>
                <a:ea typeface="Roboto" panose="02000000000000000000" pitchFamily="2" charset="0"/>
                <a:cs typeface="Roboto" panose="02000000000000000000" pitchFamily="2" charset="0"/>
              </a:rPr>
              <a:t>ΕΚΣΥΓΧΡΟΝΙΣΜΟΣ ΔΟΑΤΑΠ</a:t>
            </a:r>
          </a:p>
        </p:txBody>
      </p:sp>
      <p:pic>
        <p:nvPicPr>
          <p:cNvPr id="20" name="Picture 19">
            <a:extLst>
              <a:ext uri="{FF2B5EF4-FFF2-40B4-BE49-F238E27FC236}">
                <a16:creationId xmlns:a16="http://schemas.microsoft.com/office/drawing/2014/main" id="{0D29D613-7ECD-EA4F-AC8E-86039C4F8B30}"/>
              </a:ext>
            </a:extLst>
          </p:cNvPr>
          <p:cNvPicPr>
            <a:picLocks noChangeAspect="1"/>
          </p:cNvPicPr>
          <p:nvPr/>
        </p:nvPicPr>
        <p:blipFill>
          <a:blip r:embed="rId4"/>
          <a:stretch>
            <a:fillRect/>
          </a:stretch>
        </p:blipFill>
        <p:spPr>
          <a:xfrm>
            <a:off x="180000" y="6300000"/>
            <a:ext cx="2387678" cy="432000"/>
          </a:xfrm>
          <a:prstGeom prst="rect">
            <a:avLst/>
          </a:prstGeom>
        </p:spPr>
      </p:pic>
      <p:sp>
        <p:nvSpPr>
          <p:cNvPr id="21" name="Google Shape;232;p34">
            <a:extLst>
              <a:ext uri="{FF2B5EF4-FFF2-40B4-BE49-F238E27FC236}">
                <a16:creationId xmlns:a16="http://schemas.microsoft.com/office/drawing/2014/main" id="{29AD8478-F143-AB4E-A510-E097D7C7A1EC}"/>
              </a:ext>
            </a:extLst>
          </p:cNvPr>
          <p:cNvSpPr txBox="1"/>
          <p:nvPr/>
        </p:nvSpPr>
        <p:spPr>
          <a:xfrm>
            <a:off x="375138" y="1690064"/>
            <a:ext cx="11315418" cy="2332406"/>
          </a:xfrm>
          <a:prstGeom prst="rect">
            <a:avLst/>
          </a:prstGeom>
          <a:noFill/>
          <a:ln>
            <a:noFill/>
          </a:ln>
        </p:spPr>
        <p:txBody>
          <a:bodyPr spcFirstLastPara="1" wrap="square" lIns="121900" tIns="121900" rIns="121900" bIns="121900" anchor="t" anchorCtr="0">
            <a:noAutofit/>
          </a:bodyPr>
          <a:lstStyle/>
          <a:p>
            <a:r>
              <a:rPr lang="el-GR" b="1" dirty="0">
                <a:solidFill>
                  <a:schemeClr val="bg1"/>
                </a:solidFill>
                <a:latin typeface="Roboto" panose="02000000000000000000" pitchFamily="2" charset="0"/>
                <a:ea typeface="Roboto" panose="02000000000000000000" pitchFamily="2" charset="0"/>
                <a:cs typeface="Calibri" panose="020F0502020204030204" pitchFamily="34" charset="0"/>
              </a:rPr>
              <a:t>Άξονας 1</a:t>
            </a:r>
          </a:p>
          <a:p>
            <a:r>
              <a:rPr lang="el-GR" b="1" dirty="0">
                <a:solidFill>
                  <a:schemeClr val="bg1"/>
                </a:solidFill>
                <a:latin typeface="Roboto" panose="02000000000000000000" pitchFamily="2" charset="0"/>
                <a:ea typeface="Roboto" panose="02000000000000000000" pitchFamily="2" charset="0"/>
                <a:cs typeface="Calibri" panose="020F0502020204030204" pitchFamily="34" charset="0"/>
              </a:rPr>
              <a:t>Α</a:t>
            </a:r>
            <a:r>
              <a:rPr lang="el-GR" dirty="0">
                <a:solidFill>
                  <a:schemeClr val="bg1"/>
                </a:solidFill>
                <a:latin typeface="Roboto" panose="02000000000000000000" pitchFamily="2" charset="0"/>
                <a:ea typeface="Roboto" panose="02000000000000000000" pitchFamily="2" charset="0"/>
                <a:cs typeface="Calibri" panose="020F0502020204030204" pitchFamily="34" charset="0"/>
              </a:rPr>
              <a:t>καδημαϊκή αναγνώριση τίτλου σπουδών </a:t>
            </a:r>
            <a:r>
              <a:rPr lang="el-GR" b="1" dirty="0">
                <a:solidFill>
                  <a:schemeClr val="bg1"/>
                </a:solidFill>
                <a:latin typeface="Roboto" panose="02000000000000000000" pitchFamily="2" charset="0"/>
                <a:ea typeface="Roboto" panose="02000000000000000000" pitchFamily="2" charset="0"/>
                <a:cs typeface="Calibri" panose="020F0502020204030204" pitchFamily="34" charset="0"/>
              </a:rPr>
              <a:t>για τη συνέχιση των σπουδών </a:t>
            </a:r>
            <a:r>
              <a:rPr lang="el-GR" dirty="0">
                <a:solidFill>
                  <a:schemeClr val="bg1"/>
                </a:solidFill>
                <a:latin typeface="Roboto" panose="02000000000000000000" pitchFamily="2" charset="0"/>
                <a:ea typeface="Roboto" panose="02000000000000000000" pitchFamily="2" charset="0"/>
                <a:cs typeface="Calibri" panose="020F0502020204030204" pitchFamily="34" charset="0"/>
              </a:rPr>
              <a:t>σε επόμενο κύκλο </a:t>
            </a:r>
          </a:p>
          <a:p>
            <a:endParaRPr lang="el-GR" dirty="0">
              <a:solidFill>
                <a:schemeClr val="bg1"/>
              </a:solidFill>
              <a:latin typeface="Roboto" panose="02000000000000000000" pitchFamily="2" charset="0"/>
              <a:ea typeface="Roboto" panose="02000000000000000000" pitchFamily="2" charset="0"/>
              <a:cs typeface="Calibri" panose="020F0502020204030204" pitchFamily="34" charset="0"/>
            </a:endParaRPr>
          </a:p>
          <a:p>
            <a:r>
              <a:rPr lang="el-GR" b="1" dirty="0">
                <a:solidFill>
                  <a:schemeClr val="bg1"/>
                </a:solidFill>
                <a:latin typeface="Roboto" panose="02000000000000000000" pitchFamily="2" charset="0"/>
                <a:ea typeface="Roboto" panose="02000000000000000000" pitchFamily="2" charset="0"/>
                <a:cs typeface="Calibri" panose="020F0502020204030204" pitchFamily="34" charset="0"/>
              </a:rPr>
              <a:t>Άξονας 2</a:t>
            </a:r>
          </a:p>
          <a:p>
            <a:r>
              <a:rPr lang="el-GR" dirty="0">
                <a:solidFill>
                  <a:schemeClr val="bg1"/>
                </a:solidFill>
                <a:latin typeface="Roboto" panose="02000000000000000000" pitchFamily="2" charset="0"/>
                <a:ea typeface="Roboto" panose="02000000000000000000" pitchFamily="2" charset="0"/>
                <a:cs typeface="Calibri" panose="020F0502020204030204" pitchFamily="34" charset="0"/>
              </a:rPr>
              <a:t>Αναγνώριση ακαδημαϊκού τίτλου σπουδών που επιτρέπει την </a:t>
            </a:r>
            <a:r>
              <a:rPr lang="el-GR" b="1" dirty="0">
                <a:solidFill>
                  <a:schemeClr val="bg1"/>
                </a:solidFill>
                <a:latin typeface="Roboto" panose="02000000000000000000" pitchFamily="2" charset="0"/>
                <a:ea typeface="Roboto" panose="02000000000000000000" pitchFamily="2" charset="0"/>
                <a:cs typeface="Calibri" panose="020F0502020204030204" pitchFamily="34" charset="0"/>
              </a:rPr>
              <a:t>πρόσβαση στην αγορά εργασίας</a:t>
            </a:r>
          </a:p>
          <a:p>
            <a:endParaRPr lang="el-GR" b="1" dirty="0">
              <a:solidFill>
                <a:schemeClr val="bg1"/>
              </a:solidFill>
              <a:latin typeface="Roboto" panose="02000000000000000000" pitchFamily="2" charset="0"/>
              <a:ea typeface="Roboto" panose="02000000000000000000" pitchFamily="2" charset="0"/>
              <a:cs typeface="Calibri" panose="020F0502020204030204" pitchFamily="34" charset="0"/>
            </a:endParaRPr>
          </a:p>
          <a:p>
            <a:endParaRPr lang="el-GR" dirty="0">
              <a:solidFill>
                <a:schemeClr val="bg1"/>
              </a:solidFill>
              <a:latin typeface="Roboto" panose="02000000000000000000" pitchFamily="2" charset="0"/>
              <a:ea typeface="Roboto" panose="02000000000000000000" pitchFamily="2" charset="0"/>
              <a:cs typeface="Calibri" panose="020F0502020204030204" pitchFamily="34" charset="0"/>
            </a:endParaRPr>
          </a:p>
        </p:txBody>
      </p:sp>
      <p:sp>
        <p:nvSpPr>
          <p:cNvPr id="7" name="TextBox 6">
            <a:extLst>
              <a:ext uri="{FF2B5EF4-FFF2-40B4-BE49-F238E27FC236}">
                <a16:creationId xmlns:a16="http://schemas.microsoft.com/office/drawing/2014/main" id="{17B6CCF7-9DCF-3343-8FFA-D669ACB071A3}"/>
              </a:ext>
            </a:extLst>
          </p:cNvPr>
          <p:cNvSpPr txBox="1"/>
          <p:nvPr/>
        </p:nvSpPr>
        <p:spPr>
          <a:xfrm>
            <a:off x="396259" y="849999"/>
            <a:ext cx="6363912" cy="830997"/>
          </a:xfrm>
          <a:prstGeom prst="rect">
            <a:avLst/>
          </a:prstGeom>
          <a:noFill/>
        </p:spPr>
        <p:txBody>
          <a:bodyPr wrap="square" rtlCol="0">
            <a:spAutoFit/>
          </a:bodyPr>
          <a:lstStyle/>
          <a:p>
            <a:pPr lvl="0"/>
            <a:r>
              <a:rPr lang="el-GR" sz="2400" b="1" dirty="0">
                <a:solidFill>
                  <a:srgbClr val="56FFF2"/>
                </a:solidFill>
                <a:latin typeface="Roboto" panose="02000000000000000000" pitchFamily="2" charset="0"/>
                <a:ea typeface="Roboto" panose="02000000000000000000" pitchFamily="2" charset="0"/>
              </a:rPr>
              <a:t>Νέο πλαίσιο ακαδημαϊκής αναγνώρισης τίτλων σπουδών σε 2 άξονες </a:t>
            </a:r>
          </a:p>
        </p:txBody>
      </p:sp>
    </p:spTree>
    <p:extLst>
      <p:ext uri="{BB962C8B-B14F-4D97-AF65-F5344CB8AC3E}">
        <p14:creationId xmlns:p14="http://schemas.microsoft.com/office/powerpoint/2010/main" val="35437903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00"/>
        <p:cNvGrpSpPr/>
        <p:nvPr/>
      </p:nvGrpSpPr>
      <p:grpSpPr>
        <a:xfrm>
          <a:off x="0" y="0"/>
          <a:ext cx="0" cy="0"/>
          <a:chOff x="0" y="0"/>
          <a:chExt cx="0" cy="0"/>
        </a:xfrm>
      </p:grpSpPr>
      <p:sp>
        <p:nvSpPr>
          <p:cNvPr id="29" name="TextBox 28">
            <a:extLst>
              <a:ext uri="{FF2B5EF4-FFF2-40B4-BE49-F238E27FC236}">
                <a16:creationId xmlns:a16="http://schemas.microsoft.com/office/drawing/2014/main" id="{17B6CCF7-9DCF-3343-8FFA-D669ACB071A3}"/>
              </a:ext>
            </a:extLst>
          </p:cNvPr>
          <p:cNvSpPr txBox="1"/>
          <p:nvPr/>
        </p:nvSpPr>
        <p:spPr>
          <a:xfrm>
            <a:off x="396260" y="466671"/>
            <a:ext cx="10001186" cy="1508105"/>
          </a:xfrm>
          <a:prstGeom prst="rect">
            <a:avLst/>
          </a:prstGeom>
          <a:noFill/>
        </p:spPr>
        <p:txBody>
          <a:bodyPr wrap="square" rtlCol="0">
            <a:spAutoFit/>
          </a:bodyPr>
          <a:lstStyle/>
          <a:p>
            <a:br>
              <a:rPr lang="el-GR" sz="2400" b="1" dirty="0">
                <a:solidFill>
                  <a:srgbClr val="56FFF2"/>
                </a:solidFill>
                <a:latin typeface="Roboto" panose="02000000000000000000" pitchFamily="2" charset="0"/>
                <a:ea typeface="Roboto" panose="02000000000000000000" pitchFamily="2" charset="0"/>
              </a:rPr>
            </a:br>
            <a:r>
              <a:rPr lang="el-GR" sz="2400" b="1" dirty="0">
                <a:solidFill>
                  <a:srgbClr val="56FFF2"/>
                </a:solidFill>
                <a:latin typeface="Roboto" panose="02000000000000000000" pitchFamily="2" charset="0"/>
                <a:ea typeface="Roboto" panose="02000000000000000000" pitchFamily="2" charset="0"/>
              </a:rPr>
              <a:t>Ακαδημαϊκή αναγνώριση τίτλου σπουδών για τη συνέχιση των σπουδών σε επόμενο κύκλο </a:t>
            </a:r>
          </a:p>
          <a:p>
            <a:endParaRPr lang="el-GR" sz="2000" b="1" dirty="0">
              <a:solidFill>
                <a:srgbClr val="56FFF2"/>
              </a:solidFill>
              <a:latin typeface="Roboto" panose="02000000000000000000" pitchFamily="2" charset="0"/>
              <a:ea typeface="Roboto" panose="02000000000000000000" pitchFamily="2" charset="0"/>
            </a:endParaRPr>
          </a:p>
        </p:txBody>
      </p:sp>
      <p:sp>
        <p:nvSpPr>
          <p:cNvPr id="35" name="Rectangle 34">
            <a:extLst>
              <a:ext uri="{FF2B5EF4-FFF2-40B4-BE49-F238E27FC236}">
                <a16:creationId xmlns:a16="http://schemas.microsoft.com/office/drawing/2014/main" id="{F7174B7D-46A4-99EF-F181-09BBB93E0569}"/>
              </a:ext>
            </a:extLst>
          </p:cNvPr>
          <p:cNvSpPr/>
          <p:nvPr/>
        </p:nvSpPr>
        <p:spPr>
          <a:xfrm>
            <a:off x="2649880" y="0"/>
            <a:ext cx="9542120" cy="491677"/>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7CCA62">
                    <a:lumMod val="60000"/>
                    <a:lumOff val="40000"/>
                  </a:srgbClr>
                </a:solidFill>
              </a:ln>
              <a:noFill/>
              <a:effectLst/>
              <a:uLnTx/>
              <a:uFillTx/>
              <a:latin typeface="Arial" panose="020B0604020202020204"/>
              <a:ea typeface="+mn-ea"/>
              <a:cs typeface="+mn-cs"/>
            </a:endParaRPr>
          </a:p>
        </p:txBody>
      </p:sp>
      <p:sp>
        <p:nvSpPr>
          <p:cNvPr id="34" name="Rectangle 33">
            <a:extLst>
              <a:ext uri="{FF2B5EF4-FFF2-40B4-BE49-F238E27FC236}">
                <a16:creationId xmlns:a16="http://schemas.microsoft.com/office/drawing/2014/main" id="{494463E0-55F1-48AD-AB65-0EE4001F4F3F}"/>
              </a:ext>
            </a:extLst>
          </p:cNvPr>
          <p:cNvSpPr/>
          <p:nvPr/>
        </p:nvSpPr>
        <p:spPr>
          <a:xfrm>
            <a:off x="0" y="0"/>
            <a:ext cx="2649880" cy="491677"/>
          </a:xfrm>
          <a:prstGeom prst="rect">
            <a:avLst/>
          </a:prstGeom>
          <a:solidFill>
            <a:srgbClr val="4EE6DC"/>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7CCA62">
                    <a:lumMod val="60000"/>
                    <a:lumOff val="40000"/>
                  </a:srgbClr>
                </a:solidFill>
              </a:ln>
              <a:noFill/>
              <a:effectLst/>
              <a:uLnTx/>
              <a:uFillTx/>
              <a:latin typeface="Arial" panose="020B0604020202020204"/>
              <a:ea typeface="+mn-ea"/>
              <a:cs typeface="+mn-cs"/>
            </a:endParaRPr>
          </a:p>
        </p:txBody>
      </p:sp>
      <p:sp>
        <p:nvSpPr>
          <p:cNvPr id="40" name="Rectangle 39">
            <a:extLst>
              <a:ext uri="{FF2B5EF4-FFF2-40B4-BE49-F238E27FC236}">
                <a16:creationId xmlns:a16="http://schemas.microsoft.com/office/drawing/2014/main" id="{73FF81AE-F7DE-244E-B05C-2A462EC54E8D}"/>
              </a:ext>
            </a:extLst>
          </p:cNvPr>
          <p:cNvSpPr/>
          <p:nvPr/>
        </p:nvSpPr>
        <p:spPr>
          <a:xfrm>
            <a:off x="375137" y="125601"/>
            <a:ext cx="6655989" cy="261610"/>
          </a:xfrm>
          <a:prstGeom prst="rect">
            <a:avLst/>
          </a:prstGeom>
        </p:spPr>
        <p:txBody>
          <a:bodyPr wrap="none">
            <a:spAutoFit/>
          </a:bodyPr>
          <a:lstStyle/>
          <a:p>
            <a:pPr defTabSz="914377">
              <a:spcBef>
                <a:spcPts val="1000"/>
              </a:spcBef>
              <a:spcAft>
                <a:spcPts val="1000"/>
              </a:spcAft>
              <a:buClr>
                <a:prstClr val="white"/>
              </a:buClr>
            </a:pPr>
            <a:r>
              <a:rPr lang="el-GR" sz="1100" b="1" dirty="0">
                <a:solidFill>
                  <a:srgbClr val="021559"/>
                </a:solidFill>
                <a:latin typeface="Roboto" panose="02000000000000000000" pitchFamily="2" charset="0"/>
                <a:ea typeface="Roboto" panose="02000000000000000000" pitchFamily="2" charset="0"/>
                <a:cs typeface="Roboto" panose="02000000000000000000" pitchFamily="2" charset="0"/>
              </a:rPr>
              <a:t>ΕΚΣΥΓΧΡΟΝΙΣΜΟΣ ΔΟΑΤΑΠ                    Νέο ακαδημαϊκής αναγνώρισης τίτλων σπουδών / </a:t>
            </a:r>
            <a:r>
              <a:rPr lang="el-GR" sz="1100" b="1" i="1" dirty="0">
                <a:solidFill>
                  <a:srgbClr val="021559"/>
                </a:solidFill>
                <a:latin typeface="Roboto" panose="02000000000000000000" pitchFamily="2" charset="0"/>
                <a:ea typeface="Roboto" panose="02000000000000000000" pitchFamily="2" charset="0"/>
              </a:rPr>
              <a:t>Άξονας 1</a:t>
            </a:r>
            <a:endParaRPr lang="el-GR" sz="1100" b="1" i="1" dirty="0">
              <a:solidFill>
                <a:srgbClr val="021559"/>
              </a:solidFill>
              <a:latin typeface="Roboto" panose="02000000000000000000" pitchFamily="2" charset="0"/>
              <a:ea typeface="Roboto" panose="02000000000000000000" pitchFamily="2" charset="0"/>
              <a:cs typeface="Roboto" panose="02000000000000000000" pitchFamily="2" charset="0"/>
            </a:endParaRPr>
          </a:p>
        </p:txBody>
      </p:sp>
      <p:pic>
        <p:nvPicPr>
          <p:cNvPr id="20" name="Picture 19">
            <a:extLst>
              <a:ext uri="{FF2B5EF4-FFF2-40B4-BE49-F238E27FC236}">
                <a16:creationId xmlns:a16="http://schemas.microsoft.com/office/drawing/2014/main" id="{0D29D613-7ECD-EA4F-AC8E-86039C4F8B30}"/>
              </a:ext>
            </a:extLst>
          </p:cNvPr>
          <p:cNvPicPr>
            <a:picLocks noChangeAspect="1"/>
          </p:cNvPicPr>
          <p:nvPr/>
        </p:nvPicPr>
        <p:blipFill>
          <a:blip r:embed="rId4"/>
          <a:stretch>
            <a:fillRect/>
          </a:stretch>
        </p:blipFill>
        <p:spPr>
          <a:xfrm>
            <a:off x="180000" y="6300000"/>
            <a:ext cx="2387678" cy="432000"/>
          </a:xfrm>
          <a:prstGeom prst="rect">
            <a:avLst/>
          </a:prstGeom>
        </p:spPr>
      </p:pic>
      <p:sp>
        <p:nvSpPr>
          <p:cNvPr id="21" name="Google Shape;232;p34">
            <a:extLst>
              <a:ext uri="{FF2B5EF4-FFF2-40B4-BE49-F238E27FC236}">
                <a16:creationId xmlns:a16="http://schemas.microsoft.com/office/drawing/2014/main" id="{29AD8478-F143-AB4E-A510-E097D7C7A1EC}"/>
              </a:ext>
            </a:extLst>
          </p:cNvPr>
          <p:cNvSpPr txBox="1"/>
          <p:nvPr/>
        </p:nvSpPr>
        <p:spPr>
          <a:xfrm>
            <a:off x="375137" y="1606198"/>
            <a:ext cx="10154439" cy="1016648"/>
          </a:xfrm>
          <a:prstGeom prst="rect">
            <a:avLst/>
          </a:prstGeom>
          <a:noFill/>
          <a:ln>
            <a:noFill/>
          </a:ln>
        </p:spPr>
        <p:txBody>
          <a:bodyPr spcFirstLastPara="1" wrap="square" lIns="121900" tIns="121900" rIns="121900" bIns="121900" anchor="t" anchorCtr="0">
            <a:noAutofit/>
          </a:bodyPr>
          <a:lstStyle/>
          <a:p>
            <a:pPr>
              <a:buClr>
                <a:srgbClr val="000000"/>
              </a:buClr>
              <a:defRPr/>
            </a:pPr>
            <a:r>
              <a:rPr lang="el-GR" sz="1200" b="1" dirty="0">
                <a:solidFill>
                  <a:schemeClr val="bg1"/>
                </a:solidFill>
                <a:latin typeface="Roboto" panose="02000000000000000000" pitchFamily="2" charset="0"/>
                <a:ea typeface="Roboto" panose="02000000000000000000" pitchFamily="2" charset="0"/>
              </a:rPr>
              <a:t>Κατάργηση της ατομικής αίτησης</a:t>
            </a:r>
            <a:r>
              <a:rPr lang="el-GR" sz="1200" dirty="0">
                <a:solidFill>
                  <a:schemeClr val="bg1"/>
                </a:solidFill>
                <a:latin typeface="Roboto" panose="02000000000000000000" pitchFamily="2" charset="0"/>
                <a:ea typeface="Roboto" panose="02000000000000000000" pitchFamily="2" charset="0"/>
                <a:sym typeface="Wingdings" pitchFamily="2" charset="2"/>
              </a:rPr>
              <a:t>  </a:t>
            </a:r>
            <a:r>
              <a:rPr lang="el-GR" sz="1200" dirty="0">
                <a:solidFill>
                  <a:schemeClr val="bg1"/>
                </a:solidFill>
                <a:latin typeface="Roboto" panose="02000000000000000000" pitchFamily="2" charset="0"/>
                <a:ea typeface="Roboto" panose="02000000000000000000" pitchFamily="2" charset="0"/>
              </a:rPr>
              <a:t>Δημιουργούνται (α)  </a:t>
            </a:r>
            <a:r>
              <a:rPr lang="el-GR" sz="1200" b="1" dirty="0">
                <a:solidFill>
                  <a:schemeClr val="bg1"/>
                </a:solidFill>
                <a:latin typeface="Roboto" panose="02000000000000000000" pitchFamily="2" charset="0"/>
                <a:ea typeface="Roboto" panose="02000000000000000000" pitchFamily="2" charset="0"/>
              </a:rPr>
              <a:t>Μητρώο Αναγνωρισμένων Ιδρυμάτων της </a:t>
            </a:r>
            <a:r>
              <a:rPr lang="el-GR" sz="1200" b="1" dirty="0" err="1">
                <a:solidFill>
                  <a:schemeClr val="bg1"/>
                </a:solidFill>
                <a:latin typeface="Roboto" panose="02000000000000000000" pitchFamily="2" charset="0"/>
                <a:ea typeface="Roboto" panose="02000000000000000000" pitchFamily="2" charset="0"/>
              </a:rPr>
              <a:t>αλλοδαπ</a:t>
            </a:r>
            <a:r>
              <a:rPr lang="en-US" sz="1200" b="1" dirty="0" err="1">
                <a:solidFill>
                  <a:schemeClr val="bg1"/>
                </a:solidFill>
                <a:latin typeface="Roboto" panose="02000000000000000000" pitchFamily="2" charset="0"/>
                <a:ea typeface="Roboto" panose="02000000000000000000" pitchFamily="2" charset="0"/>
              </a:rPr>
              <a:t>ή</a:t>
            </a:r>
            <a:r>
              <a:rPr lang="el-GR" sz="1200" b="1" dirty="0">
                <a:solidFill>
                  <a:schemeClr val="bg1"/>
                </a:solidFill>
                <a:latin typeface="Roboto" panose="02000000000000000000" pitchFamily="2" charset="0"/>
                <a:ea typeface="Roboto" panose="02000000000000000000" pitchFamily="2" charset="0"/>
              </a:rPr>
              <a:t>ς</a:t>
            </a:r>
            <a:r>
              <a:rPr lang="el-GR" sz="1200" dirty="0">
                <a:solidFill>
                  <a:schemeClr val="bg1"/>
                </a:solidFill>
                <a:latin typeface="Roboto" panose="02000000000000000000" pitchFamily="2" charset="0"/>
                <a:ea typeface="Roboto" panose="02000000000000000000" pitchFamily="2" charset="0"/>
              </a:rPr>
              <a:t>, όπου η ένταξη των ιδρυμάτων γίνεται με κριτήρια διεθνή/ευρωπαϊκά, καθώς και (β) </a:t>
            </a:r>
            <a:r>
              <a:rPr lang="el-GR" sz="1200" b="1" dirty="0">
                <a:solidFill>
                  <a:schemeClr val="bg1"/>
                </a:solidFill>
                <a:latin typeface="Roboto" panose="02000000000000000000" pitchFamily="2" charset="0"/>
                <a:ea typeface="Roboto" panose="02000000000000000000" pitchFamily="2" charset="0"/>
              </a:rPr>
              <a:t>Μητρώο Τύπων Τίτλων Σπουδών Αναγνωρισμένων Ιδρυμάτων </a:t>
            </a:r>
          </a:p>
        </p:txBody>
      </p:sp>
      <p:sp>
        <p:nvSpPr>
          <p:cNvPr id="8" name="Rounded Rectangle 7">
            <a:extLst>
              <a:ext uri="{FF2B5EF4-FFF2-40B4-BE49-F238E27FC236}">
                <a16:creationId xmlns:a16="http://schemas.microsoft.com/office/drawing/2014/main" id="{6F350C12-4653-374A-9A99-084F7CEBA78B}"/>
              </a:ext>
            </a:extLst>
          </p:cNvPr>
          <p:cNvSpPr/>
          <p:nvPr/>
        </p:nvSpPr>
        <p:spPr>
          <a:xfrm>
            <a:off x="484431" y="3984183"/>
            <a:ext cx="1603011" cy="739915"/>
          </a:xfrm>
          <a:prstGeom prst="roundRect">
            <a:avLst>
              <a:gd name="adj" fmla="val 0"/>
            </a:avLst>
          </a:prstGeom>
          <a:noFill/>
          <a:ln w="12700">
            <a:solidFill>
              <a:srgbClr val="56F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100" dirty="0">
                <a:solidFill>
                  <a:schemeClr val="bg1"/>
                </a:solidFill>
              </a:rPr>
              <a:t>Τίτλος σπουδών από Πανεπιστήμιο του εξωτερικού</a:t>
            </a:r>
            <a:endParaRPr lang="el-GR" sz="1100" b="1" dirty="0">
              <a:solidFill>
                <a:schemeClr val="bg1"/>
              </a:solidFill>
            </a:endParaRPr>
          </a:p>
        </p:txBody>
      </p:sp>
      <p:sp>
        <p:nvSpPr>
          <p:cNvPr id="9" name="Rounded Rectangle 8">
            <a:extLst>
              <a:ext uri="{FF2B5EF4-FFF2-40B4-BE49-F238E27FC236}">
                <a16:creationId xmlns:a16="http://schemas.microsoft.com/office/drawing/2014/main" id="{0902088F-83A4-694E-AA45-480923478126}"/>
              </a:ext>
            </a:extLst>
          </p:cNvPr>
          <p:cNvSpPr/>
          <p:nvPr/>
        </p:nvSpPr>
        <p:spPr>
          <a:xfrm>
            <a:off x="2715565" y="2618745"/>
            <a:ext cx="2655526" cy="999460"/>
          </a:xfrm>
          <a:prstGeom prst="roundRect">
            <a:avLst>
              <a:gd name="adj" fmla="val 0"/>
            </a:avLst>
          </a:prstGeom>
          <a:noFill/>
          <a:ln w="12700">
            <a:solidFill>
              <a:srgbClr val="56F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100" dirty="0">
                <a:solidFill>
                  <a:schemeClr val="bg1"/>
                </a:solidFill>
              </a:rPr>
              <a:t>Το Πανεπιστήμιο έχει ήδη αξιολογηθεί, έχει κριθεί επαρκές και είναι ενταγμένο στο Μητρώο. </a:t>
            </a:r>
            <a:endParaRPr lang="el-GR" sz="1100" b="1" dirty="0">
              <a:solidFill>
                <a:schemeClr val="bg1"/>
              </a:solidFill>
            </a:endParaRPr>
          </a:p>
        </p:txBody>
      </p:sp>
      <p:sp>
        <p:nvSpPr>
          <p:cNvPr id="10" name="Rounded Rectangle 9">
            <a:extLst>
              <a:ext uri="{FF2B5EF4-FFF2-40B4-BE49-F238E27FC236}">
                <a16:creationId xmlns:a16="http://schemas.microsoft.com/office/drawing/2014/main" id="{AF7F5DB2-D2A1-954B-B93B-98B7589A0236}"/>
              </a:ext>
            </a:extLst>
          </p:cNvPr>
          <p:cNvSpPr/>
          <p:nvPr/>
        </p:nvSpPr>
        <p:spPr>
          <a:xfrm>
            <a:off x="9273497" y="2581802"/>
            <a:ext cx="2655525" cy="999460"/>
          </a:xfrm>
          <a:prstGeom prst="roundRect">
            <a:avLst>
              <a:gd name="adj" fmla="val 0"/>
            </a:avLst>
          </a:prstGeom>
          <a:noFill/>
          <a:ln w="12700">
            <a:solidFill>
              <a:srgbClr val="56F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100" dirty="0">
                <a:solidFill>
                  <a:schemeClr val="bg1"/>
                </a:solidFill>
              </a:rPr>
              <a:t>Ο τίτλος σπουδών περιλαμβάνεται στο Μητρώο Τύπων Τίτλων Σπουδών και θεωρείται </a:t>
            </a:r>
            <a:r>
              <a:rPr lang="el-GR" sz="1400" b="1" u="sng" dirty="0">
                <a:solidFill>
                  <a:schemeClr val="bg1"/>
                </a:solidFill>
                <a:highlight>
                  <a:srgbClr val="4EE6DC"/>
                </a:highlight>
              </a:rPr>
              <a:t>αυτόματα</a:t>
            </a:r>
            <a:r>
              <a:rPr lang="el-GR" sz="1100" dirty="0">
                <a:solidFill>
                  <a:schemeClr val="bg1"/>
                </a:solidFill>
              </a:rPr>
              <a:t> ακαδημαϊκά αναγνωρισμένος. </a:t>
            </a:r>
            <a:endParaRPr lang="en-US" sz="1100" dirty="0">
              <a:solidFill>
                <a:schemeClr val="bg1"/>
              </a:solidFill>
            </a:endParaRPr>
          </a:p>
        </p:txBody>
      </p:sp>
      <p:sp>
        <p:nvSpPr>
          <p:cNvPr id="11" name="Rounded Rectangle 10">
            <a:extLst>
              <a:ext uri="{FF2B5EF4-FFF2-40B4-BE49-F238E27FC236}">
                <a16:creationId xmlns:a16="http://schemas.microsoft.com/office/drawing/2014/main" id="{8A315F4A-156B-CC45-BE8D-3AA49D43AB19}"/>
              </a:ext>
            </a:extLst>
          </p:cNvPr>
          <p:cNvSpPr/>
          <p:nvPr/>
        </p:nvSpPr>
        <p:spPr>
          <a:xfrm>
            <a:off x="2712937" y="3854411"/>
            <a:ext cx="2655526" cy="999460"/>
          </a:xfrm>
          <a:prstGeom prst="roundRect">
            <a:avLst>
              <a:gd name="adj" fmla="val 0"/>
            </a:avLst>
          </a:prstGeom>
          <a:noFill/>
          <a:ln w="12700">
            <a:solidFill>
              <a:srgbClr val="56F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100" dirty="0">
                <a:solidFill>
                  <a:schemeClr val="bg1"/>
                </a:solidFill>
              </a:rPr>
              <a:t>Το Πανεπιστήμιο δεν έχει αξιολογηθεί και δεν είναι ενταγμένο στο Μητρώο. </a:t>
            </a:r>
            <a:endParaRPr lang="el-GR" sz="1100" b="1" dirty="0">
              <a:solidFill>
                <a:schemeClr val="bg1"/>
              </a:solidFill>
            </a:endParaRPr>
          </a:p>
        </p:txBody>
      </p:sp>
      <p:sp>
        <p:nvSpPr>
          <p:cNvPr id="12" name="Rounded Rectangle 11">
            <a:extLst>
              <a:ext uri="{FF2B5EF4-FFF2-40B4-BE49-F238E27FC236}">
                <a16:creationId xmlns:a16="http://schemas.microsoft.com/office/drawing/2014/main" id="{BE95D15E-8969-EA48-A922-C446C286F79D}"/>
              </a:ext>
            </a:extLst>
          </p:cNvPr>
          <p:cNvSpPr/>
          <p:nvPr/>
        </p:nvSpPr>
        <p:spPr>
          <a:xfrm>
            <a:off x="2712937" y="5065994"/>
            <a:ext cx="2655526" cy="999460"/>
          </a:xfrm>
          <a:prstGeom prst="roundRect">
            <a:avLst>
              <a:gd name="adj" fmla="val 0"/>
            </a:avLst>
          </a:prstGeom>
          <a:noFill/>
          <a:ln w="12700">
            <a:solidFill>
              <a:srgbClr val="56F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100" dirty="0">
                <a:solidFill>
                  <a:schemeClr val="bg1"/>
                </a:solidFill>
              </a:rPr>
              <a:t>Το Πανεπιστήμιο έχει αξιολογηθεί, έχει κριθεί ανεπαρκές και δεν εντάχθηκε στο Μητρώο. </a:t>
            </a:r>
            <a:endParaRPr lang="el-GR" sz="1100" b="1" dirty="0">
              <a:solidFill>
                <a:schemeClr val="bg1"/>
              </a:solidFill>
            </a:endParaRPr>
          </a:p>
        </p:txBody>
      </p:sp>
      <p:sp>
        <p:nvSpPr>
          <p:cNvPr id="13" name="Rounded Rectangle 12">
            <a:extLst>
              <a:ext uri="{FF2B5EF4-FFF2-40B4-BE49-F238E27FC236}">
                <a16:creationId xmlns:a16="http://schemas.microsoft.com/office/drawing/2014/main" id="{FAE9B3C2-7430-144B-B1CB-4501892EF718}"/>
              </a:ext>
            </a:extLst>
          </p:cNvPr>
          <p:cNvSpPr/>
          <p:nvPr/>
        </p:nvSpPr>
        <p:spPr>
          <a:xfrm>
            <a:off x="5841963" y="3900940"/>
            <a:ext cx="2044367" cy="906400"/>
          </a:xfrm>
          <a:prstGeom prst="roundRect">
            <a:avLst>
              <a:gd name="adj" fmla="val 0"/>
            </a:avLst>
          </a:prstGeom>
          <a:noFill/>
          <a:ln w="12700">
            <a:solidFill>
              <a:srgbClr val="56F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100" dirty="0">
                <a:solidFill>
                  <a:schemeClr val="bg1"/>
                </a:solidFill>
              </a:rPr>
              <a:t>Ο ΔΟΑΤΑΠ θα αξιολογήσει το Πανεπιστήμιο (όχι την ατομική αίτηση). </a:t>
            </a:r>
            <a:endParaRPr lang="el-GR" sz="1100" b="1" dirty="0">
              <a:solidFill>
                <a:schemeClr val="bg1"/>
              </a:solidFill>
            </a:endParaRPr>
          </a:p>
        </p:txBody>
      </p:sp>
      <p:sp>
        <p:nvSpPr>
          <p:cNvPr id="14" name="Rounded Rectangle 13">
            <a:extLst>
              <a:ext uri="{FF2B5EF4-FFF2-40B4-BE49-F238E27FC236}">
                <a16:creationId xmlns:a16="http://schemas.microsoft.com/office/drawing/2014/main" id="{64645524-E055-4C46-98D4-FAA432D705F5}"/>
              </a:ext>
            </a:extLst>
          </p:cNvPr>
          <p:cNvSpPr/>
          <p:nvPr/>
        </p:nvSpPr>
        <p:spPr>
          <a:xfrm>
            <a:off x="8333529" y="3761046"/>
            <a:ext cx="1656365" cy="491677"/>
          </a:xfrm>
          <a:prstGeom prst="roundRect">
            <a:avLst>
              <a:gd name="adj" fmla="val 0"/>
            </a:avLst>
          </a:prstGeom>
          <a:noFill/>
          <a:ln w="12700">
            <a:solidFill>
              <a:srgbClr val="56F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100" dirty="0">
                <a:solidFill>
                  <a:schemeClr val="bg1"/>
                </a:solidFill>
              </a:rPr>
              <a:t>Θετική αξιολόγηση + Ένταξη στο Μητρώο</a:t>
            </a:r>
            <a:endParaRPr lang="el-GR" sz="1100" b="1" dirty="0">
              <a:solidFill>
                <a:schemeClr val="bg1"/>
              </a:solidFill>
            </a:endParaRPr>
          </a:p>
        </p:txBody>
      </p:sp>
      <p:sp>
        <p:nvSpPr>
          <p:cNvPr id="15" name="Rounded Rectangle 14">
            <a:extLst>
              <a:ext uri="{FF2B5EF4-FFF2-40B4-BE49-F238E27FC236}">
                <a16:creationId xmlns:a16="http://schemas.microsoft.com/office/drawing/2014/main" id="{D910D74B-D053-6C49-ADF4-9A853F4AE180}"/>
              </a:ext>
            </a:extLst>
          </p:cNvPr>
          <p:cNvSpPr/>
          <p:nvPr/>
        </p:nvSpPr>
        <p:spPr>
          <a:xfrm>
            <a:off x="8328933" y="4390019"/>
            <a:ext cx="1656365" cy="491677"/>
          </a:xfrm>
          <a:prstGeom prst="roundRect">
            <a:avLst>
              <a:gd name="adj" fmla="val 0"/>
            </a:avLst>
          </a:prstGeom>
          <a:noFill/>
          <a:ln w="12700">
            <a:solidFill>
              <a:srgbClr val="56F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100" dirty="0">
                <a:solidFill>
                  <a:schemeClr val="bg1"/>
                </a:solidFill>
              </a:rPr>
              <a:t>Αρνητική αξιολόγηση</a:t>
            </a:r>
            <a:endParaRPr lang="el-GR" sz="1100" b="1" dirty="0">
              <a:solidFill>
                <a:schemeClr val="bg1"/>
              </a:solidFill>
            </a:endParaRPr>
          </a:p>
        </p:txBody>
      </p:sp>
      <p:sp>
        <p:nvSpPr>
          <p:cNvPr id="16" name="Rounded Rectangle 15">
            <a:extLst>
              <a:ext uri="{FF2B5EF4-FFF2-40B4-BE49-F238E27FC236}">
                <a16:creationId xmlns:a16="http://schemas.microsoft.com/office/drawing/2014/main" id="{060EFAEE-4437-1D45-A148-2D52F8732A78}"/>
              </a:ext>
            </a:extLst>
          </p:cNvPr>
          <p:cNvSpPr/>
          <p:nvPr/>
        </p:nvSpPr>
        <p:spPr>
          <a:xfrm>
            <a:off x="9273496" y="5065994"/>
            <a:ext cx="2655526" cy="999460"/>
          </a:xfrm>
          <a:prstGeom prst="roundRect">
            <a:avLst>
              <a:gd name="adj" fmla="val 0"/>
            </a:avLst>
          </a:prstGeom>
          <a:noFill/>
          <a:ln w="12700">
            <a:solidFill>
              <a:srgbClr val="56F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100" dirty="0">
                <a:solidFill>
                  <a:schemeClr val="bg1"/>
                </a:solidFill>
              </a:rPr>
              <a:t>Ο τίτλος σπουδών δεν περιλαμβάνεται στο Μητρώο Τύπων Τίτλων Σπουδών και δεν θεωρείται ακαδημαϊκά αναγνωρισμένος. </a:t>
            </a:r>
            <a:endParaRPr lang="el-GR" sz="1100" b="1" dirty="0">
              <a:solidFill>
                <a:schemeClr val="bg1"/>
              </a:solidFill>
            </a:endParaRPr>
          </a:p>
        </p:txBody>
      </p:sp>
      <p:cxnSp>
        <p:nvCxnSpPr>
          <p:cNvPr id="17" name="Straight Arrow Connector 16">
            <a:extLst>
              <a:ext uri="{FF2B5EF4-FFF2-40B4-BE49-F238E27FC236}">
                <a16:creationId xmlns:a16="http://schemas.microsoft.com/office/drawing/2014/main" id="{50106A57-F53D-7C4D-8066-EB090092BCCD}"/>
              </a:ext>
            </a:extLst>
          </p:cNvPr>
          <p:cNvCxnSpPr/>
          <p:nvPr/>
        </p:nvCxnSpPr>
        <p:spPr>
          <a:xfrm>
            <a:off x="2087442" y="4360523"/>
            <a:ext cx="518694" cy="0"/>
          </a:xfrm>
          <a:prstGeom prst="straightConnector1">
            <a:avLst/>
          </a:prstGeom>
          <a:ln w="15875">
            <a:solidFill>
              <a:srgbClr val="56FFF2"/>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CEAA80A-EF48-1F44-915E-D7F958A2C707}"/>
              </a:ext>
            </a:extLst>
          </p:cNvPr>
          <p:cNvCxnSpPr>
            <a:cxnSpLocks/>
          </p:cNvCxnSpPr>
          <p:nvPr/>
        </p:nvCxnSpPr>
        <p:spPr>
          <a:xfrm flipV="1">
            <a:off x="2087442" y="3618205"/>
            <a:ext cx="518694" cy="442276"/>
          </a:xfrm>
          <a:prstGeom prst="straightConnector1">
            <a:avLst/>
          </a:prstGeom>
          <a:ln w="15875">
            <a:solidFill>
              <a:srgbClr val="56FFF2"/>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8C2C4534-A7D9-5A42-A04A-857EDA7A1082}"/>
              </a:ext>
            </a:extLst>
          </p:cNvPr>
          <p:cNvCxnSpPr>
            <a:cxnSpLocks/>
          </p:cNvCxnSpPr>
          <p:nvPr/>
        </p:nvCxnSpPr>
        <p:spPr>
          <a:xfrm>
            <a:off x="2087442" y="4631613"/>
            <a:ext cx="562438" cy="566806"/>
          </a:xfrm>
          <a:prstGeom prst="straightConnector1">
            <a:avLst/>
          </a:prstGeom>
          <a:ln w="15875">
            <a:solidFill>
              <a:srgbClr val="56FFF2"/>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72FD4BC2-3A75-4742-9E13-BD982DA2B501}"/>
              </a:ext>
            </a:extLst>
          </p:cNvPr>
          <p:cNvCxnSpPr>
            <a:cxnSpLocks/>
          </p:cNvCxnSpPr>
          <p:nvPr/>
        </p:nvCxnSpPr>
        <p:spPr>
          <a:xfrm>
            <a:off x="5368833" y="3074896"/>
            <a:ext cx="3711170" cy="0"/>
          </a:xfrm>
          <a:prstGeom prst="straightConnector1">
            <a:avLst/>
          </a:prstGeom>
          <a:ln w="15875">
            <a:solidFill>
              <a:srgbClr val="56FFF2"/>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098E7908-FFF6-B84E-9E25-D3F40D7E1E47}"/>
              </a:ext>
            </a:extLst>
          </p:cNvPr>
          <p:cNvCxnSpPr>
            <a:cxnSpLocks/>
          </p:cNvCxnSpPr>
          <p:nvPr/>
        </p:nvCxnSpPr>
        <p:spPr>
          <a:xfrm>
            <a:off x="5368833" y="4357417"/>
            <a:ext cx="340398" cy="0"/>
          </a:xfrm>
          <a:prstGeom prst="straightConnector1">
            <a:avLst/>
          </a:prstGeom>
          <a:ln w="15875">
            <a:solidFill>
              <a:srgbClr val="56FFF2"/>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E11193C2-0E29-7040-A89F-46779C7860B2}"/>
              </a:ext>
            </a:extLst>
          </p:cNvPr>
          <p:cNvCxnSpPr>
            <a:cxnSpLocks/>
          </p:cNvCxnSpPr>
          <p:nvPr/>
        </p:nvCxnSpPr>
        <p:spPr>
          <a:xfrm flipV="1">
            <a:off x="9989778" y="3787353"/>
            <a:ext cx="407667" cy="235003"/>
          </a:xfrm>
          <a:prstGeom prst="straightConnector1">
            <a:avLst/>
          </a:prstGeom>
          <a:ln w="15875">
            <a:solidFill>
              <a:srgbClr val="006677"/>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9300017F-DA76-004F-AAF3-C243FAD0BB96}"/>
              </a:ext>
            </a:extLst>
          </p:cNvPr>
          <p:cNvCxnSpPr>
            <a:cxnSpLocks/>
          </p:cNvCxnSpPr>
          <p:nvPr/>
        </p:nvCxnSpPr>
        <p:spPr>
          <a:xfrm>
            <a:off x="7886331" y="4074720"/>
            <a:ext cx="340398" cy="0"/>
          </a:xfrm>
          <a:prstGeom prst="straightConnector1">
            <a:avLst/>
          </a:prstGeom>
          <a:ln w="15875">
            <a:solidFill>
              <a:srgbClr val="56FFF2"/>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4E19BB98-210D-6C49-826B-9BADC30AE111}"/>
              </a:ext>
            </a:extLst>
          </p:cNvPr>
          <p:cNvCxnSpPr>
            <a:cxnSpLocks/>
          </p:cNvCxnSpPr>
          <p:nvPr/>
        </p:nvCxnSpPr>
        <p:spPr>
          <a:xfrm>
            <a:off x="7886331" y="4631613"/>
            <a:ext cx="340398" cy="0"/>
          </a:xfrm>
          <a:prstGeom prst="straightConnector1">
            <a:avLst/>
          </a:prstGeom>
          <a:ln w="15875">
            <a:solidFill>
              <a:srgbClr val="56FFF2"/>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274EF161-A4D9-224E-8E53-9A8EB273A72C}"/>
              </a:ext>
            </a:extLst>
          </p:cNvPr>
          <p:cNvCxnSpPr>
            <a:cxnSpLocks/>
          </p:cNvCxnSpPr>
          <p:nvPr/>
        </p:nvCxnSpPr>
        <p:spPr>
          <a:xfrm>
            <a:off x="5368833" y="5532960"/>
            <a:ext cx="3711170" cy="0"/>
          </a:xfrm>
          <a:prstGeom prst="straightConnector1">
            <a:avLst/>
          </a:prstGeom>
          <a:ln w="15875">
            <a:solidFill>
              <a:srgbClr val="56FFF2"/>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BDDF4D34-05FB-3442-906C-1D0935DBA5AB}"/>
              </a:ext>
            </a:extLst>
          </p:cNvPr>
          <p:cNvCxnSpPr>
            <a:cxnSpLocks/>
          </p:cNvCxnSpPr>
          <p:nvPr/>
        </p:nvCxnSpPr>
        <p:spPr>
          <a:xfrm>
            <a:off x="9989778" y="4612291"/>
            <a:ext cx="407667" cy="223336"/>
          </a:xfrm>
          <a:prstGeom prst="straightConnector1">
            <a:avLst/>
          </a:prstGeom>
          <a:ln w="15875">
            <a:solidFill>
              <a:srgbClr val="00667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67912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00"/>
        <p:cNvGrpSpPr/>
        <p:nvPr/>
      </p:nvGrpSpPr>
      <p:grpSpPr>
        <a:xfrm>
          <a:off x="0" y="0"/>
          <a:ext cx="0" cy="0"/>
          <a:chOff x="0" y="0"/>
          <a:chExt cx="0" cy="0"/>
        </a:xfrm>
      </p:grpSpPr>
      <p:pic>
        <p:nvPicPr>
          <p:cNvPr id="20" name="Picture 19">
            <a:extLst>
              <a:ext uri="{FF2B5EF4-FFF2-40B4-BE49-F238E27FC236}">
                <a16:creationId xmlns:a16="http://schemas.microsoft.com/office/drawing/2014/main" id="{0D29D613-7ECD-EA4F-AC8E-86039C4F8B30}"/>
              </a:ext>
            </a:extLst>
          </p:cNvPr>
          <p:cNvPicPr>
            <a:picLocks noChangeAspect="1"/>
          </p:cNvPicPr>
          <p:nvPr/>
        </p:nvPicPr>
        <p:blipFill>
          <a:blip r:embed="rId4"/>
          <a:stretch>
            <a:fillRect/>
          </a:stretch>
        </p:blipFill>
        <p:spPr>
          <a:xfrm>
            <a:off x="180000" y="6300000"/>
            <a:ext cx="2387678" cy="432000"/>
          </a:xfrm>
          <a:prstGeom prst="rect">
            <a:avLst/>
          </a:prstGeom>
        </p:spPr>
      </p:pic>
      <p:sp>
        <p:nvSpPr>
          <p:cNvPr id="21" name="Google Shape;232;p34">
            <a:extLst>
              <a:ext uri="{FF2B5EF4-FFF2-40B4-BE49-F238E27FC236}">
                <a16:creationId xmlns:a16="http://schemas.microsoft.com/office/drawing/2014/main" id="{29AD8478-F143-AB4E-A510-E097D7C7A1EC}"/>
              </a:ext>
            </a:extLst>
          </p:cNvPr>
          <p:cNvSpPr txBox="1"/>
          <p:nvPr/>
        </p:nvSpPr>
        <p:spPr>
          <a:xfrm>
            <a:off x="375137" y="1389329"/>
            <a:ext cx="11315418" cy="1882785"/>
          </a:xfrm>
          <a:prstGeom prst="rect">
            <a:avLst/>
          </a:prstGeom>
          <a:noFill/>
          <a:ln>
            <a:noFill/>
          </a:ln>
        </p:spPr>
        <p:txBody>
          <a:bodyPr spcFirstLastPara="1" wrap="square" lIns="121900" tIns="121900" rIns="121900" bIns="121900" anchor="t" anchorCtr="0">
            <a:noAutofit/>
          </a:bodyPr>
          <a:lstStyle/>
          <a:p>
            <a:pPr marL="285750" indent="-285750">
              <a:buClr>
                <a:schemeClr val="bg1"/>
              </a:buClr>
              <a:buFont typeface="Arial" panose="020B0604020202020204" pitchFamily="34" charset="0"/>
              <a:buChar char="•"/>
              <a:defRPr/>
            </a:pPr>
            <a:r>
              <a:rPr lang="el-GR" b="1" dirty="0">
                <a:solidFill>
                  <a:schemeClr val="bg1"/>
                </a:solidFill>
                <a:latin typeface="Roboto" panose="02000000000000000000" pitchFamily="2" charset="0"/>
                <a:ea typeface="Roboto" panose="02000000000000000000" pitchFamily="2" charset="0"/>
              </a:rPr>
              <a:t>Κατάργηση των διαδικασιών της «ισοτιμίας» και της «ισοτιμίας με αντιστοιχία» </a:t>
            </a:r>
            <a:r>
              <a:rPr lang="el-GR" b="1" dirty="0">
                <a:solidFill>
                  <a:schemeClr val="bg1"/>
                </a:solidFill>
                <a:latin typeface="Roboto" panose="02000000000000000000" pitchFamily="2" charset="0"/>
                <a:ea typeface="Roboto" panose="02000000000000000000" pitchFamily="2" charset="0"/>
                <a:sym typeface="Wingdings" pitchFamily="2" charset="2"/>
              </a:rPr>
              <a:t> </a:t>
            </a:r>
            <a:r>
              <a:rPr lang="el-GR" dirty="0">
                <a:solidFill>
                  <a:schemeClr val="bg1"/>
                </a:solidFill>
                <a:latin typeface="Roboto" panose="02000000000000000000" pitchFamily="2" charset="0"/>
                <a:ea typeface="Roboto" panose="02000000000000000000" pitchFamily="2" charset="0"/>
                <a:sym typeface="Wingdings" pitchFamily="2" charset="2"/>
              </a:rPr>
              <a:t>Έμφαση στις </a:t>
            </a:r>
            <a:r>
              <a:rPr lang="el-GR" b="1" dirty="0">
                <a:solidFill>
                  <a:schemeClr val="bg1"/>
                </a:solidFill>
                <a:latin typeface="Roboto" panose="02000000000000000000" pitchFamily="2" charset="0"/>
                <a:ea typeface="Roboto" panose="02000000000000000000" pitchFamily="2" charset="0"/>
                <a:sym typeface="Wingdings" pitchFamily="2" charset="2"/>
              </a:rPr>
              <a:t>ουσιώδεις διαφορές </a:t>
            </a:r>
            <a:r>
              <a:rPr lang="el-GR" dirty="0">
                <a:solidFill>
                  <a:schemeClr val="bg1"/>
                </a:solidFill>
                <a:latin typeface="Roboto" panose="02000000000000000000" pitchFamily="2" charset="0"/>
                <a:ea typeface="Roboto" panose="02000000000000000000" pitchFamily="2" charset="0"/>
              </a:rPr>
              <a:t>μεταξύ του προγράμματος σπουδών του εξωτερικού και του συγκρίσιμου προγράμματος σπουδών ελληνικού ΑΕΙ για την αναγνώριση ή μη ακαδημαϊκού τίτλου για πρόσβαση στην αγορά εργασίας</a:t>
            </a:r>
            <a:endParaRPr lang="el-GR" b="1" dirty="0">
              <a:solidFill>
                <a:schemeClr val="bg1"/>
              </a:solidFill>
              <a:latin typeface="Roboto" panose="02000000000000000000" pitchFamily="2" charset="0"/>
              <a:ea typeface="Roboto" panose="02000000000000000000" pitchFamily="2" charset="0"/>
            </a:endParaRPr>
          </a:p>
        </p:txBody>
      </p:sp>
      <p:sp>
        <p:nvSpPr>
          <p:cNvPr id="10" name="Rectangle 9">
            <a:extLst>
              <a:ext uri="{FF2B5EF4-FFF2-40B4-BE49-F238E27FC236}">
                <a16:creationId xmlns:a16="http://schemas.microsoft.com/office/drawing/2014/main" id="{E873CD30-C8EC-3AB9-4ED8-E3EFD52A4154}"/>
              </a:ext>
            </a:extLst>
          </p:cNvPr>
          <p:cNvSpPr/>
          <p:nvPr/>
        </p:nvSpPr>
        <p:spPr>
          <a:xfrm>
            <a:off x="2649880" y="0"/>
            <a:ext cx="9542120" cy="491677"/>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7CCA62">
                    <a:lumMod val="60000"/>
                    <a:lumOff val="40000"/>
                  </a:srgbClr>
                </a:solidFill>
              </a:ln>
              <a:noFill/>
              <a:effectLst/>
              <a:uLnTx/>
              <a:uFillTx/>
              <a:latin typeface="Arial" panose="020B0604020202020204"/>
              <a:ea typeface="+mn-ea"/>
              <a:cs typeface="+mn-cs"/>
            </a:endParaRPr>
          </a:p>
        </p:txBody>
      </p:sp>
      <p:sp>
        <p:nvSpPr>
          <p:cNvPr id="11" name="Rectangle 10">
            <a:extLst>
              <a:ext uri="{FF2B5EF4-FFF2-40B4-BE49-F238E27FC236}">
                <a16:creationId xmlns:a16="http://schemas.microsoft.com/office/drawing/2014/main" id="{B6D7ED3C-2B7F-7615-9DE8-FE4A216D8BAD}"/>
              </a:ext>
            </a:extLst>
          </p:cNvPr>
          <p:cNvSpPr/>
          <p:nvPr/>
        </p:nvSpPr>
        <p:spPr>
          <a:xfrm>
            <a:off x="0" y="0"/>
            <a:ext cx="2649880" cy="491677"/>
          </a:xfrm>
          <a:prstGeom prst="rect">
            <a:avLst/>
          </a:prstGeom>
          <a:solidFill>
            <a:srgbClr val="4EE6DC"/>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7CCA62">
                    <a:lumMod val="60000"/>
                    <a:lumOff val="40000"/>
                  </a:srgbClr>
                </a:solidFill>
              </a:ln>
              <a:noFill/>
              <a:effectLst/>
              <a:uLnTx/>
              <a:uFillTx/>
              <a:latin typeface="Arial" panose="020B0604020202020204"/>
              <a:ea typeface="+mn-ea"/>
              <a:cs typeface="+mn-cs"/>
            </a:endParaRPr>
          </a:p>
        </p:txBody>
      </p:sp>
      <p:sp>
        <p:nvSpPr>
          <p:cNvPr id="12" name="Rectangle 11">
            <a:extLst>
              <a:ext uri="{FF2B5EF4-FFF2-40B4-BE49-F238E27FC236}">
                <a16:creationId xmlns:a16="http://schemas.microsoft.com/office/drawing/2014/main" id="{0A91B590-FCFF-F7E5-43A4-5803317DA305}"/>
              </a:ext>
            </a:extLst>
          </p:cNvPr>
          <p:cNvSpPr/>
          <p:nvPr/>
        </p:nvSpPr>
        <p:spPr>
          <a:xfrm>
            <a:off x="375137" y="125601"/>
            <a:ext cx="6575839" cy="261610"/>
          </a:xfrm>
          <a:prstGeom prst="rect">
            <a:avLst/>
          </a:prstGeom>
        </p:spPr>
        <p:txBody>
          <a:bodyPr wrap="none">
            <a:spAutoFit/>
          </a:bodyPr>
          <a:lstStyle/>
          <a:p>
            <a:pPr defTabSz="914377">
              <a:spcBef>
                <a:spcPts val="1000"/>
              </a:spcBef>
              <a:spcAft>
                <a:spcPts val="1000"/>
              </a:spcAft>
              <a:buClr>
                <a:prstClr val="white"/>
              </a:buClr>
            </a:pPr>
            <a:r>
              <a:rPr lang="el-GR" sz="1100" b="1" dirty="0">
                <a:solidFill>
                  <a:srgbClr val="021559"/>
                </a:solidFill>
                <a:latin typeface="Roboto" panose="02000000000000000000" pitchFamily="2" charset="0"/>
                <a:ea typeface="Roboto" panose="02000000000000000000" pitchFamily="2" charset="0"/>
                <a:cs typeface="Roboto" panose="02000000000000000000" pitchFamily="2" charset="0"/>
              </a:rPr>
              <a:t>ΕΚΣΥΓΧΡΟΝΙΣΜΟΣ ΔΟΑΤΑΠ                    Νέο ακαδημαϊκής αναγνώρισης τίτλων σπουδών / </a:t>
            </a:r>
            <a:r>
              <a:rPr lang="el-GR" sz="1100" b="1" i="1" dirty="0">
                <a:solidFill>
                  <a:srgbClr val="021559"/>
                </a:solidFill>
                <a:latin typeface="Roboto" panose="02000000000000000000" pitchFamily="2" charset="0"/>
                <a:ea typeface="Roboto" panose="02000000000000000000" pitchFamily="2" charset="0"/>
              </a:rPr>
              <a:t>Άξονας 2</a:t>
            </a:r>
            <a:endParaRPr lang="el-GR" sz="1100" b="1" i="1" dirty="0">
              <a:solidFill>
                <a:srgbClr val="021559"/>
              </a:solidFill>
              <a:latin typeface="Roboto" panose="02000000000000000000" pitchFamily="2" charset="0"/>
              <a:ea typeface="Roboto" panose="02000000000000000000" pitchFamily="2" charset="0"/>
              <a:cs typeface="Roboto" panose="02000000000000000000" pitchFamily="2" charset="0"/>
            </a:endParaRPr>
          </a:p>
        </p:txBody>
      </p:sp>
      <p:sp>
        <p:nvSpPr>
          <p:cNvPr id="9" name="TextBox 8">
            <a:extLst>
              <a:ext uri="{FF2B5EF4-FFF2-40B4-BE49-F238E27FC236}">
                <a16:creationId xmlns:a16="http://schemas.microsoft.com/office/drawing/2014/main" id="{0DCE2822-6DCF-D324-6622-7CCC7FD11B3A}"/>
              </a:ext>
            </a:extLst>
          </p:cNvPr>
          <p:cNvSpPr txBox="1"/>
          <p:nvPr/>
        </p:nvSpPr>
        <p:spPr>
          <a:xfrm>
            <a:off x="396259" y="466671"/>
            <a:ext cx="11059867" cy="830997"/>
          </a:xfrm>
          <a:prstGeom prst="rect">
            <a:avLst/>
          </a:prstGeom>
          <a:noFill/>
        </p:spPr>
        <p:txBody>
          <a:bodyPr wrap="square" rtlCol="0">
            <a:spAutoFit/>
          </a:bodyPr>
          <a:lstStyle/>
          <a:p>
            <a:br>
              <a:rPr lang="el-GR" sz="2400" b="1" dirty="0">
                <a:solidFill>
                  <a:srgbClr val="56FFF2"/>
                </a:solidFill>
                <a:latin typeface="Roboto" panose="02000000000000000000" pitchFamily="2" charset="0"/>
                <a:ea typeface="Roboto" panose="02000000000000000000" pitchFamily="2" charset="0"/>
              </a:rPr>
            </a:br>
            <a:r>
              <a:rPr lang="el-GR" sz="2400" b="1" dirty="0">
                <a:solidFill>
                  <a:srgbClr val="56FFF2"/>
                </a:solidFill>
                <a:latin typeface="Roboto" panose="02000000000000000000" pitchFamily="2" charset="0"/>
                <a:ea typeface="Roboto" panose="02000000000000000000" pitchFamily="2" charset="0"/>
              </a:rPr>
              <a:t>Αναγνώριση ακαδημαϊκού τίτλου για την πρόσβαση στην αγορά εργασίας</a:t>
            </a:r>
          </a:p>
        </p:txBody>
      </p:sp>
    </p:spTree>
    <p:extLst>
      <p:ext uri="{BB962C8B-B14F-4D97-AF65-F5344CB8AC3E}">
        <p14:creationId xmlns:p14="http://schemas.microsoft.com/office/powerpoint/2010/main" val="41714136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00"/>
        <p:cNvGrpSpPr/>
        <p:nvPr/>
      </p:nvGrpSpPr>
      <p:grpSpPr>
        <a:xfrm>
          <a:off x="0" y="0"/>
          <a:ext cx="0" cy="0"/>
          <a:chOff x="0" y="0"/>
          <a:chExt cx="0" cy="0"/>
        </a:xfrm>
      </p:grpSpPr>
      <p:sp>
        <p:nvSpPr>
          <p:cNvPr id="9" name="Rectangle 8">
            <a:extLst>
              <a:ext uri="{FF2B5EF4-FFF2-40B4-BE49-F238E27FC236}">
                <a16:creationId xmlns:a16="http://schemas.microsoft.com/office/drawing/2014/main" id="{635C768C-E69A-0DD7-E692-9AC6C477BF8D}"/>
              </a:ext>
            </a:extLst>
          </p:cNvPr>
          <p:cNvSpPr/>
          <p:nvPr/>
        </p:nvSpPr>
        <p:spPr>
          <a:xfrm>
            <a:off x="0" y="0"/>
            <a:ext cx="12192000" cy="491677"/>
          </a:xfrm>
          <a:prstGeom prst="rect">
            <a:avLst/>
          </a:prstGeom>
          <a:solidFill>
            <a:srgbClr val="4EE6DC"/>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7CCA62">
                    <a:lumMod val="60000"/>
                    <a:lumOff val="40000"/>
                  </a:srgbClr>
                </a:solidFill>
              </a:ln>
              <a:noFill/>
              <a:effectLst/>
              <a:uLnTx/>
              <a:uFillTx/>
              <a:latin typeface="Arial" panose="020B0604020202020204"/>
              <a:ea typeface="+mn-ea"/>
              <a:cs typeface="+mn-cs"/>
            </a:endParaRPr>
          </a:p>
        </p:txBody>
      </p:sp>
      <p:sp>
        <p:nvSpPr>
          <p:cNvPr id="40" name="Rectangle 39">
            <a:extLst>
              <a:ext uri="{FF2B5EF4-FFF2-40B4-BE49-F238E27FC236}">
                <a16:creationId xmlns:a16="http://schemas.microsoft.com/office/drawing/2014/main" id="{73FF81AE-F7DE-244E-B05C-2A462EC54E8D}"/>
              </a:ext>
            </a:extLst>
          </p:cNvPr>
          <p:cNvSpPr/>
          <p:nvPr/>
        </p:nvSpPr>
        <p:spPr>
          <a:xfrm>
            <a:off x="375137" y="125601"/>
            <a:ext cx="2012089" cy="261610"/>
          </a:xfrm>
          <a:prstGeom prst="rect">
            <a:avLst/>
          </a:prstGeom>
        </p:spPr>
        <p:txBody>
          <a:bodyPr wrap="none">
            <a:spAutoFit/>
          </a:bodyPr>
          <a:lstStyle/>
          <a:p>
            <a:pPr marL="0" marR="0" lvl="0" indent="0" algn="l" defTabSz="914377" rtl="0" eaLnBrk="1" fontAlgn="auto" latinLnBrk="0" hangingPunct="1">
              <a:lnSpc>
                <a:spcPct val="100000"/>
              </a:lnSpc>
              <a:spcBef>
                <a:spcPts val="1000"/>
              </a:spcBef>
              <a:spcAft>
                <a:spcPts val="1000"/>
              </a:spcAft>
              <a:buClr>
                <a:prstClr val="white"/>
              </a:buClr>
              <a:buSzTx/>
              <a:buFontTx/>
              <a:buNone/>
              <a:tabLst/>
              <a:defRPr/>
            </a:pPr>
            <a:r>
              <a:rPr kumimoji="0" lang="el-GR" sz="1100" b="1" i="0" u="none" strike="noStrike" kern="1200" cap="none" spc="0" normalizeH="0" baseline="0" noProof="0" dirty="0">
                <a:ln>
                  <a:noFill/>
                </a:ln>
                <a:solidFill>
                  <a:srgbClr val="021559"/>
                </a:solidFill>
                <a:effectLst/>
                <a:uLnTx/>
                <a:uFillTx/>
                <a:latin typeface="Roboto" panose="02000000000000000000" pitchFamily="2" charset="0"/>
                <a:ea typeface="Roboto" panose="02000000000000000000" pitchFamily="2" charset="0"/>
                <a:cs typeface="Roboto" panose="02000000000000000000" pitchFamily="2" charset="0"/>
              </a:rPr>
              <a:t>ΕΚΣΥΓΧΡΟΝΙΣΜΟΣ ΔΟΑΤΑΠ</a:t>
            </a:r>
          </a:p>
        </p:txBody>
      </p:sp>
      <p:pic>
        <p:nvPicPr>
          <p:cNvPr id="20" name="Picture 19">
            <a:extLst>
              <a:ext uri="{FF2B5EF4-FFF2-40B4-BE49-F238E27FC236}">
                <a16:creationId xmlns:a16="http://schemas.microsoft.com/office/drawing/2014/main" id="{0D29D613-7ECD-EA4F-AC8E-86039C4F8B30}"/>
              </a:ext>
            </a:extLst>
          </p:cNvPr>
          <p:cNvPicPr>
            <a:picLocks noChangeAspect="1"/>
          </p:cNvPicPr>
          <p:nvPr/>
        </p:nvPicPr>
        <p:blipFill>
          <a:blip r:embed="rId4"/>
          <a:stretch>
            <a:fillRect/>
          </a:stretch>
        </p:blipFill>
        <p:spPr>
          <a:xfrm>
            <a:off x="180000" y="6300000"/>
            <a:ext cx="2387678" cy="432000"/>
          </a:xfrm>
          <a:prstGeom prst="rect">
            <a:avLst/>
          </a:prstGeom>
        </p:spPr>
      </p:pic>
      <p:sp>
        <p:nvSpPr>
          <p:cNvPr id="21" name="Google Shape;232;p34">
            <a:extLst>
              <a:ext uri="{FF2B5EF4-FFF2-40B4-BE49-F238E27FC236}">
                <a16:creationId xmlns:a16="http://schemas.microsoft.com/office/drawing/2014/main" id="{29AD8478-F143-AB4E-A510-E097D7C7A1EC}"/>
              </a:ext>
            </a:extLst>
          </p:cNvPr>
          <p:cNvSpPr txBox="1"/>
          <p:nvPr/>
        </p:nvSpPr>
        <p:spPr>
          <a:xfrm>
            <a:off x="375137" y="1465923"/>
            <a:ext cx="11315418" cy="1271452"/>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
                <a:prstClr val="white"/>
              </a:buClr>
              <a:buSzTx/>
              <a:buFontTx/>
              <a:buNone/>
              <a:tabLst/>
              <a:defRPr/>
            </a:pPr>
            <a:r>
              <a:rPr kumimoji="0" lang="el-GR" sz="16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Κατάργηση του θεσμού του ειδικού εισηγητή και της εκτελεστικής επιτροπής που αξιολογούν την ισοτιμία </a:t>
            </a:r>
            <a:r>
              <a:rPr kumimoji="0" lang="el-GR" sz="16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sym typeface="Wingdings" pitchFamily="2" charset="2"/>
              </a:rPr>
              <a:t> </a:t>
            </a:r>
            <a:r>
              <a:rPr kumimoji="0" lang="el-GR" sz="16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sym typeface="Wingdings" pitchFamily="2" charset="2"/>
              </a:rPr>
              <a:t>Δημιουργία </a:t>
            </a:r>
            <a:r>
              <a:rPr kumimoji="0" lang="el-GR" sz="16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Εθνικού Μητρώου </a:t>
            </a:r>
            <a:r>
              <a:rPr kumimoji="0" lang="el-GR" sz="1600" b="1" i="0" u="none" strike="noStrike" kern="120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mn-cs"/>
              </a:rPr>
              <a:t>Αξιολογητών</a:t>
            </a:r>
            <a:endParaRPr kumimoji="0" lang="el-GR" sz="16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7" name="TextBox 6">
            <a:extLst>
              <a:ext uri="{FF2B5EF4-FFF2-40B4-BE49-F238E27FC236}">
                <a16:creationId xmlns:a16="http://schemas.microsoft.com/office/drawing/2014/main" id="{17B6CCF7-9DCF-3343-8FFA-D669ACB071A3}"/>
              </a:ext>
            </a:extLst>
          </p:cNvPr>
          <p:cNvSpPr txBox="1"/>
          <p:nvPr/>
        </p:nvSpPr>
        <p:spPr>
          <a:xfrm>
            <a:off x="396259" y="466671"/>
            <a:ext cx="1105986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l-GR" sz="2400" b="1" i="0" u="none" strike="noStrike" kern="1200" cap="none" spc="0" normalizeH="0" baseline="0" noProof="0" dirty="0">
                <a:ln>
                  <a:noFill/>
                </a:ln>
                <a:solidFill>
                  <a:srgbClr val="56FFF2"/>
                </a:solidFill>
                <a:effectLst/>
                <a:uLnTx/>
                <a:uFillTx/>
                <a:latin typeface="Roboto" panose="02000000000000000000" pitchFamily="2" charset="0"/>
                <a:ea typeface="Roboto" panose="02000000000000000000" pitchFamily="2" charset="0"/>
                <a:cs typeface="+mn-cs"/>
              </a:rPr>
            </a:br>
            <a:r>
              <a:rPr kumimoji="0" lang="el-GR" sz="2400" b="1" i="0" u="none" strike="noStrike" kern="1200" cap="none" spc="0" normalizeH="0" baseline="0" noProof="0" dirty="0">
                <a:ln>
                  <a:noFill/>
                </a:ln>
                <a:solidFill>
                  <a:srgbClr val="56FFF2"/>
                </a:solidFill>
                <a:effectLst/>
                <a:uLnTx/>
                <a:uFillTx/>
                <a:latin typeface="Roboto" panose="02000000000000000000" pitchFamily="2" charset="0"/>
                <a:ea typeface="Roboto" panose="02000000000000000000" pitchFamily="2" charset="0"/>
                <a:cs typeface="+mn-cs"/>
              </a:rPr>
              <a:t>Αναγνώριση ακαδημαϊκού τίτλου για την πρόσβαση στην αγορά εργασίας</a:t>
            </a:r>
          </a:p>
        </p:txBody>
      </p:sp>
      <p:sp>
        <p:nvSpPr>
          <p:cNvPr id="10" name="Rectangle 9">
            <a:extLst>
              <a:ext uri="{FF2B5EF4-FFF2-40B4-BE49-F238E27FC236}">
                <a16:creationId xmlns:a16="http://schemas.microsoft.com/office/drawing/2014/main" id="{60C3C144-A4B5-60AC-3301-AEBC10191FFA}"/>
              </a:ext>
            </a:extLst>
          </p:cNvPr>
          <p:cNvSpPr/>
          <p:nvPr/>
        </p:nvSpPr>
        <p:spPr>
          <a:xfrm>
            <a:off x="2649880" y="0"/>
            <a:ext cx="9542120" cy="491677"/>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7CCA62">
                    <a:lumMod val="60000"/>
                    <a:lumOff val="40000"/>
                  </a:srgbClr>
                </a:solidFill>
              </a:ln>
              <a:noFill/>
              <a:effectLst/>
              <a:uLnTx/>
              <a:uFillTx/>
              <a:latin typeface="Arial" panose="020B0604020202020204"/>
              <a:ea typeface="+mn-ea"/>
              <a:cs typeface="+mn-cs"/>
            </a:endParaRPr>
          </a:p>
        </p:txBody>
      </p:sp>
      <p:sp>
        <p:nvSpPr>
          <p:cNvPr id="11" name="Rectangle 10">
            <a:extLst>
              <a:ext uri="{FF2B5EF4-FFF2-40B4-BE49-F238E27FC236}">
                <a16:creationId xmlns:a16="http://schemas.microsoft.com/office/drawing/2014/main" id="{8D5A5BFB-E4B0-DB16-12BB-68263F8B3B54}"/>
              </a:ext>
            </a:extLst>
          </p:cNvPr>
          <p:cNvSpPr/>
          <p:nvPr/>
        </p:nvSpPr>
        <p:spPr>
          <a:xfrm>
            <a:off x="0" y="0"/>
            <a:ext cx="2649880" cy="491677"/>
          </a:xfrm>
          <a:prstGeom prst="rect">
            <a:avLst/>
          </a:prstGeom>
          <a:solidFill>
            <a:srgbClr val="4EE6DC"/>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7CCA62">
                    <a:lumMod val="60000"/>
                    <a:lumOff val="40000"/>
                  </a:srgbClr>
                </a:solidFill>
              </a:ln>
              <a:noFill/>
              <a:effectLst/>
              <a:uLnTx/>
              <a:uFillTx/>
              <a:latin typeface="Arial" panose="020B0604020202020204"/>
              <a:ea typeface="+mn-ea"/>
              <a:cs typeface="+mn-cs"/>
            </a:endParaRPr>
          </a:p>
        </p:txBody>
      </p:sp>
      <p:sp>
        <p:nvSpPr>
          <p:cNvPr id="12" name="Rectangle 11">
            <a:extLst>
              <a:ext uri="{FF2B5EF4-FFF2-40B4-BE49-F238E27FC236}">
                <a16:creationId xmlns:a16="http://schemas.microsoft.com/office/drawing/2014/main" id="{D2AC9D20-EAB0-8240-DFCD-C51C67B8CB03}"/>
              </a:ext>
            </a:extLst>
          </p:cNvPr>
          <p:cNvSpPr/>
          <p:nvPr/>
        </p:nvSpPr>
        <p:spPr>
          <a:xfrm>
            <a:off x="375137" y="125601"/>
            <a:ext cx="6575839" cy="261610"/>
          </a:xfrm>
          <a:prstGeom prst="rect">
            <a:avLst/>
          </a:prstGeom>
        </p:spPr>
        <p:txBody>
          <a:bodyPr wrap="none">
            <a:spAutoFit/>
          </a:bodyPr>
          <a:lstStyle/>
          <a:p>
            <a:pPr defTabSz="914377">
              <a:spcBef>
                <a:spcPts val="1000"/>
              </a:spcBef>
              <a:spcAft>
                <a:spcPts val="1000"/>
              </a:spcAft>
              <a:buClr>
                <a:prstClr val="white"/>
              </a:buClr>
            </a:pPr>
            <a:r>
              <a:rPr lang="el-GR" sz="1100" b="1" dirty="0">
                <a:solidFill>
                  <a:srgbClr val="021559"/>
                </a:solidFill>
                <a:latin typeface="Roboto" panose="02000000000000000000" pitchFamily="2" charset="0"/>
                <a:ea typeface="Roboto" panose="02000000000000000000" pitchFamily="2" charset="0"/>
                <a:cs typeface="Roboto" panose="02000000000000000000" pitchFamily="2" charset="0"/>
              </a:rPr>
              <a:t>ΕΚΣΥΓΧΡΟΝΙΣΜΟΣ ΔΟΑΤΑΠ                    Νέο ακαδημαϊκής αναγνώρισης τίτλων σπουδών / </a:t>
            </a:r>
            <a:r>
              <a:rPr lang="el-GR" sz="1100" b="1" i="1" dirty="0">
                <a:solidFill>
                  <a:srgbClr val="021559"/>
                </a:solidFill>
                <a:latin typeface="Roboto" panose="02000000000000000000" pitchFamily="2" charset="0"/>
                <a:ea typeface="Roboto" panose="02000000000000000000" pitchFamily="2" charset="0"/>
              </a:rPr>
              <a:t>Άξονας 2</a:t>
            </a:r>
            <a:endParaRPr lang="el-GR" sz="1100" b="1" i="1" dirty="0">
              <a:solidFill>
                <a:srgbClr val="021559"/>
              </a:solidFill>
              <a:latin typeface="Roboto" panose="02000000000000000000" pitchFamily="2" charset="0"/>
              <a:ea typeface="Roboto" panose="02000000000000000000" pitchFamily="2" charset="0"/>
              <a:cs typeface="Roboto" panose="02000000000000000000" pitchFamily="2" charset="0"/>
            </a:endParaRPr>
          </a:p>
        </p:txBody>
      </p:sp>
      <p:sp>
        <p:nvSpPr>
          <p:cNvPr id="2" name="Rectangle 1">
            <a:extLst>
              <a:ext uri="{FF2B5EF4-FFF2-40B4-BE49-F238E27FC236}">
                <a16:creationId xmlns:a16="http://schemas.microsoft.com/office/drawing/2014/main" id="{F8237B2D-323D-1EEF-2F40-D743E50F5567}"/>
              </a:ext>
            </a:extLst>
          </p:cNvPr>
          <p:cNvSpPr/>
          <p:nvPr/>
        </p:nvSpPr>
        <p:spPr>
          <a:xfrm>
            <a:off x="501445" y="2616372"/>
            <a:ext cx="522295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Για την αναγνώριση ακαδημαϊκών τίτλων </a:t>
            </a:r>
            <a:r>
              <a:rPr kumimoji="0" lang="el-GR" sz="1800" b="0" i="0" u="sng"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1ου κύκλου:</a:t>
            </a:r>
            <a:endParaRPr kumimoji="0" lang="x-non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4" name="Right Arrow 13">
            <a:extLst>
              <a:ext uri="{FF2B5EF4-FFF2-40B4-BE49-F238E27FC236}">
                <a16:creationId xmlns:a16="http://schemas.microsoft.com/office/drawing/2014/main" id="{79C526E3-63EE-399F-FAC6-597E45C5D199}"/>
              </a:ext>
            </a:extLst>
          </p:cNvPr>
          <p:cNvSpPr/>
          <p:nvPr/>
        </p:nvSpPr>
        <p:spPr>
          <a:xfrm rot="5400000">
            <a:off x="2883474" y="3249965"/>
            <a:ext cx="458892" cy="551145"/>
          </a:xfrm>
          <a:prstGeom prst="rightArrow">
            <a:avLst>
              <a:gd name="adj1" fmla="val 40911"/>
              <a:gd name="adj2" fmla="val 58657"/>
            </a:avLst>
          </a:prstGeom>
          <a:noFill/>
          <a:ln>
            <a:solidFill>
              <a:srgbClr val="56F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099EEA42-ED03-DF2E-B60D-86E1EAB2A42B}"/>
              </a:ext>
            </a:extLst>
          </p:cNvPr>
          <p:cNvSpPr/>
          <p:nvPr/>
        </p:nvSpPr>
        <p:spPr>
          <a:xfrm>
            <a:off x="501445" y="3869299"/>
            <a:ext cx="5222950" cy="17543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Ο Πρόεδρος εκδίδει απόφαση </a:t>
            </a:r>
            <a:r>
              <a:rPr kumimoji="0" lang="el-GR"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αναγνώρισης</a:t>
            </a:r>
            <a:r>
              <a:rPr kumimoji="0" lang="el-GR"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 (ή μη) ή </a:t>
            </a:r>
            <a:r>
              <a:rPr kumimoji="0" lang="el-GR"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αντιστάθμισης </a:t>
            </a:r>
            <a:r>
              <a:rPr kumimoji="0" lang="el-GR"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(δηλαδή πρόβλεψη για γραπτή εξέταση 	ή/και πρακτική άσκηση επιπλέον του τίτλου) </a:t>
            </a:r>
            <a:r>
              <a:rPr kumimoji="0" lang="el-GR" b="1" i="0" u="sng" strike="noStrike" kern="1200" cap="none" spc="0" normalizeH="0" baseline="0" noProof="0" dirty="0">
                <a:ln>
                  <a:noFill/>
                </a:ln>
                <a:solidFill>
                  <a:prstClr val="white"/>
                </a:solidFill>
                <a:effectLst/>
                <a:highlight>
                  <a:srgbClr val="47D0C7"/>
                </a:highlight>
                <a:uLnTx/>
                <a:uFillTx/>
                <a:latin typeface="Roboto" panose="02000000000000000000" pitchFamily="2" charset="0"/>
                <a:ea typeface="Roboto" panose="02000000000000000000" pitchFamily="2" charset="0"/>
                <a:cs typeface="+mn-cs"/>
              </a:rPr>
              <a:t>εντός τριμήνου</a:t>
            </a:r>
            <a:r>
              <a:rPr kumimoji="0" lang="el-GR" b="1" i="0"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 </a:t>
            </a:r>
            <a:r>
              <a:rPr kumimoji="0" lang="el-GR"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από την υποβολή της αίτησης βάσει των εισηγήσεων των </a:t>
            </a:r>
            <a:r>
              <a:rPr kumimoji="0" lang="el-GR" b="0" i="0" u="none" strike="noStrike" kern="120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mn-cs"/>
              </a:rPr>
              <a:t>αξιολογητών</a:t>
            </a:r>
            <a:r>
              <a:rPr kumimoji="0" lang="el-GR"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a:t>
            </a:r>
            <a:endParaRPr kumimoji="0" lang="x-none" b="0" i="0" u="none" strike="noStrike" kern="1200" cap="none" spc="0" normalizeH="0" baseline="0" noProof="0" dirty="0">
              <a:ln>
                <a:noFill/>
              </a:ln>
              <a:solidFill>
                <a:prstClr val="black"/>
              </a:solidFill>
              <a:effectLst/>
              <a:uLnTx/>
              <a:uFillTx/>
              <a:latin typeface="Arial"/>
              <a:ea typeface="+mn-ea"/>
              <a:cs typeface="+mn-cs"/>
            </a:endParaRPr>
          </a:p>
        </p:txBody>
      </p:sp>
      <p:sp>
        <p:nvSpPr>
          <p:cNvPr id="18" name="Right Arrow 17">
            <a:extLst>
              <a:ext uri="{FF2B5EF4-FFF2-40B4-BE49-F238E27FC236}">
                <a16:creationId xmlns:a16="http://schemas.microsoft.com/office/drawing/2014/main" id="{C37279BD-BE70-17F5-0AB5-8BB51598D00E}"/>
              </a:ext>
            </a:extLst>
          </p:cNvPr>
          <p:cNvSpPr/>
          <p:nvPr/>
        </p:nvSpPr>
        <p:spPr>
          <a:xfrm>
            <a:off x="6114992" y="4120626"/>
            <a:ext cx="458892" cy="551145"/>
          </a:xfrm>
          <a:prstGeom prst="rightArrow">
            <a:avLst>
              <a:gd name="adj1" fmla="val 40911"/>
              <a:gd name="adj2" fmla="val 58657"/>
            </a:avLst>
          </a:prstGeom>
          <a:noFill/>
          <a:ln>
            <a:solidFill>
              <a:srgbClr val="56F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Rectangle 18">
            <a:extLst>
              <a:ext uri="{FF2B5EF4-FFF2-40B4-BE49-F238E27FC236}">
                <a16:creationId xmlns:a16="http://schemas.microsoft.com/office/drawing/2014/main" id="{11E5A772-C6AD-1878-34A3-2810FCEE571B}"/>
              </a:ext>
            </a:extLst>
          </p:cNvPr>
          <p:cNvSpPr/>
          <p:nvPr/>
        </p:nvSpPr>
        <p:spPr>
          <a:xfrm>
            <a:off x="6862461" y="3869299"/>
            <a:ext cx="4828094" cy="14773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Αν εκδοθεί απόφαση αντιστάθμισης, η απόφαση αναγνώρισης εκδίδεται </a:t>
            </a:r>
            <a:r>
              <a:rPr kumimoji="0" lang="el-GR" b="1" i="0" u="sng" strike="noStrike" kern="1200" cap="none" spc="0" normalizeH="0" baseline="0" noProof="0" dirty="0">
                <a:ln>
                  <a:noFill/>
                </a:ln>
                <a:solidFill>
                  <a:prstClr val="white"/>
                </a:solidFill>
                <a:effectLst/>
                <a:highlight>
                  <a:srgbClr val="4EE6DC"/>
                </a:highlight>
                <a:uLnTx/>
                <a:uFillTx/>
                <a:latin typeface="Roboto" panose="02000000000000000000" pitchFamily="2" charset="0"/>
                <a:ea typeface="Roboto" panose="02000000000000000000" pitchFamily="2" charset="0"/>
                <a:cs typeface="+mn-cs"/>
              </a:rPr>
              <a:t>εντός ενός μήνα</a:t>
            </a:r>
            <a:r>
              <a:rPr kumimoji="0" lang="el-GR"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 </a:t>
            </a:r>
            <a:r>
              <a:rPr kumimoji="0" lang="el-GR"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από τη γνωστοποίηση των αποτελεσμάτων της γραπτής δοκιμασίας ή/και της πρακτικής άσκησης.</a:t>
            </a:r>
          </a:p>
        </p:txBody>
      </p:sp>
    </p:spTree>
    <p:extLst>
      <p:ext uri="{BB962C8B-B14F-4D97-AF65-F5344CB8AC3E}">
        <p14:creationId xmlns:p14="http://schemas.microsoft.com/office/powerpoint/2010/main" val="1105082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00"/>
        <p:cNvGrpSpPr/>
        <p:nvPr/>
      </p:nvGrpSpPr>
      <p:grpSpPr>
        <a:xfrm>
          <a:off x="0" y="0"/>
          <a:ext cx="0" cy="0"/>
          <a:chOff x="0" y="0"/>
          <a:chExt cx="0" cy="0"/>
        </a:xfrm>
      </p:grpSpPr>
      <p:sp>
        <p:nvSpPr>
          <p:cNvPr id="9" name="Rectangle 8">
            <a:extLst>
              <a:ext uri="{FF2B5EF4-FFF2-40B4-BE49-F238E27FC236}">
                <a16:creationId xmlns:a16="http://schemas.microsoft.com/office/drawing/2014/main" id="{635C768C-E69A-0DD7-E692-9AC6C477BF8D}"/>
              </a:ext>
            </a:extLst>
          </p:cNvPr>
          <p:cNvSpPr/>
          <p:nvPr/>
        </p:nvSpPr>
        <p:spPr>
          <a:xfrm>
            <a:off x="0" y="0"/>
            <a:ext cx="12192000" cy="491677"/>
          </a:xfrm>
          <a:prstGeom prst="rect">
            <a:avLst/>
          </a:prstGeom>
          <a:solidFill>
            <a:srgbClr val="4EE6DC"/>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7CCA62">
                    <a:lumMod val="60000"/>
                    <a:lumOff val="40000"/>
                  </a:srgbClr>
                </a:solidFill>
              </a:ln>
              <a:noFill/>
              <a:effectLst/>
              <a:uLnTx/>
              <a:uFillTx/>
              <a:latin typeface="Arial" panose="020B0604020202020204"/>
              <a:ea typeface="+mn-ea"/>
              <a:cs typeface="+mn-cs"/>
            </a:endParaRPr>
          </a:p>
        </p:txBody>
      </p:sp>
      <p:sp>
        <p:nvSpPr>
          <p:cNvPr id="40" name="Rectangle 39">
            <a:extLst>
              <a:ext uri="{FF2B5EF4-FFF2-40B4-BE49-F238E27FC236}">
                <a16:creationId xmlns:a16="http://schemas.microsoft.com/office/drawing/2014/main" id="{73FF81AE-F7DE-244E-B05C-2A462EC54E8D}"/>
              </a:ext>
            </a:extLst>
          </p:cNvPr>
          <p:cNvSpPr/>
          <p:nvPr/>
        </p:nvSpPr>
        <p:spPr>
          <a:xfrm>
            <a:off x="375137" y="125601"/>
            <a:ext cx="2012089" cy="261610"/>
          </a:xfrm>
          <a:prstGeom prst="rect">
            <a:avLst/>
          </a:prstGeom>
        </p:spPr>
        <p:txBody>
          <a:bodyPr wrap="none">
            <a:spAutoFit/>
          </a:bodyPr>
          <a:lstStyle/>
          <a:p>
            <a:pPr marL="0" marR="0" lvl="0" indent="0" algn="l" defTabSz="914377" rtl="0" eaLnBrk="1" fontAlgn="auto" latinLnBrk="0" hangingPunct="1">
              <a:lnSpc>
                <a:spcPct val="100000"/>
              </a:lnSpc>
              <a:spcBef>
                <a:spcPts val="1000"/>
              </a:spcBef>
              <a:spcAft>
                <a:spcPts val="1000"/>
              </a:spcAft>
              <a:buClr>
                <a:prstClr val="white"/>
              </a:buClr>
              <a:buSzTx/>
              <a:buFontTx/>
              <a:buNone/>
              <a:tabLst/>
              <a:defRPr/>
            </a:pPr>
            <a:r>
              <a:rPr kumimoji="0" lang="el-GR" sz="1100" b="1" i="0" u="none" strike="noStrike" kern="1200" cap="none" spc="0" normalizeH="0" baseline="0" noProof="0" dirty="0">
                <a:ln>
                  <a:noFill/>
                </a:ln>
                <a:solidFill>
                  <a:srgbClr val="021559"/>
                </a:solidFill>
                <a:effectLst/>
                <a:uLnTx/>
                <a:uFillTx/>
                <a:latin typeface="Roboto" panose="02000000000000000000" pitchFamily="2" charset="0"/>
                <a:ea typeface="Roboto" panose="02000000000000000000" pitchFamily="2" charset="0"/>
                <a:cs typeface="Roboto" panose="02000000000000000000" pitchFamily="2" charset="0"/>
              </a:rPr>
              <a:t>ΕΚΣΥΓΧΡΟΝΙΣΜΟΣ ΔΟΑΤΑΠ</a:t>
            </a:r>
          </a:p>
        </p:txBody>
      </p:sp>
      <p:pic>
        <p:nvPicPr>
          <p:cNvPr id="20" name="Picture 19">
            <a:extLst>
              <a:ext uri="{FF2B5EF4-FFF2-40B4-BE49-F238E27FC236}">
                <a16:creationId xmlns:a16="http://schemas.microsoft.com/office/drawing/2014/main" id="{0D29D613-7ECD-EA4F-AC8E-86039C4F8B30}"/>
              </a:ext>
            </a:extLst>
          </p:cNvPr>
          <p:cNvPicPr>
            <a:picLocks noChangeAspect="1"/>
          </p:cNvPicPr>
          <p:nvPr/>
        </p:nvPicPr>
        <p:blipFill>
          <a:blip r:embed="rId4"/>
          <a:stretch>
            <a:fillRect/>
          </a:stretch>
        </p:blipFill>
        <p:spPr>
          <a:xfrm>
            <a:off x="180000" y="6300000"/>
            <a:ext cx="2387678" cy="432000"/>
          </a:xfrm>
          <a:prstGeom prst="rect">
            <a:avLst/>
          </a:prstGeom>
        </p:spPr>
      </p:pic>
      <p:sp>
        <p:nvSpPr>
          <p:cNvPr id="21" name="Google Shape;232;p34">
            <a:extLst>
              <a:ext uri="{FF2B5EF4-FFF2-40B4-BE49-F238E27FC236}">
                <a16:creationId xmlns:a16="http://schemas.microsoft.com/office/drawing/2014/main" id="{29AD8478-F143-AB4E-A510-E097D7C7A1EC}"/>
              </a:ext>
            </a:extLst>
          </p:cNvPr>
          <p:cNvSpPr txBox="1"/>
          <p:nvPr/>
        </p:nvSpPr>
        <p:spPr>
          <a:xfrm>
            <a:off x="375137" y="1465923"/>
            <a:ext cx="11315418" cy="1271452"/>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
                <a:prstClr val="white"/>
              </a:buClr>
              <a:buSzTx/>
              <a:buFontTx/>
              <a:buNone/>
              <a:tabLst/>
              <a:defRPr/>
            </a:pPr>
            <a:r>
              <a:rPr kumimoji="0" lang="el-GR" sz="16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Κατάργηση του θεσμού του ειδικού εισηγητή και της εκτελεστικής επιτροπής που αξιολογούν την ισοτιμία </a:t>
            </a:r>
            <a:r>
              <a:rPr kumimoji="0" lang="el-GR" sz="16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sym typeface="Wingdings" pitchFamily="2" charset="2"/>
              </a:rPr>
              <a:t> </a:t>
            </a:r>
            <a:r>
              <a:rPr kumimoji="0" lang="el-GR" sz="16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sym typeface="Wingdings" pitchFamily="2" charset="2"/>
              </a:rPr>
              <a:t>Δημιουργία </a:t>
            </a:r>
            <a:r>
              <a:rPr kumimoji="0" lang="el-GR" sz="16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Εθνικού Μητρώου </a:t>
            </a:r>
            <a:r>
              <a:rPr kumimoji="0" lang="el-GR" sz="1600" b="1" i="0" u="none" strike="noStrike" kern="120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mn-cs"/>
              </a:rPr>
              <a:t>Αξιολογητών</a:t>
            </a:r>
            <a:endParaRPr kumimoji="0" lang="el-GR" sz="16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7" name="TextBox 6">
            <a:extLst>
              <a:ext uri="{FF2B5EF4-FFF2-40B4-BE49-F238E27FC236}">
                <a16:creationId xmlns:a16="http://schemas.microsoft.com/office/drawing/2014/main" id="{17B6CCF7-9DCF-3343-8FFA-D669ACB071A3}"/>
              </a:ext>
            </a:extLst>
          </p:cNvPr>
          <p:cNvSpPr txBox="1"/>
          <p:nvPr/>
        </p:nvSpPr>
        <p:spPr>
          <a:xfrm>
            <a:off x="396259" y="466671"/>
            <a:ext cx="1105986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l-GR" sz="2400" b="1" i="0" u="none" strike="noStrike" kern="1200" cap="none" spc="0" normalizeH="0" baseline="0" noProof="0" dirty="0">
                <a:ln>
                  <a:noFill/>
                </a:ln>
                <a:solidFill>
                  <a:srgbClr val="56FFF2"/>
                </a:solidFill>
                <a:effectLst/>
                <a:uLnTx/>
                <a:uFillTx/>
                <a:latin typeface="Roboto" panose="02000000000000000000" pitchFamily="2" charset="0"/>
                <a:ea typeface="Roboto" panose="02000000000000000000" pitchFamily="2" charset="0"/>
                <a:cs typeface="+mn-cs"/>
              </a:rPr>
            </a:br>
            <a:r>
              <a:rPr kumimoji="0" lang="el-GR" sz="2400" b="1" i="0" u="none" strike="noStrike" kern="1200" cap="none" spc="0" normalizeH="0" baseline="0" noProof="0" dirty="0">
                <a:ln>
                  <a:noFill/>
                </a:ln>
                <a:solidFill>
                  <a:srgbClr val="56FFF2"/>
                </a:solidFill>
                <a:effectLst/>
                <a:uLnTx/>
                <a:uFillTx/>
                <a:latin typeface="Roboto" panose="02000000000000000000" pitchFamily="2" charset="0"/>
                <a:ea typeface="Roboto" panose="02000000000000000000" pitchFamily="2" charset="0"/>
                <a:cs typeface="+mn-cs"/>
              </a:rPr>
              <a:t>Αναγνώριση ακαδημαϊκού τίτλου για την πρόσβαση στην αγορά εργασίας</a:t>
            </a:r>
          </a:p>
        </p:txBody>
      </p:sp>
      <p:sp>
        <p:nvSpPr>
          <p:cNvPr id="10" name="Rectangle 9">
            <a:extLst>
              <a:ext uri="{FF2B5EF4-FFF2-40B4-BE49-F238E27FC236}">
                <a16:creationId xmlns:a16="http://schemas.microsoft.com/office/drawing/2014/main" id="{60C3C144-A4B5-60AC-3301-AEBC10191FFA}"/>
              </a:ext>
            </a:extLst>
          </p:cNvPr>
          <p:cNvSpPr/>
          <p:nvPr/>
        </p:nvSpPr>
        <p:spPr>
          <a:xfrm>
            <a:off x="2649880" y="0"/>
            <a:ext cx="9542120" cy="491677"/>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7CCA62">
                    <a:lumMod val="60000"/>
                    <a:lumOff val="40000"/>
                  </a:srgbClr>
                </a:solidFill>
              </a:ln>
              <a:noFill/>
              <a:effectLst/>
              <a:uLnTx/>
              <a:uFillTx/>
              <a:latin typeface="Arial" panose="020B0604020202020204"/>
              <a:ea typeface="+mn-ea"/>
              <a:cs typeface="+mn-cs"/>
            </a:endParaRPr>
          </a:p>
        </p:txBody>
      </p:sp>
      <p:sp>
        <p:nvSpPr>
          <p:cNvPr id="11" name="Rectangle 10">
            <a:extLst>
              <a:ext uri="{FF2B5EF4-FFF2-40B4-BE49-F238E27FC236}">
                <a16:creationId xmlns:a16="http://schemas.microsoft.com/office/drawing/2014/main" id="{8D5A5BFB-E4B0-DB16-12BB-68263F8B3B54}"/>
              </a:ext>
            </a:extLst>
          </p:cNvPr>
          <p:cNvSpPr/>
          <p:nvPr/>
        </p:nvSpPr>
        <p:spPr>
          <a:xfrm>
            <a:off x="0" y="0"/>
            <a:ext cx="2649880" cy="491677"/>
          </a:xfrm>
          <a:prstGeom prst="rect">
            <a:avLst/>
          </a:prstGeom>
          <a:solidFill>
            <a:srgbClr val="4EE6DC"/>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7CCA62">
                    <a:lumMod val="60000"/>
                    <a:lumOff val="40000"/>
                  </a:srgbClr>
                </a:solidFill>
              </a:ln>
              <a:noFill/>
              <a:effectLst/>
              <a:uLnTx/>
              <a:uFillTx/>
              <a:latin typeface="Arial" panose="020B0604020202020204"/>
              <a:ea typeface="+mn-ea"/>
              <a:cs typeface="+mn-cs"/>
            </a:endParaRPr>
          </a:p>
        </p:txBody>
      </p:sp>
      <p:sp>
        <p:nvSpPr>
          <p:cNvPr id="12" name="Rectangle 11">
            <a:extLst>
              <a:ext uri="{FF2B5EF4-FFF2-40B4-BE49-F238E27FC236}">
                <a16:creationId xmlns:a16="http://schemas.microsoft.com/office/drawing/2014/main" id="{D2AC9D20-EAB0-8240-DFCD-C51C67B8CB03}"/>
              </a:ext>
            </a:extLst>
          </p:cNvPr>
          <p:cNvSpPr/>
          <p:nvPr/>
        </p:nvSpPr>
        <p:spPr>
          <a:xfrm>
            <a:off x="375137" y="125601"/>
            <a:ext cx="6575839" cy="261610"/>
          </a:xfrm>
          <a:prstGeom prst="rect">
            <a:avLst/>
          </a:prstGeom>
        </p:spPr>
        <p:txBody>
          <a:bodyPr wrap="none">
            <a:spAutoFit/>
          </a:bodyPr>
          <a:lstStyle/>
          <a:p>
            <a:pPr defTabSz="914377">
              <a:spcBef>
                <a:spcPts val="1000"/>
              </a:spcBef>
              <a:spcAft>
                <a:spcPts val="1000"/>
              </a:spcAft>
              <a:buClr>
                <a:prstClr val="white"/>
              </a:buClr>
            </a:pPr>
            <a:r>
              <a:rPr lang="el-GR" sz="1100" b="1" dirty="0">
                <a:solidFill>
                  <a:srgbClr val="021559"/>
                </a:solidFill>
                <a:latin typeface="Roboto" panose="02000000000000000000" pitchFamily="2" charset="0"/>
                <a:ea typeface="Roboto" panose="02000000000000000000" pitchFamily="2" charset="0"/>
                <a:cs typeface="Roboto" panose="02000000000000000000" pitchFamily="2" charset="0"/>
              </a:rPr>
              <a:t>ΕΚΣΥΓΧΡΟΝΙΣΜΟΣ ΔΟΑΤΑΠ                    Νέο ακαδημαϊκής αναγνώρισης τίτλων σπουδών / </a:t>
            </a:r>
            <a:r>
              <a:rPr lang="el-GR" sz="1100" b="1" i="1" dirty="0">
                <a:solidFill>
                  <a:srgbClr val="021559"/>
                </a:solidFill>
                <a:latin typeface="Roboto" panose="02000000000000000000" pitchFamily="2" charset="0"/>
                <a:ea typeface="Roboto" panose="02000000000000000000" pitchFamily="2" charset="0"/>
              </a:rPr>
              <a:t>Άξονας 2</a:t>
            </a:r>
            <a:endParaRPr lang="el-GR" sz="1100" b="1" i="1" dirty="0">
              <a:solidFill>
                <a:srgbClr val="021559"/>
              </a:solidFill>
              <a:latin typeface="Roboto" panose="02000000000000000000" pitchFamily="2" charset="0"/>
              <a:ea typeface="Roboto" panose="02000000000000000000" pitchFamily="2" charset="0"/>
              <a:cs typeface="Roboto" panose="02000000000000000000" pitchFamily="2" charset="0"/>
            </a:endParaRPr>
          </a:p>
        </p:txBody>
      </p:sp>
      <p:sp>
        <p:nvSpPr>
          <p:cNvPr id="2" name="Rectangle 1">
            <a:extLst>
              <a:ext uri="{FF2B5EF4-FFF2-40B4-BE49-F238E27FC236}">
                <a16:creationId xmlns:a16="http://schemas.microsoft.com/office/drawing/2014/main" id="{F8237B2D-323D-1EEF-2F40-D743E50F5567}"/>
              </a:ext>
            </a:extLst>
          </p:cNvPr>
          <p:cNvSpPr/>
          <p:nvPr/>
        </p:nvSpPr>
        <p:spPr>
          <a:xfrm>
            <a:off x="501445" y="2616372"/>
            <a:ext cx="5222950" cy="646331"/>
          </a:xfrm>
          <a:prstGeom prst="rect">
            <a:avLst/>
          </a:prstGeom>
        </p:spPr>
        <p:txBody>
          <a:bodyPr wrap="square">
            <a:spAutoFit/>
          </a:bodyPr>
          <a:lstStyle/>
          <a:p>
            <a:r>
              <a:rPr lang="el-GR" dirty="0">
                <a:solidFill>
                  <a:prstClr val="white"/>
                </a:solidFill>
                <a:latin typeface="Roboto" panose="02000000000000000000" pitchFamily="2" charset="0"/>
                <a:ea typeface="Roboto" panose="02000000000000000000" pitchFamily="2" charset="0"/>
              </a:rPr>
              <a:t>Για την αναγνώριση ακαδημαϊκών τίτλων </a:t>
            </a:r>
            <a:r>
              <a:rPr lang="el-GR" u="sng" dirty="0">
                <a:solidFill>
                  <a:prstClr val="white"/>
                </a:solidFill>
                <a:latin typeface="Roboto" panose="02000000000000000000" pitchFamily="2" charset="0"/>
                <a:ea typeface="Roboto" panose="02000000000000000000" pitchFamily="2" charset="0"/>
              </a:rPr>
              <a:t>2ου και 3ου κύκλου</a:t>
            </a:r>
            <a:r>
              <a:rPr lang="el-GR" dirty="0">
                <a:solidFill>
                  <a:prstClr val="white"/>
                </a:solidFill>
                <a:latin typeface="Roboto" panose="02000000000000000000" pitchFamily="2" charset="0"/>
                <a:ea typeface="Roboto" panose="02000000000000000000" pitchFamily="2" charset="0"/>
              </a:rPr>
              <a:t>:</a:t>
            </a:r>
            <a:endParaRPr lang="x-none" dirty="0"/>
          </a:p>
        </p:txBody>
      </p:sp>
      <p:sp>
        <p:nvSpPr>
          <p:cNvPr id="14" name="Right Arrow 13">
            <a:extLst>
              <a:ext uri="{FF2B5EF4-FFF2-40B4-BE49-F238E27FC236}">
                <a16:creationId xmlns:a16="http://schemas.microsoft.com/office/drawing/2014/main" id="{79C526E3-63EE-399F-FAC6-597E45C5D199}"/>
              </a:ext>
            </a:extLst>
          </p:cNvPr>
          <p:cNvSpPr/>
          <p:nvPr/>
        </p:nvSpPr>
        <p:spPr>
          <a:xfrm rot="5400000">
            <a:off x="2883474" y="3249965"/>
            <a:ext cx="458892" cy="551145"/>
          </a:xfrm>
          <a:prstGeom prst="rightArrow">
            <a:avLst>
              <a:gd name="adj1" fmla="val 40911"/>
              <a:gd name="adj2" fmla="val 58657"/>
            </a:avLst>
          </a:prstGeom>
          <a:noFill/>
          <a:ln>
            <a:solidFill>
              <a:srgbClr val="56F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6" name="Rectangle 15">
            <a:extLst>
              <a:ext uri="{FF2B5EF4-FFF2-40B4-BE49-F238E27FC236}">
                <a16:creationId xmlns:a16="http://schemas.microsoft.com/office/drawing/2014/main" id="{099EEA42-ED03-DF2E-B60D-86E1EAB2A42B}"/>
              </a:ext>
            </a:extLst>
          </p:cNvPr>
          <p:cNvSpPr/>
          <p:nvPr/>
        </p:nvSpPr>
        <p:spPr>
          <a:xfrm>
            <a:off x="501445" y="3869299"/>
            <a:ext cx="5222950" cy="1477328"/>
          </a:xfrm>
          <a:prstGeom prst="rect">
            <a:avLst/>
          </a:prstGeom>
        </p:spPr>
        <p:txBody>
          <a:bodyPr wrap="square">
            <a:spAutoFit/>
          </a:bodyPr>
          <a:lstStyle/>
          <a:p>
            <a:r>
              <a:rPr lang="en-US" dirty="0">
                <a:solidFill>
                  <a:prstClr val="white"/>
                </a:solidFill>
                <a:latin typeface="Roboto" panose="02000000000000000000" pitchFamily="2" charset="0"/>
                <a:ea typeface="Roboto" panose="02000000000000000000" pitchFamily="2" charset="0"/>
              </a:rPr>
              <a:t>O </a:t>
            </a:r>
            <a:r>
              <a:rPr lang="el-GR" dirty="0">
                <a:solidFill>
                  <a:prstClr val="white"/>
                </a:solidFill>
                <a:latin typeface="Roboto" panose="02000000000000000000" pitchFamily="2" charset="0"/>
                <a:ea typeface="Roboto" panose="02000000000000000000" pitchFamily="2" charset="0"/>
              </a:rPr>
              <a:t>Προϊστάμενος της Διεύθυνσης Ακαδημαϊκής Αναγνώρισης εισηγείται στον Πρόεδρο την αναγνώριση ή μη</a:t>
            </a:r>
            <a:r>
              <a:rPr lang="en-US" dirty="0">
                <a:solidFill>
                  <a:prstClr val="white"/>
                </a:solidFill>
                <a:latin typeface="Roboto" panose="02000000000000000000" pitchFamily="2" charset="0"/>
                <a:ea typeface="Roboto" panose="02000000000000000000" pitchFamily="2" charset="0"/>
              </a:rPr>
              <a:t>, </a:t>
            </a:r>
            <a:r>
              <a:rPr lang="el-GR" dirty="0">
                <a:solidFill>
                  <a:prstClr val="white"/>
                </a:solidFill>
                <a:latin typeface="Roboto" panose="02000000000000000000" pitchFamily="2" charset="0"/>
                <a:ea typeface="Roboto" panose="02000000000000000000" pitchFamily="2" charset="0"/>
              </a:rPr>
              <a:t>ο οποίος εκδίδει απόφασης </a:t>
            </a:r>
            <a:r>
              <a:rPr lang="el-GR" b="1" u="sng" dirty="0">
                <a:solidFill>
                  <a:prstClr val="white"/>
                </a:solidFill>
                <a:highlight>
                  <a:srgbClr val="4EE6DC"/>
                </a:highlight>
                <a:latin typeface="Roboto" panose="02000000000000000000" pitchFamily="2" charset="0"/>
                <a:ea typeface="Roboto" panose="02000000000000000000" pitchFamily="2" charset="0"/>
              </a:rPr>
              <a:t>εντός τριμήνου</a:t>
            </a:r>
            <a:r>
              <a:rPr lang="el-GR" dirty="0">
                <a:solidFill>
                  <a:prstClr val="white"/>
                </a:solidFill>
                <a:latin typeface="Roboto" panose="02000000000000000000" pitchFamily="2" charset="0"/>
                <a:ea typeface="Roboto" panose="02000000000000000000" pitchFamily="2" charset="0"/>
              </a:rPr>
              <a:t> από την υποβολή της αίτησης και των απαραίτητων δικαιολογητικών. </a:t>
            </a:r>
            <a:endParaRPr lang="x-none" dirty="0"/>
          </a:p>
        </p:txBody>
      </p:sp>
    </p:spTree>
    <p:extLst>
      <p:ext uri="{BB962C8B-B14F-4D97-AF65-F5344CB8AC3E}">
        <p14:creationId xmlns:p14="http://schemas.microsoft.com/office/powerpoint/2010/main" val="29785360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00"/>
        <p:cNvGrpSpPr/>
        <p:nvPr/>
      </p:nvGrpSpPr>
      <p:grpSpPr>
        <a:xfrm>
          <a:off x="0" y="0"/>
          <a:ext cx="0" cy="0"/>
          <a:chOff x="0" y="0"/>
          <a:chExt cx="0" cy="0"/>
        </a:xfrm>
      </p:grpSpPr>
      <p:sp>
        <p:nvSpPr>
          <p:cNvPr id="7" name="Rectangle 6">
            <a:extLst>
              <a:ext uri="{FF2B5EF4-FFF2-40B4-BE49-F238E27FC236}">
                <a16:creationId xmlns:a16="http://schemas.microsoft.com/office/drawing/2014/main" id="{71B4F54F-DE51-0186-FF1F-03CE62C04C32}"/>
              </a:ext>
            </a:extLst>
          </p:cNvPr>
          <p:cNvSpPr/>
          <p:nvPr/>
        </p:nvSpPr>
        <p:spPr>
          <a:xfrm>
            <a:off x="0" y="0"/>
            <a:ext cx="12192000" cy="491677"/>
          </a:xfrm>
          <a:prstGeom prst="rect">
            <a:avLst/>
          </a:prstGeom>
          <a:solidFill>
            <a:srgbClr val="4EE6DC"/>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7CCA62">
                    <a:lumMod val="60000"/>
                    <a:lumOff val="40000"/>
                  </a:srgbClr>
                </a:solidFill>
              </a:ln>
              <a:no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8CFC447E-374A-EC10-C215-CEF20925B2EB}"/>
              </a:ext>
            </a:extLst>
          </p:cNvPr>
          <p:cNvSpPr/>
          <p:nvPr/>
        </p:nvSpPr>
        <p:spPr>
          <a:xfrm>
            <a:off x="2649880" y="0"/>
            <a:ext cx="9542120" cy="491677"/>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7CCA62">
                    <a:lumMod val="60000"/>
                    <a:lumOff val="40000"/>
                  </a:srgbClr>
                </a:solidFill>
              </a:ln>
              <a:noFill/>
              <a:effectLst/>
              <a:uLnTx/>
              <a:uFillTx/>
              <a:latin typeface="Arial" panose="020B0604020202020204"/>
              <a:ea typeface="+mn-ea"/>
              <a:cs typeface="+mn-cs"/>
            </a:endParaRPr>
          </a:p>
        </p:txBody>
      </p:sp>
      <p:sp>
        <p:nvSpPr>
          <p:cNvPr id="9" name="Rectangle 8">
            <a:extLst>
              <a:ext uri="{FF2B5EF4-FFF2-40B4-BE49-F238E27FC236}">
                <a16:creationId xmlns:a16="http://schemas.microsoft.com/office/drawing/2014/main" id="{6D54A08F-B105-52F0-0CF7-FC2282F708EA}"/>
              </a:ext>
            </a:extLst>
          </p:cNvPr>
          <p:cNvSpPr/>
          <p:nvPr/>
        </p:nvSpPr>
        <p:spPr>
          <a:xfrm>
            <a:off x="375137" y="125601"/>
            <a:ext cx="4400564" cy="261610"/>
          </a:xfrm>
          <a:prstGeom prst="rect">
            <a:avLst/>
          </a:prstGeom>
        </p:spPr>
        <p:txBody>
          <a:bodyPr wrap="none">
            <a:spAutoFit/>
          </a:bodyPr>
          <a:lstStyle/>
          <a:p>
            <a:pPr marL="0" marR="0" lvl="0" indent="0" algn="l" defTabSz="914377" rtl="0" eaLnBrk="1" fontAlgn="auto" latinLnBrk="0" hangingPunct="1">
              <a:lnSpc>
                <a:spcPct val="100000"/>
              </a:lnSpc>
              <a:spcBef>
                <a:spcPts val="1000"/>
              </a:spcBef>
              <a:spcAft>
                <a:spcPts val="1000"/>
              </a:spcAft>
              <a:buClr>
                <a:prstClr val="white"/>
              </a:buClr>
              <a:buSzTx/>
              <a:buFontTx/>
              <a:buNone/>
              <a:tabLst/>
              <a:defRPr/>
            </a:pPr>
            <a:r>
              <a:rPr kumimoji="0" lang="el-GR" sz="1100" b="1" i="0" u="none" strike="noStrike" kern="1200" cap="none" spc="0" normalizeH="0" baseline="0" noProof="0" dirty="0">
                <a:ln>
                  <a:noFill/>
                </a:ln>
                <a:solidFill>
                  <a:srgbClr val="021559"/>
                </a:solidFill>
                <a:effectLst/>
                <a:uLnTx/>
                <a:uFillTx/>
                <a:latin typeface="Roboto" panose="02000000000000000000" pitchFamily="2" charset="0"/>
                <a:ea typeface="Roboto" panose="02000000000000000000" pitchFamily="2" charset="0"/>
                <a:cs typeface="Roboto" panose="02000000000000000000" pitchFamily="2" charset="0"/>
              </a:rPr>
              <a:t>ΕΚΣΥΓΧΡΟΝΙΣΜΟΣ ΔΟΑΤΑΠ                    Νέο πλαίσιο αναγνώρισης</a:t>
            </a:r>
            <a:endParaRPr kumimoji="0" lang="el-GR" sz="1100" b="1" i="1" u="none" strike="noStrike" kern="1200" cap="none" spc="0" normalizeH="0" baseline="0" noProof="0" dirty="0">
              <a:ln>
                <a:noFill/>
              </a:ln>
              <a:solidFill>
                <a:srgbClr val="021559"/>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3" name="TextBox 42">
            <a:extLst>
              <a:ext uri="{FF2B5EF4-FFF2-40B4-BE49-F238E27FC236}">
                <a16:creationId xmlns:a16="http://schemas.microsoft.com/office/drawing/2014/main" id="{17B6CCF7-9DCF-3343-8FFA-D669ACB071A3}"/>
              </a:ext>
            </a:extLst>
          </p:cNvPr>
          <p:cNvSpPr txBox="1"/>
          <p:nvPr/>
        </p:nvSpPr>
        <p:spPr>
          <a:xfrm>
            <a:off x="396259" y="829390"/>
            <a:ext cx="6470054" cy="830997"/>
          </a:xfrm>
          <a:prstGeom prst="rect">
            <a:avLst/>
          </a:prstGeom>
          <a:noFill/>
        </p:spPr>
        <p:txBody>
          <a:bodyPr wrap="square" rtlCol="0">
            <a:spAutoFit/>
          </a:bodyPr>
          <a:lstStyle/>
          <a:p>
            <a:pPr lvl="0"/>
            <a:r>
              <a:rPr lang="el-GR" sz="2400" b="1" dirty="0">
                <a:solidFill>
                  <a:srgbClr val="56FFF2"/>
                </a:solidFill>
                <a:latin typeface="Roboto" panose="02000000000000000000" pitchFamily="2" charset="0"/>
                <a:ea typeface="Roboto" panose="02000000000000000000" pitchFamily="2" charset="0"/>
              </a:rPr>
              <a:t>Το νέο μοντέλο ακαδημαϊκής αναγνώρισης:</a:t>
            </a:r>
            <a:br>
              <a:rPr lang="el-GR" sz="2400" b="1" dirty="0">
                <a:solidFill>
                  <a:srgbClr val="56FFF2"/>
                </a:solidFill>
                <a:latin typeface="Roboto" panose="02000000000000000000" pitchFamily="2" charset="0"/>
                <a:ea typeface="Roboto" panose="02000000000000000000" pitchFamily="2" charset="0"/>
              </a:rPr>
            </a:br>
            <a:endParaRPr lang="el-GR" sz="2400" b="1" dirty="0">
              <a:solidFill>
                <a:srgbClr val="56FFF2"/>
              </a:solidFill>
              <a:latin typeface="Roboto" panose="02000000000000000000" pitchFamily="2" charset="0"/>
              <a:ea typeface="Roboto" panose="02000000000000000000" pitchFamily="2" charset="0"/>
            </a:endParaRPr>
          </a:p>
        </p:txBody>
      </p:sp>
      <p:pic>
        <p:nvPicPr>
          <p:cNvPr id="20" name="Picture 19">
            <a:extLst>
              <a:ext uri="{FF2B5EF4-FFF2-40B4-BE49-F238E27FC236}">
                <a16:creationId xmlns:a16="http://schemas.microsoft.com/office/drawing/2014/main" id="{0D29D613-7ECD-EA4F-AC8E-86039C4F8B30}"/>
              </a:ext>
            </a:extLst>
          </p:cNvPr>
          <p:cNvPicPr>
            <a:picLocks noChangeAspect="1"/>
          </p:cNvPicPr>
          <p:nvPr/>
        </p:nvPicPr>
        <p:blipFill>
          <a:blip r:embed="rId4"/>
          <a:stretch>
            <a:fillRect/>
          </a:stretch>
        </p:blipFill>
        <p:spPr>
          <a:xfrm>
            <a:off x="180000" y="6300000"/>
            <a:ext cx="2387678" cy="432000"/>
          </a:xfrm>
          <a:prstGeom prst="rect">
            <a:avLst/>
          </a:prstGeom>
        </p:spPr>
      </p:pic>
      <p:cxnSp>
        <p:nvCxnSpPr>
          <p:cNvPr id="10" name="Freeform237">
            <a:extLst>
              <a:ext uri="{FF2B5EF4-FFF2-40B4-BE49-F238E27FC236}">
                <a16:creationId xmlns:a16="http://schemas.microsoft.com/office/drawing/2014/main" id="{421247D6-A0F3-8D55-58E0-58094DDD0D40}"/>
              </a:ext>
            </a:extLst>
          </p:cNvPr>
          <p:cNvCxnSpPr>
            <a:cxnSpLocks/>
          </p:cNvCxnSpPr>
          <p:nvPr/>
        </p:nvCxnSpPr>
        <p:spPr>
          <a:xfrm rot="5400000" flipH="1" flipV="1">
            <a:off x="4884235" y="4115046"/>
            <a:ext cx="540522" cy="243913"/>
          </a:xfrm>
          <a:prstGeom prst="bentConnector4">
            <a:avLst>
              <a:gd name="adj1" fmla="val 45659"/>
              <a:gd name="adj2" fmla="val 193722"/>
            </a:avLst>
          </a:prstGeom>
          <a:ln w="19050">
            <a:solidFill>
              <a:schemeClr val="bg1">
                <a:lumMod val="75000"/>
              </a:schemeClr>
            </a:solidFill>
            <a:prstDash val="solid"/>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Freeform237">
            <a:extLst>
              <a:ext uri="{FF2B5EF4-FFF2-40B4-BE49-F238E27FC236}">
                <a16:creationId xmlns:a16="http://schemas.microsoft.com/office/drawing/2014/main" id="{47E8B038-A72C-C58E-A31F-B8C482AD2299}"/>
              </a:ext>
            </a:extLst>
          </p:cNvPr>
          <p:cNvCxnSpPr>
            <a:cxnSpLocks/>
          </p:cNvCxnSpPr>
          <p:nvPr/>
        </p:nvCxnSpPr>
        <p:spPr>
          <a:xfrm>
            <a:off x="3696628" y="1786104"/>
            <a:ext cx="1810232" cy="415442"/>
          </a:xfrm>
          <a:prstGeom prst="bentConnector3">
            <a:avLst>
              <a:gd name="adj1" fmla="val 50000"/>
            </a:avLst>
          </a:prstGeom>
          <a:ln w="19050">
            <a:solidFill>
              <a:schemeClr val="bg1">
                <a:lumMod val="75000"/>
              </a:schemeClr>
            </a:solidFill>
            <a:prstDash val="solid"/>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Freeform 237">
            <a:extLst>
              <a:ext uri="{FF2B5EF4-FFF2-40B4-BE49-F238E27FC236}">
                <a16:creationId xmlns:a16="http://schemas.microsoft.com/office/drawing/2014/main" id="{0FB37DD9-6A21-93BB-2345-A9D5BD4B81F7}"/>
              </a:ext>
            </a:extLst>
          </p:cNvPr>
          <p:cNvCxnSpPr>
            <a:cxnSpLocks/>
          </p:cNvCxnSpPr>
          <p:nvPr/>
        </p:nvCxnSpPr>
        <p:spPr>
          <a:xfrm rot="10800000" flipV="1">
            <a:off x="8056633" y="2122481"/>
            <a:ext cx="746742" cy="547406"/>
          </a:xfrm>
          <a:prstGeom prst="bentConnector3">
            <a:avLst>
              <a:gd name="adj1" fmla="val 50000"/>
            </a:avLst>
          </a:prstGeom>
          <a:ln w="19050">
            <a:solidFill>
              <a:schemeClr val="bg1">
                <a:lumMod val="75000"/>
              </a:schemeClr>
            </a:solidFill>
            <a:prstDash val="solid"/>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3" name="Freeform 12">
            <a:extLst>
              <a:ext uri="{FF2B5EF4-FFF2-40B4-BE49-F238E27FC236}">
                <a16:creationId xmlns:a16="http://schemas.microsoft.com/office/drawing/2014/main" id="{8D89D32B-0768-E01A-CD87-B87A0647B347}"/>
              </a:ext>
            </a:extLst>
          </p:cNvPr>
          <p:cNvSpPr>
            <a:spLocks noEditPoints="1"/>
          </p:cNvSpPr>
          <p:nvPr/>
        </p:nvSpPr>
        <p:spPr bwMode="auto">
          <a:xfrm>
            <a:off x="6744159" y="2706354"/>
            <a:ext cx="2320649" cy="2306621"/>
          </a:xfrm>
          <a:custGeom>
            <a:avLst/>
            <a:gdLst>
              <a:gd name="T0" fmla="*/ 806 w 806"/>
              <a:gd name="T1" fmla="*/ 401 h 806"/>
              <a:gd name="T2" fmla="*/ 733 w 806"/>
              <a:gd name="T3" fmla="*/ 336 h 806"/>
              <a:gd name="T4" fmla="*/ 776 w 806"/>
              <a:gd name="T5" fmla="*/ 248 h 806"/>
              <a:gd name="T6" fmla="*/ 684 w 806"/>
              <a:gd name="T7" fmla="*/ 217 h 806"/>
              <a:gd name="T8" fmla="*/ 687 w 806"/>
              <a:gd name="T9" fmla="*/ 116 h 806"/>
              <a:gd name="T10" fmla="*/ 590 w 806"/>
              <a:gd name="T11" fmla="*/ 122 h 806"/>
              <a:gd name="T12" fmla="*/ 558 w 806"/>
              <a:gd name="T13" fmla="*/ 30 h 806"/>
              <a:gd name="T14" fmla="*/ 470 w 806"/>
              <a:gd name="T15" fmla="*/ 73 h 806"/>
              <a:gd name="T16" fmla="*/ 401 w 806"/>
              <a:gd name="T17" fmla="*/ 0 h 806"/>
              <a:gd name="T18" fmla="*/ 337 w 806"/>
              <a:gd name="T19" fmla="*/ 73 h 806"/>
              <a:gd name="T20" fmla="*/ 249 w 806"/>
              <a:gd name="T21" fmla="*/ 30 h 806"/>
              <a:gd name="T22" fmla="*/ 217 w 806"/>
              <a:gd name="T23" fmla="*/ 122 h 806"/>
              <a:gd name="T24" fmla="*/ 116 w 806"/>
              <a:gd name="T25" fmla="*/ 120 h 806"/>
              <a:gd name="T26" fmla="*/ 123 w 806"/>
              <a:gd name="T27" fmla="*/ 216 h 806"/>
              <a:gd name="T28" fmla="*/ 31 w 806"/>
              <a:gd name="T29" fmla="*/ 248 h 806"/>
              <a:gd name="T30" fmla="*/ 73 w 806"/>
              <a:gd name="T31" fmla="*/ 336 h 806"/>
              <a:gd name="T32" fmla="*/ 0 w 806"/>
              <a:gd name="T33" fmla="*/ 405 h 806"/>
              <a:gd name="T34" fmla="*/ 73 w 806"/>
              <a:gd name="T35" fmla="*/ 469 h 806"/>
              <a:gd name="T36" fmla="*/ 30 w 806"/>
              <a:gd name="T37" fmla="*/ 557 h 806"/>
              <a:gd name="T38" fmla="*/ 122 w 806"/>
              <a:gd name="T39" fmla="*/ 589 h 806"/>
              <a:gd name="T40" fmla="*/ 120 w 806"/>
              <a:gd name="T41" fmla="*/ 690 h 806"/>
              <a:gd name="T42" fmla="*/ 217 w 806"/>
              <a:gd name="T43" fmla="*/ 684 h 806"/>
              <a:gd name="T44" fmla="*/ 249 w 806"/>
              <a:gd name="T45" fmla="*/ 775 h 806"/>
              <a:gd name="T46" fmla="*/ 336 w 806"/>
              <a:gd name="T47" fmla="*/ 733 h 806"/>
              <a:gd name="T48" fmla="*/ 406 w 806"/>
              <a:gd name="T49" fmla="*/ 806 h 806"/>
              <a:gd name="T50" fmla="*/ 470 w 806"/>
              <a:gd name="T51" fmla="*/ 733 h 806"/>
              <a:gd name="T52" fmla="*/ 558 w 806"/>
              <a:gd name="T53" fmla="*/ 776 h 806"/>
              <a:gd name="T54" fmla="*/ 589 w 806"/>
              <a:gd name="T55" fmla="*/ 684 h 806"/>
              <a:gd name="T56" fmla="*/ 690 w 806"/>
              <a:gd name="T57" fmla="*/ 686 h 806"/>
              <a:gd name="T58" fmla="*/ 684 w 806"/>
              <a:gd name="T59" fmla="*/ 589 h 806"/>
              <a:gd name="T60" fmla="*/ 776 w 806"/>
              <a:gd name="T61" fmla="*/ 557 h 806"/>
              <a:gd name="T62" fmla="*/ 733 w 806"/>
              <a:gd name="T63" fmla="*/ 470 h 806"/>
              <a:gd name="T64" fmla="*/ 170 w 806"/>
              <a:gd name="T65" fmla="*/ 517 h 806"/>
              <a:gd name="T66" fmla="*/ 636 w 806"/>
              <a:gd name="T67" fmla="*/ 289 h 806"/>
              <a:gd name="T68" fmla="*/ 170 w 806"/>
              <a:gd name="T69" fmla="*/ 517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06" h="806">
                <a:moveTo>
                  <a:pt x="740" y="423"/>
                </a:moveTo>
                <a:cubicBezTo>
                  <a:pt x="806" y="401"/>
                  <a:pt x="806" y="401"/>
                  <a:pt x="806" y="401"/>
                </a:cubicBezTo>
                <a:cubicBezTo>
                  <a:pt x="803" y="349"/>
                  <a:pt x="803" y="349"/>
                  <a:pt x="803" y="349"/>
                </a:cubicBezTo>
                <a:cubicBezTo>
                  <a:pt x="733" y="336"/>
                  <a:pt x="733" y="336"/>
                  <a:pt x="733" y="336"/>
                </a:cubicBezTo>
                <a:cubicBezTo>
                  <a:pt x="731" y="322"/>
                  <a:pt x="727" y="309"/>
                  <a:pt x="722" y="295"/>
                </a:cubicBezTo>
                <a:cubicBezTo>
                  <a:pt x="776" y="248"/>
                  <a:pt x="776" y="248"/>
                  <a:pt x="776" y="248"/>
                </a:cubicBezTo>
                <a:cubicBezTo>
                  <a:pt x="754" y="202"/>
                  <a:pt x="754" y="202"/>
                  <a:pt x="754" y="202"/>
                </a:cubicBezTo>
                <a:cubicBezTo>
                  <a:pt x="684" y="217"/>
                  <a:pt x="684" y="217"/>
                  <a:pt x="684" y="217"/>
                </a:cubicBezTo>
                <a:cubicBezTo>
                  <a:pt x="675" y="204"/>
                  <a:pt x="666" y="191"/>
                  <a:pt x="655" y="179"/>
                </a:cubicBezTo>
                <a:cubicBezTo>
                  <a:pt x="687" y="116"/>
                  <a:pt x="687" y="116"/>
                  <a:pt x="687" y="116"/>
                </a:cubicBezTo>
                <a:cubicBezTo>
                  <a:pt x="648" y="82"/>
                  <a:pt x="648" y="82"/>
                  <a:pt x="648" y="82"/>
                </a:cubicBezTo>
                <a:cubicBezTo>
                  <a:pt x="590" y="122"/>
                  <a:pt x="590" y="122"/>
                  <a:pt x="590" y="122"/>
                </a:cubicBezTo>
                <a:cubicBezTo>
                  <a:pt x="578" y="114"/>
                  <a:pt x="565" y="107"/>
                  <a:pt x="552" y="101"/>
                </a:cubicBezTo>
                <a:cubicBezTo>
                  <a:pt x="558" y="30"/>
                  <a:pt x="558" y="30"/>
                  <a:pt x="558" y="30"/>
                </a:cubicBezTo>
                <a:cubicBezTo>
                  <a:pt x="509" y="14"/>
                  <a:pt x="509" y="14"/>
                  <a:pt x="509" y="14"/>
                </a:cubicBezTo>
                <a:cubicBezTo>
                  <a:pt x="470" y="73"/>
                  <a:pt x="470" y="73"/>
                  <a:pt x="470" y="73"/>
                </a:cubicBezTo>
                <a:cubicBezTo>
                  <a:pt x="455" y="70"/>
                  <a:pt x="439" y="68"/>
                  <a:pt x="423" y="67"/>
                </a:cubicBezTo>
                <a:cubicBezTo>
                  <a:pt x="401" y="0"/>
                  <a:pt x="401" y="0"/>
                  <a:pt x="401" y="0"/>
                </a:cubicBezTo>
                <a:cubicBezTo>
                  <a:pt x="350" y="3"/>
                  <a:pt x="350" y="3"/>
                  <a:pt x="350" y="3"/>
                </a:cubicBezTo>
                <a:cubicBezTo>
                  <a:pt x="337" y="73"/>
                  <a:pt x="337" y="73"/>
                  <a:pt x="337" y="73"/>
                </a:cubicBezTo>
                <a:cubicBezTo>
                  <a:pt x="323" y="75"/>
                  <a:pt x="309" y="79"/>
                  <a:pt x="295" y="84"/>
                </a:cubicBezTo>
                <a:cubicBezTo>
                  <a:pt x="249" y="30"/>
                  <a:pt x="249" y="30"/>
                  <a:pt x="249" y="30"/>
                </a:cubicBezTo>
                <a:cubicBezTo>
                  <a:pt x="203" y="52"/>
                  <a:pt x="203" y="52"/>
                  <a:pt x="203" y="52"/>
                </a:cubicBezTo>
                <a:cubicBezTo>
                  <a:pt x="217" y="122"/>
                  <a:pt x="217" y="122"/>
                  <a:pt x="217" y="122"/>
                </a:cubicBezTo>
                <a:cubicBezTo>
                  <a:pt x="204" y="131"/>
                  <a:pt x="191" y="140"/>
                  <a:pt x="179" y="151"/>
                </a:cubicBezTo>
                <a:cubicBezTo>
                  <a:pt x="116" y="120"/>
                  <a:pt x="116" y="120"/>
                  <a:pt x="116" y="120"/>
                </a:cubicBezTo>
                <a:cubicBezTo>
                  <a:pt x="83" y="158"/>
                  <a:pt x="83" y="158"/>
                  <a:pt x="83" y="158"/>
                </a:cubicBezTo>
                <a:cubicBezTo>
                  <a:pt x="123" y="216"/>
                  <a:pt x="123" y="216"/>
                  <a:pt x="123" y="216"/>
                </a:cubicBezTo>
                <a:cubicBezTo>
                  <a:pt x="115" y="228"/>
                  <a:pt x="107" y="241"/>
                  <a:pt x="101" y="254"/>
                </a:cubicBezTo>
                <a:cubicBezTo>
                  <a:pt x="31" y="248"/>
                  <a:pt x="31" y="248"/>
                  <a:pt x="31" y="248"/>
                </a:cubicBezTo>
                <a:cubicBezTo>
                  <a:pt x="14" y="297"/>
                  <a:pt x="14" y="297"/>
                  <a:pt x="14" y="297"/>
                </a:cubicBezTo>
                <a:cubicBezTo>
                  <a:pt x="73" y="336"/>
                  <a:pt x="73" y="336"/>
                  <a:pt x="73" y="336"/>
                </a:cubicBezTo>
                <a:cubicBezTo>
                  <a:pt x="70" y="351"/>
                  <a:pt x="68" y="367"/>
                  <a:pt x="67" y="383"/>
                </a:cubicBezTo>
                <a:cubicBezTo>
                  <a:pt x="0" y="405"/>
                  <a:pt x="0" y="405"/>
                  <a:pt x="0" y="405"/>
                </a:cubicBezTo>
                <a:cubicBezTo>
                  <a:pt x="4" y="456"/>
                  <a:pt x="4" y="456"/>
                  <a:pt x="4" y="456"/>
                </a:cubicBezTo>
                <a:cubicBezTo>
                  <a:pt x="73" y="469"/>
                  <a:pt x="73" y="469"/>
                  <a:pt x="73" y="469"/>
                </a:cubicBezTo>
                <a:cubicBezTo>
                  <a:pt x="76" y="483"/>
                  <a:pt x="79" y="497"/>
                  <a:pt x="84" y="511"/>
                </a:cubicBezTo>
                <a:cubicBezTo>
                  <a:pt x="30" y="557"/>
                  <a:pt x="30" y="557"/>
                  <a:pt x="30" y="557"/>
                </a:cubicBezTo>
                <a:cubicBezTo>
                  <a:pt x="52" y="603"/>
                  <a:pt x="52" y="603"/>
                  <a:pt x="52" y="603"/>
                </a:cubicBezTo>
                <a:cubicBezTo>
                  <a:pt x="122" y="589"/>
                  <a:pt x="122" y="589"/>
                  <a:pt x="122" y="589"/>
                </a:cubicBezTo>
                <a:cubicBezTo>
                  <a:pt x="131" y="602"/>
                  <a:pt x="141" y="615"/>
                  <a:pt x="151" y="627"/>
                </a:cubicBezTo>
                <a:cubicBezTo>
                  <a:pt x="120" y="690"/>
                  <a:pt x="120" y="690"/>
                  <a:pt x="120" y="690"/>
                </a:cubicBezTo>
                <a:cubicBezTo>
                  <a:pt x="158" y="723"/>
                  <a:pt x="158" y="723"/>
                  <a:pt x="158" y="723"/>
                </a:cubicBezTo>
                <a:cubicBezTo>
                  <a:pt x="217" y="684"/>
                  <a:pt x="217" y="684"/>
                  <a:pt x="217" y="684"/>
                </a:cubicBezTo>
                <a:cubicBezTo>
                  <a:pt x="229" y="692"/>
                  <a:pt x="241" y="699"/>
                  <a:pt x="254" y="705"/>
                </a:cubicBezTo>
                <a:cubicBezTo>
                  <a:pt x="249" y="775"/>
                  <a:pt x="249" y="775"/>
                  <a:pt x="249" y="775"/>
                </a:cubicBezTo>
                <a:cubicBezTo>
                  <a:pt x="297" y="792"/>
                  <a:pt x="297" y="792"/>
                  <a:pt x="297" y="792"/>
                </a:cubicBezTo>
                <a:cubicBezTo>
                  <a:pt x="336" y="733"/>
                  <a:pt x="336" y="733"/>
                  <a:pt x="336" y="733"/>
                </a:cubicBezTo>
                <a:cubicBezTo>
                  <a:pt x="352" y="736"/>
                  <a:pt x="367" y="738"/>
                  <a:pt x="383" y="739"/>
                </a:cubicBezTo>
                <a:cubicBezTo>
                  <a:pt x="406" y="806"/>
                  <a:pt x="406" y="806"/>
                  <a:pt x="406" y="806"/>
                </a:cubicBezTo>
                <a:cubicBezTo>
                  <a:pt x="457" y="803"/>
                  <a:pt x="457" y="803"/>
                  <a:pt x="457" y="803"/>
                </a:cubicBezTo>
                <a:cubicBezTo>
                  <a:pt x="470" y="733"/>
                  <a:pt x="470" y="733"/>
                  <a:pt x="470" y="733"/>
                </a:cubicBezTo>
                <a:cubicBezTo>
                  <a:pt x="484" y="730"/>
                  <a:pt x="498" y="727"/>
                  <a:pt x="511" y="722"/>
                </a:cubicBezTo>
                <a:cubicBezTo>
                  <a:pt x="558" y="776"/>
                  <a:pt x="558" y="776"/>
                  <a:pt x="558" y="776"/>
                </a:cubicBezTo>
                <a:cubicBezTo>
                  <a:pt x="604" y="754"/>
                  <a:pt x="604" y="754"/>
                  <a:pt x="604" y="754"/>
                </a:cubicBezTo>
                <a:cubicBezTo>
                  <a:pt x="589" y="684"/>
                  <a:pt x="589" y="684"/>
                  <a:pt x="589" y="684"/>
                </a:cubicBezTo>
                <a:cubicBezTo>
                  <a:pt x="603" y="675"/>
                  <a:pt x="615" y="665"/>
                  <a:pt x="627" y="655"/>
                </a:cubicBezTo>
                <a:cubicBezTo>
                  <a:pt x="690" y="686"/>
                  <a:pt x="690" y="686"/>
                  <a:pt x="690" y="686"/>
                </a:cubicBezTo>
                <a:cubicBezTo>
                  <a:pt x="724" y="648"/>
                  <a:pt x="724" y="648"/>
                  <a:pt x="724" y="648"/>
                </a:cubicBezTo>
                <a:cubicBezTo>
                  <a:pt x="684" y="589"/>
                  <a:pt x="684" y="589"/>
                  <a:pt x="684" y="589"/>
                </a:cubicBezTo>
                <a:cubicBezTo>
                  <a:pt x="692" y="577"/>
                  <a:pt x="699" y="565"/>
                  <a:pt x="705" y="552"/>
                </a:cubicBezTo>
                <a:cubicBezTo>
                  <a:pt x="776" y="557"/>
                  <a:pt x="776" y="557"/>
                  <a:pt x="776" y="557"/>
                </a:cubicBezTo>
                <a:cubicBezTo>
                  <a:pt x="792" y="509"/>
                  <a:pt x="792" y="509"/>
                  <a:pt x="792" y="509"/>
                </a:cubicBezTo>
                <a:cubicBezTo>
                  <a:pt x="733" y="470"/>
                  <a:pt x="733" y="470"/>
                  <a:pt x="733" y="470"/>
                </a:cubicBezTo>
                <a:cubicBezTo>
                  <a:pt x="736" y="455"/>
                  <a:pt x="739" y="439"/>
                  <a:pt x="740" y="423"/>
                </a:cubicBezTo>
                <a:close/>
                <a:moveTo>
                  <a:pt x="170" y="517"/>
                </a:moveTo>
                <a:cubicBezTo>
                  <a:pt x="107" y="388"/>
                  <a:pt x="161" y="233"/>
                  <a:pt x="289" y="170"/>
                </a:cubicBezTo>
                <a:cubicBezTo>
                  <a:pt x="418" y="107"/>
                  <a:pt x="573" y="160"/>
                  <a:pt x="636" y="289"/>
                </a:cubicBezTo>
                <a:cubicBezTo>
                  <a:pt x="699" y="417"/>
                  <a:pt x="646" y="573"/>
                  <a:pt x="517" y="636"/>
                </a:cubicBezTo>
                <a:cubicBezTo>
                  <a:pt x="389" y="699"/>
                  <a:pt x="233" y="646"/>
                  <a:pt x="170" y="517"/>
                </a:cubicBezTo>
                <a:close/>
              </a:path>
            </a:pathLst>
          </a:custGeom>
          <a:solidFill>
            <a:srgbClr val="021559"/>
          </a:solidFill>
          <a:ln>
            <a:noFill/>
          </a:ln>
        </p:spPr>
        <p:txBody>
          <a:bodyPr vert="horz" wrap="square" lIns="45720" tIns="22860" rIns="45720" bIns="22860" numCol="1" anchor="t" anchorCtr="0" compatLnSpc="1">
            <a:prstTxWarp prst="textNoShape">
              <a:avLst/>
            </a:prstTxWarp>
          </a:bodyPr>
          <a:lstStyle/>
          <a:p>
            <a:pPr defTabSz="914377"/>
            <a:endParaRPr lang="th-TH" sz="900">
              <a:solidFill>
                <a:prstClr val="black"/>
              </a:solidFill>
              <a:latin typeface="Roboto"/>
            </a:endParaRPr>
          </a:p>
        </p:txBody>
      </p:sp>
      <p:sp>
        <p:nvSpPr>
          <p:cNvPr id="14" name="Freeform 7">
            <a:extLst>
              <a:ext uri="{FF2B5EF4-FFF2-40B4-BE49-F238E27FC236}">
                <a16:creationId xmlns:a16="http://schemas.microsoft.com/office/drawing/2014/main" id="{7AD5EC95-35AF-610B-2BD3-255551DB5E28}"/>
              </a:ext>
            </a:extLst>
          </p:cNvPr>
          <p:cNvSpPr>
            <a:spLocks noEditPoints="1"/>
          </p:cNvSpPr>
          <p:nvPr/>
        </p:nvSpPr>
        <p:spPr bwMode="auto">
          <a:xfrm>
            <a:off x="5278395" y="1685002"/>
            <a:ext cx="1981750" cy="1969770"/>
          </a:xfrm>
          <a:custGeom>
            <a:avLst/>
            <a:gdLst>
              <a:gd name="T0" fmla="*/ 806 w 806"/>
              <a:gd name="T1" fmla="*/ 401 h 806"/>
              <a:gd name="T2" fmla="*/ 733 w 806"/>
              <a:gd name="T3" fmla="*/ 336 h 806"/>
              <a:gd name="T4" fmla="*/ 776 w 806"/>
              <a:gd name="T5" fmla="*/ 248 h 806"/>
              <a:gd name="T6" fmla="*/ 684 w 806"/>
              <a:gd name="T7" fmla="*/ 217 h 806"/>
              <a:gd name="T8" fmla="*/ 687 w 806"/>
              <a:gd name="T9" fmla="*/ 116 h 806"/>
              <a:gd name="T10" fmla="*/ 590 w 806"/>
              <a:gd name="T11" fmla="*/ 122 h 806"/>
              <a:gd name="T12" fmla="*/ 558 w 806"/>
              <a:gd name="T13" fmla="*/ 30 h 806"/>
              <a:gd name="T14" fmla="*/ 470 w 806"/>
              <a:gd name="T15" fmla="*/ 73 h 806"/>
              <a:gd name="T16" fmla="*/ 401 w 806"/>
              <a:gd name="T17" fmla="*/ 0 h 806"/>
              <a:gd name="T18" fmla="*/ 337 w 806"/>
              <a:gd name="T19" fmla="*/ 73 h 806"/>
              <a:gd name="T20" fmla="*/ 249 w 806"/>
              <a:gd name="T21" fmla="*/ 30 h 806"/>
              <a:gd name="T22" fmla="*/ 217 w 806"/>
              <a:gd name="T23" fmla="*/ 122 h 806"/>
              <a:gd name="T24" fmla="*/ 116 w 806"/>
              <a:gd name="T25" fmla="*/ 120 h 806"/>
              <a:gd name="T26" fmla="*/ 123 w 806"/>
              <a:gd name="T27" fmla="*/ 216 h 806"/>
              <a:gd name="T28" fmla="*/ 31 w 806"/>
              <a:gd name="T29" fmla="*/ 248 h 806"/>
              <a:gd name="T30" fmla="*/ 73 w 806"/>
              <a:gd name="T31" fmla="*/ 336 h 806"/>
              <a:gd name="T32" fmla="*/ 0 w 806"/>
              <a:gd name="T33" fmla="*/ 405 h 806"/>
              <a:gd name="T34" fmla="*/ 73 w 806"/>
              <a:gd name="T35" fmla="*/ 469 h 806"/>
              <a:gd name="T36" fmla="*/ 30 w 806"/>
              <a:gd name="T37" fmla="*/ 557 h 806"/>
              <a:gd name="T38" fmla="*/ 122 w 806"/>
              <a:gd name="T39" fmla="*/ 589 h 806"/>
              <a:gd name="T40" fmla="*/ 120 w 806"/>
              <a:gd name="T41" fmla="*/ 690 h 806"/>
              <a:gd name="T42" fmla="*/ 217 w 806"/>
              <a:gd name="T43" fmla="*/ 684 h 806"/>
              <a:gd name="T44" fmla="*/ 249 w 806"/>
              <a:gd name="T45" fmla="*/ 775 h 806"/>
              <a:gd name="T46" fmla="*/ 336 w 806"/>
              <a:gd name="T47" fmla="*/ 733 h 806"/>
              <a:gd name="T48" fmla="*/ 406 w 806"/>
              <a:gd name="T49" fmla="*/ 806 h 806"/>
              <a:gd name="T50" fmla="*/ 470 w 806"/>
              <a:gd name="T51" fmla="*/ 733 h 806"/>
              <a:gd name="T52" fmla="*/ 558 w 806"/>
              <a:gd name="T53" fmla="*/ 776 h 806"/>
              <a:gd name="T54" fmla="*/ 589 w 806"/>
              <a:gd name="T55" fmla="*/ 684 h 806"/>
              <a:gd name="T56" fmla="*/ 690 w 806"/>
              <a:gd name="T57" fmla="*/ 686 h 806"/>
              <a:gd name="T58" fmla="*/ 684 w 806"/>
              <a:gd name="T59" fmla="*/ 589 h 806"/>
              <a:gd name="T60" fmla="*/ 776 w 806"/>
              <a:gd name="T61" fmla="*/ 557 h 806"/>
              <a:gd name="T62" fmla="*/ 733 w 806"/>
              <a:gd name="T63" fmla="*/ 470 h 806"/>
              <a:gd name="T64" fmla="*/ 170 w 806"/>
              <a:gd name="T65" fmla="*/ 517 h 806"/>
              <a:gd name="T66" fmla="*/ 636 w 806"/>
              <a:gd name="T67" fmla="*/ 289 h 806"/>
              <a:gd name="T68" fmla="*/ 170 w 806"/>
              <a:gd name="T69" fmla="*/ 517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06" h="806">
                <a:moveTo>
                  <a:pt x="740" y="423"/>
                </a:moveTo>
                <a:cubicBezTo>
                  <a:pt x="806" y="401"/>
                  <a:pt x="806" y="401"/>
                  <a:pt x="806" y="401"/>
                </a:cubicBezTo>
                <a:cubicBezTo>
                  <a:pt x="803" y="349"/>
                  <a:pt x="803" y="349"/>
                  <a:pt x="803" y="349"/>
                </a:cubicBezTo>
                <a:cubicBezTo>
                  <a:pt x="733" y="336"/>
                  <a:pt x="733" y="336"/>
                  <a:pt x="733" y="336"/>
                </a:cubicBezTo>
                <a:cubicBezTo>
                  <a:pt x="731" y="322"/>
                  <a:pt x="727" y="309"/>
                  <a:pt x="722" y="295"/>
                </a:cubicBezTo>
                <a:cubicBezTo>
                  <a:pt x="776" y="248"/>
                  <a:pt x="776" y="248"/>
                  <a:pt x="776" y="248"/>
                </a:cubicBezTo>
                <a:cubicBezTo>
                  <a:pt x="754" y="202"/>
                  <a:pt x="754" y="202"/>
                  <a:pt x="754" y="202"/>
                </a:cubicBezTo>
                <a:cubicBezTo>
                  <a:pt x="684" y="217"/>
                  <a:pt x="684" y="217"/>
                  <a:pt x="684" y="217"/>
                </a:cubicBezTo>
                <a:cubicBezTo>
                  <a:pt x="675" y="204"/>
                  <a:pt x="666" y="191"/>
                  <a:pt x="655" y="179"/>
                </a:cubicBezTo>
                <a:cubicBezTo>
                  <a:pt x="687" y="116"/>
                  <a:pt x="687" y="116"/>
                  <a:pt x="687" y="116"/>
                </a:cubicBezTo>
                <a:cubicBezTo>
                  <a:pt x="648" y="82"/>
                  <a:pt x="648" y="82"/>
                  <a:pt x="648" y="82"/>
                </a:cubicBezTo>
                <a:cubicBezTo>
                  <a:pt x="590" y="122"/>
                  <a:pt x="590" y="122"/>
                  <a:pt x="590" y="122"/>
                </a:cubicBezTo>
                <a:cubicBezTo>
                  <a:pt x="578" y="114"/>
                  <a:pt x="565" y="107"/>
                  <a:pt x="552" y="101"/>
                </a:cubicBezTo>
                <a:cubicBezTo>
                  <a:pt x="558" y="30"/>
                  <a:pt x="558" y="30"/>
                  <a:pt x="558" y="30"/>
                </a:cubicBezTo>
                <a:cubicBezTo>
                  <a:pt x="509" y="14"/>
                  <a:pt x="509" y="14"/>
                  <a:pt x="509" y="14"/>
                </a:cubicBezTo>
                <a:cubicBezTo>
                  <a:pt x="470" y="73"/>
                  <a:pt x="470" y="73"/>
                  <a:pt x="470" y="73"/>
                </a:cubicBezTo>
                <a:cubicBezTo>
                  <a:pt x="455" y="70"/>
                  <a:pt x="439" y="68"/>
                  <a:pt x="423" y="67"/>
                </a:cubicBezTo>
                <a:cubicBezTo>
                  <a:pt x="401" y="0"/>
                  <a:pt x="401" y="0"/>
                  <a:pt x="401" y="0"/>
                </a:cubicBezTo>
                <a:cubicBezTo>
                  <a:pt x="350" y="3"/>
                  <a:pt x="350" y="3"/>
                  <a:pt x="350" y="3"/>
                </a:cubicBezTo>
                <a:cubicBezTo>
                  <a:pt x="337" y="73"/>
                  <a:pt x="337" y="73"/>
                  <a:pt x="337" y="73"/>
                </a:cubicBezTo>
                <a:cubicBezTo>
                  <a:pt x="323" y="75"/>
                  <a:pt x="309" y="79"/>
                  <a:pt x="295" y="84"/>
                </a:cubicBezTo>
                <a:cubicBezTo>
                  <a:pt x="249" y="30"/>
                  <a:pt x="249" y="30"/>
                  <a:pt x="249" y="30"/>
                </a:cubicBezTo>
                <a:cubicBezTo>
                  <a:pt x="203" y="52"/>
                  <a:pt x="203" y="52"/>
                  <a:pt x="203" y="52"/>
                </a:cubicBezTo>
                <a:cubicBezTo>
                  <a:pt x="217" y="122"/>
                  <a:pt x="217" y="122"/>
                  <a:pt x="217" y="122"/>
                </a:cubicBezTo>
                <a:cubicBezTo>
                  <a:pt x="204" y="131"/>
                  <a:pt x="191" y="140"/>
                  <a:pt x="179" y="151"/>
                </a:cubicBezTo>
                <a:cubicBezTo>
                  <a:pt x="116" y="120"/>
                  <a:pt x="116" y="120"/>
                  <a:pt x="116" y="120"/>
                </a:cubicBezTo>
                <a:cubicBezTo>
                  <a:pt x="83" y="158"/>
                  <a:pt x="83" y="158"/>
                  <a:pt x="83" y="158"/>
                </a:cubicBezTo>
                <a:cubicBezTo>
                  <a:pt x="123" y="216"/>
                  <a:pt x="123" y="216"/>
                  <a:pt x="123" y="216"/>
                </a:cubicBezTo>
                <a:cubicBezTo>
                  <a:pt x="115" y="228"/>
                  <a:pt x="107" y="241"/>
                  <a:pt x="101" y="254"/>
                </a:cubicBezTo>
                <a:cubicBezTo>
                  <a:pt x="31" y="248"/>
                  <a:pt x="31" y="248"/>
                  <a:pt x="31" y="248"/>
                </a:cubicBezTo>
                <a:cubicBezTo>
                  <a:pt x="14" y="297"/>
                  <a:pt x="14" y="297"/>
                  <a:pt x="14" y="297"/>
                </a:cubicBezTo>
                <a:cubicBezTo>
                  <a:pt x="73" y="336"/>
                  <a:pt x="73" y="336"/>
                  <a:pt x="73" y="336"/>
                </a:cubicBezTo>
                <a:cubicBezTo>
                  <a:pt x="70" y="351"/>
                  <a:pt x="68" y="367"/>
                  <a:pt x="67" y="383"/>
                </a:cubicBezTo>
                <a:cubicBezTo>
                  <a:pt x="0" y="405"/>
                  <a:pt x="0" y="405"/>
                  <a:pt x="0" y="405"/>
                </a:cubicBezTo>
                <a:cubicBezTo>
                  <a:pt x="4" y="456"/>
                  <a:pt x="4" y="456"/>
                  <a:pt x="4" y="456"/>
                </a:cubicBezTo>
                <a:cubicBezTo>
                  <a:pt x="73" y="469"/>
                  <a:pt x="73" y="469"/>
                  <a:pt x="73" y="469"/>
                </a:cubicBezTo>
                <a:cubicBezTo>
                  <a:pt x="76" y="483"/>
                  <a:pt x="79" y="497"/>
                  <a:pt x="84" y="511"/>
                </a:cubicBezTo>
                <a:cubicBezTo>
                  <a:pt x="30" y="557"/>
                  <a:pt x="30" y="557"/>
                  <a:pt x="30" y="557"/>
                </a:cubicBezTo>
                <a:cubicBezTo>
                  <a:pt x="52" y="603"/>
                  <a:pt x="52" y="603"/>
                  <a:pt x="52" y="603"/>
                </a:cubicBezTo>
                <a:cubicBezTo>
                  <a:pt x="122" y="589"/>
                  <a:pt x="122" y="589"/>
                  <a:pt x="122" y="589"/>
                </a:cubicBezTo>
                <a:cubicBezTo>
                  <a:pt x="131" y="602"/>
                  <a:pt x="141" y="615"/>
                  <a:pt x="151" y="627"/>
                </a:cubicBezTo>
                <a:cubicBezTo>
                  <a:pt x="120" y="690"/>
                  <a:pt x="120" y="690"/>
                  <a:pt x="120" y="690"/>
                </a:cubicBezTo>
                <a:cubicBezTo>
                  <a:pt x="158" y="723"/>
                  <a:pt x="158" y="723"/>
                  <a:pt x="158" y="723"/>
                </a:cubicBezTo>
                <a:cubicBezTo>
                  <a:pt x="217" y="684"/>
                  <a:pt x="217" y="684"/>
                  <a:pt x="217" y="684"/>
                </a:cubicBezTo>
                <a:cubicBezTo>
                  <a:pt x="229" y="692"/>
                  <a:pt x="241" y="699"/>
                  <a:pt x="254" y="705"/>
                </a:cubicBezTo>
                <a:cubicBezTo>
                  <a:pt x="249" y="775"/>
                  <a:pt x="249" y="775"/>
                  <a:pt x="249" y="775"/>
                </a:cubicBezTo>
                <a:cubicBezTo>
                  <a:pt x="297" y="792"/>
                  <a:pt x="297" y="792"/>
                  <a:pt x="297" y="792"/>
                </a:cubicBezTo>
                <a:cubicBezTo>
                  <a:pt x="336" y="733"/>
                  <a:pt x="336" y="733"/>
                  <a:pt x="336" y="733"/>
                </a:cubicBezTo>
                <a:cubicBezTo>
                  <a:pt x="352" y="736"/>
                  <a:pt x="367" y="738"/>
                  <a:pt x="383" y="739"/>
                </a:cubicBezTo>
                <a:cubicBezTo>
                  <a:pt x="406" y="806"/>
                  <a:pt x="406" y="806"/>
                  <a:pt x="406" y="806"/>
                </a:cubicBezTo>
                <a:cubicBezTo>
                  <a:pt x="457" y="803"/>
                  <a:pt x="457" y="803"/>
                  <a:pt x="457" y="803"/>
                </a:cubicBezTo>
                <a:cubicBezTo>
                  <a:pt x="470" y="733"/>
                  <a:pt x="470" y="733"/>
                  <a:pt x="470" y="733"/>
                </a:cubicBezTo>
                <a:cubicBezTo>
                  <a:pt x="484" y="730"/>
                  <a:pt x="498" y="727"/>
                  <a:pt x="511" y="722"/>
                </a:cubicBezTo>
                <a:cubicBezTo>
                  <a:pt x="558" y="776"/>
                  <a:pt x="558" y="776"/>
                  <a:pt x="558" y="776"/>
                </a:cubicBezTo>
                <a:cubicBezTo>
                  <a:pt x="604" y="754"/>
                  <a:pt x="604" y="754"/>
                  <a:pt x="604" y="754"/>
                </a:cubicBezTo>
                <a:cubicBezTo>
                  <a:pt x="589" y="684"/>
                  <a:pt x="589" y="684"/>
                  <a:pt x="589" y="684"/>
                </a:cubicBezTo>
                <a:cubicBezTo>
                  <a:pt x="603" y="675"/>
                  <a:pt x="615" y="665"/>
                  <a:pt x="627" y="655"/>
                </a:cubicBezTo>
                <a:cubicBezTo>
                  <a:pt x="690" y="686"/>
                  <a:pt x="690" y="686"/>
                  <a:pt x="690" y="686"/>
                </a:cubicBezTo>
                <a:cubicBezTo>
                  <a:pt x="724" y="648"/>
                  <a:pt x="724" y="648"/>
                  <a:pt x="724" y="648"/>
                </a:cubicBezTo>
                <a:cubicBezTo>
                  <a:pt x="684" y="589"/>
                  <a:pt x="684" y="589"/>
                  <a:pt x="684" y="589"/>
                </a:cubicBezTo>
                <a:cubicBezTo>
                  <a:pt x="692" y="577"/>
                  <a:pt x="699" y="565"/>
                  <a:pt x="705" y="552"/>
                </a:cubicBezTo>
                <a:cubicBezTo>
                  <a:pt x="776" y="557"/>
                  <a:pt x="776" y="557"/>
                  <a:pt x="776" y="557"/>
                </a:cubicBezTo>
                <a:cubicBezTo>
                  <a:pt x="792" y="509"/>
                  <a:pt x="792" y="509"/>
                  <a:pt x="792" y="509"/>
                </a:cubicBezTo>
                <a:cubicBezTo>
                  <a:pt x="733" y="470"/>
                  <a:pt x="733" y="470"/>
                  <a:pt x="733" y="470"/>
                </a:cubicBezTo>
                <a:cubicBezTo>
                  <a:pt x="736" y="455"/>
                  <a:pt x="739" y="439"/>
                  <a:pt x="740" y="423"/>
                </a:cubicBezTo>
                <a:close/>
                <a:moveTo>
                  <a:pt x="170" y="517"/>
                </a:moveTo>
                <a:cubicBezTo>
                  <a:pt x="107" y="388"/>
                  <a:pt x="161" y="233"/>
                  <a:pt x="289" y="170"/>
                </a:cubicBezTo>
                <a:cubicBezTo>
                  <a:pt x="418" y="107"/>
                  <a:pt x="573" y="160"/>
                  <a:pt x="636" y="289"/>
                </a:cubicBezTo>
                <a:cubicBezTo>
                  <a:pt x="699" y="417"/>
                  <a:pt x="646" y="573"/>
                  <a:pt x="517" y="636"/>
                </a:cubicBezTo>
                <a:cubicBezTo>
                  <a:pt x="389" y="699"/>
                  <a:pt x="233" y="646"/>
                  <a:pt x="170" y="517"/>
                </a:cubicBezTo>
                <a:close/>
              </a:path>
            </a:pathLst>
          </a:custGeom>
          <a:solidFill>
            <a:srgbClr val="002680"/>
          </a:solidFill>
          <a:ln>
            <a:noFill/>
          </a:ln>
        </p:spPr>
        <p:txBody>
          <a:bodyPr vert="horz" wrap="square" lIns="45720" tIns="22860" rIns="45720" bIns="22860" numCol="1" anchor="t" anchorCtr="0" compatLnSpc="1">
            <a:prstTxWarp prst="textNoShape">
              <a:avLst/>
            </a:prstTxWarp>
          </a:bodyPr>
          <a:lstStyle/>
          <a:p>
            <a:pPr defTabSz="914377"/>
            <a:endParaRPr lang="th-TH" sz="900">
              <a:solidFill>
                <a:prstClr val="black"/>
              </a:solidFill>
              <a:latin typeface="Roboto"/>
            </a:endParaRPr>
          </a:p>
        </p:txBody>
      </p:sp>
      <p:sp>
        <p:nvSpPr>
          <p:cNvPr id="15" name="Freeform 7">
            <a:extLst>
              <a:ext uri="{FF2B5EF4-FFF2-40B4-BE49-F238E27FC236}">
                <a16:creationId xmlns:a16="http://schemas.microsoft.com/office/drawing/2014/main" id="{2448F3CD-0DCE-3744-3DC5-2FA0570E91AE}"/>
              </a:ext>
            </a:extLst>
          </p:cNvPr>
          <p:cNvSpPr>
            <a:spLocks noEditPoints="1"/>
          </p:cNvSpPr>
          <p:nvPr/>
        </p:nvSpPr>
        <p:spPr bwMode="auto">
          <a:xfrm>
            <a:off x="4238514" y="2748952"/>
            <a:ext cx="1268346" cy="1260679"/>
          </a:xfrm>
          <a:custGeom>
            <a:avLst/>
            <a:gdLst>
              <a:gd name="T0" fmla="*/ 806 w 806"/>
              <a:gd name="T1" fmla="*/ 401 h 806"/>
              <a:gd name="T2" fmla="*/ 733 w 806"/>
              <a:gd name="T3" fmla="*/ 336 h 806"/>
              <a:gd name="T4" fmla="*/ 776 w 806"/>
              <a:gd name="T5" fmla="*/ 248 h 806"/>
              <a:gd name="T6" fmla="*/ 684 w 806"/>
              <a:gd name="T7" fmla="*/ 217 h 806"/>
              <a:gd name="T8" fmla="*/ 687 w 806"/>
              <a:gd name="T9" fmla="*/ 116 h 806"/>
              <a:gd name="T10" fmla="*/ 590 w 806"/>
              <a:gd name="T11" fmla="*/ 122 h 806"/>
              <a:gd name="T12" fmla="*/ 558 w 806"/>
              <a:gd name="T13" fmla="*/ 30 h 806"/>
              <a:gd name="T14" fmla="*/ 470 w 806"/>
              <a:gd name="T15" fmla="*/ 73 h 806"/>
              <a:gd name="T16" fmla="*/ 401 w 806"/>
              <a:gd name="T17" fmla="*/ 0 h 806"/>
              <a:gd name="T18" fmla="*/ 337 w 806"/>
              <a:gd name="T19" fmla="*/ 73 h 806"/>
              <a:gd name="T20" fmla="*/ 249 w 806"/>
              <a:gd name="T21" fmla="*/ 30 h 806"/>
              <a:gd name="T22" fmla="*/ 217 w 806"/>
              <a:gd name="T23" fmla="*/ 122 h 806"/>
              <a:gd name="T24" fmla="*/ 116 w 806"/>
              <a:gd name="T25" fmla="*/ 120 h 806"/>
              <a:gd name="T26" fmla="*/ 123 w 806"/>
              <a:gd name="T27" fmla="*/ 216 h 806"/>
              <a:gd name="T28" fmla="*/ 31 w 806"/>
              <a:gd name="T29" fmla="*/ 248 h 806"/>
              <a:gd name="T30" fmla="*/ 73 w 806"/>
              <a:gd name="T31" fmla="*/ 336 h 806"/>
              <a:gd name="T32" fmla="*/ 0 w 806"/>
              <a:gd name="T33" fmla="*/ 405 h 806"/>
              <a:gd name="T34" fmla="*/ 73 w 806"/>
              <a:gd name="T35" fmla="*/ 469 h 806"/>
              <a:gd name="T36" fmla="*/ 30 w 806"/>
              <a:gd name="T37" fmla="*/ 557 h 806"/>
              <a:gd name="T38" fmla="*/ 122 w 806"/>
              <a:gd name="T39" fmla="*/ 589 h 806"/>
              <a:gd name="T40" fmla="*/ 120 w 806"/>
              <a:gd name="T41" fmla="*/ 690 h 806"/>
              <a:gd name="T42" fmla="*/ 217 w 806"/>
              <a:gd name="T43" fmla="*/ 684 h 806"/>
              <a:gd name="T44" fmla="*/ 249 w 806"/>
              <a:gd name="T45" fmla="*/ 775 h 806"/>
              <a:gd name="T46" fmla="*/ 336 w 806"/>
              <a:gd name="T47" fmla="*/ 733 h 806"/>
              <a:gd name="T48" fmla="*/ 406 w 806"/>
              <a:gd name="T49" fmla="*/ 806 h 806"/>
              <a:gd name="T50" fmla="*/ 470 w 806"/>
              <a:gd name="T51" fmla="*/ 733 h 806"/>
              <a:gd name="T52" fmla="*/ 558 w 806"/>
              <a:gd name="T53" fmla="*/ 776 h 806"/>
              <a:gd name="T54" fmla="*/ 589 w 806"/>
              <a:gd name="T55" fmla="*/ 684 h 806"/>
              <a:gd name="T56" fmla="*/ 690 w 806"/>
              <a:gd name="T57" fmla="*/ 686 h 806"/>
              <a:gd name="T58" fmla="*/ 684 w 806"/>
              <a:gd name="T59" fmla="*/ 589 h 806"/>
              <a:gd name="T60" fmla="*/ 776 w 806"/>
              <a:gd name="T61" fmla="*/ 557 h 806"/>
              <a:gd name="T62" fmla="*/ 733 w 806"/>
              <a:gd name="T63" fmla="*/ 470 h 806"/>
              <a:gd name="T64" fmla="*/ 170 w 806"/>
              <a:gd name="T65" fmla="*/ 517 h 806"/>
              <a:gd name="T66" fmla="*/ 636 w 806"/>
              <a:gd name="T67" fmla="*/ 289 h 806"/>
              <a:gd name="T68" fmla="*/ 170 w 806"/>
              <a:gd name="T69" fmla="*/ 517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06" h="806">
                <a:moveTo>
                  <a:pt x="740" y="423"/>
                </a:moveTo>
                <a:cubicBezTo>
                  <a:pt x="806" y="401"/>
                  <a:pt x="806" y="401"/>
                  <a:pt x="806" y="401"/>
                </a:cubicBezTo>
                <a:cubicBezTo>
                  <a:pt x="803" y="349"/>
                  <a:pt x="803" y="349"/>
                  <a:pt x="803" y="349"/>
                </a:cubicBezTo>
                <a:cubicBezTo>
                  <a:pt x="733" y="336"/>
                  <a:pt x="733" y="336"/>
                  <a:pt x="733" y="336"/>
                </a:cubicBezTo>
                <a:cubicBezTo>
                  <a:pt x="731" y="322"/>
                  <a:pt x="727" y="309"/>
                  <a:pt x="722" y="295"/>
                </a:cubicBezTo>
                <a:cubicBezTo>
                  <a:pt x="776" y="248"/>
                  <a:pt x="776" y="248"/>
                  <a:pt x="776" y="248"/>
                </a:cubicBezTo>
                <a:cubicBezTo>
                  <a:pt x="754" y="202"/>
                  <a:pt x="754" y="202"/>
                  <a:pt x="754" y="202"/>
                </a:cubicBezTo>
                <a:cubicBezTo>
                  <a:pt x="684" y="217"/>
                  <a:pt x="684" y="217"/>
                  <a:pt x="684" y="217"/>
                </a:cubicBezTo>
                <a:cubicBezTo>
                  <a:pt x="675" y="204"/>
                  <a:pt x="666" y="191"/>
                  <a:pt x="655" y="179"/>
                </a:cubicBezTo>
                <a:cubicBezTo>
                  <a:pt x="687" y="116"/>
                  <a:pt x="687" y="116"/>
                  <a:pt x="687" y="116"/>
                </a:cubicBezTo>
                <a:cubicBezTo>
                  <a:pt x="648" y="82"/>
                  <a:pt x="648" y="82"/>
                  <a:pt x="648" y="82"/>
                </a:cubicBezTo>
                <a:cubicBezTo>
                  <a:pt x="590" y="122"/>
                  <a:pt x="590" y="122"/>
                  <a:pt x="590" y="122"/>
                </a:cubicBezTo>
                <a:cubicBezTo>
                  <a:pt x="578" y="114"/>
                  <a:pt x="565" y="107"/>
                  <a:pt x="552" y="101"/>
                </a:cubicBezTo>
                <a:cubicBezTo>
                  <a:pt x="558" y="30"/>
                  <a:pt x="558" y="30"/>
                  <a:pt x="558" y="30"/>
                </a:cubicBezTo>
                <a:cubicBezTo>
                  <a:pt x="509" y="14"/>
                  <a:pt x="509" y="14"/>
                  <a:pt x="509" y="14"/>
                </a:cubicBezTo>
                <a:cubicBezTo>
                  <a:pt x="470" y="73"/>
                  <a:pt x="470" y="73"/>
                  <a:pt x="470" y="73"/>
                </a:cubicBezTo>
                <a:cubicBezTo>
                  <a:pt x="455" y="70"/>
                  <a:pt x="439" y="68"/>
                  <a:pt x="423" y="67"/>
                </a:cubicBezTo>
                <a:cubicBezTo>
                  <a:pt x="401" y="0"/>
                  <a:pt x="401" y="0"/>
                  <a:pt x="401" y="0"/>
                </a:cubicBezTo>
                <a:cubicBezTo>
                  <a:pt x="350" y="3"/>
                  <a:pt x="350" y="3"/>
                  <a:pt x="350" y="3"/>
                </a:cubicBezTo>
                <a:cubicBezTo>
                  <a:pt x="337" y="73"/>
                  <a:pt x="337" y="73"/>
                  <a:pt x="337" y="73"/>
                </a:cubicBezTo>
                <a:cubicBezTo>
                  <a:pt x="323" y="75"/>
                  <a:pt x="309" y="79"/>
                  <a:pt x="295" y="84"/>
                </a:cubicBezTo>
                <a:cubicBezTo>
                  <a:pt x="249" y="30"/>
                  <a:pt x="249" y="30"/>
                  <a:pt x="249" y="30"/>
                </a:cubicBezTo>
                <a:cubicBezTo>
                  <a:pt x="203" y="52"/>
                  <a:pt x="203" y="52"/>
                  <a:pt x="203" y="52"/>
                </a:cubicBezTo>
                <a:cubicBezTo>
                  <a:pt x="217" y="122"/>
                  <a:pt x="217" y="122"/>
                  <a:pt x="217" y="122"/>
                </a:cubicBezTo>
                <a:cubicBezTo>
                  <a:pt x="204" y="131"/>
                  <a:pt x="191" y="140"/>
                  <a:pt x="179" y="151"/>
                </a:cubicBezTo>
                <a:cubicBezTo>
                  <a:pt x="116" y="120"/>
                  <a:pt x="116" y="120"/>
                  <a:pt x="116" y="120"/>
                </a:cubicBezTo>
                <a:cubicBezTo>
                  <a:pt x="83" y="158"/>
                  <a:pt x="83" y="158"/>
                  <a:pt x="83" y="158"/>
                </a:cubicBezTo>
                <a:cubicBezTo>
                  <a:pt x="123" y="216"/>
                  <a:pt x="123" y="216"/>
                  <a:pt x="123" y="216"/>
                </a:cubicBezTo>
                <a:cubicBezTo>
                  <a:pt x="115" y="228"/>
                  <a:pt x="107" y="241"/>
                  <a:pt x="101" y="254"/>
                </a:cubicBezTo>
                <a:cubicBezTo>
                  <a:pt x="31" y="248"/>
                  <a:pt x="31" y="248"/>
                  <a:pt x="31" y="248"/>
                </a:cubicBezTo>
                <a:cubicBezTo>
                  <a:pt x="14" y="297"/>
                  <a:pt x="14" y="297"/>
                  <a:pt x="14" y="297"/>
                </a:cubicBezTo>
                <a:cubicBezTo>
                  <a:pt x="73" y="336"/>
                  <a:pt x="73" y="336"/>
                  <a:pt x="73" y="336"/>
                </a:cubicBezTo>
                <a:cubicBezTo>
                  <a:pt x="70" y="351"/>
                  <a:pt x="68" y="367"/>
                  <a:pt x="67" y="383"/>
                </a:cubicBezTo>
                <a:cubicBezTo>
                  <a:pt x="0" y="405"/>
                  <a:pt x="0" y="405"/>
                  <a:pt x="0" y="405"/>
                </a:cubicBezTo>
                <a:cubicBezTo>
                  <a:pt x="4" y="456"/>
                  <a:pt x="4" y="456"/>
                  <a:pt x="4" y="456"/>
                </a:cubicBezTo>
                <a:cubicBezTo>
                  <a:pt x="73" y="469"/>
                  <a:pt x="73" y="469"/>
                  <a:pt x="73" y="469"/>
                </a:cubicBezTo>
                <a:cubicBezTo>
                  <a:pt x="76" y="483"/>
                  <a:pt x="79" y="497"/>
                  <a:pt x="84" y="511"/>
                </a:cubicBezTo>
                <a:cubicBezTo>
                  <a:pt x="30" y="557"/>
                  <a:pt x="30" y="557"/>
                  <a:pt x="30" y="557"/>
                </a:cubicBezTo>
                <a:cubicBezTo>
                  <a:pt x="52" y="603"/>
                  <a:pt x="52" y="603"/>
                  <a:pt x="52" y="603"/>
                </a:cubicBezTo>
                <a:cubicBezTo>
                  <a:pt x="122" y="589"/>
                  <a:pt x="122" y="589"/>
                  <a:pt x="122" y="589"/>
                </a:cubicBezTo>
                <a:cubicBezTo>
                  <a:pt x="131" y="602"/>
                  <a:pt x="141" y="615"/>
                  <a:pt x="151" y="627"/>
                </a:cubicBezTo>
                <a:cubicBezTo>
                  <a:pt x="120" y="690"/>
                  <a:pt x="120" y="690"/>
                  <a:pt x="120" y="690"/>
                </a:cubicBezTo>
                <a:cubicBezTo>
                  <a:pt x="158" y="723"/>
                  <a:pt x="158" y="723"/>
                  <a:pt x="158" y="723"/>
                </a:cubicBezTo>
                <a:cubicBezTo>
                  <a:pt x="217" y="684"/>
                  <a:pt x="217" y="684"/>
                  <a:pt x="217" y="684"/>
                </a:cubicBezTo>
                <a:cubicBezTo>
                  <a:pt x="229" y="692"/>
                  <a:pt x="241" y="699"/>
                  <a:pt x="254" y="705"/>
                </a:cubicBezTo>
                <a:cubicBezTo>
                  <a:pt x="249" y="775"/>
                  <a:pt x="249" y="775"/>
                  <a:pt x="249" y="775"/>
                </a:cubicBezTo>
                <a:cubicBezTo>
                  <a:pt x="297" y="792"/>
                  <a:pt x="297" y="792"/>
                  <a:pt x="297" y="792"/>
                </a:cubicBezTo>
                <a:cubicBezTo>
                  <a:pt x="336" y="733"/>
                  <a:pt x="336" y="733"/>
                  <a:pt x="336" y="733"/>
                </a:cubicBezTo>
                <a:cubicBezTo>
                  <a:pt x="352" y="736"/>
                  <a:pt x="367" y="738"/>
                  <a:pt x="383" y="739"/>
                </a:cubicBezTo>
                <a:cubicBezTo>
                  <a:pt x="406" y="806"/>
                  <a:pt x="406" y="806"/>
                  <a:pt x="406" y="806"/>
                </a:cubicBezTo>
                <a:cubicBezTo>
                  <a:pt x="457" y="803"/>
                  <a:pt x="457" y="803"/>
                  <a:pt x="457" y="803"/>
                </a:cubicBezTo>
                <a:cubicBezTo>
                  <a:pt x="470" y="733"/>
                  <a:pt x="470" y="733"/>
                  <a:pt x="470" y="733"/>
                </a:cubicBezTo>
                <a:cubicBezTo>
                  <a:pt x="484" y="730"/>
                  <a:pt x="498" y="727"/>
                  <a:pt x="511" y="722"/>
                </a:cubicBezTo>
                <a:cubicBezTo>
                  <a:pt x="558" y="776"/>
                  <a:pt x="558" y="776"/>
                  <a:pt x="558" y="776"/>
                </a:cubicBezTo>
                <a:cubicBezTo>
                  <a:pt x="604" y="754"/>
                  <a:pt x="604" y="754"/>
                  <a:pt x="604" y="754"/>
                </a:cubicBezTo>
                <a:cubicBezTo>
                  <a:pt x="589" y="684"/>
                  <a:pt x="589" y="684"/>
                  <a:pt x="589" y="684"/>
                </a:cubicBezTo>
                <a:cubicBezTo>
                  <a:pt x="603" y="675"/>
                  <a:pt x="615" y="665"/>
                  <a:pt x="627" y="655"/>
                </a:cubicBezTo>
                <a:cubicBezTo>
                  <a:pt x="690" y="686"/>
                  <a:pt x="690" y="686"/>
                  <a:pt x="690" y="686"/>
                </a:cubicBezTo>
                <a:cubicBezTo>
                  <a:pt x="724" y="648"/>
                  <a:pt x="724" y="648"/>
                  <a:pt x="724" y="648"/>
                </a:cubicBezTo>
                <a:cubicBezTo>
                  <a:pt x="684" y="589"/>
                  <a:pt x="684" y="589"/>
                  <a:pt x="684" y="589"/>
                </a:cubicBezTo>
                <a:cubicBezTo>
                  <a:pt x="692" y="577"/>
                  <a:pt x="699" y="565"/>
                  <a:pt x="705" y="552"/>
                </a:cubicBezTo>
                <a:cubicBezTo>
                  <a:pt x="776" y="557"/>
                  <a:pt x="776" y="557"/>
                  <a:pt x="776" y="557"/>
                </a:cubicBezTo>
                <a:cubicBezTo>
                  <a:pt x="792" y="509"/>
                  <a:pt x="792" y="509"/>
                  <a:pt x="792" y="509"/>
                </a:cubicBezTo>
                <a:cubicBezTo>
                  <a:pt x="733" y="470"/>
                  <a:pt x="733" y="470"/>
                  <a:pt x="733" y="470"/>
                </a:cubicBezTo>
                <a:cubicBezTo>
                  <a:pt x="736" y="455"/>
                  <a:pt x="739" y="439"/>
                  <a:pt x="740" y="423"/>
                </a:cubicBezTo>
                <a:close/>
                <a:moveTo>
                  <a:pt x="170" y="517"/>
                </a:moveTo>
                <a:cubicBezTo>
                  <a:pt x="107" y="388"/>
                  <a:pt x="161" y="233"/>
                  <a:pt x="289" y="170"/>
                </a:cubicBezTo>
                <a:cubicBezTo>
                  <a:pt x="418" y="107"/>
                  <a:pt x="573" y="160"/>
                  <a:pt x="636" y="289"/>
                </a:cubicBezTo>
                <a:cubicBezTo>
                  <a:pt x="699" y="417"/>
                  <a:pt x="646" y="573"/>
                  <a:pt x="517" y="636"/>
                </a:cubicBezTo>
                <a:cubicBezTo>
                  <a:pt x="389" y="699"/>
                  <a:pt x="233" y="646"/>
                  <a:pt x="170" y="517"/>
                </a:cubicBezTo>
                <a:close/>
              </a:path>
            </a:pathLst>
          </a:custGeom>
          <a:solidFill>
            <a:srgbClr val="47D0C7"/>
          </a:solidFill>
          <a:ln>
            <a:noFill/>
          </a:ln>
        </p:spPr>
        <p:txBody>
          <a:bodyPr vert="horz" wrap="square" lIns="45720" tIns="22860" rIns="45720" bIns="22860" numCol="1" anchor="t" anchorCtr="0" compatLnSpc="1">
            <a:prstTxWarp prst="textNoShape">
              <a:avLst/>
            </a:prstTxWarp>
          </a:bodyPr>
          <a:lstStyle/>
          <a:p>
            <a:pPr defTabSz="914377"/>
            <a:endParaRPr lang="th-TH" sz="900">
              <a:solidFill>
                <a:prstClr val="black"/>
              </a:solidFill>
              <a:latin typeface="Roboto"/>
            </a:endParaRPr>
          </a:p>
        </p:txBody>
      </p:sp>
      <p:sp>
        <p:nvSpPr>
          <p:cNvPr id="16" name="TextBox 15">
            <a:extLst>
              <a:ext uri="{FF2B5EF4-FFF2-40B4-BE49-F238E27FC236}">
                <a16:creationId xmlns:a16="http://schemas.microsoft.com/office/drawing/2014/main" id="{EC74D64F-CA95-37A2-1669-50D7057EB853}"/>
              </a:ext>
            </a:extLst>
          </p:cNvPr>
          <p:cNvSpPr txBox="1"/>
          <p:nvPr/>
        </p:nvSpPr>
        <p:spPr>
          <a:xfrm flipH="1">
            <a:off x="442566" y="1660387"/>
            <a:ext cx="3665970" cy="1308050"/>
          </a:xfrm>
          <a:prstGeom prst="rect">
            <a:avLst/>
          </a:prstGeom>
          <a:noFill/>
          <a:ln>
            <a:noFill/>
          </a:ln>
        </p:spPr>
        <p:txBody>
          <a:bodyPr wrap="square" lIns="0" tIns="0" rIns="0" bIns="0" rtlCol="0" anchor="ctr">
            <a:spAutoFit/>
          </a:bodyPr>
          <a:lstStyle/>
          <a:p>
            <a:r>
              <a:rPr lang="el-GR" sz="1700" b="1" dirty="0">
                <a:solidFill>
                  <a:schemeClr val="bg1"/>
                </a:solidFill>
                <a:latin typeface="Roboto" panose="02000000000000000000" pitchFamily="2" charset="0"/>
                <a:ea typeface="Roboto" panose="02000000000000000000" pitchFamily="2" charset="0"/>
                <a:cs typeface="Calibri" panose="020F0502020204030204" pitchFamily="34" charset="0"/>
              </a:rPr>
              <a:t>Διευκολύνει τον πολίτη:</a:t>
            </a:r>
          </a:p>
          <a:p>
            <a:pPr marL="285750" indent="-285750">
              <a:buFont typeface="Arial" panose="020B0604020202020204" pitchFamily="34" charset="0"/>
              <a:buChar char="•"/>
            </a:pPr>
            <a:r>
              <a:rPr lang="el-GR" sz="1700" dirty="0">
                <a:solidFill>
                  <a:schemeClr val="bg1"/>
                </a:solidFill>
                <a:latin typeface="Roboto" panose="02000000000000000000" pitchFamily="2" charset="0"/>
                <a:ea typeface="Roboto" panose="02000000000000000000" pitchFamily="2" charset="0"/>
                <a:cs typeface="Calibri" panose="020F0502020204030204" pitchFamily="34" charset="0"/>
              </a:rPr>
              <a:t>Καλύτερη και </a:t>
            </a:r>
            <a:r>
              <a:rPr lang="el-GR" sz="1700" b="1" dirty="0">
                <a:solidFill>
                  <a:schemeClr val="bg1"/>
                </a:solidFill>
                <a:latin typeface="Roboto" panose="02000000000000000000" pitchFamily="2" charset="0"/>
                <a:ea typeface="Roboto" panose="02000000000000000000" pitchFamily="2" charset="0"/>
                <a:cs typeface="Calibri" panose="020F0502020204030204" pitchFamily="34" charset="0"/>
              </a:rPr>
              <a:t>γρηγορότερη εξυπηρέτηση</a:t>
            </a:r>
          </a:p>
          <a:p>
            <a:pPr marL="285750" indent="-285750">
              <a:buFont typeface="Arial" panose="020B0604020202020204" pitchFamily="34" charset="0"/>
              <a:buChar char="•"/>
            </a:pPr>
            <a:r>
              <a:rPr lang="el-GR" sz="1700" b="1" dirty="0">
                <a:solidFill>
                  <a:schemeClr val="bg1"/>
                </a:solidFill>
                <a:latin typeface="Roboto" panose="02000000000000000000" pitchFamily="2" charset="0"/>
                <a:ea typeface="Roboto" panose="02000000000000000000" pitchFamily="2" charset="0"/>
                <a:cs typeface="Calibri" panose="020F0502020204030204" pitchFamily="34" charset="0"/>
              </a:rPr>
              <a:t>Τέλος</a:t>
            </a:r>
            <a:r>
              <a:rPr lang="el-GR" sz="1700" dirty="0">
                <a:solidFill>
                  <a:schemeClr val="bg1"/>
                </a:solidFill>
                <a:latin typeface="Roboto" panose="02000000000000000000" pitchFamily="2" charset="0"/>
                <a:ea typeface="Roboto" panose="02000000000000000000" pitchFamily="2" charset="0"/>
                <a:cs typeface="Calibri" panose="020F0502020204030204" pitchFamily="34" charset="0"/>
              </a:rPr>
              <a:t> στα εκπαιδευτικά </a:t>
            </a:r>
            <a:r>
              <a:rPr lang="el-GR" sz="1700" b="1" dirty="0">
                <a:solidFill>
                  <a:schemeClr val="bg1"/>
                </a:solidFill>
                <a:latin typeface="Roboto" panose="02000000000000000000" pitchFamily="2" charset="0"/>
                <a:ea typeface="Roboto" panose="02000000000000000000" pitchFamily="2" charset="0"/>
                <a:cs typeface="Calibri" panose="020F0502020204030204" pitchFamily="34" charset="0"/>
              </a:rPr>
              <a:t>αδιέξοδα</a:t>
            </a:r>
          </a:p>
        </p:txBody>
      </p:sp>
      <p:sp>
        <p:nvSpPr>
          <p:cNvPr id="17" name="TextBox 16">
            <a:extLst>
              <a:ext uri="{FF2B5EF4-FFF2-40B4-BE49-F238E27FC236}">
                <a16:creationId xmlns:a16="http://schemas.microsoft.com/office/drawing/2014/main" id="{23FD346F-F0FB-F608-D7CF-793092C2C6E9}"/>
              </a:ext>
            </a:extLst>
          </p:cNvPr>
          <p:cNvSpPr txBox="1"/>
          <p:nvPr/>
        </p:nvSpPr>
        <p:spPr>
          <a:xfrm flipH="1">
            <a:off x="2795201" y="4557037"/>
            <a:ext cx="4718590" cy="2354491"/>
          </a:xfrm>
          <a:prstGeom prst="rect">
            <a:avLst/>
          </a:prstGeom>
          <a:noFill/>
          <a:ln>
            <a:noFill/>
          </a:ln>
        </p:spPr>
        <p:txBody>
          <a:bodyPr wrap="square" lIns="0" tIns="0" rIns="0" bIns="0" rtlCol="0" anchor="ctr">
            <a:spAutoFit/>
          </a:bodyPr>
          <a:lstStyle/>
          <a:p>
            <a:r>
              <a:rPr lang="el-GR" sz="1700" b="1" dirty="0">
                <a:solidFill>
                  <a:schemeClr val="bg1"/>
                </a:solidFill>
                <a:latin typeface="Roboto" panose="02000000000000000000" pitchFamily="2" charset="0"/>
                <a:ea typeface="Roboto" panose="02000000000000000000" pitchFamily="2" charset="0"/>
                <a:cs typeface="Calibri" panose="020F0502020204030204" pitchFamily="34" charset="0"/>
              </a:rPr>
              <a:t>Εξυπηρετεί τα Πανεπιστήμια:</a:t>
            </a:r>
            <a:endParaRPr lang="en-US" sz="1700" b="1" dirty="0">
              <a:solidFill>
                <a:schemeClr val="bg1"/>
              </a:solidFill>
              <a:latin typeface="Roboto" panose="02000000000000000000" pitchFamily="2" charset="0"/>
              <a:ea typeface="Roboto" panose="02000000000000000000" pitchFamily="2" charset="0"/>
              <a:cs typeface="Calibri" panose="020F0502020204030204" pitchFamily="34" charset="0"/>
            </a:endParaRPr>
          </a:p>
          <a:p>
            <a:pPr marL="285750" indent="-285750">
              <a:buFont typeface="Arial" panose="020B0604020202020204" pitchFamily="34" charset="0"/>
              <a:buChar char="•"/>
            </a:pPr>
            <a:r>
              <a:rPr lang="el-GR" sz="1700" dirty="0">
                <a:solidFill>
                  <a:schemeClr val="bg1"/>
                </a:solidFill>
                <a:latin typeface="Roboto" panose="02000000000000000000" pitchFamily="2" charset="0"/>
                <a:ea typeface="Roboto" panose="02000000000000000000" pitchFamily="2" charset="0"/>
                <a:cs typeface="Calibri" panose="020F0502020204030204" pitchFamily="34" charset="0"/>
              </a:rPr>
              <a:t>Ταχύτερη και σύμφωνη με διεθνή πρότυπα διαδικασία αξιολόγησης πτυχίων από πανεπιστήμια του εξωτερικού για Έλληνες και ξένους </a:t>
            </a:r>
            <a:r>
              <a:rPr lang="el-GR" sz="1700" b="1" dirty="0">
                <a:solidFill>
                  <a:schemeClr val="bg1"/>
                </a:solidFill>
                <a:latin typeface="Roboto" panose="02000000000000000000" pitchFamily="2" charset="0"/>
                <a:ea typeface="Roboto" panose="02000000000000000000" pitchFamily="2" charset="0"/>
                <a:cs typeface="Calibri" panose="020F0502020204030204" pitchFamily="34" charset="0"/>
              </a:rPr>
              <a:t>φοιτητές που ενδιαφέρονται </a:t>
            </a:r>
            <a:r>
              <a:rPr lang="el-GR" sz="1700" dirty="0">
                <a:solidFill>
                  <a:schemeClr val="bg1"/>
                </a:solidFill>
                <a:latin typeface="Roboto" panose="02000000000000000000" pitchFamily="2" charset="0"/>
                <a:ea typeface="Roboto" panose="02000000000000000000" pitchFamily="2" charset="0"/>
                <a:cs typeface="Calibri" panose="020F0502020204030204" pitchFamily="34" charset="0"/>
              </a:rPr>
              <a:t>για μεταπτυχιακές και διδακτορικές </a:t>
            </a:r>
            <a:r>
              <a:rPr lang="el-GR" sz="1700" b="1" dirty="0">
                <a:solidFill>
                  <a:schemeClr val="bg1"/>
                </a:solidFill>
                <a:latin typeface="Roboto" panose="02000000000000000000" pitchFamily="2" charset="0"/>
                <a:ea typeface="Roboto" panose="02000000000000000000" pitchFamily="2" charset="0"/>
                <a:cs typeface="Calibri" panose="020F0502020204030204" pitchFamily="34" charset="0"/>
              </a:rPr>
              <a:t>σπουδές στην Ελλάδα</a:t>
            </a:r>
          </a:p>
          <a:p>
            <a:pPr marL="285750" indent="-285750">
              <a:buFont typeface="Arial" panose="020B0604020202020204" pitchFamily="34" charset="0"/>
              <a:buChar char="•"/>
            </a:pPr>
            <a:r>
              <a:rPr lang="el-GR" sz="1700" dirty="0">
                <a:solidFill>
                  <a:schemeClr val="bg1"/>
                </a:solidFill>
                <a:latin typeface="Roboto" panose="02000000000000000000" pitchFamily="2" charset="0"/>
                <a:ea typeface="Roboto" panose="02000000000000000000" pitchFamily="2" charset="0"/>
                <a:cs typeface="Calibri" panose="020F0502020204030204" pitchFamily="34" charset="0"/>
              </a:rPr>
              <a:t>Καίρια ώθηση στη </a:t>
            </a:r>
            <a:r>
              <a:rPr lang="el-GR" sz="1700" b="1" dirty="0">
                <a:solidFill>
                  <a:schemeClr val="bg1"/>
                </a:solidFill>
                <a:latin typeface="Roboto" panose="02000000000000000000" pitchFamily="2" charset="0"/>
                <a:ea typeface="Roboto" panose="02000000000000000000" pitchFamily="2" charset="0"/>
                <a:cs typeface="Calibri" panose="020F0502020204030204" pitchFamily="34" charset="0"/>
              </a:rPr>
              <a:t>διεθνοποίηση</a:t>
            </a:r>
            <a:r>
              <a:rPr lang="el-GR" sz="1700" dirty="0">
                <a:solidFill>
                  <a:schemeClr val="bg1"/>
                </a:solidFill>
                <a:latin typeface="Roboto" panose="02000000000000000000" pitchFamily="2" charset="0"/>
                <a:ea typeface="Roboto" panose="02000000000000000000" pitchFamily="2" charset="0"/>
                <a:cs typeface="Calibri" panose="020F0502020204030204" pitchFamily="34" charset="0"/>
              </a:rPr>
              <a:t> των ΑΕΙ</a:t>
            </a:r>
          </a:p>
          <a:p>
            <a:endParaRPr lang="el-GR" sz="1700" b="1" dirty="0">
              <a:solidFill>
                <a:schemeClr val="bg1"/>
              </a:solidFill>
              <a:latin typeface="Roboto" panose="02000000000000000000" pitchFamily="2" charset="0"/>
              <a:ea typeface="Roboto" panose="02000000000000000000" pitchFamily="2" charset="0"/>
              <a:cs typeface="Calibri" panose="020F0502020204030204" pitchFamily="34" charset="0"/>
            </a:endParaRPr>
          </a:p>
        </p:txBody>
      </p:sp>
      <p:sp>
        <p:nvSpPr>
          <p:cNvPr id="3" name="Rectangle 2">
            <a:extLst>
              <a:ext uri="{FF2B5EF4-FFF2-40B4-BE49-F238E27FC236}">
                <a16:creationId xmlns:a16="http://schemas.microsoft.com/office/drawing/2014/main" id="{5727BC95-3501-E66F-E33A-47F916BDFF6B}"/>
              </a:ext>
            </a:extLst>
          </p:cNvPr>
          <p:cNvSpPr/>
          <p:nvPr/>
        </p:nvSpPr>
        <p:spPr>
          <a:xfrm>
            <a:off x="8966169" y="1660387"/>
            <a:ext cx="3225831" cy="2708434"/>
          </a:xfrm>
          <a:prstGeom prst="rect">
            <a:avLst/>
          </a:prstGeom>
        </p:spPr>
        <p:txBody>
          <a:bodyPr wrap="square">
            <a:spAutoFit/>
          </a:bodyPr>
          <a:lstStyle/>
          <a:p>
            <a:r>
              <a:rPr lang="el-GR" sz="1700" b="1" dirty="0">
                <a:solidFill>
                  <a:schemeClr val="bg1"/>
                </a:solidFill>
                <a:latin typeface="Roboto" panose="02000000000000000000" pitchFamily="2" charset="0"/>
                <a:ea typeface="Roboto" panose="02000000000000000000" pitchFamily="2" charset="0"/>
                <a:cs typeface="Calibri" panose="020F0502020204030204" pitchFamily="34" charset="0"/>
              </a:rPr>
              <a:t>Στηρίζει το αναπτυξιακό πρότυπο της χώρας:</a:t>
            </a:r>
          </a:p>
          <a:p>
            <a:pPr marL="285750" indent="-285750">
              <a:buFont typeface="Arial" panose="020B0604020202020204" pitchFamily="34" charset="0"/>
              <a:buChar char="•"/>
            </a:pPr>
            <a:r>
              <a:rPr lang="el-GR" sz="1700" dirty="0">
                <a:solidFill>
                  <a:schemeClr val="bg1"/>
                </a:solidFill>
                <a:latin typeface="Roboto" panose="02000000000000000000" pitchFamily="2" charset="0"/>
                <a:ea typeface="Roboto" panose="02000000000000000000" pitchFamily="2" charset="0"/>
                <a:cs typeface="Calibri" panose="020F0502020204030204" pitchFamily="34" charset="0"/>
              </a:rPr>
              <a:t>Εκσυγχρονίζεται και απλοποιείται μια διαδικασία καίριας σημασίας για την </a:t>
            </a:r>
            <a:r>
              <a:rPr lang="el-GR" sz="1700" b="1" dirty="0">
                <a:solidFill>
                  <a:schemeClr val="bg1"/>
                </a:solidFill>
                <a:latin typeface="Roboto" panose="02000000000000000000" pitchFamily="2" charset="0"/>
                <a:ea typeface="Roboto" panose="02000000000000000000" pitchFamily="2" charset="0"/>
                <a:cs typeface="Calibri" panose="020F0502020204030204" pitchFamily="34" charset="0"/>
              </a:rPr>
              <a:t>προσέλκυση Ελλήνων </a:t>
            </a:r>
            <a:r>
              <a:rPr lang="el-GR" sz="1700" dirty="0">
                <a:solidFill>
                  <a:schemeClr val="bg1"/>
                </a:solidFill>
                <a:latin typeface="Roboto" panose="02000000000000000000" pitchFamily="2" charset="0"/>
                <a:ea typeface="Roboto" panose="02000000000000000000" pitchFamily="2" charset="0"/>
                <a:cs typeface="Calibri" panose="020F0502020204030204" pitchFamily="34" charset="0"/>
              </a:rPr>
              <a:t>(ενίσχυση του </a:t>
            </a:r>
            <a:r>
              <a:rPr lang="en-GB" sz="1700" dirty="0">
                <a:solidFill>
                  <a:schemeClr val="bg1"/>
                </a:solidFill>
                <a:latin typeface="Roboto" panose="02000000000000000000" pitchFamily="2" charset="0"/>
                <a:ea typeface="Roboto" panose="02000000000000000000" pitchFamily="2" charset="0"/>
                <a:cs typeface="Calibri" panose="020F0502020204030204" pitchFamily="34" charset="0"/>
              </a:rPr>
              <a:t>brain gain</a:t>
            </a:r>
            <a:r>
              <a:rPr lang="el-GR" sz="1700" dirty="0">
                <a:solidFill>
                  <a:schemeClr val="bg1"/>
                </a:solidFill>
                <a:latin typeface="Roboto" panose="02000000000000000000" pitchFamily="2" charset="0"/>
                <a:ea typeface="Roboto" panose="02000000000000000000" pitchFamily="2" charset="0"/>
                <a:cs typeface="Calibri" panose="020F0502020204030204" pitchFamily="34" charset="0"/>
              </a:rPr>
              <a:t>)</a:t>
            </a:r>
            <a:r>
              <a:rPr lang="el-GR" sz="1700" b="1" dirty="0">
                <a:solidFill>
                  <a:schemeClr val="bg1"/>
                </a:solidFill>
                <a:latin typeface="Roboto" panose="02000000000000000000" pitchFamily="2" charset="0"/>
                <a:ea typeface="Roboto" panose="02000000000000000000" pitchFamily="2" charset="0"/>
                <a:cs typeface="Calibri" panose="020F0502020204030204" pitchFamily="34" charset="0"/>
              </a:rPr>
              <a:t> και αλλοδαπών πτυχιούχων στη χώρα</a:t>
            </a:r>
            <a:endParaRPr lang="el-GR" sz="1700" dirty="0">
              <a:solidFill>
                <a:schemeClr val="bg1"/>
              </a:solidFill>
              <a:latin typeface="Roboto" panose="02000000000000000000" pitchFamily="2" charset="0"/>
              <a:ea typeface="Roboto" panose="02000000000000000000" pitchFamily="2" charset="0"/>
              <a:cs typeface="Calibri" panose="020F0502020204030204" pitchFamily="34" charset="0"/>
            </a:endParaRPr>
          </a:p>
        </p:txBody>
      </p:sp>
    </p:spTree>
    <p:extLst>
      <p:ext uri="{BB962C8B-B14F-4D97-AF65-F5344CB8AC3E}">
        <p14:creationId xmlns:p14="http://schemas.microsoft.com/office/powerpoint/2010/main" val="42615767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06677"/>
        </a:solidFill>
        <a:effectLst/>
      </p:bgPr>
    </p:bg>
    <p:spTree>
      <p:nvGrpSpPr>
        <p:cNvPr id="1" name=""/>
        <p:cNvGrpSpPr/>
        <p:nvPr/>
      </p:nvGrpSpPr>
      <p:grpSpPr>
        <a:xfrm>
          <a:off x="0" y="0"/>
          <a:ext cx="0" cy="0"/>
          <a:chOff x="0" y="0"/>
          <a:chExt cx="0" cy="0"/>
        </a:xfrm>
      </p:grpSpPr>
      <p:pic>
        <p:nvPicPr>
          <p:cNvPr id="8" name="Picture 7" descr="A picture containing person&#10;&#10;Description automatically generated">
            <a:extLst>
              <a:ext uri="{FF2B5EF4-FFF2-40B4-BE49-F238E27FC236}">
                <a16:creationId xmlns:a16="http://schemas.microsoft.com/office/drawing/2014/main" id="{6EC56D19-E8E0-1842-811B-62FE2773A5EF}"/>
              </a:ext>
            </a:extLst>
          </p:cNvPr>
          <p:cNvPicPr>
            <a:picLocks noChangeAspect="1"/>
          </p:cNvPicPr>
          <p:nvPr/>
        </p:nvPicPr>
        <p:blipFill rotWithShape="1">
          <a:blip r:embed="rId3">
            <a:alphaModFix amt="54000"/>
            <a:extLst>
              <a:ext uri="{BEBA8EAE-BF5A-486C-A8C5-ECC9F3942E4B}">
                <a14:imgProps xmlns:a14="http://schemas.microsoft.com/office/drawing/2010/main">
                  <a14:imgLayer r:embed="rId4">
                    <a14:imgEffect>
                      <a14:saturation sat="0"/>
                    </a14:imgEffect>
                  </a14:imgLayer>
                </a14:imgProps>
              </a:ext>
            </a:extLst>
          </a:blip>
          <a:srcRect t="6224" r="1035" b="10293"/>
          <a:stretch/>
        </p:blipFill>
        <p:spPr>
          <a:xfrm>
            <a:off x="-1" y="0"/>
            <a:ext cx="12192001" cy="6858000"/>
          </a:xfrm>
          <a:prstGeom prst="rect">
            <a:avLst/>
          </a:prstGeom>
        </p:spPr>
      </p:pic>
      <p:pic>
        <p:nvPicPr>
          <p:cNvPr id="7" name="Content Placeholder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5858"/>
          </a:xfrm>
          <a:prstGeom prst="rect">
            <a:avLst/>
          </a:prstGeom>
        </p:spPr>
      </p:pic>
      <p:sp>
        <p:nvSpPr>
          <p:cNvPr id="4" name="TextBox 3">
            <a:extLst>
              <a:ext uri="{FF2B5EF4-FFF2-40B4-BE49-F238E27FC236}">
                <a16:creationId xmlns:a16="http://schemas.microsoft.com/office/drawing/2014/main" id="{9FE2F638-602B-2447-B69D-5C4CF8E5077E}"/>
              </a:ext>
            </a:extLst>
          </p:cNvPr>
          <p:cNvSpPr txBox="1"/>
          <p:nvPr/>
        </p:nvSpPr>
        <p:spPr>
          <a:xfrm>
            <a:off x="873211" y="1317812"/>
            <a:ext cx="10605616" cy="907803"/>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Roboto Regular" charset="0"/>
              <a:ea typeface="+mn-ea"/>
              <a:cs typeface="Roboto Regular" charset="0"/>
            </a:endParaRPr>
          </a:p>
        </p:txBody>
      </p:sp>
      <p:sp>
        <p:nvSpPr>
          <p:cNvPr id="6" name="TextBox 5">
            <a:extLst>
              <a:ext uri="{FF2B5EF4-FFF2-40B4-BE49-F238E27FC236}">
                <a16:creationId xmlns:a16="http://schemas.microsoft.com/office/drawing/2014/main" id="{17B6CCF7-9DCF-3343-8FFA-D669ACB071A3}"/>
              </a:ext>
            </a:extLst>
          </p:cNvPr>
          <p:cNvSpPr txBox="1"/>
          <p:nvPr/>
        </p:nvSpPr>
        <p:spPr>
          <a:xfrm>
            <a:off x="5053324" y="4405625"/>
            <a:ext cx="5503095" cy="1077218"/>
          </a:xfrm>
          <a:prstGeom prst="rect">
            <a:avLst/>
          </a:prstGeom>
          <a:noFill/>
        </p:spPr>
        <p:txBody>
          <a:bodyPr wrap="square" rtlCol="0">
            <a:spAutoFit/>
          </a:bodyPr>
          <a:lstStyle/>
          <a:p>
            <a:pPr lvl="0"/>
            <a:r>
              <a:rPr lang="el-GR" sz="3200" b="1" dirty="0">
                <a:solidFill>
                  <a:srgbClr val="000123"/>
                </a:solidFill>
                <a:latin typeface="Roboto" panose="02000000000000000000" pitchFamily="2" charset="0"/>
                <a:ea typeface="Roboto" panose="02000000000000000000" pitchFamily="2" charset="0"/>
              </a:rPr>
              <a:t>ΣΥΝΟΛΙΚΑ ΟΦΕΛΗ </a:t>
            </a:r>
          </a:p>
          <a:p>
            <a:pPr lvl="0"/>
            <a:r>
              <a:rPr lang="el-GR" sz="3200" b="1" dirty="0">
                <a:solidFill>
                  <a:srgbClr val="000123"/>
                </a:solidFill>
                <a:latin typeface="Roboto" panose="02000000000000000000" pitchFamily="2" charset="0"/>
                <a:ea typeface="Roboto" panose="02000000000000000000" pitchFamily="2" charset="0"/>
              </a:rPr>
              <a:t>ΤΟΥ ΝΟΜΟΣΧΕΔΙΟΥ</a:t>
            </a:r>
          </a:p>
        </p:txBody>
      </p:sp>
    </p:spTree>
    <p:extLst>
      <p:ext uri="{BB962C8B-B14F-4D97-AF65-F5344CB8AC3E}">
        <p14:creationId xmlns:p14="http://schemas.microsoft.com/office/powerpoint/2010/main" val="26925552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EEF055EA-EBAA-B3FC-2C1F-7E624254DF85}"/>
              </a:ext>
            </a:extLst>
          </p:cNvPr>
          <p:cNvPicPr>
            <a:picLocks noChangeAspect="1"/>
          </p:cNvPicPr>
          <p:nvPr/>
        </p:nvPicPr>
        <p:blipFill>
          <a:blip r:embed="rId2"/>
          <a:stretch>
            <a:fillRect/>
          </a:stretch>
        </p:blipFill>
        <p:spPr>
          <a:xfrm>
            <a:off x="-22171" y="-34792"/>
            <a:ext cx="12226509" cy="6927583"/>
          </a:xfrm>
          <a:prstGeom prst="rect">
            <a:avLst/>
          </a:prstGeom>
        </p:spPr>
      </p:pic>
      <p:sp>
        <p:nvSpPr>
          <p:cNvPr id="24" name="Freeform 23"/>
          <p:cNvSpPr/>
          <p:nvPr/>
        </p:nvSpPr>
        <p:spPr>
          <a:xfrm>
            <a:off x="469011" y="1004608"/>
            <a:ext cx="2036323" cy="2307809"/>
          </a:xfrm>
          <a:custGeom>
            <a:avLst/>
            <a:gdLst>
              <a:gd name="connsiteX0" fmla="*/ 0 w 1527242"/>
              <a:gd name="connsiteY0" fmla="*/ 0 h 1730857"/>
              <a:gd name="connsiteX1" fmla="*/ 430449 w 1527242"/>
              <a:gd name="connsiteY1" fmla="*/ 0 h 1730857"/>
              <a:gd name="connsiteX2" fmla="*/ 763621 w 1527242"/>
              <a:gd name="connsiteY2" fmla="*/ 368160 h 1730857"/>
              <a:gd name="connsiteX3" fmla="*/ 1096793 w 1527242"/>
              <a:gd name="connsiteY3" fmla="*/ 0 h 1730857"/>
              <a:gd name="connsiteX4" fmla="*/ 1527242 w 1527242"/>
              <a:gd name="connsiteY4" fmla="*/ 0 h 1730857"/>
              <a:gd name="connsiteX5" fmla="*/ 1527242 w 1527242"/>
              <a:gd name="connsiteY5" fmla="*/ 1730857 h 1730857"/>
              <a:gd name="connsiteX6" fmla="*/ 0 w 1527242"/>
              <a:gd name="connsiteY6" fmla="*/ 1730857 h 173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7242" h="1730857">
                <a:moveTo>
                  <a:pt x="0" y="0"/>
                </a:moveTo>
                <a:lnTo>
                  <a:pt x="430449" y="0"/>
                </a:lnTo>
                <a:lnTo>
                  <a:pt x="763621" y="368160"/>
                </a:lnTo>
                <a:lnTo>
                  <a:pt x="1096793" y="0"/>
                </a:lnTo>
                <a:lnTo>
                  <a:pt x="1527242" y="0"/>
                </a:lnTo>
                <a:lnTo>
                  <a:pt x="1527242" y="1730857"/>
                </a:lnTo>
                <a:lnTo>
                  <a:pt x="0" y="1730857"/>
                </a:lnTo>
                <a:close/>
              </a:path>
            </a:pathLst>
          </a:custGeom>
          <a:solidFill>
            <a:srgbClr val="021559"/>
          </a:solidFill>
          <a:ln>
            <a:noFill/>
          </a:ln>
        </p:spPr>
        <p:style>
          <a:lnRef idx="2">
            <a:schemeClr val="accent1">
              <a:shade val="50000"/>
            </a:schemeClr>
          </a:lnRef>
          <a:fillRef idx="1">
            <a:schemeClr val="accent1"/>
          </a:fillRef>
          <a:effectRef idx="0">
            <a:schemeClr val="accent1"/>
          </a:effectRef>
          <a:fontRef idx="minor">
            <a:schemeClr val="lt1"/>
          </a:fontRef>
        </p:style>
        <p:txBody>
          <a:bodyPr tIns="243840" rtlCol="0" anchor="ctr"/>
          <a:lstStyle/>
          <a:p>
            <a:pPr algn="ctr"/>
            <a:r>
              <a:rPr lang="en-US" sz="2000" b="1" dirty="0">
                <a:latin typeface="Roboto" panose="02000000000000000000" pitchFamily="2" charset="0"/>
                <a:ea typeface="Roboto" panose="02000000000000000000" pitchFamily="2" charset="0"/>
              </a:rPr>
              <a:t> </a:t>
            </a:r>
            <a:r>
              <a:rPr lang="el-GR" sz="2400" b="1" dirty="0">
                <a:latin typeface="Roboto" panose="02000000000000000000" pitchFamily="2" charset="0"/>
                <a:ea typeface="Roboto" panose="02000000000000000000" pitchFamily="2" charset="0"/>
              </a:rPr>
              <a:t>ΦΟΙΤΗΤΕΣ</a:t>
            </a:r>
          </a:p>
          <a:p>
            <a:pPr algn="ctr"/>
            <a:r>
              <a:rPr lang="el-GR" sz="2400" b="1" dirty="0">
                <a:latin typeface="Roboto" panose="02000000000000000000" pitchFamily="2" charset="0"/>
                <a:ea typeface="Roboto" panose="02000000000000000000" pitchFamily="2" charset="0"/>
              </a:rPr>
              <a:t>ΦΟΙΤΗΤΡΙΕΣ</a:t>
            </a:r>
            <a:endParaRPr lang="en-US" sz="2000" b="1" dirty="0">
              <a:latin typeface="Roboto" panose="02000000000000000000" pitchFamily="2" charset="0"/>
              <a:ea typeface="Roboto" panose="02000000000000000000" pitchFamily="2" charset="0"/>
            </a:endParaRPr>
          </a:p>
        </p:txBody>
      </p:sp>
      <p:sp>
        <p:nvSpPr>
          <p:cNvPr id="28" name="Title 2"/>
          <p:cNvSpPr txBox="1">
            <a:spLocks/>
          </p:cNvSpPr>
          <p:nvPr/>
        </p:nvSpPr>
        <p:spPr>
          <a:xfrm>
            <a:off x="3200868" y="660659"/>
            <a:ext cx="8811132" cy="6370975"/>
          </a:xfrm>
          <a:prstGeom prst="rect">
            <a:avLst/>
          </a:prstGeom>
        </p:spPr>
        <p:txBody>
          <a:bodyPr wrap="square" lIns="0" tIns="0" rIns="0" bIns="0" anchor="b">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1800" b="1" dirty="0">
                <a:solidFill>
                  <a:srgbClr val="021559"/>
                </a:solidFill>
                <a:latin typeface="Roboto" panose="02000000000000000000" pitchFamily="2" charset="0"/>
                <a:ea typeface="Roboto" panose="02000000000000000000" pitchFamily="2" charset="0"/>
                <a:cs typeface="Roboto" panose="02000000000000000000" pitchFamily="2" charset="0"/>
              </a:rPr>
              <a:t>Περισσότερες επιστημονικές και ακαδημαϊκές προοπτικές</a:t>
            </a:r>
          </a:p>
          <a:p>
            <a:pPr marL="285750" indent="-285750" algn="l">
              <a:buFont typeface="Arial" panose="020B0604020202020204" pitchFamily="34" charset="0"/>
              <a:buChar char="•"/>
            </a:pPr>
            <a:r>
              <a:rPr lang="el-GR" sz="1800" dirty="0">
                <a:solidFill>
                  <a:srgbClr val="021559"/>
                </a:solidFill>
                <a:latin typeface="Roboto" panose="02000000000000000000" pitchFamily="2" charset="0"/>
                <a:ea typeface="Roboto" panose="02000000000000000000" pitchFamily="2" charset="0"/>
                <a:cs typeface="Roboto" panose="02000000000000000000" pitchFamily="2" charset="0"/>
              </a:rPr>
              <a:t>Δυνατότητα επιλογής μαθημάτων από άλλα Τμήματα</a:t>
            </a:r>
          </a:p>
          <a:p>
            <a:pPr marL="285750" indent="-285750" algn="l">
              <a:buFont typeface="Arial" panose="020B0604020202020204" pitchFamily="34" charset="0"/>
              <a:buChar char="•"/>
            </a:pPr>
            <a:r>
              <a:rPr lang="el-GR" sz="1800" dirty="0">
                <a:solidFill>
                  <a:srgbClr val="021559"/>
                </a:solidFill>
                <a:latin typeface="Roboto" panose="02000000000000000000" pitchFamily="2" charset="0"/>
                <a:ea typeface="Roboto" panose="02000000000000000000" pitchFamily="2" charset="0"/>
                <a:cs typeface="Roboto" panose="02000000000000000000" pitchFamily="2" charset="0"/>
              </a:rPr>
              <a:t>Διπλά/κοινά διεπιστημονικά προγράμματα σπουδών </a:t>
            </a:r>
          </a:p>
          <a:p>
            <a:pPr marL="285750" indent="-285750" algn="l">
              <a:buFont typeface="Arial" panose="020B0604020202020204" pitchFamily="34" charset="0"/>
              <a:buChar char="•"/>
            </a:pPr>
            <a:r>
              <a:rPr lang="el-GR" sz="1800" dirty="0">
                <a:solidFill>
                  <a:srgbClr val="021559"/>
                </a:solidFill>
                <a:latin typeface="Roboto" panose="02000000000000000000" pitchFamily="2" charset="0"/>
                <a:ea typeface="Roboto" panose="02000000000000000000" pitchFamily="2" charset="0"/>
                <a:cs typeface="Roboto" panose="02000000000000000000" pitchFamily="2" charset="0"/>
              </a:rPr>
              <a:t>Τμήματα εφαρμοσμένων επιστημών και τεχνολογίας </a:t>
            </a:r>
          </a:p>
          <a:p>
            <a:pPr marL="285750" indent="-285750" algn="l">
              <a:buFont typeface="Arial" panose="020B0604020202020204" pitchFamily="34" charset="0"/>
              <a:buChar char="•"/>
            </a:pPr>
            <a:r>
              <a:rPr lang="el-GR" sz="1800" dirty="0">
                <a:solidFill>
                  <a:srgbClr val="021559"/>
                </a:solidFill>
                <a:latin typeface="Roboto" panose="02000000000000000000" pitchFamily="2" charset="0"/>
                <a:ea typeface="Roboto" panose="02000000000000000000" pitchFamily="2" charset="0"/>
                <a:cs typeface="Roboto" panose="02000000000000000000" pitchFamily="2" charset="0"/>
              </a:rPr>
              <a:t>Ελληνικό “</a:t>
            </a:r>
            <a:r>
              <a:rPr lang="el-GR" sz="1800" dirty="0" err="1">
                <a:solidFill>
                  <a:srgbClr val="021559"/>
                </a:solidFill>
                <a:latin typeface="Roboto" panose="02000000000000000000" pitchFamily="2" charset="0"/>
                <a:ea typeface="Roboto" panose="02000000000000000000" pitchFamily="2" charset="0"/>
                <a:cs typeface="Roboto" panose="02000000000000000000" pitchFamily="2" charset="0"/>
              </a:rPr>
              <a:t>Erasmus</a:t>
            </a:r>
            <a:r>
              <a:rPr lang="el-GR" sz="1800" dirty="0">
                <a:solidFill>
                  <a:srgbClr val="021559"/>
                </a:solidFill>
                <a:latin typeface="Roboto" panose="02000000000000000000" pitchFamily="2" charset="0"/>
                <a:ea typeface="Roboto" panose="02000000000000000000" pitchFamily="2" charset="0"/>
                <a:cs typeface="Roboto" panose="02000000000000000000" pitchFamily="2" charset="0"/>
              </a:rPr>
              <a:t>” – δυνατότητα φοίτησης για 1 εξάμηνο σε άλλο ΑΕΙ</a:t>
            </a:r>
          </a:p>
          <a:p>
            <a:pPr marL="285750" indent="-285750" algn="l">
              <a:buFont typeface="Arial" panose="020B0604020202020204" pitchFamily="34" charset="0"/>
              <a:buChar char="•"/>
            </a:pPr>
            <a:r>
              <a:rPr lang="el-GR" sz="1800" dirty="0">
                <a:solidFill>
                  <a:srgbClr val="021559"/>
                </a:solidFill>
                <a:latin typeface="Roboto" panose="02000000000000000000" pitchFamily="2" charset="0"/>
                <a:ea typeface="Roboto" panose="02000000000000000000" pitchFamily="2" charset="0"/>
                <a:cs typeface="Roboto" panose="02000000000000000000" pitchFamily="2" charset="0"/>
              </a:rPr>
              <a:t>Προγράμματα σπουδών δευτερεύουσας κατεύθυνσης (</a:t>
            </a:r>
            <a:r>
              <a:rPr lang="en-US" sz="1800" dirty="0">
                <a:solidFill>
                  <a:srgbClr val="021559"/>
                </a:solidFill>
                <a:latin typeface="Roboto" panose="02000000000000000000" pitchFamily="2" charset="0"/>
                <a:ea typeface="Roboto" panose="02000000000000000000" pitchFamily="2" charset="0"/>
                <a:cs typeface="Roboto" panose="02000000000000000000" pitchFamily="2" charset="0"/>
              </a:rPr>
              <a:t>minor degree</a:t>
            </a:r>
            <a:r>
              <a:rPr lang="el-GR" sz="1800" dirty="0">
                <a:solidFill>
                  <a:srgbClr val="021559"/>
                </a:solidFill>
                <a:latin typeface="Roboto" panose="02000000000000000000" pitchFamily="2" charset="0"/>
                <a:ea typeface="Roboto" panose="02000000000000000000" pitchFamily="2" charset="0"/>
                <a:cs typeface="Roboto" panose="02000000000000000000" pitchFamily="2" charset="0"/>
              </a:rPr>
              <a:t>)</a:t>
            </a:r>
          </a:p>
          <a:p>
            <a:pPr algn="l"/>
            <a:endParaRPr lang="el-GR" sz="1800" dirty="0">
              <a:solidFill>
                <a:srgbClr val="021559"/>
              </a:solidFill>
              <a:latin typeface="Roboto" panose="02000000000000000000" pitchFamily="2" charset="0"/>
              <a:ea typeface="Roboto" panose="02000000000000000000" pitchFamily="2" charset="0"/>
              <a:cs typeface="Roboto" panose="02000000000000000000" pitchFamily="2" charset="0"/>
            </a:endParaRPr>
          </a:p>
          <a:p>
            <a:pPr algn="l"/>
            <a:r>
              <a:rPr lang="el-GR" sz="1800" b="1" dirty="0">
                <a:solidFill>
                  <a:srgbClr val="021559"/>
                </a:solidFill>
                <a:latin typeface="Roboto" panose="02000000000000000000" pitchFamily="2" charset="0"/>
                <a:ea typeface="Roboto" panose="02000000000000000000" pitchFamily="2" charset="0"/>
                <a:cs typeface="Roboto" panose="02000000000000000000" pitchFamily="2" charset="0"/>
              </a:rPr>
              <a:t>Στήριξη στην πανεπιστημιακή ζωή και την καθημερινότητα</a:t>
            </a:r>
          </a:p>
          <a:p>
            <a:pPr marL="285750" indent="-285750" algn="l">
              <a:buFont typeface="Arial" panose="020B0604020202020204" pitchFamily="34" charset="0"/>
              <a:buChar char="•"/>
            </a:pPr>
            <a:r>
              <a:rPr lang="el-GR" sz="1800" dirty="0">
                <a:solidFill>
                  <a:srgbClr val="021559"/>
                </a:solidFill>
                <a:latin typeface="Roboto" panose="02000000000000000000" pitchFamily="2" charset="0"/>
                <a:ea typeface="Roboto" panose="02000000000000000000" pitchFamily="2" charset="0"/>
              </a:rPr>
              <a:t>Κέντρα Ψυχολογικής και Συμβουλευτικής Υποστήριξης</a:t>
            </a:r>
          </a:p>
          <a:p>
            <a:pPr marL="285750" indent="-285750" algn="l">
              <a:buFont typeface="Arial" panose="020B0604020202020204" pitchFamily="34" charset="0"/>
              <a:buChar char="•"/>
            </a:pPr>
            <a:r>
              <a:rPr lang="el-GR" sz="1800" dirty="0">
                <a:solidFill>
                  <a:srgbClr val="021559"/>
                </a:solidFill>
                <a:latin typeface="Roboto" panose="02000000000000000000" pitchFamily="2" charset="0"/>
                <a:ea typeface="Roboto" panose="02000000000000000000" pitchFamily="2" charset="0"/>
              </a:rPr>
              <a:t>Διασφάλιση αντικειμενικής βαθμολόγησης</a:t>
            </a:r>
          </a:p>
          <a:p>
            <a:pPr marL="285750" indent="-285750" algn="l">
              <a:buFont typeface="Arial" panose="020B0604020202020204" pitchFamily="34" charset="0"/>
              <a:buChar char="•"/>
            </a:pPr>
            <a:r>
              <a:rPr lang="el-GR" sz="1800" dirty="0">
                <a:solidFill>
                  <a:srgbClr val="021559"/>
                </a:solidFill>
                <a:latin typeface="Roboto" panose="02000000000000000000" pitchFamily="2" charset="0"/>
                <a:ea typeface="Roboto" panose="02000000000000000000" pitchFamily="2" charset="0"/>
              </a:rPr>
              <a:t>Μέριμνα για φοιτητές </a:t>
            </a:r>
            <a:r>
              <a:rPr lang="el-GR" sz="1800" dirty="0" err="1">
                <a:solidFill>
                  <a:srgbClr val="021559"/>
                </a:solidFill>
                <a:latin typeface="Roboto" panose="02000000000000000000" pitchFamily="2" charset="0"/>
                <a:ea typeface="Roboto" panose="02000000000000000000" pitchFamily="2" charset="0"/>
              </a:rPr>
              <a:t>ΑμεΑ</a:t>
            </a:r>
            <a:endParaRPr lang="el-GR" sz="1800" dirty="0">
              <a:solidFill>
                <a:srgbClr val="021559"/>
              </a:solidFill>
              <a:latin typeface="Roboto" panose="02000000000000000000" pitchFamily="2" charset="0"/>
              <a:ea typeface="Roboto" panose="02000000000000000000" pitchFamily="2" charset="0"/>
            </a:endParaRPr>
          </a:p>
          <a:p>
            <a:pPr algn="l"/>
            <a:endParaRPr lang="el-GR" sz="1800" dirty="0">
              <a:solidFill>
                <a:srgbClr val="021559"/>
              </a:solidFill>
              <a:latin typeface="Roboto" panose="02000000000000000000" pitchFamily="2" charset="0"/>
              <a:ea typeface="Roboto" panose="02000000000000000000" pitchFamily="2" charset="0"/>
            </a:endParaRPr>
          </a:p>
          <a:p>
            <a:pPr algn="l"/>
            <a:r>
              <a:rPr lang="el-GR" sz="1800" b="1" dirty="0">
                <a:solidFill>
                  <a:srgbClr val="021559"/>
                </a:solidFill>
                <a:latin typeface="Roboto" panose="02000000000000000000" pitchFamily="2" charset="0"/>
                <a:ea typeface="Roboto" panose="02000000000000000000" pitchFamily="2" charset="0"/>
                <a:cs typeface="Roboto" panose="02000000000000000000" pitchFamily="2" charset="0"/>
              </a:rPr>
              <a:t>Ουσιαστική φοιτητική εκπροσώπηση</a:t>
            </a:r>
          </a:p>
          <a:p>
            <a:pPr marL="285750" indent="-285750" algn="l">
              <a:buFont typeface="Arial" panose="020B0604020202020204" pitchFamily="34" charset="0"/>
              <a:buChar char="•"/>
            </a:pPr>
            <a:r>
              <a:rPr lang="el-GR" sz="1800" dirty="0">
                <a:solidFill>
                  <a:srgbClr val="021559"/>
                </a:solidFill>
                <a:latin typeface="Roboto" panose="02000000000000000000" pitchFamily="2" charset="0"/>
                <a:ea typeface="Roboto" panose="02000000000000000000" pitchFamily="2" charset="0"/>
              </a:rPr>
              <a:t>Θεσμοθέτηση Συμβουλίου Φοιτητών</a:t>
            </a:r>
          </a:p>
          <a:p>
            <a:pPr marL="285750" indent="-285750" algn="l">
              <a:buFont typeface="Arial" panose="020B0604020202020204" pitchFamily="34" charset="0"/>
              <a:buChar char="•"/>
            </a:pPr>
            <a:r>
              <a:rPr lang="el-GR" sz="1800" dirty="0">
                <a:solidFill>
                  <a:srgbClr val="021559"/>
                </a:solidFill>
                <a:latin typeface="Roboto" panose="02000000000000000000" pitchFamily="2" charset="0"/>
                <a:ea typeface="Roboto" panose="02000000000000000000" pitchFamily="2" charset="0"/>
              </a:rPr>
              <a:t>Φοιτητικές εκλογές με ενιαίο ψηφοδέλτιο</a:t>
            </a:r>
          </a:p>
          <a:p>
            <a:pPr algn="l"/>
            <a:endParaRPr lang="el-GR" sz="1800" dirty="0">
              <a:solidFill>
                <a:srgbClr val="021559"/>
              </a:solidFill>
              <a:latin typeface="Roboto" panose="02000000000000000000" pitchFamily="2" charset="0"/>
              <a:ea typeface="Roboto" panose="02000000000000000000" pitchFamily="2" charset="0"/>
            </a:endParaRPr>
          </a:p>
          <a:p>
            <a:pPr algn="l"/>
            <a:r>
              <a:rPr lang="el-GR" sz="1800" b="1" dirty="0">
                <a:solidFill>
                  <a:srgbClr val="021559"/>
                </a:solidFill>
                <a:latin typeface="Roboto" panose="02000000000000000000" pitchFamily="2" charset="0"/>
                <a:ea typeface="Roboto" panose="02000000000000000000" pitchFamily="2" charset="0"/>
                <a:cs typeface="Roboto" panose="02000000000000000000" pitchFamily="2" charset="0"/>
              </a:rPr>
              <a:t>Καλύτερη σύνδεση με αγορά εργασίας, περισσότερες επαγγελματικές προοπτικές</a:t>
            </a:r>
          </a:p>
          <a:p>
            <a:pPr marL="285750" indent="-285750" algn="l">
              <a:buFont typeface="Arial" panose="020B0604020202020204" pitchFamily="34" charset="0"/>
              <a:buChar char="•"/>
            </a:pPr>
            <a:r>
              <a:rPr lang="el-GR" sz="1800" dirty="0">
                <a:solidFill>
                  <a:srgbClr val="021559"/>
                </a:solidFill>
                <a:latin typeface="Roboto" panose="02000000000000000000" pitchFamily="2" charset="0"/>
                <a:ea typeface="Roboto" panose="02000000000000000000" pitchFamily="2" charset="0"/>
              </a:rPr>
              <a:t>Αναβάθμιση πρακτικής άσκησης</a:t>
            </a:r>
          </a:p>
          <a:p>
            <a:pPr marL="285750" indent="-285750" algn="l">
              <a:buFont typeface="Arial" panose="020B0604020202020204" pitchFamily="34" charset="0"/>
              <a:buChar char="•"/>
            </a:pPr>
            <a:r>
              <a:rPr lang="el-GR" sz="1800" dirty="0">
                <a:solidFill>
                  <a:srgbClr val="021559"/>
                </a:solidFill>
                <a:latin typeface="Roboto" panose="02000000000000000000" pitchFamily="2" charset="0"/>
                <a:ea typeface="Roboto" panose="02000000000000000000" pitchFamily="2" charset="0"/>
              </a:rPr>
              <a:t>Βιομηχανικά διδακτορικά στο πλαίσιο συνεργασίας ΑΕΙ με φορείς της βιομηχανία</a:t>
            </a:r>
          </a:p>
          <a:p>
            <a:pPr marL="285750" indent="-285750" algn="l">
              <a:buFont typeface="Arial" panose="020B0604020202020204" pitchFamily="34" charset="0"/>
              <a:buChar char="•"/>
            </a:pPr>
            <a:r>
              <a:rPr lang="el-GR" sz="1800" dirty="0">
                <a:solidFill>
                  <a:srgbClr val="021559"/>
                </a:solidFill>
                <a:latin typeface="Roboto" panose="02000000000000000000" pitchFamily="2" charset="0"/>
                <a:ea typeface="Roboto" panose="02000000000000000000" pitchFamily="2" charset="0"/>
              </a:rPr>
              <a:t>Υποστήριξη της ίδρυσης </a:t>
            </a:r>
            <a:r>
              <a:rPr lang="en-US" sz="1800" dirty="0">
                <a:solidFill>
                  <a:srgbClr val="021559"/>
                </a:solidFill>
                <a:latin typeface="Roboto" panose="02000000000000000000" pitchFamily="2" charset="0"/>
                <a:ea typeface="Roboto" panose="02000000000000000000" pitchFamily="2" charset="0"/>
              </a:rPr>
              <a:t>start</a:t>
            </a:r>
            <a:r>
              <a:rPr lang="el-GR" sz="1800" dirty="0">
                <a:solidFill>
                  <a:srgbClr val="021559"/>
                </a:solidFill>
                <a:latin typeface="Roboto" panose="02000000000000000000" pitchFamily="2" charset="0"/>
                <a:ea typeface="Roboto" panose="02000000000000000000" pitchFamily="2" charset="0"/>
              </a:rPr>
              <a:t>-</a:t>
            </a:r>
            <a:r>
              <a:rPr lang="en-US" sz="1800" dirty="0">
                <a:solidFill>
                  <a:srgbClr val="021559"/>
                </a:solidFill>
                <a:latin typeface="Roboto" panose="02000000000000000000" pitchFamily="2" charset="0"/>
                <a:ea typeface="Roboto" panose="02000000000000000000" pitchFamily="2" charset="0"/>
              </a:rPr>
              <a:t>ups</a:t>
            </a:r>
            <a:r>
              <a:rPr lang="el-GR" sz="1800" dirty="0">
                <a:solidFill>
                  <a:srgbClr val="021559"/>
                </a:solidFill>
                <a:latin typeface="Roboto" panose="02000000000000000000" pitchFamily="2" charset="0"/>
                <a:ea typeface="Roboto" panose="02000000000000000000" pitchFamily="2" charset="0"/>
              </a:rPr>
              <a:t> φοιτητών και αποφοίτων</a:t>
            </a:r>
          </a:p>
          <a:p>
            <a:pPr marL="285750" indent="-285750" algn="l">
              <a:buFont typeface="Arial" panose="020B0604020202020204" pitchFamily="34" charset="0"/>
              <a:buChar char="•"/>
            </a:pPr>
            <a:r>
              <a:rPr lang="el-GR" sz="1800" dirty="0">
                <a:solidFill>
                  <a:srgbClr val="021559"/>
                </a:solidFill>
                <a:latin typeface="Roboto" panose="02000000000000000000" pitchFamily="2" charset="0"/>
                <a:ea typeface="Roboto" panose="02000000000000000000" pitchFamily="2" charset="0"/>
              </a:rPr>
              <a:t>Επαγγελματικά μεταπτυχιακά, κατόπιν συμφώνου με φορείς, στα οποία θα διδάσκουν και εμπειρογνώμονες από την αγορά εργασίας</a:t>
            </a:r>
            <a:endParaRPr lang="x-none" sz="1800">
              <a:solidFill>
                <a:srgbClr val="021559"/>
              </a:solidFill>
              <a:latin typeface="Roboto" panose="02000000000000000000" pitchFamily="2" charset="0"/>
              <a:ea typeface="Roboto" panose="02000000000000000000" pitchFamily="2" charset="0"/>
            </a:endParaRPr>
          </a:p>
          <a:p>
            <a:pPr algn="l"/>
            <a:endParaRPr lang="el-GR" sz="1800" b="1" dirty="0">
              <a:solidFill>
                <a:srgbClr val="021559"/>
              </a:solidFill>
              <a:latin typeface="Roboto" panose="02000000000000000000" pitchFamily="2" charset="0"/>
              <a:ea typeface="Roboto" panose="02000000000000000000" pitchFamily="2" charset="0"/>
              <a:cs typeface="Roboto" panose="02000000000000000000" pitchFamily="2" charset="0"/>
            </a:endParaRPr>
          </a:p>
        </p:txBody>
      </p:sp>
      <p:sp>
        <p:nvSpPr>
          <p:cNvPr id="15" name="Rectangle 14">
            <a:extLst>
              <a:ext uri="{FF2B5EF4-FFF2-40B4-BE49-F238E27FC236}">
                <a16:creationId xmlns:a16="http://schemas.microsoft.com/office/drawing/2014/main" id="{D18A8BDC-D4ED-6424-D703-FEBFC2013D0F}"/>
              </a:ext>
            </a:extLst>
          </p:cNvPr>
          <p:cNvSpPr/>
          <p:nvPr/>
        </p:nvSpPr>
        <p:spPr>
          <a:xfrm>
            <a:off x="0" y="-14446"/>
            <a:ext cx="12192000" cy="570335"/>
          </a:xfrm>
          <a:prstGeom prst="rect">
            <a:avLst/>
          </a:prstGeom>
          <a:solidFill>
            <a:srgbClr val="021559"/>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n>
                <a:solidFill>
                  <a:srgbClr val="7CCA62">
                    <a:lumMod val="60000"/>
                    <a:lumOff val="40000"/>
                  </a:srgbClr>
                </a:solidFill>
              </a:ln>
              <a:noFill/>
              <a:highlight>
                <a:srgbClr val="EAF5F5"/>
              </a:highlight>
            </a:endParaRPr>
          </a:p>
        </p:txBody>
      </p:sp>
      <p:sp>
        <p:nvSpPr>
          <p:cNvPr id="16" name="Rectangle 15">
            <a:extLst>
              <a:ext uri="{FF2B5EF4-FFF2-40B4-BE49-F238E27FC236}">
                <a16:creationId xmlns:a16="http://schemas.microsoft.com/office/drawing/2014/main" id="{8F694D19-1EAC-A5C3-475A-A3018E151D9D}"/>
              </a:ext>
            </a:extLst>
          </p:cNvPr>
          <p:cNvSpPr/>
          <p:nvPr/>
        </p:nvSpPr>
        <p:spPr>
          <a:xfrm>
            <a:off x="375137" y="155291"/>
            <a:ext cx="662361" cy="261610"/>
          </a:xfrm>
          <a:prstGeom prst="rect">
            <a:avLst/>
          </a:prstGeom>
        </p:spPr>
        <p:txBody>
          <a:bodyPr wrap="none">
            <a:spAutoFit/>
          </a:bodyPr>
          <a:lstStyle/>
          <a:p>
            <a:pPr lvl="0" defTabSz="914377">
              <a:spcBef>
                <a:spcPts val="1000"/>
              </a:spcBef>
              <a:spcAft>
                <a:spcPts val="1000"/>
              </a:spcAft>
              <a:buClr>
                <a:prstClr val="white"/>
              </a:buClr>
            </a:pPr>
            <a:r>
              <a:rPr lang="el-GR" sz="1050" b="1" dirty="0">
                <a:solidFill>
                  <a:schemeClr val="bg1"/>
                </a:solidFill>
                <a:latin typeface="Roboto" panose="02000000000000000000" pitchFamily="2" charset="0"/>
                <a:ea typeface="Roboto" panose="02000000000000000000" pitchFamily="2" charset="0"/>
                <a:cs typeface="Roboto" panose="02000000000000000000" pitchFamily="2" charset="0"/>
              </a:rPr>
              <a:t>ΟΦΕΛΗ</a:t>
            </a:r>
          </a:p>
        </p:txBody>
      </p:sp>
      <p:pic>
        <p:nvPicPr>
          <p:cNvPr id="17" name="Picture 16">
            <a:extLst>
              <a:ext uri="{FF2B5EF4-FFF2-40B4-BE49-F238E27FC236}">
                <a16:creationId xmlns:a16="http://schemas.microsoft.com/office/drawing/2014/main" id="{FB4102EB-95E8-C3E4-6460-CC7483BDB25E}"/>
              </a:ext>
            </a:extLst>
          </p:cNvPr>
          <p:cNvPicPr>
            <a:picLocks noChangeAspect="1"/>
          </p:cNvPicPr>
          <p:nvPr/>
        </p:nvPicPr>
        <p:blipFill>
          <a:blip r:embed="rId3"/>
          <a:stretch>
            <a:fillRect/>
          </a:stretch>
        </p:blipFill>
        <p:spPr>
          <a:xfrm>
            <a:off x="180000" y="6300000"/>
            <a:ext cx="2414466" cy="432000"/>
          </a:xfrm>
          <a:prstGeom prst="rect">
            <a:avLst/>
          </a:prstGeom>
        </p:spPr>
      </p:pic>
      <p:pic>
        <p:nvPicPr>
          <p:cNvPr id="13" name="Picture 12">
            <a:extLst>
              <a:ext uri="{FF2B5EF4-FFF2-40B4-BE49-F238E27FC236}">
                <a16:creationId xmlns:a16="http://schemas.microsoft.com/office/drawing/2014/main" id="{F5AFEB1F-F650-D34B-86A0-1C0EB12468B6}"/>
              </a:ext>
            </a:extLst>
          </p:cNvPr>
          <p:cNvPicPr>
            <a:picLocks noChangeAspect="1"/>
          </p:cNvPicPr>
          <p:nvPr/>
        </p:nvPicPr>
        <p:blipFill>
          <a:blip r:embed="rId4"/>
          <a:stretch>
            <a:fillRect/>
          </a:stretch>
        </p:blipFill>
        <p:spPr>
          <a:xfrm>
            <a:off x="2659528" y="707879"/>
            <a:ext cx="387146" cy="387146"/>
          </a:xfrm>
          <a:prstGeom prst="rect">
            <a:avLst/>
          </a:prstGeom>
        </p:spPr>
      </p:pic>
      <p:pic>
        <p:nvPicPr>
          <p:cNvPr id="14" name="Picture 13">
            <a:extLst>
              <a:ext uri="{FF2B5EF4-FFF2-40B4-BE49-F238E27FC236}">
                <a16:creationId xmlns:a16="http://schemas.microsoft.com/office/drawing/2014/main" id="{D0B83C19-469E-3246-8817-1F3EC958E4E5}"/>
              </a:ext>
            </a:extLst>
          </p:cNvPr>
          <p:cNvPicPr>
            <a:picLocks noChangeAspect="1"/>
          </p:cNvPicPr>
          <p:nvPr/>
        </p:nvPicPr>
        <p:blipFill>
          <a:blip r:embed="rId4"/>
          <a:stretch>
            <a:fillRect/>
          </a:stretch>
        </p:blipFill>
        <p:spPr>
          <a:xfrm>
            <a:off x="2659528" y="2604485"/>
            <a:ext cx="387146" cy="387146"/>
          </a:xfrm>
          <a:prstGeom prst="rect">
            <a:avLst/>
          </a:prstGeom>
        </p:spPr>
      </p:pic>
      <p:pic>
        <p:nvPicPr>
          <p:cNvPr id="18" name="Picture 17">
            <a:extLst>
              <a:ext uri="{FF2B5EF4-FFF2-40B4-BE49-F238E27FC236}">
                <a16:creationId xmlns:a16="http://schemas.microsoft.com/office/drawing/2014/main" id="{4B4073D5-AE0A-854E-922F-388F45D263EC}"/>
              </a:ext>
            </a:extLst>
          </p:cNvPr>
          <p:cNvPicPr>
            <a:picLocks noChangeAspect="1"/>
          </p:cNvPicPr>
          <p:nvPr/>
        </p:nvPicPr>
        <p:blipFill>
          <a:blip r:embed="rId4"/>
          <a:stretch>
            <a:fillRect/>
          </a:stretch>
        </p:blipFill>
        <p:spPr>
          <a:xfrm>
            <a:off x="2659528" y="4007846"/>
            <a:ext cx="387146" cy="387146"/>
          </a:xfrm>
          <a:prstGeom prst="rect">
            <a:avLst/>
          </a:prstGeom>
        </p:spPr>
      </p:pic>
      <p:pic>
        <p:nvPicPr>
          <p:cNvPr id="19" name="Picture 18">
            <a:extLst>
              <a:ext uri="{FF2B5EF4-FFF2-40B4-BE49-F238E27FC236}">
                <a16:creationId xmlns:a16="http://schemas.microsoft.com/office/drawing/2014/main" id="{58740724-A8C4-A948-869A-936099D13889}"/>
              </a:ext>
            </a:extLst>
          </p:cNvPr>
          <p:cNvPicPr>
            <a:picLocks noChangeAspect="1"/>
          </p:cNvPicPr>
          <p:nvPr/>
        </p:nvPicPr>
        <p:blipFill>
          <a:blip r:embed="rId4"/>
          <a:stretch>
            <a:fillRect/>
          </a:stretch>
        </p:blipFill>
        <p:spPr>
          <a:xfrm>
            <a:off x="2659528" y="5117831"/>
            <a:ext cx="387146" cy="387146"/>
          </a:xfrm>
          <a:prstGeom prst="rect">
            <a:avLst/>
          </a:prstGeom>
        </p:spPr>
      </p:pic>
    </p:spTree>
    <p:extLst>
      <p:ext uri="{BB962C8B-B14F-4D97-AF65-F5344CB8AC3E}">
        <p14:creationId xmlns:p14="http://schemas.microsoft.com/office/powerpoint/2010/main" val="1912312116"/>
      </p:ext>
    </p:extLst>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EEF055EA-EBAA-B3FC-2C1F-7E624254DF85}"/>
              </a:ext>
            </a:extLst>
          </p:cNvPr>
          <p:cNvPicPr>
            <a:picLocks noChangeAspect="1"/>
          </p:cNvPicPr>
          <p:nvPr/>
        </p:nvPicPr>
        <p:blipFill>
          <a:blip r:embed="rId2"/>
          <a:stretch>
            <a:fillRect/>
          </a:stretch>
        </p:blipFill>
        <p:spPr>
          <a:xfrm>
            <a:off x="-22171" y="-34792"/>
            <a:ext cx="12226509" cy="6927583"/>
          </a:xfrm>
          <a:prstGeom prst="rect">
            <a:avLst/>
          </a:prstGeom>
        </p:spPr>
      </p:pic>
      <p:sp>
        <p:nvSpPr>
          <p:cNvPr id="24" name="Freeform 23"/>
          <p:cNvSpPr/>
          <p:nvPr/>
        </p:nvSpPr>
        <p:spPr>
          <a:xfrm>
            <a:off x="469011" y="1004608"/>
            <a:ext cx="2036323" cy="2307809"/>
          </a:xfrm>
          <a:custGeom>
            <a:avLst/>
            <a:gdLst>
              <a:gd name="connsiteX0" fmla="*/ 0 w 1527242"/>
              <a:gd name="connsiteY0" fmla="*/ 0 h 1730857"/>
              <a:gd name="connsiteX1" fmla="*/ 430449 w 1527242"/>
              <a:gd name="connsiteY1" fmla="*/ 0 h 1730857"/>
              <a:gd name="connsiteX2" fmla="*/ 763621 w 1527242"/>
              <a:gd name="connsiteY2" fmla="*/ 368160 h 1730857"/>
              <a:gd name="connsiteX3" fmla="*/ 1096793 w 1527242"/>
              <a:gd name="connsiteY3" fmla="*/ 0 h 1730857"/>
              <a:gd name="connsiteX4" fmla="*/ 1527242 w 1527242"/>
              <a:gd name="connsiteY4" fmla="*/ 0 h 1730857"/>
              <a:gd name="connsiteX5" fmla="*/ 1527242 w 1527242"/>
              <a:gd name="connsiteY5" fmla="*/ 1730857 h 1730857"/>
              <a:gd name="connsiteX6" fmla="*/ 0 w 1527242"/>
              <a:gd name="connsiteY6" fmla="*/ 1730857 h 173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7242" h="1730857">
                <a:moveTo>
                  <a:pt x="0" y="0"/>
                </a:moveTo>
                <a:lnTo>
                  <a:pt x="430449" y="0"/>
                </a:lnTo>
                <a:lnTo>
                  <a:pt x="763621" y="368160"/>
                </a:lnTo>
                <a:lnTo>
                  <a:pt x="1096793" y="0"/>
                </a:lnTo>
                <a:lnTo>
                  <a:pt x="1527242" y="0"/>
                </a:lnTo>
                <a:lnTo>
                  <a:pt x="1527242" y="1730857"/>
                </a:lnTo>
                <a:lnTo>
                  <a:pt x="0" y="1730857"/>
                </a:lnTo>
                <a:close/>
              </a:path>
            </a:pathLst>
          </a:custGeom>
          <a:solidFill>
            <a:srgbClr val="002680"/>
          </a:solidFill>
          <a:ln>
            <a:noFill/>
          </a:ln>
        </p:spPr>
        <p:style>
          <a:lnRef idx="2">
            <a:schemeClr val="accent1">
              <a:shade val="50000"/>
            </a:schemeClr>
          </a:lnRef>
          <a:fillRef idx="1">
            <a:schemeClr val="accent1"/>
          </a:fillRef>
          <a:effectRef idx="0">
            <a:schemeClr val="accent1"/>
          </a:effectRef>
          <a:fontRef idx="minor">
            <a:schemeClr val="lt1"/>
          </a:fontRef>
        </p:style>
        <p:txBody>
          <a:bodyPr tIns="243840" rtlCol="0" anchor="ctr"/>
          <a:lstStyle/>
          <a:p>
            <a:pPr algn="ctr"/>
            <a:r>
              <a:rPr lang="en-US" sz="2000" b="1" dirty="0">
                <a:latin typeface="Roboto" panose="02000000000000000000" pitchFamily="2" charset="0"/>
                <a:ea typeface="Roboto" panose="02000000000000000000" pitchFamily="2" charset="0"/>
              </a:rPr>
              <a:t> </a:t>
            </a:r>
            <a:r>
              <a:rPr lang="el-GR" sz="2400" b="1" dirty="0">
                <a:latin typeface="Roboto" panose="02000000000000000000" pitchFamily="2" charset="0"/>
                <a:ea typeface="Roboto" panose="02000000000000000000" pitchFamily="2" charset="0"/>
              </a:rPr>
              <a:t>ΠΑΝΕΠΙ-</a:t>
            </a:r>
          </a:p>
          <a:p>
            <a:pPr algn="ctr"/>
            <a:r>
              <a:rPr lang="el-GR" sz="2400" b="1" dirty="0">
                <a:latin typeface="Roboto" panose="02000000000000000000" pitchFamily="2" charset="0"/>
                <a:ea typeface="Roboto" panose="02000000000000000000" pitchFamily="2" charset="0"/>
              </a:rPr>
              <a:t>ΣΤΗΜΙΑΚΟΙ</a:t>
            </a:r>
            <a:endParaRPr lang="en-US" sz="2000" b="1" dirty="0">
              <a:latin typeface="Roboto" panose="02000000000000000000" pitchFamily="2" charset="0"/>
              <a:ea typeface="Roboto" panose="02000000000000000000" pitchFamily="2" charset="0"/>
            </a:endParaRPr>
          </a:p>
        </p:txBody>
      </p:sp>
      <p:sp>
        <p:nvSpPr>
          <p:cNvPr id="28" name="Title 2"/>
          <p:cNvSpPr txBox="1">
            <a:spLocks/>
          </p:cNvSpPr>
          <p:nvPr/>
        </p:nvSpPr>
        <p:spPr>
          <a:xfrm>
            <a:off x="3200868" y="699023"/>
            <a:ext cx="8811132" cy="5816977"/>
          </a:xfrm>
          <a:prstGeom prst="rect">
            <a:avLst/>
          </a:prstGeom>
        </p:spPr>
        <p:txBody>
          <a:bodyPr wrap="square" lIns="0" tIns="0" rIns="0" bIns="0" anchor="b">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1800" b="1" dirty="0">
                <a:solidFill>
                  <a:srgbClr val="021559"/>
                </a:solidFill>
                <a:latin typeface="Roboto" panose="02000000000000000000" pitchFamily="2" charset="0"/>
                <a:ea typeface="Roboto" panose="02000000000000000000" pitchFamily="2" charset="0"/>
                <a:cs typeface="Roboto" panose="02000000000000000000" pitchFamily="2" charset="0"/>
              </a:rPr>
              <a:t>Διασφάλιση αξιοκρατίας στην εκλογή και την εξέλιξή τους:</a:t>
            </a:r>
          </a:p>
          <a:p>
            <a:pPr algn="l"/>
            <a:r>
              <a:rPr lang="el-GR" sz="1800" dirty="0">
                <a:solidFill>
                  <a:srgbClr val="021559"/>
                </a:solidFill>
                <a:latin typeface="Roboto" panose="02000000000000000000" pitchFamily="2" charset="0"/>
                <a:ea typeface="Roboto" panose="02000000000000000000" pitchFamily="2" charset="0"/>
              </a:rPr>
              <a:t>Φίλτρα αντικειμενικότητας και διαφάνειας, ώστε να επιλέγονται και να προχωρούν όσοι πραγματικά το αξίζουν</a:t>
            </a:r>
            <a:endParaRPr lang="x-none" sz="1800">
              <a:solidFill>
                <a:srgbClr val="021559"/>
              </a:solidFill>
              <a:latin typeface="Roboto" panose="02000000000000000000" pitchFamily="2" charset="0"/>
              <a:ea typeface="Roboto" panose="02000000000000000000" pitchFamily="2" charset="0"/>
            </a:endParaRPr>
          </a:p>
          <a:p>
            <a:pPr algn="l"/>
            <a:endParaRPr lang="el-GR" sz="1800" b="1" dirty="0">
              <a:solidFill>
                <a:srgbClr val="021559"/>
              </a:solidFill>
              <a:latin typeface="Roboto" panose="02000000000000000000" pitchFamily="2" charset="0"/>
              <a:ea typeface="Roboto" panose="02000000000000000000" pitchFamily="2" charset="0"/>
              <a:cs typeface="Roboto" panose="02000000000000000000" pitchFamily="2" charset="0"/>
            </a:endParaRPr>
          </a:p>
          <a:p>
            <a:pPr algn="l"/>
            <a:r>
              <a:rPr lang="el-GR" sz="1800" b="1" dirty="0">
                <a:solidFill>
                  <a:srgbClr val="021559"/>
                </a:solidFill>
                <a:latin typeface="Roboto" panose="02000000000000000000" pitchFamily="2" charset="0"/>
                <a:ea typeface="Roboto" panose="02000000000000000000" pitchFamily="2" charset="0"/>
                <a:cs typeface="Roboto" panose="02000000000000000000" pitchFamily="2" charset="0"/>
              </a:rPr>
              <a:t>Πιο εύκολη καθημερινότητα στην ακαδημαϊκή ζωή</a:t>
            </a:r>
          </a:p>
          <a:p>
            <a:pPr marL="285750" indent="-285750" algn="l">
              <a:buFont typeface="Arial" panose="020B0604020202020204" pitchFamily="34" charset="0"/>
              <a:buChar char="•"/>
            </a:pPr>
            <a:r>
              <a:rPr lang="el-GR" sz="1800" dirty="0">
                <a:solidFill>
                  <a:srgbClr val="021559"/>
                </a:solidFill>
                <a:latin typeface="Roboto" panose="02000000000000000000" pitchFamily="2" charset="0"/>
                <a:ea typeface="Roboto" panose="02000000000000000000" pitchFamily="2" charset="0"/>
              </a:rPr>
              <a:t>Λιγότερη γραφειοκρατία (π.χ. στη λειτουργία ΕΛΚΕ) </a:t>
            </a:r>
          </a:p>
          <a:p>
            <a:pPr marL="285750" indent="-285750" algn="l">
              <a:buFont typeface="Arial" panose="020B0604020202020204" pitchFamily="34" charset="0"/>
              <a:buChar char="•"/>
            </a:pPr>
            <a:r>
              <a:rPr lang="el-GR" sz="1800" dirty="0">
                <a:solidFill>
                  <a:srgbClr val="021559"/>
                </a:solidFill>
                <a:latin typeface="Roboto" panose="02000000000000000000" pitchFamily="2" charset="0"/>
                <a:ea typeface="Roboto" panose="02000000000000000000" pitchFamily="2" charset="0"/>
              </a:rPr>
              <a:t>Διευκολύνσεις στη διεξαγωγή έρευνας και την αξιοποίηση των ερευνητικών αποτελεσμάτων της</a:t>
            </a:r>
          </a:p>
          <a:p>
            <a:pPr marL="285750" indent="-285750" algn="l">
              <a:buFont typeface="Arial" panose="020B0604020202020204" pitchFamily="34" charset="0"/>
              <a:buChar char="•"/>
            </a:pPr>
            <a:r>
              <a:rPr lang="el-GR" sz="1800" dirty="0">
                <a:solidFill>
                  <a:srgbClr val="021559"/>
                </a:solidFill>
                <a:latin typeface="Roboto" panose="02000000000000000000" pitchFamily="2" charset="0"/>
                <a:ea typeface="Roboto" panose="02000000000000000000" pitchFamily="2" charset="0"/>
              </a:rPr>
              <a:t>Αύξηση του ορίου πρόσθετων αποδοχών από τη συμμετοχή σε ερευνητικά έργα εθνικών πόρων &amp; Απελευθέρωση του ορίου πρόσθετων αποδοχών από ιδιωτικούς και διεθνείς πόρους </a:t>
            </a:r>
          </a:p>
          <a:p>
            <a:pPr marL="285750" indent="-285750" algn="l">
              <a:buFont typeface="Arial" panose="020B0604020202020204" pitchFamily="34" charset="0"/>
              <a:buChar char="•"/>
            </a:pPr>
            <a:r>
              <a:rPr lang="el-GR" sz="1800" dirty="0">
                <a:solidFill>
                  <a:srgbClr val="021559"/>
                </a:solidFill>
                <a:latin typeface="Roboto" panose="02000000000000000000" pitchFamily="2" charset="0"/>
                <a:ea typeface="Roboto" panose="02000000000000000000" pitchFamily="2" charset="0"/>
              </a:rPr>
              <a:t>Απλούστευση του πλαισίου ακαδημαϊκών και ερευνητικών μετακινήσεων – Διευκόλυνση συμμετοχής σε επιστημονικά συνέδρια </a:t>
            </a:r>
            <a:endParaRPr lang="x-none" sz="1800">
              <a:solidFill>
                <a:srgbClr val="021559"/>
              </a:solidFill>
              <a:latin typeface="Roboto" panose="02000000000000000000" pitchFamily="2" charset="0"/>
              <a:ea typeface="Roboto" panose="02000000000000000000" pitchFamily="2" charset="0"/>
            </a:endParaRPr>
          </a:p>
          <a:p>
            <a:pPr algn="l"/>
            <a:endParaRPr lang="el-GR" sz="1800" b="1" dirty="0">
              <a:solidFill>
                <a:srgbClr val="021559"/>
              </a:solidFill>
              <a:latin typeface="Roboto" panose="02000000000000000000" pitchFamily="2" charset="0"/>
              <a:ea typeface="Roboto" panose="02000000000000000000" pitchFamily="2" charset="0"/>
              <a:cs typeface="Roboto" panose="02000000000000000000" pitchFamily="2" charset="0"/>
            </a:endParaRPr>
          </a:p>
          <a:p>
            <a:pPr algn="l"/>
            <a:r>
              <a:rPr lang="el-GR" sz="1800" b="1" dirty="0">
                <a:solidFill>
                  <a:srgbClr val="021559"/>
                </a:solidFill>
                <a:latin typeface="Roboto" panose="02000000000000000000" pitchFamily="2" charset="0"/>
                <a:ea typeface="Roboto" panose="02000000000000000000" pitchFamily="2" charset="0"/>
                <a:cs typeface="Roboto" panose="02000000000000000000" pitchFamily="2" charset="0"/>
              </a:rPr>
              <a:t>Περισσότερα κίνητρα για συνεργασίες σε Ελλάδα και εξωτερικό </a:t>
            </a:r>
            <a:r>
              <a:rPr lang="el-GR" sz="1800" dirty="0">
                <a:solidFill>
                  <a:srgbClr val="021559"/>
                </a:solidFill>
                <a:latin typeface="Roboto" panose="02000000000000000000" pitchFamily="2" charset="0"/>
                <a:ea typeface="Roboto" panose="02000000000000000000" pitchFamily="2" charset="0"/>
                <a:cs typeface="Roboto" panose="02000000000000000000" pitchFamily="2" charset="0"/>
              </a:rPr>
              <a:t>–π.χ. βελτίωση </a:t>
            </a:r>
            <a:r>
              <a:rPr lang="el-GR" sz="1800" dirty="0">
                <a:solidFill>
                  <a:srgbClr val="021559"/>
                </a:solidFill>
                <a:latin typeface="Roboto" panose="02000000000000000000" pitchFamily="2" charset="0"/>
                <a:ea typeface="Roboto" panose="02000000000000000000" pitchFamily="2" charset="0"/>
              </a:rPr>
              <a:t>του πλαισίου παράλληλης απασχόλησης σε Ιδρύματα της αλλοδαπής </a:t>
            </a:r>
          </a:p>
          <a:p>
            <a:pPr algn="l"/>
            <a:endParaRPr lang="el-GR" sz="1800" dirty="0">
              <a:solidFill>
                <a:srgbClr val="021559"/>
              </a:solidFill>
              <a:latin typeface="Roboto" panose="02000000000000000000" pitchFamily="2" charset="0"/>
              <a:ea typeface="Roboto" panose="02000000000000000000" pitchFamily="2" charset="0"/>
            </a:endParaRPr>
          </a:p>
          <a:p>
            <a:pPr algn="l"/>
            <a:r>
              <a:rPr lang="el-GR" sz="1800" b="1" dirty="0">
                <a:solidFill>
                  <a:srgbClr val="021559"/>
                </a:solidFill>
                <a:latin typeface="Roboto" panose="02000000000000000000" pitchFamily="2" charset="0"/>
                <a:ea typeface="Roboto" panose="02000000000000000000" pitchFamily="2" charset="0"/>
                <a:cs typeface="Roboto" panose="02000000000000000000" pitchFamily="2" charset="0"/>
              </a:rPr>
              <a:t>Ενεργή συμμετοχή στη διαμόρφωση πολιτικής του ΑΕΙ </a:t>
            </a:r>
            <a:r>
              <a:rPr lang="el-GR" sz="1800" dirty="0">
                <a:solidFill>
                  <a:srgbClr val="021559"/>
                </a:solidFill>
                <a:latin typeface="Roboto" panose="02000000000000000000" pitchFamily="2" charset="0"/>
                <a:ea typeface="Roboto" panose="02000000000000000000" pitchFamily="2" charset="0"/>
                <a:cs typeface="Roboto" panose="02000000000000000000" pitchFamily="2" charset="0"/>
              </a:rPr>
              <a:t>– π.χ. </a:t>
            </a:r>
            <a:r>
              <a:rPr lang="el-GR" sz="1800" dirty="0">
                <a:solidFill>
                  <a:srgbClr val="021559"/>
                </a:solidFill>
                <a:latin typeface="Roboto" panose="02000000000000000000" pitchFamily="2" charset="0"/>
                <a:ea typeface="Roboto" panose="02000000000000000000" pitchFamily="2" charset="0"/>
              </a:rPr>
              <a:t>συμμετοχή σε διάφορες συμβουλευτικές επιτροπές του ΑΕΙ</a:t>
            </a:r>
          </a:p>
          <a:p>
            <a:pPr algn="l"/>
            <a:endParaRPr lang="el-GR" sz="1800" b="1" dirty="0">
              <a:solidFill>
                <a:srgbClr val="021559"/>
              </a:solidFill>
              <a:latin typeface="Roboto" panose="02000000000000000000" pitchFamily="2" charset="0"/>
              <a:ea typeface="Roboto" panose="02000000000000000000" pitchFamily="2" charset="0"/>
              <a:cs typeface="Roboto" panose="02000000000000000000" pitchFamily="2" charset="0"/>
            </a:endParaRPr>
          </a:p>
          <a:p>
            <a:pPr algn="l"/>
            <a:endParaRPr lang="el-GR" sz="1800" dirty="0">
              <a:solidFill>
                <a:srgbClr val="021559"/>
              </a:solidFill>
              <a:latin typeface="Roboto" panose="02000000000000000000" pitchFamily="2" charset="0"/>
              <a:ea typeface="Roboto" panose="02000000000000000000" pitchFamily="2" charset="0"/>
              <a:cs typeface="Roboto" panose="02000000000000000000" pitchFamily="2" charset="0"/>
            </a:endParaRPr>
          </a:p>
        </p:txBody>
      </p:sp>
      <p:sp>
        <p:nvSpPr>
          <p:cNvPr id="15" name="Rectangle 14">
            <a:extLst>
              <a:ext uri="{FF2B5EF4-FFF2-40B4-BE49-F238E27FC236}">
                <a16:creationId xmlns:a16="http://schemas.microsoft.com/office/drawing/2014/main" id="{D18A8BDC-D4ED-6424-D703-FEBFC2013D0F}"/>
              </a:ext>
            </a:extLst>
          </p:cNvPr>
          <p:cNvSpPr/>
          <p:nvPr/>
        </p:nvSpPr>
        <p:spPr>
          <a:xfrm>
            <a:off x="0" y="-14446"/>
            <a:ext cx="12192000" cy="570335"/>
          </a:xfrm>
          <a:prstGeom prst="rect">
            <a:avLst/>
          </a:prstGeom>
          <a:solidFill>
            <a:srgbClr val="021559"/>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n>
                <a:solidFill>
                  <a:srgbClr val="7CCA62">
                    <a:lumMod val="60000"/>
                    <a:lumOff val="40000"/>
                  </a:srgbClr>
                </a:solidFill>
              </a:ln>
              <a:noFill/>
              <a:highlight>
                <a:srgbClr val="EAF5F5"/>
              </a:highlight>
            </a:endParaRPr>
          </a:p>
        </p:txBody>
      </p:sp>
      <p:sp>
        <p:nvSpPr>
          <p:cNvPr id="16" name="Rectangle 15">
            <a:extLst>
              <a:ext uri="{FF2B5EF4-FFF2-40B4-BE49-F238E27FC236}">
                <a16:creationId xmlns:a16="http://schemas.microsoft.com/office/drawing/2014/main" id="{8F694D19-1EAC-A5C3-475A-A3018E151D9D}"/>
              </a:ext>
            </a:extLst>
          </p:cNvPr>
          <p:cNvSpPr/>
          <p:nvPr/>
        </p:nvSpPr>
        <p:spPr>
          <a:xfrm>
            <a:off x="375137" y="155291"/>
            <a:ext cx="662361" cy="261610"/>
          </a:xfrm>
          <a:prstGeom prst="rect">
            <a:avLst/>
          </a:prstGeom>
        </p:spPr>
        <p:txBody>
          <a:bodyPr wrap="none">
            <a:spAutoFit/>
          </a:bodyPr>
          <a:lstStyle/>
          <a:p>
            <a:pPr lvl="0" defTabSz="914377">
              <a:spcBef>
                <a:spcPts val="1000"/>
              </a:spcBef>
              <a:spcAft>
                <a:spcPts val="1000"/>
              </a:spcAft>
              <a:buClr>
                <a:prstClr val="white"/>
              </a:buClr>
            </a:pPr>
            <a:r>
              <a:rPr lang="el-GR" sz="1050" b="1" dirty="0">
                <a:solidFill>
                  <a:schemeClr val="bg1"/>
                </a:solidFill>
                <a:latin typeface="Roboto" panose="02000000000000000000" pitchFamily="2" charset="0"/>
                <a:ea typeface="Roboto" panose="02000000000000000000" pitchFamily="2" charset="0"/>
                <a:cs typeface="Roboto" panose="02000000000000000000" pitchFamily="2" charset="0"/>
              </a:rPr>
              <a:t>ΟΦΕΛΗ</a:t>
            </a:r>
          </a:p>
        </p:txBody>
      </p:sp>
      <p:pic>
        <p:nvPicPr>
          <p:cNvPr id="17" name="Picture 16">
            <a:extLst>
              <a:ext uri="{FF2B5EF4-FFF2-40B4-BE49-F238E27FC236}">
                <a16:creationId xmlns:a16="http://schemas.microsoft.com/office/drawing/2014/main" id="{FB4102EB-95E8-C3E4-6460-CC7483BDB25E}"/>
              </a:ext>
            </a:extLst>
          </p:cNvPr>
          <p:cNvPicPr>
            <a:picLocks noChangeAspect="1"/>
          </p:cNvPicPr>
          <p:nvPr/>
        </p:nvPicPr>
        <p:blipFill>
          <a:blip r:embed="rId3"/>
          <a:stretch>
            <a:fillRect/>
          </a:stretch>
        </p:blipFill>
        <p:spPr>
          <a:xfrm>
            <a:off x="180000" y="6300000"/>
            <a:ext cx="2414466" cy="432000"/>
          </a:xfrm>
          <a:prstGeom prst="rect">
            <a:avLst/>
          </a:prstGeom>
        </p:spPr>
      </p:pic>
      <p:pic>
        <p:nvPicPr>
          <p:cNvPr id="13" name="Picture 12">
            <a:extLst>
              <a:ext uri="{FF2B5EF4-FFF2-40B4-BE49-F238E27FC236}">
                <a16:creationId xmlns:a16="http://schemas.microsoft.com/office/drawing/2014/main" id="{F5AFEB1F-F650-D34B-86A0-1C0EB12468B6}"/>
              </a:ext>
            </a:extLst>
          </p:cNvPr>
          <p:cNvPicPr>
            <a:picLocks noChangeAspect="1"/>
          </p:cNvPicPr>
          <p:nvPr/>
        </p:nvPicPr>
        <p:blipFill>
          <a:blip r:embed="rId4"/>
          <a:stretch>
            <a:fillRect/>
          </a:stretch>
        </p:blipFill>
        <p:spPr>
          <a:xfrm>
            <a:off x="2659528" y="699023"/>
            <a:ext cx="387146" cy="387146"/>
          </a:xfrm>
          <a:prstGeom prst="rect">
            <a:avLst/>
          </a:prstGeom>
        </p:spPr>
      </p:pic>
      <p:pic>
        <p:nvPicPr>
          <p:cNvPr id="14" name="Picture 13">
            <a:extLst>
              <a:ext uri="{FF2B5EF4-FFF2-40B4-BE49-F238E27FC236}">
                <a16:creationId xmlns:a16="http://schemas.microsoft.com/office/drawing/2014/main" id="{D0B83C19-469E-3246-8817-1F3EC958E4E5}"/>
              </a:ext>
            </a:extLst>
          </p:cNvPr>
          <p:cNvPicPr>
            <a:picLocks noChangeAspect="1"/>
          </p:cNvPicPr>
          <p:nvPr/>
        </p:nvPicPr>
        <p:blipFill>
          <a:blip r:embed="rId4"/>
          <a:stretch>
            <a:fillRect/>
          </a:stretch>
        </p:blipFill>
        <p:spPr>
          <a:xfrm>
            <a:off x="2659528" y="1800209"/>
            <a:ext cx="387146" cy="387146"/>
          </a:xfrm>
          <a:prstGeom prst="rect">
            <a:avLst/>
          </a:prstGeom>
        </p:spPr>
      </p:pic>
      <p:pic>
        <p:nvPicPr>
          <p:cNvPr id="18" name="Picture 17">
            <a:extLst>
              <a:ext uri="{FF2B5EF4-FFF2-40B4-BE49-F238E27FC236}">
                <a16:creationId xmlns:a16="http://schemas.microsoft.com/office/drawing/2014/main" id="{4B4073D5-AE0A-854E-922F-388F45D263EC}"/>
              </a:ext>
            </a:extLst>
          </p:cNvPr>
          <p:cNvPicPr>
            <a:picLocks noChangeAspect="1"/>
          </p:cNvPicPr>
          <p:nvPr/>
        </p:nvPicPr>
        <p:blipFill>
          <a:blip r:embed="rId4"/>
          <a:stretch>
            <a:fillRect/>
          </a:stretch>
        </p:blipFill>
        <p:spPr>
          <a:xfrm>
            <a:off x="2659528" y="4577220"/>
            <a:ext cx="387146" cy="387146"/>
          </a:xfrm>
          <a:prstGeom prst="rect">
            <a:avLst/>
          </a:prstGeom>
        </p:spPr>
      </p:pic>
      <p:pic>
        <p:nvPicPr>
          <p:cNvPr id="19" name="Picture 18">
            <a:extLst>
              <a:ext uri="{FF2B5EF4-FFF2-40B4-BE49-F238E27FC236}">
                <a16:creationId xmlns:a16="http://schemas.microsoft.com/office/drawing/2014/main" id="{58740724-A8C4-A948-869A-936099D13889}"/>
              </a:ext>
            </a:extLst>
          </p:cNvPr>
          <p:cNvPicPr>
            <a:picLocks noChangeAspect="1"/>
          </p:cNvPicPr>
          <p:nvPr/>
        </p:nvPicPr>
        <p:blipFill>
          <a:blip r:embed="rId4"/>
          <a:stretch>
            <a:fillRect/>
          </a:stretch>
        </p:blipFill>
        <p:spPr>
          <a:xfrm>
            <a:off x="2659528" y="5358469"/>
            <a:ext cx="387146" cy="387146"/>
          </a:xfrm>
          <a:prstGeom prst="rect">
            <a:avLst/>
          </a:prstGeom>
        </p:spPr>
      </p:pic>
    </p:spTree>
    <p:extLst>
      <p:ext uri="{BB962C8B-B14F-4D97-AF65-F5344CB8AC3E}">
        <p14:creationId xmlns:p14="http://schemas.microsoft.com/office/powerpoint/2010/main" val="3682690172"/>
      </p:ext>
    </p:extLst>
  </p:cSld>
  <p:clrMapOvr>
    <a:masterClrMapping/>
  </p:clrMapOvr>
  <p:transition spd="slow">
    <p:push dir="u"/>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EEF055EA-EBAA-B3FC-2C1F-7E624254DF85}"/>
              </a:ext>
            </a:extLst>
          </p:cNvPr>
          <p:cNvPicPr>
            <a:picLocks noChangeAspect="1"/>
          </p:cNvPicPr>
          <p:nvPr/>
        </p:nvPicPr>
        <p:blipFill>
          <a:blip r:embed="rId2"/>
          <a:stretch>
            <a:fillRect/>
          </a:stretch>
        </p:blipFill>
        <p:spPr>
          <a:xfrm>
            <a:off x="-22171" y="-34792"/>
            <a:ext cx="12226509" cy="6927583"/>
          </a:xfrm>
          <a:prstGeom prst="rect">
            <a:avLst/>
          </a:prstGeom>
        </p:spPr>
      </p:pic>
      <p:sp>
        <p:nvSpPr>
          <p:cNvPr id="24" name="Freeform 23"/>
          <p:cNvSpPr/>
          <p:nvPr/>
        </p:nvSpPr>
        <p:spPr>
          <a:xfrm>
            <a:off x="469011" y="1004608"/>
            <a:ext cx="2036323" cy="2307809"/>
          </a:xfrm>
          <a:custGeom>
            <a:avLst/>
            <a:gdLst>
              <a:gd name="connsiteX0" fmla="*/ 0 w 1527242"/>
              <a:gd name="connsiteY0" fmla="*/ 0 h 1730857"/>
              <a:gd name="connsiteX1" fmla="*/ 430449 w 1527242"/>
              <a:gd name="connsiteY1" fmla="*/ 0 h 1730857"/>
              <a:gd name="connsiteX2" fmla="*/ 763621 w 1527242"/>
              <a:gd name="connsiteY2" fmla="*/ 368160 h 1730857"/>
              <a:gd name="connsiteX3" fmla="*/ 1096793 w 1527242"/>
              <a:gd name="connsiteY3" fmla="*/ 0 h 1730857"/>
              <a:gd name="connsiteX4" fmla="*/ 1527242 w 1527242"/>
              <a:gd name="connsiteY4" fmla="*/ 0 h 1730857"/>
              <a:gd name="connsiteX5" fmla="*/ 1527242 w 1527242"/>
              <a:gd name="connsiteY5" fmla="*/ 1730857 h 1730857"/>
              <a:gd name="connsiteX6" fmla="*/ 0 w 1527242"/>
              <a:gd name="connsiteY6" fmla="*/ 1730857 h 173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7242" h="1730857">
                <a:moveTo>
                  <a:pt x="0" y="0"/>
                </a:moveTo>
                <a:lnTo>
                  <a:pt x="430449" y="0"/>
                </a:lnTo>
                <a:lnTo>
                  <a:pt x="763621" y="368160"/>
                </a:lnTo>
                <a:lnTo>
                  <a:pt x="1096793" y="0"/>
                </a:lnTo>
                <a:lnTo>
                  <a:pt x="1527242" y="0"/>
                </a:lnTo>
                <a:lnTo>
                  <a:pt x="1527242" y="1730857"/>
                </a:lnTo>
                <a:lnTo>
                  <a:pt x="0" y="1730857"/>
                </a:lnTo>
                <a:close/>
              </a:path>
            </a:pathLst>
          </a:custGeom>
          <a:solidFill>
            <a:srgbClr val="47D0C7"/>
          </a:solidFill>
          <a:ln>
            <a:noFill/>
          </a:ln>
        </p:spPr>
        <p:style>
          <a:lnRef idx="2">
            <a:schemeClr val="accent1">
              <a:shade val="50000"/>
            </a:schemeClr>
          </a:lnRef>
          <a:fillRef idx="1">
            <a:schemeClr val="accent1"/>
          </a:fillRef>
          <a:effectRef idx="0">
            <a:schemeClr val="accent1"/>
          </a:effectRef>
          <a:fontRef idx="minor">
            <a:schemeClr val="lt1"/>
          </a:fontRef>
        </p:style>
        <p:txBody>
          <a:bodyPr tIns="243840" rtlCol="0" anchor="ctr"/>
          <a:lstStyle/>
          <a:p>
            <a:pPr algn="ctr"/>
            <a:r>
              <a:rPr lang="el-GR" sz="2400" b="1" dirty="0">
                <a:latin typeface="Roboto" panose="02000000000000000000" pitchFamily="2" charset="0"/>
                <a:ea typeface="Roboto" panose="02000000000000000000" pitchFamily="2" charset="0"/>
              </a:rPr>
              <a:t>ΠΑΝΕΠΙ-</a:t>
            </a:r>
          </a:p>
          <a:p>
            <a:pPr algn="ctr"/>
            <a:r>
              <a:rPr lang="el-GR" sz="2400" b="1" dirty="0">
                <a:latin typeface="Roboto" panose="02000000000000000000" pitchFamily="2" charset="0"/>
                <a:ea typeface="Roboto" panose="02000000000000000000" pitchFamily="2" charset="0"/>
              </a:rPr>
              <a:t>ΣΤΗΜΙΟ</a:t>
            </a:r>
          </a:p>
        </p:txBody>
      </p:sp>
      <p:sp>
        <p:nvSpPr>
          <p:cNvPr id="28" name="Title 2"/>
          <p:cNvSpPr txBox="1">
            <a:spLocks/>
          </p:cNvSpPr>
          <p:nvPr/>
        </p:nvSpPr>
        <p:spPr>
          <a:xfrm>
            <a:off x="3200868" y="629926"/>
            <a:ext cx="8811132" cy="6370975"/>
          </a:xfrm>
          <a:prstGeom prst="rect">
            <a:avLst/>
          </a:prstGeom>
        </p:spPr>
        <p:txBody>
          <a:bodyPr wrap="square" lIns="0" tIns="0" rIns="0" bIns="0" anchor="b">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r>
              <a:rPr lang="el-GR" sz="1800" b="1" dirty="0">
                <a:solidFill>
                  <a:srgbClr val="021559"/>
                </a:solidFill>
                <a:latin typeface="Roboto" panose="02000000000000000000" pitchFamily="2" charset="0"/>
                <a:ea typeface="Roboto" panose="02000000000000000000" pitchFamily="2" charset="0"/>
                <a:cs typeface="Roboto" panose="02000000000000000000" pitchFamily="2" charset="0"/>
              </a:rPr>
              <a:t>Πιο ποιοτικά εκπαιδευτικά προγράμματα</a:t>
            </a:r>
            <a:endParaRPr lang="el-GR" sz="1800" dirty="0">
              <a:solidFill>
                <a:srgbClr val="021559"/>
              </a:solidFill>
              <a:latin typeface="Roboto" panose="02000000000000000000" pitchFamily="2" charset="0"/>
              <a:ea typeface="Roboto" panose="02000000000000000000" pitchFamily="2" charset="0"/>
            </a:endParaRPr>
          </a:p>
          <a:p>
            <a:pPr marL="285750" lvl="0" indent="-285750" algn="l">
              <a:buFont typeface="Arial" panose="020B0604020202020204" pitchFamily="34" charset="0"/>
              <a:buChar char="•"/>
            </a:pPr>
            <a:r>
              <a:rPr lang="el-GR" sz="1800" dirty="0">
                <a:solidFill>
                  <a:srgbClr val="021559"/>
                </a:solidFill>
                <a:latin typeface="Roboto" panose="02000000000000000000" pitchFamily="2" charset="0"/>
                <a:ea typeface="Roboto" panose="02000000000000000000" pitchFamily="2" charset="0"/>
              </a:rPr>
              <a:t>Ενισχυμένη αξιολόγηση και πιστοποίηση των προγραμμάτων σπουδών</a:t>
            </a:r>
          </a:p>
          <a:p>
            <a:pPr marL="285750" lvl="0" indent="-285750" algn="l">
              <a:buFont typeface="Arial" panose="020B0604020202020204" pitchFamily="34" charset="0"/>
              <a:buChar char="•"/>
            </a:pPr>
            <a:r>
              <a:rPr lang="el-GR" sz="1800" dirty="0">
                <a:solidFill>
                  <a:srgbClr val="021559"/>
                </a:solidFill>
                <a:latin typeface="Roboto" panose="02000000000000000000" pitchFamily="2" charset="0"/>
                <a:ea typeface="Roboto" panose="02000000000000000000" pitchFamily="2" charset="0"/>
              </a:rPr>
              <a:t>Αναβάθμιση Κέντρων Υποστήριξης Διδασκαλίας και Μάθησης κυρίως για την αξιοποίηση νέων τεχνολογιών στη διδασκαλία</a:t>
            </a:r>
          </a:p>
          <a:p>
            <a:pPr lvl="0" algn="l"/>
            <a:endParaRPr lang="el-GR" sz="1800" b="1" dirty="0">
              <a:solidFill>
                <a:srgbClr val="021559"/>
              </a:solidFill>
              <a:latin typeface="Roboto" panose="02000000000000000000" pitchFamily="2" charset="0"/>
              <a:ea typeface="Roboto" panose="02000000000000000000" pitchFamily="2" charset="0"/>
              <a:cs typeface="Roboto" panose="02000000000000000000" pitchFamily="2" charset="0"/>
            </a:endParaRPr>
          </a:p>
          <a:p>
            <a:pPr lvl="0" algn="l"/>
            <a:r>
              <a:rPr lang="el-GR" sz="1800" b="1" dirty="0">
                <a:solidFill>
                  <a:srgbClr val="021559"/>
                </a:solidFill>
                <a:latin typeface="Roboto" panose="02000000000000000000" pitchFamily="2" charset="0"/>
                <a:ea typeface="Roboto" panose="02000000000000000000" pitchFamily="2" charset="0"/>
                <a:cs typeface="Roboto" panose="02000000000000000000" pitchFamily="2" charset="0"/>
              </a:rPr>
              <a:t>Μεγαλύτερη αποτελεσματικότητα και λειτουργικότητα</a:t>
            </a:r>
          </a:p>
          <a:p>
            <a:pPr marL="285750" lvl="0" indent="-285750" algn="l">
              <a:buFont typeface="Arial" panose="020B0604020202020204" pitchFamily="34" charset="0"/>
              <a:buChar char="•"/>
            </a:pPr>
            <a:r>
              <a:rPr lang="el-GR" sz="1800" dirty="0">
                <a:solidFill>
                  <a:srgbClr val="021559"/>
                </a:solidFill>
                <a:latin typeface="Roboto" panose="02000000000000000000" pitchFamily="2" charset="0"/>
                <a:ea typeface="Roboto" panose="02000000000000000000" pitchFamily="2" charset="0"/>
              </a:rPr>
              <a:t>Νέο μοντέλο διοίκησης: λήψη αποφάσεων με φίλτρα συλλογικότητας, λογοδοσίας και εξωστρέφειας – Μείωση γραφειοκρατίας – Ενίσχυση ευελιξίας</a:t>
            </a:r>
          </a:p>
          <a:p>
            <a:pPr marL="285750" lvl="0" indent="-285750" algn="l">
              <a:buFont typeface="Arial" panose="020B0604020202020204" pitchFamily="34" charset="0"/>
              <a:buChar char="•"/>
            </a:pPr>
            <a:r>
              <a:rPr lang="el-GR" sz="1800" dirty="0">
                <a:solidFill>
                  <a:srgbClr val="021559"/>
                </a:solidFill>
                <a:latin typeface="Roboto" panose="02000000000000000000" pitchFamily="2" charset="0"/>
                <a:ea typeface="Roboto" panose="02000000000000000000" pitchFamily="2" charset="0"/>
              </a:rPr>
              <a:t>Εργαλεία ώστε τα ΑΕΙ να θέτουν στόχους, να τους παρακολουθούν και να τους πετυχαίνουν</a:t>
            </a:r>
          </a:p>
          <a:p>
            <a:pPr marL="285750" lvl="0" indent="-285750" algn="l">
              <a:buFont typeface="Arial" panose="020B0604020202020204" pitchFamily="34" charset="0"/>
              <a:buChar char="•"/>
            </a:pPr>
            <a:r>
              <a:rPr lang="el-GR" sz="1800" dirty="0">
                <a:solidFill>
                  <a:srgbClr val="021559"/>
                </a:solidFill>
                <a:latin typeface="Roboto" panose="02000000000000000000" pitchFamily="2" charset="0"/>
                <a:ea typeface="Roboto" panose="02000000000000000000" pitchFamily="2" charset="0"/>
              </a:rPr>
              <a:t>Ενίσχυση του αυτοδιοίκητου χαρακτήρα και της αυτονομίας</a:t>
            </a:r>
          </a:p>
          <a:p>
            <a:pPr marL="285750" lvl="0" indent="-285750" algn="l">
              <a:buFont typeface="Arial" panose="020B0604020202020204" pitchFamily="34" charset="0"/>
              <a:buChar char="•"/>
            </a:pPr>
            <a:r>
              <a:rPr lang="el-GR" sz="1800" dirty="0">
                <a:solidFill>
                  <a:srgbClr val="021559"/>
                </a:solidFill>
                <a:latin typeface="Roboto" panose="02000000000000000000" pitchFamily="2" charset="0"/>
                <a:ea typeface="Roboto" panose="02000000000000000000" pitchFamily="2" charset="0"/>
              </a:rPr>
              <a:t>Πρόσβαση σε περισσότερα χρηματοδοτικά εργαλεία </a:t>
            </a:r>
          </a:p>
          <a:p>
            <a:pPr marL="285750" lvl="0" indent="-285750" algn="l">
              <a:buFont typeface="Arial" panose="020B0604020202020204" pitchFamily="34" charset="0"/>
              <a:buChar char="•"/>
            </a:pPr>
            <a:endParaRPr lang="el-GR" sz="1800" b="1" dirty="0">
              <a:solidFill>
                <a:srgbClr val="021559"/>
              </a:solidFill>
              <a:latin typeface="Roboto" panose="02000000000000000000" pitchFamily="2" charset="0"/>
              <a:ea typeface="Roboto" panose="02000000000000000000" pitchFamily="2" charset="0"/>
              <a:cs typeface="Roboto" panose="02000000000000000000" pitchFamily="2" charset="0"/>
            </a:endParaRPr>
          </a:p>
          <a:p>
            <a:pPr lvl="0" algn="l"/>
            <a:r>
              <a:rPr lang="el-GR" sz="1800" b="1" dirty="0">
                <a:solidFill>
                  <a:srgbClr val="021559"/>
                </a:solidFill>
                <a:latin typeface="Roboto" panose="02000000000000000000" pitchFamily="2" charset="0"/>
                <a:ea typeface="Roboto" panose="02000000000000000000" pitchFamily="2" charset="0"/>
                <a:cs typeface="Roboto" panose="02000000000000000000" pitchFamily="2" charset="0"/>
              </a:rPr>
              <a:t>Ενίσχυση εξωστρέφειας και διεθνοποίησης</a:t>
            </a:r>
          </a:p>
          <a:p>
            <a:pPr marL="285750" lvl="0" indent="-285750" algn="l">
              <a:buFont typeface="Arial" panose="020B0604020202020204" pitchFamily="34" charset="0"/>
              <a:buChar char="•"/>
            </a:pPr>
            <a:r>
              <a:rPr lang="el-GR" sz="1800" dirty="0">
                <a:solidFill>
                  <a:srgbClr val="021559"/>
                </a:solidFill>
                <a:latin typeface="Roboto" panose="02000000000000000000" pitchFamily="2" charset="0"/>
                <a:ea typeface="Roboto" panose="02000000000000000000" pitchFamily="2" charset="0"/>
              </a:rPr>
              <a:t>Κοινά και διπλά πτυχία με ελληνικά και ξένα ΑΕΙ</a:t>
            </a:r>
          </a:p>
          <a:p>
            <a:pPr marL="285750" lvl="0" indent="-285750" algn="l">
              <a:buFont typeface="Arial" panose="020B0604020202020204" pitchFamily="34" charset="0"/>
              <a:buChar char="•"/>
            </a:pPr>
            <a:r>
              <a:rPr lang="el-GR" sz="1800" dirty="0">
                <a:solidFill>
                  <a:srgbClr val="021559"/>
                </a:solidFill>
                <a:latin typeface="Roboto" panose="02000000000000000000" pitchFamily="2" charset="0"/>
                <a:ea typeface="Roboto" panose="02000000000000000000" pitchFamily="2" charset="0"/>
              </a:rPr>
              <a:t>Ξενόγλωσσα προγράμματα σπουδών</a:t>
            </a:r>
          </a:p>
          <a:p>
            <a:pPr marL="285750" lvl="0" indent="-285750" algn="l">
              <a:buFont typeface="Arial" panose="020B0604020202020204" pitchFamily="34" charset="0"/>
              <a:buChar char="•"/>
            </a:pPr>
            <a:r>
              <a:rPr lang="el-GR" sz="1800" dirty="0">
                <a:solidFill>
                  <a:srgbClr val="021559"/>
                </a:solidFill>
                <a:latin typeface="Roboto" panose="02000000000000000000" pitchFamily="2" charset="0"/>
                <a:ea typeface="Roboto" panose="02000000000000000000" pitchFamily="2" charset="0"/>
              </a:rPr>
              <a:t>Παραρτήματα ελληνικών ΑΕΙ και εκτός Ελλάδας</a:t>
            </a:r>
          </a:p>
          <a:p>
            <a:pPr marL="285750" lvl="0" indent="-285750" algn="l">
              <a:buFont typeface="Arial" panose="020B0604020202020204" pitchFamily="34" charset="0"/>
              <a:buChar char="•"/>
            </a:pPr>
            <a:r>
              <a:rPr lang="el-GR" sz="1800" dirty="0">
                <a:solidFill>
                  <a:srgbClr val="021559"/>
                </a:solidFill>
                <a:latin typeface="Roboto" panose="02000000000000000000" pitchFamily="2" charset="0"/>
                <a:ea typeface="Roboto" panose="02000000000000000000" pitchFamily="2" charset="0"/>
              </a:rPr>
              <a:t>Κοινά ερευνητικά κέντρα με ελληνικά και ξένα ΑΕΙ</a:t>
            </a:r>
          </a:p>
          <a:p>
            <a:pPr marL="285750" lvl="0" indent="-285750" algn="l">
              <a:buFont typeface="Arial" panose="020B0604020202020204" pitchFamily="34" charset="0"/>
              <a:buChar char="•"/>
            </a:pPr>
            <a:r>
              <a:rPr lang="el-GR" sz="1800" dirty="0">
                <a:solidFill>
                  <a:srgbClr val="021559"/>
                </a:solidFill>
                <a:latin typeface="Roboto" panose="02000000000000000000" pitchFamily="2" charset="0"/>
                <a:ea typeface="Roboto" panose="02000000000000000000" pitchFamily="2" charset="0"/>
              </a:rPr>
              <a:t>Θερινά προγράμματα σπουδών</a:t>
            </a:r>
          </a:p>
          <a:p>
            <a:pPr marL="285750" lvl="0" indent="-285750" algn="l">
              <a:buFont typeface="Arial" panose="020B0604020202020204" pitchFamily="34" charset="0"/>
              <a:buChar char="•"/>
            </a:pPr>
            <a:r>
              <a:rPr lang="el-GR" sz="1800" dirty="0">
                <a:solidFill>
                  <a:srgbClr val="021559"/>
                </a:solidFill>
                <a:latin typeface="Roboto" panose="02000000000000000000" pitchFamily="2" charset="0"/>
                <a:ea typeface="Roboto" panose="02000000000000000000" pitchFamily="2" charset="0"/>
              </a:rPr>
              <a:t>Επισκέπτες Καθηγητές και Ερευνητές από ξένα ΑΕΙ</a:t>
            </a:r>
            <a:endParaRPr lang="x-none" sz="1800">
              <a:solidFill>
                <a:srgbClr val="021559"/>
              </a:solidFill>
              <a:latin typeface="Roboto" panose="02000000000000000000" pitchFamily="2" charset="0"/>
              <a:ea typeface="Roboto" panose="02000000000000000000" pitchFamily="2" charset="0"/>
            </a:endParaRPr>
          </a:p>
          <a:p>
            <a:pPr marL="285750" lvl="0" indent="-285750">
              <a:buFont typeface="Arial" panose="020B0604020202020204" pitchFamily="34" charset="0"/>
              <a:buChar char="•"/>
            </a:pPr>
            <a:endParaRPr lang="x-none" sz="1800">
              <a:solidFill>
                <a:srgbClr val="021559"/>
              </a:solidFill>
              <a:latin typeface="Roboto" panose="02000000000000000000" pitchFamily="2" charset="0"/>
              <a:ea typeface="Roboto" panose="02000000000000000000" pitchFamily="2" charset="0"/>
            </a:endParaRPr>
          </a:p>
          <a:p>
            <a:pPr algn="l"/>
            <a:endParaRPr lang="el-GR" sz="1800" b="1" dirty="0">
              <a:solidFill>
                <a:srgbClr val="021559"/>
              </a:solidFill>
              <a:latin typeface="Roboto" panose="02000000000000000000" pitchFamily="2" charset="0"/>
              <a:ea typeface="Roboto" panose="02000000000000000000" pitchFamily="2" charset="0"/>
              <a:cs typeface="Roboto" panose="02000000000000000000" pitchFamily="2" charset="0"/>
            </a:endParaRPr>
          </a:p>
          <a:p>
            <a:pPr algn="l"/>
            <a:endParaRPr lang="el-GR" sz="1800" dirty="0">
              <a:solidFill>
                <a:srgbClr val="021559"/>
              </a:solidFill>
              <a:latin typeface="Roboto" panose="02000000000000000000" pitchFamily="2" charset="0"/>
              <a:ea typeface="Roboto" panose="02000000000000000000" pitchFamily="2" charset="0"/>
              <a:cs typeface="Roboto" panose="02000000000000000000" pitchFamily="2" charset="0"/>
            </a:endParaRPr>
          </a:p>
        </p:txBody>
      </p:sp>
      <p:sp>
        <p:nvSpPr>
          <p:cNvPr id="15" name="Rectangle 14">
            <a:extLst>
              <a:ext uri="{FF2B5EF4-FFF2-40B4-BE49-F238E27FC236}">
                <a16:creationId xmlns:a16="http://schemas.microsoft.com/office/drawing/2014/main" id="{D18A8BDC-D4ED-6424-D703-FEBFC2013D0F}"/>
              </a:ext>
            </a:extLst>
          </p:cNvPr>
          <p:cNvSpPr/>
          <p:nvPr/>
        </p:nvSpPr>
        <p:spPr>
          <a:xfrm>
            <a:off x="0" y="-14446"/>
            <a:ext cx="12192000" cy="570335"/>
          </a:xfrm>
          <a:prstGeom prst="rect">
            <a:avLst/>
          </a:prstGeom>
          <a:solidFill>
            <a:srgbClr val="021559"/>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n>
                <a:solidFill>
                  <a:srgbClr val="7CCA62">
                    <a:lumMod val="60000"/>
                    <a:lumOff val="40000"/>
                  </a:srgbClr>
                </a:solidFill>
              </a:ln>
              <a:noFill/>
              <a:highlight>
                <a:srgbClr val="EAF5F5"/>
              </a:highlight>
            </a:endParaRPr>
          </a:p>
        </p:txBody>
      </p:sp>
      <p:sp>
        <p:nvSpPr>
          <p:cNvPr id="16" name="Rectangle 15">
            <a:extLst>
              <a:ext uri="{FF2B5EF4-FFF2-40B4-BE49-F238E27FC236}">
                <a16:creationId xmlns:a16="http://schemas.microsoft.com/office/drawing/2014/main" id="{8F694D19-1EAC-A5C3-475A-A3018E151D9D}"/>
              </a:ext>
            </a:extLst>
          </p:cNvPr>
          <p:cNvSpPr/>
          <p:nvPr/>
        </p:nvSpPr>
        <p:spPr>
          <a:xfrm>
            <a:off x="375137" y="155291"/>
            <a:ext cx="662361" cy="261610"/>
          </a:xfrm>
          <a:prstGeom prst="rect">
            <a:avLst/>
          </a:prstGeom>
        </p:spPr>
        <p:txBody>
          <a:bodyPr wrap="none">
            <a:spAutoFit/>
          </a:bodyPr>
          <a:lstStyle/>
          <a:p>
            <a:pPr lvl="0" defTabSz="914377">
              <a:spcBef>
                <a:spcPts val="1000"/>
              </a:spcBef>
              <a:spcAft>
                <a:spcPts val="1000"/>
              </a:spcAft>
              <a:buClr>
                <a:prstClr val="white"/>
              </a:buClr>
            </a:pPr>
            <a:r>
              <a:rPr lang="el-GR" sz="1050" b="1" dirty="0">
                <a:solidFill>
                  <a:schemeClr val="bg1"/>
                </a:solidFill>
                <a:latin typeface="Roboto" panose="02000000000000000000" pitchFamily="2" charset="0"/>
                <a:ea typeface="Roboto" panose="02000000000000000000" pitchFamily="2" charset="0"/>
                <a:cs typeface="Roboto" panose="02000000000000000000" pitchFamily="2" charset="0"/>
              </a:rPr>
              <a:t>ΟΦΕΛΗ</a:t>
            </a:r>
          </a:p>
        </p:txBody>
      </p:sp>
      <p:pic>
        <p:nvPicPr>
          <p:cNvPr id="17" name="Picture 16">
            <a:extLst>
              <a:ext uri="{FF2B5EF4-FFF2-40B4-BE49-F238E27FC236}">
                <a16:creationId xmlns:a16="http://schemas.microsoft.com/office/drawing/2014/main" id="{FB4102EB-95E8-C3E4-6460-CC7483BDB25E}"/>
              </a:ext>
            </a:extLst>
          </p:cNvPr>
          <p:cNvPicPr>
            <a:picLocks noChangeAspect="1"/>
          </p:cNvPicPr>
          <p:nvPr/>
        </p:nvPicPr>
        <p:blipFill>
          <a:blip r:embed="rId3"/>
          <a:stretch>
            <a:fillRect/>
          </a:stretch>
        </p:blipFill>
        <p:spPr>
          <a:xfrm>
            <a:off x="180000" y="6300000"/>
            <a:ext cx="2414466" cy="432000"/>
          </a:xfrm>
          <a:prstGeom prst="rect">
            <a:avLst/>
          </a:prstGeom>
        </p:spPr>
      </p:pic>
      <p:pic>
        <p:nvPicPr>
          <p:cNvPr id="13" name="Picture 12">
            <a:extLst>
              <a:ext uri="{FF2B5EF4-FFF2-40B4-BE49-F238E27FC236}">
                <a16:creationId xmlns:a16="http://schemas.microsoft.com/office/drawing/2014/main" id="{F5AFEB1F-F650-D34B-86A0-1C0EB12468B6}"/>
              </a:ext>
            </a:extLst>
          </p:cNvPr>
          <p:cNvPicPr>
            <a:picLocks noChangeAspect="1"/>
          </p:cNvPicPr>
          <p:nvPr/>
        </p:nvPicPr>
        <p:blipFill>
          <a:blip r:embed="rId4"/>
          <a:stretch>
            <a:fillRect/>
          </a:stretch>
        </p:blipFill>
        <p:spPr>
          <a:xfrm>
            <a:off x="2659528" y="699023"/>
            <a:ext cx="387146" cy="387146"/>
          </a:xfrm>
          <a:prstGeom prst="rect">
            <a:avLst/>
          </a:prstGeom>
        </p:spPr>
      </p:pic>
      <p:pic>
        <p:nvPicPr>
          <p:cNvPr id="14" name="Picture 13">
            <a:extLst>
              <a:ext uri="{FF2B5EF4-FFF2-40B4-BE49-F238E27FC236}">
                <a16:creationId xmlns:a16="http://schemas.microsoft.com/office/drawing/2014/main" id="{D0B83C19-469E-3246-8817-1F3EC958E4E5}"/>
              </a:ext>
            </a:extLst>
          </p:cNvPr>
          <p:cNvPicPr>
            <a:picLocks noChangeAspect="1"/>
          </p:cNvPicPr>
          <p:nvPr/>
        </p:nvPicPr>
        <p:blipFill>
          <a:blip r:embed="rId4"/>
          <a:stretch>
            <a:fillRect/>
          </a:stretch>
        </p:blipFill>
        <p:spPr>
          <a:xfrm>
            <a:off x="2659528" y="1989795"/>
            <a:ext cx="387146" cy="387146"/>
          </a:xfrm>
          <a:prstGeom prst="rect">
            <a:avLst/>
          </a:prstGeom>
        </p:spPr>
      </p:pic>
      <p:pic>
        <p:nvPicPr>
          <p:cNvPr id="18" name="Picture 17">
            <a:extLst>
              <a:ext uri="{FF2B5EF4-FFF2-40B4-BE49-F238E27FC236}">
                <a16:creationId xmlns:a16="http://schemas.microsoft.com/office/drawing/2014/main" id="{4B4073D5-AE0A-854E-922F-388F45D263EC}"/>
              </a:ext>
            </a:extLst>
          </p:cNvPr>
          <p:cNvPicPr>
            <a:picLocks noChangeAspect="1"/>
          </p:cNvPicPr>
          <p:nvPr/>
        </p:nvPicPr>
        <p:blipFill>
          <a:blip r:embed="rId4"/>
          <a:stretch>
            <a:fillRect/>
          </a:stretch>
        </p:blipFill>
        <p:spPr>
          <a:xfrm>
            <a:off x="2659528" y="4211293"/>
            <a:ext cx="387146" cy="387146"/>
          </a:xfrm>
          <a:prstGeom prst="rect">
            <a:avLst/>
          </a:prstGeom>
        </p:spPr>
      </p:pic>
    </p:spTree>
    <p:extLst>
      <p:ext uri="{BB962C8B-B14F-4D97-AF65-F5344CB8AC3E}">
        <p14:creationId xmlns:p14="http://schemas.microsoft.com/office/powerpoint/2010/main" val="781322696"/>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6677"/>
        </a:solidFill>
        <a:effectLst/>
      </p:bgPr>
    </p:bg>
    <p:spTree>
      <p:nvGrpSpPr>
        <p:cNvPr id="1" name=""/>
        <p:cNvGrpSpPr/>
        <p:nvPr/>
      </p:nvGrpSpPr>
      <p:grpSpPr>
        <a:xfrm>
          <a:off x="0" y="0"/>
          <a:ext cx="0" cy="0"/>
          <a:chOff x="0" y="0"/>
          <a:chExt cx="0" cy="0"/>
        </a:xfrm>
      </p:grpSpPr>
      <p:pic>
        <p:nvPicPr>
          <p:cNvPr id="4" name="Picture 3" descr="A group of people sitting in a room&#10;&#10;Description automatically generated with medium confidence">
            <a:extLst>
              <a:ext uri="{FF2B5EF4-FFF2-40B4-BE49-F238E27FC236}">
                <a16:creationId xmlns:a16="http://schemas.microsoft.com/office/drawing/2014/main" id="{0C72EA39-CC1A-A143-B183-7169E950B4E7}"/>
              </a:ext>
            </a:extLst>
          </p:cNvPr>
          <p:cNvPicPr>
            <a:picLocks noChangeAspect="1"/>
          </p:cNvPicPr>
          <p:nvPr/>
        </p:nvPicPr>
        <p:blipFill rotWithShape="1">
          <a:blip r:embed="rId3">
            <a:alphaModFix amt="65000"/>
            <a:extLst>
              <a:ext uri="{BEBA8EAE-BF5A-486C-A8C5-ECC9F3942E4B}">
                <a14:imgProps xmlns:a14="http://schemas.microsoft.com/office/drawing/2010/main">
                  <a14:imgLayer r:embed="rId4">
                    <a14:imgEffect>
                      <a14:saturation sat="0"/>
                    </a14:imgEffect>
                  </a14:imgLayer>
                </a14:imgProps>
              </a:ext>
            </a:extLst>
          </a:blip>
          <a:srcRect t="11385" b="4259"/>
          <a:stretch/>
        </p:blipFill>
        <p:spPr>
          <a:xfrm>
            <a:off x="0" y="0"/>
            <a:ext cx="12192000" cy="6858000"/>
          </a:xfrm>
          <a:prstGeom prst="rect">
            <a:avLst/>
          </a:prstGeom>
        </p:spPr>
      </p:pic>
      <p:sp>
        <p:nvSpPr>
          <p:cNvPr id="10" name="Τίτλος 1">
            <a:extLst>
              <a:ext uri="{FF2B5EF4-FFF2-40B4-BE49-F238E27FC236}">
                <a16:creationId xmlns:a16="http://schemas.microsoft.com/office/drawing/2014/main" id="{D8CBCC6F-F1DB-CA47-BE0E-719ABB71094F}"/>
              </a:ext>
            </a:extLst>
          </p:cNvPr>
          <p:cNvSpPr txBox="1">
            <a:spLocks/>
          </p:cNvSpPr>
          <p:nvPr/>
        </p:nvSpPr>
        <p:spPr>
          <a:xfrm>
            <a:off x="-921199" y="5234531"/>
            <a:ext cx="11209944" cy="85092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Roboto Regular" charset="0"/>
                <a:ea typeface="Roboto Regular" charset="0"/>
                <a:cs typeface="Roboto Regular" charset="0"/>
                <a:sym typeface="Arial"/>
              </a:defRPr>
            </a:lvl1pPr>
            <a:lvl2pPr marR="0" lvl="1"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9pPr>
          </a:lstStyle>
          <a:p>
            <a:pPr marL="0" marR="0" lvl="0" indent="0" algn="ctr" defTabSz="914377" rtl="0" eaLnBrk="1" fontAlgn="auto" latinLnBrk="0" hangingPunct="1">
              <a:lnSpc>
                <a:spcPct val="100000"/>
              </a:lnSpc>
              <a:spcBef>
                <a:spcPts val="0"/>
              </a:spcBef>
              <a:spcAft>
                <a:spcPts val="0"/>
              </a:spcAft>
              <a:buClr>
                <a:srgbClr val="00B0F0"/>
              </a:buClr>
              <a:buSzPts val="5200"/>
              <a:buFont typeface="Arial"/>
              <a:buNone/>
              <a:tabLst/>
              <a:defRPr/>
            </a:pPr>
            <a:endParaRPr kumimoji="0" lang="el-GR" sz="3600" b="1" i="0" u="none" strike="noStrike" kern="0" cap="none" spc="0" normalizeH="0" baseline="0" noProof="0" dirty="0">
              <a:ln>
                <a:noFill/>
              </a:ln>
              <a:solidFill>
                <a:srgbClr val="02AEF0"/>
              </a:solidFill>
              <a:effectLst/>
              <a:uLnTx/>
              <a:uFillTx/>
              <a:latin typeface="Roboto" panose="02000000000000000000" pitchFamily="2" charset="0"/>
              <a:ea typeface="Roboto" panose="02000000000000000000" pitchFamily="2" charset="0"/>
              <a:cs typeface="Roboto Regular" charset="0"/>
              <a:sym typeface="Arial"/>
            </a:endParaRPr>
          </a:p>
        </p:txBody>
      </p:sp>
      <p:sp>
        <p:nvSpPr>
          <p:cNvPr id="15" name="TextBox 14">
            <a:extLst>
              <a:ext uri="{FF2B5EF4-FFF2-40B4-BE49-F238E27FC236}">
                <a16:creationId xmlns:a16="http://schemas.microsoft.com/office/drawing/2014/main" id="{A4AFFB46-6F89-D040-9579-58B8FBE0EFD4}"/>
              </a:ext>
            </a:extLst>
          </p:cNvPr>
          <p:cNvSpPr txBox="1"/>
          <p:nvPr/>
        </p:nvSpPr>
        <p:spPr>
          <a:xfrm>
            <a:off x="689829" y="3585566"/>
            <a:ext cx="7987888" cy="2510779"/>
          </a:xfrm>
          <a:prstGeom prst="rect">
            <a:avLst/>
          </a:prstGeom>
          <a:noFill/>
        </p:spPr>
        <p:txBody>
          <a:bodyPr wrap="square" rtlCol="0" anchor="b" anchorCtr="0">
            <a:noAutofit/>
          </a:bodyPr>
          <a:lstStyle/>
          <a:p>
            <a:pPr lvl="0" defTabSz="914377">
              <a:spcBef>
                <a:spcPts val="1000"/>
              </a:spcBef>
              <a:spcAft>
                <a:spcPts val="1000"/>
              </a:spcAft>
              <a:buClr>
                <a:schemeClr val="bg1"/>
              </a:buClr>
            </a:pPr>
            <a:r>
              <a:rPr lang="el-GR" sz="3600" b="1" dirty="0">
                <a:solidFill>
                  <a:schemeClr val="bg1"/>
                </a:solidFill>
                <a:latin typeface="Roboto" panose="02000000000000000000" pitchFamily="2" charset="0"/>
                <a:ea typeface="Roboto" panose="02000000000000000000" pitchFamily="2" charset="0"/>
                <a:cs typeface="Roboto" panose="02000000000000000000" pitchFamily="2" charset="0"/>
              </a:rPr>
              <a:t>01 Αναβάθμιση ποιότητας</a:t>
            </a:r>
          </a:p>
        </p:txBody>
      </p:sp>
    </p:spTree>
    <p:extLst>
      <p:ext uri="{BB962C8B-B14F-4D97-AF65-F5344CB8AC3E}">
        <p14:creationId xmlns:p14="http://schemas.microsoft.com/office/powerpoint/2010/main" val="25995343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EEF055EA-EBAA-B3FC-2C1F-7E624254DF85}"/>
              </a:ext>
            </a:extLst>
          </p:cNvPr>
          <p:cNvPicPr>
            <a:picLocks noChangeAspect="1"/>
          </p:cNvPicPr>
          <p:nvPr/>
        </p:nvPicPr>
        <p:blipFill>
          <a:blip r:embed="rId2"/>
          <a:stretch>
            <a:fillRect/>
          </a:stretch>
        </p:blipFill>
        <p:spPr>
          <a:xfrm>
            <a:off x="-22171" y="-34792"/>
            <a:ext cx="12226509" cy="6927583"/>
          </a:xfrm>
          <a:prstGeom prst="rect">
            <a:avLst/>
          </a:prstGeom>
        </p:spPr>
      </p:pic>
      <p:sp>
        <p:nvSpPr>
          <p:cNvPr id="24" name="Freeform 23"/>
          <p:cNvSpPr/>
          <p:nvPr/>
        </p:nvSpPr>
        <p:spPr>
          <a:xfrm>
            <a:off x="469011" y="1004608"/>
            <a:ext cx="2036323" cy="2307809"/>
          </a:xfrm>
          <a:custGeom>
            <a:avLst/>
            <a:gdLst>
              <a:gd name="connsiteX0" fmla="*/ 0 w 1527242"/>
              <a:gd name="connsiteY0" fmla="*/ 0 h 1730857"/>
              <a:gd name="connsiteX1" fmla="*/ 430449 w 1527242"/>
              <a:gd name="connsiteY1" fmla="*/ 0 h 1730857"/>
              <a:gd name="connsiteX2" fmla="*/ 763621 w 1527242"/>
              <a:gd name="connsiteY2" fmla="*/ 368160 h 1730857"/>
              <a:gd name="connsiteX3" fmla="*/ 1096793 w 1527242"/>
              <a:gd name="connsiteY3" fmla="*/ 0 h 1730857"/>
              <a:gd name="connsiteX4" fmla="*/ 1527242 w 1527242"/>
              <a:gd name="connsiteY4" fmla="*/ 0 h 1730857"/>
              <a:gd name="connsiteX5" fmla="*/ 1527242 w 1527242"/>
              <a:gd name="connsiteY5" fmla="*/ 1730857 h 1730857"/>
              <a:gd name="connsiteX6" fmla="*/ 0 w 1527242"/>
              <a:gd name="connsiteY6" fmla="*/ 1730857 h 173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7242" h="1730857">
                <a:moveTo>
                  <a:pt x="0" y="0"/>
                </a:moveTo>
                <a:lnTo>
                  <a:pt x="430449" y="0"/>
                </a:lnTo>
                <a:lnTo>
                  <a:pt x="763621" y="368160"/>
                </a:lnTo>
                <a:lnTo>
                  <a:pt x="1096793" y="0"/>
                </a:lnTo>
                <a:lnTo>
                  <a:pt x="1527242" y="0"/>
                </a:lnTo>
                <a:lnTo>
                  <a:pt x="1527242" y="1730857"/>
                </a:lnTo>
                <a:lnTo>
                  <a:pt x="0" y="1730857"/>
                </a:lnTo>
                <a:close/>
              </a:path>
            </a:pathLst>
          </a:custGeom>
          <a:solidFill>
            <a:srgbClr val="0A3A8D"/>
          </a:solidFill>
          <a:ln>
            <a:noFill/>
          </a:ln>
        </p:spPr>
        <p:style>
          <a:lnRef idx="2">
            <a:schemeClr val="accent1">
              <a:shade val="50000"/>
            </a:schemeClr>
          </a:lnRef>
          <a:fillRef idx="1">
            <a:schemeClr val="accent1"/>
          </a:fillRef>
          <a:effectRef idx="0">
            <a:schemeClr val="accent1"/>
          </a:effectRef>
          <a:fontRef idx="minor">
            <a:schemeClr val="lt1"/>
          </a:fontRef>
        </p:style>
        <p:txBody>
          <a:bodyPr tIns="243840" rtlCol="0" anchor="ctr"/>
          <a:lstStyle/>
          <a:p>
            <a:pPr lvl="0" algn="ctr">
              <a:defRPr/>
            </a:pPr>
            <a:r>
              <a:rPr lang="el-GR" sz="2400" b="1" dirty="0">
                <a:solidFill>
                  <a:prstClr val="white"/>
                </a:solidFill>
                <a:latin typeface="Roboto" panose="02000000000000000000" pitchFamily="2" charset="0"/>
                <a:ea typeface="Roboto" panose="02000000000000000000" pitchFamily="2" charset="0"/>
              </a:rPr>
              <a:t>ΚΟΙΝΩΝΙΑ</a:t>
            </a:r>
            <a:endParaRPr lang="en-US" sz="2400" b="1" dirty="0">
              <a:solidFill>
                <a:prstClr val="white"/>
              </a:solidFill>
              <a:latin typeface="Roboto" panose="02000000000000000000" pitchFamily="2" charset="0"/>
              <a:ea typeface="Roboto" panose="02000000000000000000" pitchFamily="2" charset="0"/>
            </a:endParaRPr>
          </a:p>
        </p:txBody>
      </p:sp>
      <p:sp>
        <p:nvSpPr>
          <p:cNvPr id="28" name="Title 2"/>
          <p:cNvSpPr txBox="1">
            <a:spLocks/>
          </p:cNvSpPr>
          <p:nvPr/>
        </p:nvSpPr>
        <p:spPr>
          <a:xfrm>
            <a:off x="3200868" y="629926"/>
            <a:ext cx="8811132" cy="6370975"/>
          </a:xfrm>
          <a:prstGeom prst="rect">
            <a:avLst/>
          </a:prstGeom>
        </p:spPr>
        <p:txBody>
          <a:bodyPr wrap="square" lIns="0" tIns="0" rIns="0" bIns="0" anchor="b">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r>
              <a:rPr lang="el-GR" sz="1800" b="1" dirty="0">
                <a:solidFill>
                  <a:srgbClr val="021559"/>
                </a:solidFill>
                <a:latin typeface="Roboto" panose="02000000000000000000" pitchFamily="2" charset="0"/>
                <a:ea typeface="Roboto" panose="02000000000000000000" pitchFamily="2" charset="0"/>
                <a:cs typeface="Roboto" panose="02000000000000000000" pitchFamily="2" charset="0"/>
              </a:rPr>
              <a:t>Νέο, σύγχρονο πλαίσιο για παροχή υπηρεσιών από τα πανεπιστήμια και τα εργαστήριά τους στους πολίτες</a:t>
            </a:r>
            <a:endParaRPr lang="en-US" sz="1800" b="1" dirty="0">
              <a:solidFill>
                <a:srgbClr val="021559"/>
              </a:solidFill>
              <a:latin typeface="Roboto" panose="02000000000000000000" pitchFamily="2" charset="0"/>
              <a:ea typeface="Roboto" panose="02000000000000000000" pitchFamily="2" charset="0"/>
              <a:cs typeface="Roboto" panose="02000000000000000000" pitchFamily="2" charset="0"/>
            </a:endParaRPr>
          </a:p>
          <a:p>
            <a:pPr lvl="0" algn="l"/>
            <a:r>
              <a:rPr lang="el-GR" sz="1800" dirty="0">
                <a:solidFill>
                  <a:srgbClr val="021559"/>
                </a:solidFill>
                <a:latin typeface="Roboto" panose="02000000000000000000" pitchFamily="2" charset="0"/>
                <a:ea typeface="Roboto" panose="02000000000000000000" pitchFamily="2" charset="0"/>
              </a:rPr>
              <a:t>π.χ. υπηρεσίες συμβουλευτικής ψυχολογίας, νομική υποστήριξη, διαγνωστικές εξετάσεις</a:t>
            </a:r>
            <a:endParaRPr lang="en-US" sz="1800" dirty="0">
              <a:solidFill>
                <a:srgbClr val="021559"/>
              </a:solidFill>
              <a:latin typeface="Roboto" panose="02000000000000000000" pitchFamily="2" charset="0"/>
              <a:ea typeface="Roboto" panose="02000000000000000000" pitchFamily="2" charset="0"/>
            </a:endParaRPr>
          </a:p>
          <a:p>
            <a:pPr lvl="0" algn="l"/>
            <a:endParaRPr lang="en-US" sz="1800" dirty="0">
              <a:solidFill>
                <a:srgbClr val="021559"/>
              </a:solidFill>
              <a:latin typeface="Roboto" panose="02000000000000000000" pitchFamily="2" charset="0"/>
              <a:ea typeface="Roboto" panose="02000000000000000000" pitchFamily="2" charset="0"/>
            </a:endParaRPr>
          </a:p>
          <a:p>
            <a:pPr algn="l"/>
            <a:r>
              <a:rPr lang="el-GR" sz="1800" b="1" dirty="0">
                <a:solidFill>
                  <a:srgbClr val="021559"/>
                </a:solidFill>
                <a:latin typeface="Roboto" panose="02000000000000000000" pitchFamily="2" charset="0"/>
                <a:ea typeface="Roboto" panose="02000000000000000000" pitchFamily="2" charset="0"/>
                <a:cs typeface="Roboto" panose="02000000000000000000" pitchFamily="2" charset="0"/>
              </a:rPr>
              <a:t>Διάχυση των αποτελεσμάτων της πανεπιστημιακής έρευνας στην κοινωνία, ώστε η νέα γνώση να ωφελεί άμεσα την κοινωνία</a:t>
            </a:r>
            <a:endParaRPr lang="en-US" sz="1800" b="1" dirty="0">
              <a:solidFill>
                <a:srgbClr val="021559"/>
              </a:solidFill>
              <a:latin typeface="Roboto" panose="02000000000000000000" pitchFamily="2" charset="0"/>
              <a:ea typeface="Roboto" panose="02000000000000000000" pitchFamily="2" charset="0"/>
              <a:cs typeface="Roboto" panose="02000000000000000000" pitchFamily="2" charset="0"/>
            </a:endParaRPr>
          </a:p>
          <a:p>
            <a:pPr marL="285750" indent="-285750" algn="l">
              <a:buFont typeface="Arial" panose="020B0604020202020204" pitchFamily="34" charset="0"/>
              <a:buChar char="•"/>
            </a:pPr>
            <a:r>
              <a:rPr lang="el-GR" sz="1800" dirty="0">
                <a:solidFill>
                  <a:srgbClr val="021559"/>
                </a:solidFill>
                <a:latin typeface="Roboto" panose="02000000000000000000" pitchFamily="2" charset="0"/>
                <a:ea typeface="Roboto" panose="02000000000000000000" pitchFamily="2" charset="0"/>
              </a:rPr>
              <a:t>Κίνητρα για καινοτόμο έρευνα χωρίς γραφειοκρατικά εμπόδια</a:t>
            </a:r>
            <a:endParaRPr lang="en-US" sz="1800" dirty="0">
              <a:solidFill>
                <a:srgbClr val="021559"/>
              </a:solidFill>
              <a:latin typeface="Roboto" panose="02000000000000000000" pitchFamily="2" charset="0"/>
              <a:ea typeface="Roboto" panose="02000000000000000000" pitchFamily="2" charset="0"/>
            </a:endParaRPr>
          </a:p>
          <a:p>
            <a:pPr marL="285750" indent="-285750" algn="l">
              <a:buFont typeface="Arial" panose="020B0604020202020204" pitchFamily="34" charset="0"/>
              <a:buChar char="•"/>
            </a:pPr>
            <a:r>
              <a:rPr lang="el-GR" sz="1800" dirty="0">
                <a:solidFill>
                  <a:srgbClr val="021559"/>
                </a:solidFill>
                <a:latin typeface="Roboto" panose="02000000000000000000" pitchFamily="2" charset="0"/>
                <a:ea typeface="Roboto" panose="02000000000000000000" pitchFamily="2" charset="0"/>
              </a:rPr>
              <a:t>Ενθάρρυνση της επιχειρηματικότητας για την αξιοποίηση ερευνητικών αποτελεσμάτων και την ανάπτυξη καινοτόμων προϊόντων και υπηρεσιών</a:t>
            </a:r>
          </a:p>
          <a:p>
            <a:pPr marL="285750" indent="-285750" algn="l">
              <a:buFont typeface="Arial" panose="020B0604020202020204" pitchFamily="34" charset="0"/>
              <a:buChar char="•"/>
            </a:pPr>
            <a:endParaRPr lang="el-GR" sz="1800" dirty="0">
              <a:solidFill>
                <a:srgbClr val="021559"/>
              </a:solidFill>
              <a:latin typeface="Roboto" panose="02000000000000000000" pitchFamily="2" charset="0"/>
              <a:ea typeface="Roboto" panose="02000000000000000000" pitchFamily="2" charset="0"/>
            </a:endParaRPr>
          </a:p>
          <a:p>
            <a:pPr algn="l"/>
            <a:r>
              <a:rPr lang="el-GR" sz="1800" b="1" dirty="0">
                <a:solidFill>
                  <a:srgbClr val="021559"/>
                </a:solidFill>
                <a:latin typeface="Roboto" panose="02000000000000000000" pitchFamily="2" charset="0"/>
                <a:ea typeface="Roboto" panose="02000000000000000000" pitchFamily="2" charset="0"/>
                <a:cs typeface="Roboto" panose="02000000000000000000" pitchFamily="2" charset="0"/>
              </a:rPr>
              <a:t>Οικονομική ανάπτυξη και μείωση της ανεργίας</a:t>
            </a:r>
          </a:p>
          <a:p>
            <a:pPr marL="285750" indent="-285750" algn="l">
              <a:buFont typeface="Arial" panose="020B0604020202020204" pitchFamily="34" charset="0"/>
              <a:buChar char="•"/>
            </a:pPr>
            <a:r>
              <a:rPr lang="el-GR" sz="1800" dirty="0">
                <a:solidFill>
                  <a:srgbClr val="021559"/>
                </a:solidFill>
                <a:latin typeface="Roboto" panose="02000000000000000000" pitchFamily="2" charset="0"/>
                <a:ea typeface="Roboto" panose="02000000000000000000" pitchFamily="2" charset="0"/>
              </a:rPr>
              <a:t>Πιο σύγχρονα προγράμματα σπουδών, για σύγχρονες γνώσεις και δεξιότητες, για ανταγωνιστικότητα στην αγορά εργασίας</a:t>
            </a:r>
          </a:p>
          <a:p>
            <a:pPr marL="285750" indent="-285750" algn="l">
              <a:buFont typeface="Arial" panose="020B0604020202020204" pitchFamily="34" charset="0"/>
              <a:buChar char="•"/>
            </a:pPr>
            <a:r>
              <a:rPr lang="el-GR" sz="1800" dirty="0">
                <a:solidFill>
                  <a:srgbClr val="021559"/>
                </a:solidFill>
                <a:latin typeface="Roboto" panose="02000000000000000000" pitchFamily="2" charset="0"/>
                <a:ea typeface="Roboto" panose="02000000000000000000" pitchFamily="2" charset="0"/>
              </a:rPr>
              <a:t>Πιο άμεση σύνδεση των πανεπιστημίων με την αγορά εργασίας, για καλύτερη απορρόφηση των αποφοίτων </a:t>
            </a:r>
          </a:p>
          <a:p>
            <a:pPr marL="285750" indent="-285750" algn="l">
              <a:buFont typeface="Arial" panose="020B0604020202020204" pitchFamily="34" charset="0"/>
              <a:buChar char="•"/>
            </a:pPr>
            <a:r>
              <a:rPr lang="el-GR" sz="1800" dirty="0">
                <a:solidFill>
                  <a:srgbClr val="021559"/>
                </a:solidFill>
                <a:latin typeface="Roboto" panose="02000000000000000000" pitchFamily="2" charset="0"/>
                <a:ea typeface="Roboto" panose="02000000000000000000" pitchFamily="2" charset="0"/>
              </a:rPr>
              <a:t>Κίνητρα για επιστροφή Ελλήνων επιστημόνων του εξωτερικού για αντιμετώπιση </a:t>
            </a:r>
            <a:r>
              <a:rPr lang="en-US" sz="1800" dirty="0">
                <a:solidFill>
                  <a:srgbClr val="021559"/>
                </a:solidFill>
                <a:latin typeface="Roboto" panose="02000000000000000000" pitchFamily="2" charset="0"/>
                <a:ea typeface="Roboto" panose="02000000000000000000" pitchFamily="2" charset="0"/>
              </a:rPr>
              <a:t>brain drain</a:t>
            </a:r>
            <a:r>
              <a:rPr lang="el-GR" sz="1800" dirty="0">
                <a:solidFill>
                  <a:srgbClr val="021559"/>
                </a:solidFill>
                <a:latin typeface="Roboto" panose="02000000000000000000" pitchFamily="2" charset="0"/>
                <a:ea typeface="Roboto" panose="02000000000000000000" pitchFamily="2" charset="0"/>
              </a:rPr>
              <a:t> – π.χ. αναμόρφωση ΔΟΑΤΑΠ και απλοποίηση αναγνώρισης πτυχίων ξένων πανεπιστημίων</a:t>
            </a:r>
          </a:p>
          <a:p>
            <a:pPr algn="l"/>
            <a:endParaRPr lang="el-GR" sz="1800" dirty="0">
              <a:solidFill>
                <a:srgbClr val="021559"/>
              </a:solidFill>
              <a:latin typeface="Roboto" panose="02000000000000000000" pitchFamily="2" charset="0"/>
              <a:ea typeface="Roboto" panose="02000000000000000000" pitchFamily="2" charset="0"/>
            </a:endParaRPr>
          </a:p>
          <a:p>
            <a:pPr algn="l"/>
            <a:r>
              <a:rPr lang="el-GR" sz="1800" b="1" dirty="0">
                <a:solidFill>
                  <a:srgbClr val="021559"/>
                </a:solidFill>
                <a:latin typeface="Roboto" panose="02000000000000000000" pitchFamily="2" charset="0"/>
                <a:ea typeface="Roboto" panose="02000000000000000000" pitchFamily="2" charset="0"/>
                <a:cs typeface="Roboto" panose="02000000000000000000" pitchFamily="2" charset="0"/>
              </a:rPr>
              <a:t>Περισσότερες ευκαιρίες μάθησης για όλους τους πολίτες </a:t>
            </a:r>
            <a:r>
              <a:rPr lang="el-GR" sz="1800" dirty="0">
                <a:solidFill>
                  <a:srgbClr val="021559"/>
                </a:solidFill>
                <a:latin typeface="Roboto" panose="02000000000000000000" pitchFamily="2" charset="0"/>
                <a:ea typeface="Roboto" panose="02000000000000000000" pitchFamily="2" charset="0"/>
                <a:cs typeface="Roboto" panose="02000000000000000000" pitchFamily="2" charset="0"/>
              </a:rPr>
              <a:t>–</a:t>
            </a:r>
            <a:r>
              <a:rPr lang="el-GR" sz="1800" b="1" dirty="0">
                <a:solidFill>
                  <a:srgbClr val="021559"/>
                </a:solidFill>
                <a:latin typeface="Roboto" panose="02000000000000000000" pitchFamily="2" charset="0"/>
                <a:ea typeface="Roboto" panose="02000000000000000000" pitchFamily="2" charset="0"/>
                <a:cs typeface="Roboto" panose="02000000000000000000" pitchFamily="2" charset="0"/>
              </a:rPr>
              <a:t> </a:t>
            </a:r>
            <a:r>
              <a:rPr lang="el-GR" sz="1800" dirty="0">
                <a:solidFill>
                  <a:srgbClr val="021559"/>
                </a:solidFill>
                <a:latin typeface="Roboto" panose="02000000000000000000" pitchFamily="2" charset="0"/>
                <a:ea typeface="Roboto" panose="02000000000000000000" pitchFamily="2" charset="0"/>
              </a:rPr>
              <a:t>Τα ΑΕΙ αποκτούν κεντρικό ρόλο στη δια βίου μάθηση με ποιοτικά προγράμματα για όλους</a:t>
            </a:r>
            <a:endParaRPr lang="el-GR" sz="1800" b="1" dirty="0">
              <a:solidFill>
                <a:srgbClr val="021559"/>
              </a:solidFill>
              <a:latin typeface="Roboto" panose="02000000000000000000" pitchFamily="2" charset="0"/>
              <a:ea typeface="Roboto" panose="02000000000000000000" pitchFamily="2" charset="0"/>
              <a:cs typeface="Roboto" panose="02000000000000000000" pitchFamily="2" charset="0"/>
            </a:endParaRPr>
          </a:p>
          <a:p>
            <a:pPr algn="l"/>
            <a:endParaRPr lang="el-GR" sz="1800" dirty="0">
              <a:solidFill>
                <a:srgbClr val="021559"/>
              </a:solidFill>
              <a:latin typeface="Roboto" panose="02000000000000000000" pitchFamily="2" charset="0"/>
              <a:ea typeface="Roboto" panose="02000000000000000000" pitchFamily="2" charset="0"/>
              <a:cs typeface="Roboto" panose="02000000000000000000" pitchFamily="2" charset="0"/>
            </a:endParaRPr>
          </a:p>
        </p:txBody>
      </p:sp>
      <p:sp>
        <p:nvSpPr>
          <p:cNvPr id="15" name="Rectangle 14">
            <a:extLst>
              <a:ext uri="{FF2B5EF4-FFF2-40B4-BE49-F238E27FC236}">
                <a16:creationId xmlns:a16="http://schemas.microsoft.com/office/drawing/2014/main" id="{D18A8BDC-D4ED-6424-D703-FEBFC2013D0F}"/>
              </a:ext>
            </a:extLst>
          </p:cNvPr>
          <p:cNvSpPr/>
          <p:nvPr/>
        </p:nvSpPr>
        <p:spPr>
          <a:xfrm>
            <a:off x="0" y="-14446"/>
            <a:ext cx="12192000" cy="570335"/>
          </a:xfrm>
          <a:prstGeom prst="rect">
            <a:avLst/>
          </a:prstGeom>
          <a:solidFill>
            <a:srgbClr val="021559"/>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n>
                <a:solidFill>
                  <a:srgbClr val="7CCA62">
                    <a:lumMod val="60000"/>
                    <a:lumOff val="40000"/>
                  </a:srgbClr>
                </a:solidFill>
              </a:ln>
              <a:noFill/>
              <a:highlight>
                <a:srgbClr val="EAF5F5"/>
              </a:highlight>
            </a:endParaRPr>
          </a:p>
        </p:txBody>
      </p:sp>
      <p:sp>
        <p:nvSpPr>
          <p:cNvPr id="16" name="Rectangle 15">
            <a:extLst>
              <a:ext uri="{FF2B5EF4-FFF2-40B4-BE49-F238E27FC236}">
                <a16:creationId xmlns:a16="http://schemas.microsoft.com/office/drawing/2014/main" id="{8F694D19-1EAC-A5C3-475A-A3018E151D9D}"/>
              </a:ext>
            </a:extLst>
          </p:cNvPr>
          <p:cNvSpPr/>
          <p:nvPr/>
        </p:nvSpPr>
        <p:spPr>
          <a:xfrm>
            <a:off x="375137" y="155291"/>
            <a:ext cx="662361" cy="261610"/>
          </a:xfrm>
          <a:prstGeom prst="rect">
            <a:avLst/>
          </a:prstGeom>
        </p:spPr>
        <p:txBody>
          <a:bodyPr wrap="none">
            <a:spAutoFit/>
          </a:bodyPr>
          <a:lstStyle/>
          <a:p>
            <a:pPr lvl="0" defTabSz="914377">
              <a:spcBef>
                <a:spcPts val="1000"/>
              </a:spcBef>
              <a:spcAft>
                <a:spcPts val="1000"/>
              </a:spcAft>
              <a:buClr>
                <a:prstClr val="white"/>
              </a:buClr>
            </a:pPr>
            <a:r>
              <a:rPr lang="el-GR" sz="1050" b="1" dirty="0">
                <a:solidFill>
                  <a:schemeClr val="bg1"/>
                </a:solidFill>
                <a:latin typeface="Roboto" panose="02000000000000000000" pitchFamily="2" charset="0"/>
                <a:ea typeface="Roboto" panose="02000000000000000000" pitchFamily="2" charset="0"/>
                <a:cs typeface="Roboto" panose="02000000000000000000" pitchFamily="2" charset="0"/>
              </a:rPr>
              <a:t>ΟΦΕΛΗ</a:t>
            </a:r>
          </a:p>
        </p:txBody>
      </p:sp>
      <p:pic>
        <p:nvPicPr>
          <p:cNvPr id="17" name="Picture 16">
            <a:extLst>
              <a:ext uri="{FF2B5EF4-FFF2-40B4-BE49-F238E27FC236}">
                <a16:creationId xmlns:a16="http://schemas.microsoft.com/office/drawing/2014/main" id="{FB4102EB-95E8-C3E4-6460-CC7483BDB25E}"/>
              </a:ext>
            </a:extLst>
          </p:cNvPr>
          <p:cNvPicPr>
            <a:picLocks noChangeAspect="1"/>
          </p:cNvPicPr>
          <p:nvPr/>
        </p:nvPicPr>
        <p:blipFill>
          <a:blip r:embed="rId3"/>
          <a:stretch>
            <a:fillRect/>
          </a:stretch>
        </p:blipFill>
        <p:spPr>
          <a:xfrm>
            <a:off x="180000" y="6300000"/>
            <a:ext cx="2414466" cy="432000"/>
          </a:xfrm>
          <a:prstGeom prst="rect">
            <a:avLst/>
          </a:prstGeom>
        </p:spPr>
      </p:pic>
      <p:pic>
        <p:nvPicPr>
          <p:cNvPr id="13" name="Picture 12">
            <a:extLst>
              <a:ext uri="{FF2B5EF4-FFF2-40B4-BE49-F238E27FC236}">
                <a16:creationId xmlns:a16="http://schemas.microsoft.com/office/drawing/2014/main" id="{F5AFEB1F-F650-D34B-86A0-1C0EB12468B6}"/>
              </a:ext>
            </a:extLst>
          </p:cNvPr>
          <p:cNvPicPr>
            <a:picLocks noChangeAspect="1"/>
          </p:cNvPicPr>
          <p:nvPr/>
        </p:nvPicPr>
        <p:blipFill>
          <a:blip r:embed="rId4"/>
          <a:stretch>
            <a:fillRect/>
          </a:stretch>
        </p:blipFill>
        <p:spPr>
          <a:xfrm>
            <a:off x="2659528" y="699023"/>
            <a:ext cx="387146" cy="387146"/>
          </a:xfrm>
          <a:prstGeom prst="rect">
            <a:avLst/>
          </a:prstGeom>
        </p:spPr>
      </p:pic>
      <p:pic>
        <p:nvPicPr>
          <p:cNvPr id="14" name="Picture 13">
            <a:extLst>
              <a:ext uri="{FF2B5EF4-FFF2-40B4-BE49-F238E27FC236}">
                <a16:creationId xmlns:a16="http://schemas.microsoft.com/office/drawing/2014/main" id="{D0B83C19-469E-3246-8817-1F3EC958E4E5}"/>
              </a:ext>
            </a:extLst>
          </p:cNvPr>
          <p:cNvPicPr>
            <a:picLocks noChangeAspect="1"/>
          </p:cNvPicPr>
          <p:nvPr/>
        </p:nvPicPr>
        <p:blipFill>
          <a:blip r:embed="rId4"/>
          <a:stretch>
            <a:fillRect/>
          </a:stretch>
        </p:blipFill>
        <p:spPr>
          <a:xfrm>
            <a:off x="2659528" y="1989795"/>
            <a:ext cx="387146" cy="387146"/>
          </a:xfrm>
          <a:prstGeom prst="rect">
            <a:avLst/>
          </a:prstGeom>
        </p:spPr>
      </p:pic>
      <p:pic>
        <p:nvPicPr>
          <p:cNvPr id="18" name="Picture 17">
            <a:extLst>
              <a:ext uri="{FF2B5EF4-FFF2-40B4-BE49-F238E27FC236}">
                <a16:creationId xmlns:a16="http://schemas.microsoft.com/office/drawing/2014/main" id="{4B4073D5-AE0A-854E-922F-388F45D263EC}"/>
              </a:ext>
            </a:extLst>
          </p:cNvPr>
          <p:cNvPicPr>
            <a:picLocks noChangeAspect="1"/>
          </p:cNvPicPr>
          <p:nvPr/>
        </p:nvPicPr>
        <p:blipFill>
          <a:blip r:embed="rId4"/>
          <a:stretch>
            <a:fillRect/>
          </a:stretch>
        </p:blipFill>
        <p:spPr>
          <a:xfrm>
            <a:off x="2659528" y="3621840"/>
            <a:ext cx="387146" cy="387146"/>
          </a:xfrm>
          <a:prstGeom prst="rect">
            <a:avLst/>
          </a:prstGeom>
        </p:spPr>
      </p:pic>
      <p:pic>
        <p:nvPicPr>
          <p:cNvPr id="11" name="Picture 10">
            <a:extLst>
              <a:ext uri="{FF2B5EF4-FFF2-40B4-BE49-F238E27FC236}">
                <a16:creationId xmlns:a16="http://schemas.microsoft.com/office/drawing/2014/main" id="{B2AC386B-43BB-904C-8C70-174F056CABEC}"/>
              </a:ext>
            </a:extLst>
          </p:cNvPr>
          <p:cNvPicPr>
            <a:picLocks noChangeAspect="1"/>
          </p:cNvPicPr>
          <p:nvPr/>
        </p:nvPicPr>
        <p:blipFill>
          <a:blip r:embed="rId4"/>
          <a:stretch>
            <a:fillRect/>
          </a:stretch>
        </p:blipFill>
        <p:spPr>
          <a:xfrm>
            <a:off x="2658202" y="6106427"/>
            <a:ext cx="387146" cy="387146"/>
          </a:xfrm>
          <a:prstGeom prst="rect">
            <a:avLst/>
          </a:prstGeom>
        </p:spPr>
      </p:pic>
    </p:spTree>
    <p:extLst>
      <p:ext uri="{BB962C8B-B14F-4D97-AF65-F5344CB8AC3E}">
        <p14:creationId xmlns:p14="http://schemas.microsoft.com/office/powerpoint/2010/main" val="149411729"/>
      </p:ext>
    </p:extLst>
  </p:cSld>
  <p:clrMapOvr>
    <a:masterClrMapping/>
  </p:clrMapOvr>
  <p:transition spd="slow">
    <p:push dir="u"/>
  </p:transition>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006677"/>
        </a:solidFill>
        <a:effectLst/>
      </p:bgPr>
    </p:bg>
    <p:spTree>
      <p:nvGrpSpPr>
        <p:cNvPr id="1" name=""/>
        <p:cNvGrpSpPr/>
        <p:nvPr/>
      </p:nvGrpSpPr>
      <p:grpSpPr>
        <a:xfrm>
          <a:off x="0" y="0"/>
          <a:ext cx="0" cy="0"/>
          <a:chOff x="0" y="0"/>
          <a:chExt cx="0" cy="0"/>
        </a:xfrm>
      </p:grpSpPr>
      <p:pic>
        <p:nvPicPr>
          <p:cNvPr id="8" name="Picture 7" descr="A picture containing person&#10;&#10;Description automatically generated">
            <a:extLst>
              <a:ext uri="{FF2B5EF4-FFF2-40B4-BE49-F238E27FC236}">
                <a16:creationId xmlns:a16="http://schemas.microsoft.com/office/drawing/2014/main" id="{6EC56D19-E8E0-1842-811B-62FE2773A5EF}"/>
              </a:ext>
            </a:extLst>
          </p:cNvPr>
          <p:cNvPicPr>
            <a:picLocks noChangeAspect="1"/>
          </p:cNvPicPr>
          <p:nvPr/>
        </p:nvPicPr>
        <p:blipFill rotWithShape="1">
          <a:blip r:embed="rId3">
            <a:alphaModFix amt="54000"/>
            <a:extLst>
              <a:ext uri="{BEBA8EAE-BF5A-486C-A8C5-ECC9F3942E4B}">
                <a14:imgProps xmlns:a14="http://schemas.microsoft.com/office/drawing/2010/main">
                  <a14:imgLayer r:embed="rId4">
                    <a14:imgEffect>
                      <a14:saturation sat="0"/>
                    </a14:imgEffect>
                  </a14:imgLayer>
                </a14:imgProps>
              </a:ext>
            </a:extLst>
          </a:blip>
          <a:srcRect t="6224" r="1035" b="10293"/>
          <a:stretch/>
        </p:blipFill>
        <p:spPr>
          <a:xfrm>
            <a:off x="-1" y="0"/>
            <a:ext cx="12192001" cy="6858000"/>
          </a:xfrm>
          <a:prstGeom prst="rect">
            <a:avLst/>
          </a:prstGeom>
        </p:spPr>
      </p:pic>
      <p:pic>
        <p:nvPicPr>
          <p:cNvPr id="7" name="Content Placeholder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5858"/>
          </a:xfrm>
          <a:prstGeom prst="rect">
            <a:avLst/>
          </a:prstGeom>
        </p:spPr>
      </p:pic>
      <p:sp>
        <p:nvSpPr>
          <p:cNvPr id="4" name="TextBox 3">
            <a:extLst>
              <a:ext uri="{FF2B5EF4-FFF2-40B4-BE49-F238E27FC236}">
                <a16:creationId xmlns:a16="http://schemas.microsoft.com/office/drawing/2014/main" id="{9FE2F638-602B-2447-B69D-5C4CF8E5077E}"/>
              </a:ext>
            </a:extLst>
          </p:cNvPr>
          <p:cNvSpPr txBox="1"/>
          <p:nvPr/>
        </p:nvSpPr>
        <p:spPr>
          <a:xfrm>
            <a:off x="873211" y="1317812"/>
            <a:ext cx="10605616" cy="907803"/>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Roboto Regular" charset="0"/>
              <a:ea typeface="+mn-ea"/>
              <a:cs typeface="Roboto Regular" charset="0"/>
            </a:endParaRPr>
          </a:p>
        </p:txBody>
      </p:sp>
    </p:spTree>
    <p:extLst>
      <p:ext uri="{BB962C8B-B14F-4D97-AF65-F5344CB8AC3E}">
        <p14:creationId xmlns:p14="http://schemas.microsoft.com/office/powerpoint/2010/main" val="31680423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raphical user interface&#10;&#10;Description automatically generated">
            <a:extLst>
              <a:ext uri="{FF2B5EF4-FFF2-40B4-BE49-F238E27FC236}">
                <a16:creationId xmlns:a16="http://schemas.microsoft.com/office/drawing/2014/main" id="{6F6A4C42-348E-9E86-96ED-67E9B381C1DF}"/>
              </a:ext>
            </a:extLst>
          </p:cNvPr>
          <p:cNvPicPr>
            <a:picLocks noChangeAspect="1"/>
          </p:cNvPicPr>
          <p:nvPr/>
        </p:nvPicPr>
        <p:blipFill rotWithShape="1">
          <a:blip r:embed="rId2"/>
          <a:srcRect t="24126"/>
          <a:stretch/>
        </p:blipFill>
        <p:spPr>
          <a:xfrm>
            <a:off x="0" y="0"/>
            <a:ext cx="12192000" cy="6858000"/>
          </a:xfrm>
          <a:prstGeom prst="rect">
            <a:avLst/>
          </a:prstGeom>
        </p:spPr>
      </p:pic>
    </p:spTree>
    <p:extLst>
      <p:ext uri="{BB962C8B-B14F-4D97-AF65-F5344CB8AC3E}">
        <p14:creationId xmlns:p14="http://schemas.microsoft.com/office/powerpoint/2010/main" val="41035426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00234B"/>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7231958-9C5D-B347-AA44-7F253DF0866A}"/>
              </a:ext>
            </a:extLst>
          </p:cNvPr>
          <p:cNvSpPr txBox="1"/>
          <p:nvPr/>
        </p:nvSpPr>
        <p:spPr>
          <a:xfrm>
            <a:off x="303111" y="6148366"/>
            <a:ext cx="10572108" cy="410967"/>
          </a:xfrm>
          <a:prstGeom prst="rect">
            <a:avLst/>
          </a:prstGeom>
          <a:noFill/>
        </p:spPr>
        <p:txBody>
          <a:bodyPr wrap="square" rtlCol="0" anchor="b" anchorCtr="0">
            <a:noAutofit/>
          </a:bodyPr>
          <a:lstStyle/>
          <a:p>
            <a:r>
              <a:rPr lang="el" sz="1200" dirty="0">
                <a:solidFill>
                  <a:schemeClr val="bg1"/>
                </a:solidFill>
                <a:latin typeface="Roboto Regular" charset="0"/>
                <a:cs typeface="Roboto Regular" charset="0"/>
              </a:rPr>
              <a:t>Ανδρέα Παπανδρέου 37, </a:t>
            </a:r>
            <a:r>
              <a:rPr lang="el-GR" sz="1200" dirty="0">
                <a:solidFill>
                  <a:schemeClr val="bg1"/>
                </a:solidFill>
                <a:latin typeface="Roboto Regular" charset="0"/>
                <a:cs typeface="Roboto Regular" charset="0"/>
              </a:rPr>
              <a:t>15180, </a:t>
            </a:r>
            <a:r>
              <a:rPr lang="el" sz="1200" dirty="0">
                <a:solidFill>
                  <a:schemeClr val="bg1"/>
                </a:solidFill>
                <a:latin typeface="Roboto Regular" charset="0"/>
                <a:cs typeface="Roboto Regular" charset="0"/>
              </a:rPr>
              <a:t>Μαρούσι</a:t>
            </a:r>
            <a:r>
              <a:rPr lang="el-GR" sz="1200" dirty="0">
                <a:solidFill>
                  <a:schemeClr val="bg1"/>
                </a:solidFill>
                <a:latin typeface="Roboto Regular" charset="0"/>
                <a:cs typeface="Roboto Regular" charset="0"/>
              </a:rPr>
              <a:t>,</a:t>
            </a:r>
            <a:r>
              <a:rPr lang="el" sz="1200" dirty="0">
                <a:solidFill>
                  <a:schemeClr val="bg1"/>
                </a:solidFill>
                <a:latin typeface="Roboto Regular" charset="0"/>
                <a:cs typeface="Roboto Regular" charset="0"/>
              </a:rPr>
              <a:t>     T: +30</a:t>
            </a:r>
            <a:r>
              <a:rPr lang="is-IS" sz="1200" dirty="0">
                <a:solidFill>
                  <a:schemeClr val="bg1"/>
                </a:solidFill>
                <a:latin typeface="Roboto Regular" charset="0"/>
                <a:cs typeface="Roboto Regular" charset="0"/>
              </a:rPr>
              <a:t>2103443505</a:t>
            </a:r>
            <a:r>
              <a:rPr lang="el" sz="1200" dirty="0">
                <a:solidFill>
                  <a:schemeClr val="bg1"/>
                </a:solidFill>
                <a:latin typeface="Roboto Regular" charset="0"/>
                <a:cs typeface="Roboto Regular" charset="0"/>
              </a:rPr>
              <a:t>       F: +</a:t>
            </a:r>
            <a:r>
              <a:rPr lang="el-GR" sz="1200" dirty="0">
                <a:solidFill>
                  <a:schemeClr val="bg1"/>
                </a:solidFill>
                <a:latin typeface="Roboto Regular" charset="0"/>
                <a:cs typeface="Roboto Regular" charset="0"/>
              </a:rPr>
              <a:t>30210</a:t>
            </a:r>
            <a:r>
              <a:rPr lang="is-IS" sz="1200" dirty="0">
                <a:solidFill>
                  <a:schemeClr val="bg1"/>
                </a:solidFill>
                <a:latin typeface="Roboto Regular" charset="0"/>
                <a:cs typeface="Roboto Regular" charset="0"/>
              </a:rPr>
              <a:t>3442887</a:t>
            </a:r>
            <a:r>
              <a:rPr lang="el" sz="1200" dirty="0">
                <a:solidFill>
                  <a:schemeClr val="bg1"/>
                </a:solidFill>
                <a:latin typeface="Roboto Regular" charset="0"/>
                <a:cs typeface="Roboto Regular" charset="0"/>
              </a:rPr>
              <a:t>    </a:t>
            </a:r>
            <a:r>
              <a:rPr lang="en-US" sz="1200" dirty="0" err="1">
                <a:solidFill>
                  <a:schemeClr val="bg1"/>
                </a:solidFill>
                <a:latin typeface="Roboto Regular" charset="0"/>
                <a:cs typeface="Roboto Regular" charset="0"/>
              </a:rPr>
              <a:t>minister@minedu.gov.gr</a:t>
            </a:r>
            <a:endParaRPr lang="el" sz="1200" dirty="0">
              <a:solidFill>
                <a:schemeClr val="bg1"/>
              </a:solidFill>
              <a:latin typeface="Roboto Regular" charset="0"/>
              <a:cs typeface="Roboto Regular" charset="0"/>
            </a:endParaRPr>
          </a:p>
        </p:txBody>
      </p:sp>
      <p:pic>
        <p:nvPicPr>
          <p:cNvPr id="4" name="Picture 3">
            <a:extLst>
              <a:ext uri="{FF2B5EF4-FFF2-40B4-BE49-F238E27FC236}">
                <a16:creationId xmlns:a16="http://schemas.microsoft.com/office/drawing/2014/main" id="{4964B786-6446-394D-9A8E-482B465CBA0C}"/>
              </a:ext>
            </a:extLst>
          </p:cNvPr>
          <p:cNvPicPr>
            <a:picLocks noChangeAspect="1"/>
          </p:cNvPicPr>
          <p:nvPr/>
        </p:nvPicPr>
        <p:blipFill>
          <a:blip r:embed="rId3"/>
          <a:stretch>
            <a:fillRect/>
          </a:stretch>
        </p:blipFill>
        <p:spPr>
          <a:xfrm>
            <a:off x="303111" y="4948287"/>
            <a:ext cx="4547714" cy="822813"/>
          </a:xfrm>
          <a:prstGeom prst="rect">
            <a:avLst/>
          </a:prstGeom>
        </p:spPr>
      </p:pic>
      <p:pic>
        <p:nvPicPr>
          <p:cNvPr id="2" name="Picture 1">
            <a:extLst>
              <a:ext uri="{FF2B5EF4-FFF2-40B4-BE49-F238E27FC236}">
                <a16:creationId xmlns:a16="http://schemas.microsoft.com/office/drawing/2014/main" id="{43164076-D2A3-C947-9430-928B28F1C9AD}"/>
              </a:ext>
            </a:extLst>
          </p:cNvPr>
          <p:cNvPicPr>
            <a:picLocks noChangeAspect="1"/>
          </p:cNvPicPr>
          <p:nvPr/>
        </p:nvPicPr>
        <p:blipFill rotWithShape="1">
          <a:blip r:embed="rId4">
            <a:alphaModFix amt="14000"/>
          </a:blip>
          <a:srcRect r="50000"/>
          <a:stretch/>
        </p:blipFill>
        <p:spPr>
          <a:xfrm>
            <a:off x="9263011" y="290389"/>
            <a:ext cx="2928989" cy="5857977"/>
          </a:xfrm>
          <a:prstGeom prst="rect">
            <a:avLst/>
          </a:prstGeom>
        </p:spPr>
      </p:pic>
    </p:spTree>
    <p:extLst>
      <p:ext uri="{BB962C8B-B14F-4D97-AF65-F5344CB8AC3E}">
        <p14:creationId xmlns:p14="http://schemas.microsoft.com/office/powerpoint/2010/main" val="26956726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6FFF2"/>
        </a:solidFill>
        <a:effectLst/>
      </p:bgPr>
    </p:bg>
    <p:spTree>
      <p:nvGrpSpPr>
        <p:cNvPr id="1" name="Shape 300"/>
        <p:cNvGrpSpPr/>
        <p:nvPr/>
      </p:nvGrpSpPr>
      <p:grpSpPr>
        <a:xfrm>
          <a:off x="0" y="0"/>
          <a:ext cx="0" cy="0"/>
          <a:chOff x="0" y="0"/>
          <a:chExt cx="0" cy="0"/>
        </a:xfrm>
      </p:grpSpPr>
      <p:sp>
        <p:nvSpPr>
          <p:cNvPr id="26" name="Rectangle 25">
            <a:extLst>
              <a:ext uri="{FF2B5EF4-FFF2-40B4-BE49-F238E27FC236}">
                <a16:creationId xmlns:a16="http://schemas.microsoft.com/office/drawing/2014/main" id="{74399CA2-EA68-5B48-8A19-770D797AB366}"/>
              </a:ext>
            </a:extLst>
          </p:cNvPr>
          <p:cNvSpPr/>
          <p:nvPr/>
        </p:nvSpPr>
        <p:spPr>
          <a:xfrm>
            <a:off x="0" y="-78658"/>
            <a:ext cx="12192000" cy="570335"/>
          </a:xfrm>
          <a:prstGeom prst="rect">
            <a:avLst/>
          </a:prstGeom>
          <a:solidFill>
            <a:srgbClr val="021559"/>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CCA62">
                    <a:lumMod val="60000"/>
                    <a:lumOff val="40000"/>
                  </a:srgbClr>
                </a:solidFill>
              </a:ln>
              <a:noFill/>
              <a:highlight>
                <a:srgbClr val="EAF5F5"/>
              </a:highlight>
            </a:endParaRPr>
          </a:p>
        </p:txBody>
      </p:sp>
      <p:sp>
        <p:nvSpPr>
          <p:cNvPr id="2" name="Rectangle 1">
            <a:extLst>
              <a:ext uri="{FF2B5EF4-FFF2-40B4-BE49-F238E27FC236}">
                <a16:creationId xmlns:a16="http://schemas.microsoft.com/office/drawing/2014/main" id="{620C3FED-BFDB-6448-9763-4179B6BEE7EF}"/>
              </a:ext>
            </a:extLst>
          </p:cNvPr>
          <p:cNvSpPr/>
          <p:nvPr/>
        </p:nvSpPr>
        <p:spPr>
          <a:xfrm>
            <a:off x="375137" y="89973"/>
            <a:ext cx="1922321" cy="261610"/>
          </a:xfrm>
          <a:prstGeom prst="rect">
            <a:avLst/>
          </a:prstGeom>
        </p:spPr>
        <p:txBody>
          <a:bodyPr wrap="none">
            <a:spAutoFit/>
          </a:bodyPr>
          <a:lstStyle/>
          <a:p>
            <a:pPr defTabSz="914377">
              <a:spcBef>
                <a:spcPts val="1000"/>
              </a:spcBef>
              <a:spcAft>
                <a:spcPts val="1000"/>
              </a:spcAft>
              <a:buClr>
                <a:prstClr val="white"/>
              </a:buClr>
            </a:pPr>
            <a:r>
              <a:rPr lang="el-GR" sz="1100" b="1" dirty="0">
                <a:solidFill>
                  <a:schemeClr val="bg1"/>
                </a:solidFill>
                <a:latin typeface="Roboto" panose="02000000000000000000" pitchFamily="2" charset="0"/>
                <a:ea typeface="Roboto" panose="02000000000000000000" pitchFamily="2" charset="0"/>
                <a:cs typeface="Roboto" panose="02000000000000000000" pitchFamily="2" charset="0"/>
              </a:rPr>
              <a:t>ΑΝΑΒΑΘΜΙΣΗ ΠΟΙΟΤΗΤΑΣ</a:t>
            </a:r>
          </a:p>
        </p:txBody>
      </p:sp>
      <p:sp>
        <p:nvSpPr>
          <p:cNvPr id="6" name="TextBox 5">
            <a:extLst>
              <a:ext uri="{FF2B5EF4-FFF2-40B4-BE49-F238E27FC236}">
                <a16:creationId xmlns:a16="http://schemas.microsoft.com/office/drawing/2014/main" id="{FFE011B0-6388-3F4B-A62A-049C407C0EDE}"/>
              </a:ext>
            </a:extLst>
          </p:cNvPr>
          <p:cNvSpPr txBox="1"/>
          <p:nvPr/>
        </p:nvSpPr>
        <p:spPr>
          <a:xfrm>
            <a:off x="375137" y="867144"/>
            <a:ext cx="8984486" cy="461665"/>
          </a:xfrm>
          <a:prstGeom prst="rect">
            <a:avLst/>
          </a:prstGeom>
          <a:noFill/>
        </p:spPr>
        <p:txBody>
          <a:bodyPr wrap="square" rtlCol="0">
            <a:spAutoFit/>
          </a:bodyPr>
          <a:lstStyle/>
          <a:p>
            <a:r>
              <a:rPr lang="el-GR" sz="2400" b="1" dirty="0">
                <a:solidFill>
                  <a:srgbClr val="021559"/>
                </a:solidFill>
                <a:latin typeface="Roboto" panose="02000000000000000000" pitchFamily="2" charset="0"/>
                <a:ea typeface="Roboto" panose="02000000000000000000" pitchFamily="2" charset="0"/>
              </a:rPr>
              <a:t>Δρομολογημένες πολιτικές αναβάθμισης ποιότητας:</a:t>
            </a:r>
          </a:p>
        </p:txBody>
      </p:sp>
      <p:sp>
        <p:nvSpPr>
          <p:cNvPr id="43" name="Freeform 24"/>
          <p:cNvSpPr>
            <a:spLocks/>
          </p:cNvSpPr>
          <p:nvPr/>
        </p:nvSpPr>
        <p:spPr bwMode="auto">
          <a:xfrm>
            <a:off x="4253146" y="2083054"/>
            <a:ext cx="1278484" cy="1636776"/>
          </a:xfrm>
          <a:custGeom>
            <a:avLst/>
            <a:gdLst>
              <a:gd name="T0" fmla="*/ 0 w 1874"/>
              <a:gd name="T1" fmla="*/ 903 h 2398"/>
              <a:gd name="T2" fmla="*/ 1874 w 1874"/>
              <a:gd name="T3" fmla="*/ 2398 h 2398"/>
              <a:gd name="T4" fmla="*/ 1874 w 1874"/>
              <a:gd name="T5" fmla="*/ 0 h 2398"/>
              <a:gd name="T6" fmla="*/ 0 w 1874"/>
              <a:gd name="T7" fmla="*/ 903 h 2398"/>
            </a:gdLst>
            <a:ahLst/>
            <a:cxnLst>
              <a:cxn ang="0">
                <a:pos x="T0" y="T1"/>
              </a:cxn>
              <a:cxn ang="0">
                <a:pos x="T2" y="T3"/>
              </a:cxn>
              <a:cxn ang="0">
                <a:pos x="T4" y="T5"/>
              </a:cxn>
              <a:cxn ang="0">
                <a:pos x="T6" y="T7"/>
              </a:cxn>
            </a:cxnLst>
            <a:rect l="0" t="0" r="r" b="b"/>
            <a:pathLst>
              <a:path w="1874" h="2398">
                <a:moveTo>
                  <a:pt x="0" y="903"/>
                </a:moveTo>
                <a:cubicBezTo>
                  <a:pt x="1874" y="2398"/>
                  <a:pt x="1874" y="2398"/>
                  <a:pt x="1874" y="2398"/>
                </a:cubicBezTo>
                <a:cubicBezTo>
                  <a:pt x="1874" y="0"/>
                  <a:pt x="1874" y="0"/>
                  <a:pt x="1874" y="0"/>
                </a:cubicBezTo>
                <a:cubicBezTo>
                  <a:pt x="1116" y="0"/>
                  <a:pt x="439" y="353"/>
                  <a:pt x="0" y="903"/>
                </a:cubicBezTo>
                <a:close/>
              </a:path>
            </a:pathLst>
          </a:custGeom>
          <a:solidFill>
            <a:srgbClr val="00234B"/>
          </a:solidFill>
          <a:ln>
            <a:solidFill>
              <a:srgbClr val="56FFF2"/>
            </a:solidFill>
          </a:ln>
        </p:spPr>
        <p:txBody>
          <a:bodyPr vert="horz" wrap="square" lIns="91440" tIns="45720" rIns="91440" bIns="45720" numCol="1" anchor="t" anchorCtr="0" compatLnSpc="1">
            <a:prstTxWarp prst="textNoShape">
              <a:avLst/>
            </a:prstTxWarp>
          </a:bodyPr>
          <a:lstStyle/>
          <a:p>
            <a:endParaRPr lang="en-US" dirty="0"/>
          </a:p>
        </p:txBody>
      </p:sp>
      <p:sp>
        <p:nvSpPr>
          <p:cNvPr id="44" name="Freeform 25"/>
          <p:cNvSpPr>
            <a:spLocks/>
          </p:cNvSpPr>
          <p:nvPr/>
        </p:nvSpPr>
        <p:spPr bwMode="auto">
          <a:xfrm>
            <a:off x="5531630" y="2083054"/>
            <a:ext cx="1278484" cy="1636776"/>
          </a:xfrm>
          <a:custGeom>
            <a:avLst/>
            <a:gdLst>
              <a:gd name="T0" fmla="*/ 0 w 1874"/>
              <a:gd name="T1" fmla="*/ 0 h 2398"/>
              <a:gd name="T2" fmla="*/ 0 w 1874"/>
              <a:gd name="T3" fmla="*/ 2398 h 2398"/>
              <a:gd name="T4" fmla="*/ 1874 w 1874"/>
              <a:gd name="T5" fmla="*/ 903 h 2398"/>
              <a:gd name="T6" fmla="*/ 0 w 1874"/>
              <a:gd name="T7" fmla="*/ 0 h 2398"/>
            </a:gdLst>
            <a:ahLst/>
            <a:cxnLst>
              <a:cxn ang="0">
                <a:pos x="T0" y="T1"/>
              </a:cxn>
              <a:cxn ang="0">
                <a:pos x="T2" y="T3"/>
              </a:cxn>
              <a:cxn ang="0">
                <a:pos x="T4" y="T5"/>
              </a:cxn>
              <a:cxn ang="0">
                <a:pos x="T6" y="T7"/>
              </a:cxn>
            </a:cxnLst>
            <a:rect l="0" t="0" r="r" b="b"/>
            <a:pathLst>
              <a:path w="1874" h="2398">
                <a:moveTo>
                  <a:pt x="0" y="0"/>
                </a:moveTo>
                <a:cubicBezTo>
                  <a:pt x="0" y="2398"/>
                  <a:pt x="0" y="2398"/>
                  <a:pt x="0" y="2398"/>
                </a:cubicBezTo>
                <a:cubicBezTo>
                  <a:pt x="1874" y="903"/>
                  <a:pt x="1874" y="903"/>
                  <a:pt x="1874" y="903"/>
                </a:cubicBezTo>
                <a:cubicBezTo>
                  <a:pt x="1434" y="353"/>
                  <a:pt x="757" y="0"/>
                  <a:pt x="0" y="0"/>
                </a:cubicBezTo>
                <a:close/>
              </a:path>
            </a:pathLst>
          </a:custGeom>
          <a:solidFill>
            <a:srgbClr val="00234B"/>
          </a:solidFill>
          <a:ln>
            <a:solidFill>
              <a:srgbClr val="56FFF2"/>
            </a:solidFill>
          </a:ln>
        </p:spPr>
        <p:txBody>
          <a:bodyPr vert="horz" wrap="square" lIns="91440" tIns="45720" rIns="91440" bIns="45720" numCol="1" anchor="t" anchorCtr="0" compatLnSpc="1">
            <a:prstTxWarp prst="textNoShape">
              <a:avLst/>
            </a:prstTxWarp>
          </a:bodyPr>
          <a:lstStyle/>
          <a:p>
            <a:endParaRPr lang="en-US" dirty="0"/>
          </a:p>
        </p:txBody>
      </p:sp>
      <p:sp>
        <p:nvSpPr>
          <p:cNvPr id="45" name="Freeform 26"/>
          <p:cNvSpPr>
            <a:spLocks/>
          </p:cNvSpPr>
          <p:nvPr/>
        </p:nvSpPr>
        <p:spPr bwMode="auto">
          <a:xfrm>
            <a:off x="3894854" y="2700200"/>
            <a:ext cx="1635197" cy="1384235"/>
          </a:xfrm>
          <a:custGeom>
            <a:avLst/>
            <a:gdLst>
              <a:gd name="T0" fmla="*/ 60 w 2398"/>
              <a:gd name="T1" fmla="*/ 2029 h 2029"/>
              <a:gd name="T2" fmla="*/ 2398 w 2398"/>
              <a:gd name="T3" fmla="*/ 1495 h 2029"/>
              <a:gd name="T4" fmla="*/ 524 w 2398"/>
              <a:gd name="T5" fmla="*/ 0 h 2029"/>
              <a:gd name="T6" fmla="*/ 0 w 2398"/>
              <a:gd name="T7" fmla="*/ 1495 h 2029"/>
              <a:gd name="T8" fmla="*/ 60 w 2398"/>
              <a:gd name="T9" fmla="*/ 2029 h 2029"/>
            </a:gdLst>
            <a:ahLst/>
            <a:cxnLst>
              <a:cxn ang="0">
                <a:pos x="T0" y="T1"/>
              </a:cxn>
              <a:cxn ang="0">
                <a:pos x="T2" y="T3"/>
              </a:cxn>
              <a:cxn ang="0">
                <a:pos x="T4" y="T5"/>
              </a:cxn>
              <a:cxn ang="0">
                <a:pos x="T6" y="T7"/>
              </a:cxn>
              <a:cxn ang="0">
                <a:pos x="T8" y="T9"/>
              </a:cxn>
            </a:cxnLst>
            <a:rect l="0" t="0" r="r" b="b"/>
            <a:pathLst>
              <a:path w="2398" h="2029">
                <a:moveTo>
                  <a:pt x="60" y="2029"/>
                </a:moveTo>
                <a:cubicBezTo>
                  <a:pt x="2398" y="1495"/>
                  <a:pt x="2398" y="1495"/>
                  <a:pt x="2398" y="1495"/>
                </a:cubicBezTo>
                <a:cubicBezTo>
                  <a:pt x="524" y="0"/>
                  <a:pt x="524" y="0"/>
                  <a:pt x="524" y="0"/>
                </a:cubicBezTo>
                <a:cubicBezTo>
                  <a:pt x="196" y="411"/>
                  <a:pt x="0" y="931"/>
                  <a:pt x="0" y="1495"/>
                </a:cubicBezTo>
                <a:cubicBezTo>
                  <a:pt x="0" y="1679"/>
                  <a:pt x="21" y="1858"/>
                  <a:pt x="60" y="2029"/>
                </a:cubicBezTo>
                <a:close/>
              </a:path>
            </a:pathLst>
          </a:custGeom>
          <a:solidFill>
            <a:srgbClr val="00234B"/>
          </a:solidFill>
          <a:ln>
            <a:solidFill>
              <a:srgbClr val="56FFF2"/>
            </a:solidFill>
          </a:ln>
        </p:spPr>
        <p:txBody>
          <a:bodyPr vert="horz" wrap="square" lIns="91440" tIns="45720" rIns="91440" bIns="45720" numCol="1" anchor="t" anchorCtr="0" compatLnSpc="1">
            <a:prstTxWarp prst="textNoShape">
              <a:avLst/>
            </a:prstTxWarp>
          </a:bodyPr>
          <a:lstStyle/>
          <a:p>
            <a:endParaRPr lang="en-US" dirty="0"/>
          </a:p>
        </p:txBody>
      </p:sp>
      <p:sp>
        <p:nvSpPr>
          <p:cNvPr id="46" name="Freeform 27"/>
          <p:cNvSpPr>
            <a:spLocks/>
          </p:cNvSpPr>
          <p:nvPr/>
        </p:nvSpPr>
        <p:spPr bwMode="auto">
          <a:xfrm>
            <a:off x="5531630" y="3719830"/>
            <a:ext cx="1595738" cy="1474203"/>
          </a:xfrm>
          <a:custGeom>
            <a:avLst/>
            <a:gdLst>
              <a:gd name="T0" fmla="*/ 2339 w 2339"/>
              <a:gd name="T1" fmla="*/ 534 h 2161"/>
              <a:gd name="T2" fmla="*/ 0 w 2339"/>
              <a:gd name="T3" fmla="*/ 0 h 2161"/>
              <a:gd name="T4" fmla="*/ 1041 w 2339"/>
              <a:gd name="T5" fmla="*/ 2161 h 2161"/>
              <a:gd name="T6" fmla="*/ 2339 w 2339"/>
              <a:gd name="T7" fmla="*/ 534 h 2161"/>
            </a:gdLst>
            <a:ahLst/>
            <a:cxnLst>
              <a:cxn ang="0">
                <a:pos x="T0" y="T1"/>
              </a:cxn>
              <a:cxn ang="0">
                <a:pos x="T2" y="T3"/>
              </a:cxn>
              <a:cxn ang="0">
                <a:pos x="T4" y="T5"/>
              </a:cxn>
              <a:cxn ang="0">
                <a:pos x="T6" y="T7"/>
              </a:cxn>
            </a:cxnLst>
            <a:rect l="0" t="0" r="r" b="b"/>
            <a:pathLst>
              <a:path w="2339" h="2161">
                <a:moveTo>
                  <a:pt x="2339" y="534"/>
                </a:moveTo>
                <a:cubicBezTo>
                  <a:pt x="0" y="0"/>
                  <a:pt x="0" y="0"/>
                  <a:pt x="0" y="0"/>
                </a:cubicBezTo>
                <a:cubicBezTo>
                  <a:pt x="1041" y="2161"/>
                  <a:pt x="1041" y="2161"/>
                  <a:pt x="1041" y="2161"/>
                </a:cubicBezTo>
                <a:cubicBezTo>
                  <a:pt x="1689" y="1847"/>
                  <a:pt x="2175" y="1251"/>
                  <a:pt x="2339" y="534"/>
                </a:cubicBezTo>
                <a:close/>
              </a:path>
            </a:pathLst>
          </a:custGeom>
          <a:solidFill>
            <a:srgbClr val="00234B"/>
          </a:solidFill>
          <a:ln>
            <a:solidFill>
              <a:srgbClr val="56FFF2"/>
            </a:solidFill>
          </a:ln>
        </p:spPr>
        <p:txBody>
          <a:bodyPr vert="horz" wrap="square" lIns="91440" tIns="45720" rIns="91440" bIns="45720" numCol="1" anchor="t" anchorCtr="0" compatLnSpc="1">
            <a:prstTxWarp prst="textNoShape">
              <a:avLst/>
            </a:prstTxWarp>
          </a:bodyPr>
          <a:lstStyle/>
          <a:p>
            <a:endParaRPr lang="en-US" dirty="0"/>
          </a:p>
        </p:txBody>
      </p:sp>
      <p:sp>
        <p:nvSpPr>
          <p:cNvPr id="47" name="Freeform 28"/>
          <p:cNvSpPr>
            <a:spLocks/>
          </p:cNvSpPr>
          <p:nvPr/>
        </p:nvSpPr>
        <p:spPr bwMode="auto">
          <a:xfrm>
            <a:off x="3935892" y="3719830"/>
            <a:ext cx="1594159" cy="1474203"/>
          </a:xfrm>
          <a:custGeom>
            <a:avLst/>
            <a:gdLst>
              <a:gd name="T0" fmla="*/ 1297 w 2338"/>
              <a:gd name="T1" fmla="*/ 2161 h 2161"/>
              <a:gd name="T2" fmla="*/ 2338 w 2338"/>
              <a:gd name="T3" fmla="*/ 0 h 2161"/>
              <a:gd name="T4" fmla="*/ 0 w 2338"/>
              <a:gd name="T5" fmla="*/ 534 h 2161"/>
              <a:gd name="T6" fmla="*/ 1297 w 2338"/>
              <a:gd name="T7" fmla="*/ 2161 h 2161"/>
            </a:gdLst>
            <a:ahLst/>
            <a:cxnLst>
              <a:cxn ang="0">
                <a:pos x="T0" y="T1"/>
              </a:cxn>
              <a:cxn ang="0">
                <a:pos x="T2" y="T3"/>
              </a:cxn>
              <a:cxn ang="0">
                <a:pos x="T4" y="T5"/>
              </a:cxn>
              <a:cxn ang="0">
                <a:pos x="T6" y="T7"/>
              </a:cxn>
            </a:cxnLst>
            <a:rect l="0" t="0" r="r" b="b"/>
            <a:pathLst>
              <a:path w="2338" h="2161">
                <a:moveTo>
                  <a:pt x="1297" y="2161"/>
                </a:moveTo>
                <a:cubicBezTo>
                  <a:pt x="2338" y="0"/>
                  <a:pt x="2338" y="0"/>
                  <a:pt x="2338" y="0"/>
                </a:cubicBezTo>
                <a:cubicBezTo>
                  <a:pt x="0" y="534"/>
                  <a:pt x="0" y="534"/>
                  <a:pt x="0" y="534"/>
                </a:cubicBezTo>
                <a:cubicBezTo>
                  <a:pt x="164" y="1251"/>
                  <a:pt x="650" y="1847"/>
                  <a:pt x="1297" y="2161"/>
                </a:cubicBezTo>
                <a:close/>
              </a:path>
            </a:pathLst>
          </a:custGeom>
          <a:solidFill>
            <a:srgbClr val="00234B"/>
          </a:solidFill>
          <a:ln>
            <a:solidFill>
              <a:srgbClr val="56FFF2"/>
            </a:solidFill>
          </a:ln>
        </p:spPr>
        <p:txBody>
          <a:bodyPr vert="horz" wrap="square" lIns="91440" tIns="45720" rIns="91440" bIns="45720" numCol="1" anchor="t" anchorCtr="0" compatLnSpc="1">
            <a:prstTxWarp prst="textNoShape">
              <a:avLst/>
            </a:prstTxWarp>
          </a:bodyPr>
          <a:lstStyle/>
          <a:p>
            <a:endParaRPr lang="en-US" dirty="0"/>
          </a:p>
        </p:txBody>
      </p:sp>
      <p:sp>
        <p:nvSpPr>
          <p:cNvPr id="48" name="Freeform 29"/>
          <p:cNvSpPr>
            <a:spLocks/>
          </p:cNvSpPr>
          <p:nvPr/>
        </p:nvSpPr>
        <p:spPr bwMode="auto">
          <a:xfrm>
            <a:off x="5531630" y="2700200"/>
            <a:ext cx="1636776" cy="1384235"/>
          </a:xfrm>
          <a:custGeom>
            <a:avLst/>
            <a:gdLst>
              <a:gd name="T0" fmla="*/ 1875 w 2399"/>
              <a:gd name="T1" fmla="*/ 0 h 2029"/>
              <a:gd name="T2" fmla="*/ 0 w 2399"/>
              <a:gd name="T3" fmla="*/ 1495 h 2029"/>
              <a:gd name="T4" fmla="*/ 2339 w 2399"/>
              <a:gd name="T5" fmla="*/ 2029 h 2029"/>
              <a:gd name="T6" fmla="*/ 2399 w 2399"/>
              <a:gd name="T7" fmla="*/ 1495 h 2029"/>
              <a:gd name="T8" fmla="*/ 1875 w 2399"/>
              <a:gd name="T9" fmla="*/ 0 h 2029"/>
            </a:gdLst>
            <a:ahLst/>
            <a:cxnLst>
              <a:cxn ang="0">
                <a:pos x="T0" y="T1"/>
              </a:cxn>
              <a:cxn ang="0">
                <a:pos x="T2" y="T3"/>
              </a:cxn>
              <a:cxn ang="0">
                <a:pos x="T4" y="T5"/>
              </a:cxn>
              <a:cxn ang="0">
                <a:pos x="T6" y="T7"/>
              </a:cxn>
              <a:cxn ang="0">
                <a:pos x="T8" y="T9"/>
              </a:cxn>
            </a:cxnLst>
            <a:rect l="0" t="0" r="r" b="b"/>
            <a:pathLst>
              <a:path w="2399" h="2029">
                <a:moveTo>
                  <a:pt x="1875" y="0"/>
                </a:moveTo>
                <a:cubicBezTo>
                  <a:pt x="0" y="1495"/>
                  <a:pt x="0" y="1495"/>
                  <a:pt x="0" y="1495"/>
                </a:cubicBezTo>
                <a:cubicBezTo>
                  <a:pt x="2339" y="2029"/>
                  <a:pt x="2339" y="2029"/>
                  <a:pt x="2339" y="2029"/>
                </a:cubicBezTo>
                <a:cubicBezTo>
                  <a:pt x="2378" y="1858"/>
                  <a:pt x="2399" y="1679"/>
                  <a:pt x="2399" y="1495"/>
                </a:cubicBezTo>
                <a:cubicBezTo>
                  <a:pt x="2399" y="931"/>
                  <a:pt x="2203" y="411"/>
                  <a:pt x="1875" y="0"/>
                </a:cubicBezTo>
                <a:close/>
              </a:path>
            </a:pathLst>
          </a:custGeom>
          <a:solidFill>
            <a:srgbClr val="00234B"/>
          </a:solidFill>
          <a:ln>
            <a:solidFill>
              <a:srgbClr val="56FFF2"/>
            </a:solidFill>
          </a:ln>
        </p:spPr>
        <p:txBody>
          <a:bodyPr vert="horz" wrap="square" lIns="91440" tIns="45720" rIns="91440" bIns="45720" numCol="1" anchor="t" anchorCtr="0" compatLnSpc="1">
            <a:prstTxWarp prst="textNoShape">
              <a:avLst/>
            </a:prstTxWarp>
          </a:bodyPr>
          <a:lstStyle/>
          <a:p>
            <a:endParaRPr lang="en-US" dirty="0"/>
          </a:p>
        </p:txBody>
      </p:sp>
      <p:sp>
        <p:nvSpPr>
          <p:cNvPr id="49" name="Freeform 30"/>
          <p:cNvSpPr>
            <a:spLocks/>
          </p:cNvSpPr>
          <p:nvPr/>
        </p:nvSpPr>
        <p:spPr bwMode="auto">
          <a:xfrm>
            <a:off x="4821361" y="3721408"/>
            <a:ext cx="1420538" cy="1635198"/>
          </a:xfrm>
          <a:custGeom>
            <a:avLst/>
            <a:gdLst>
              <a:gd name="T0" fmla="*/ 2082 w 2082"/>
              <a:gd name="T1" fmla="*/ 2160 h 2398"/>
              <a:gd name="T2" fmla="*/ 1041 w 2082"/>
              <a:gd name="T3" fmla="*/ 0 h 2398"/>
              <a:gd name="T4" fmla="*/ 0 w 2082"/>
              <a:gd name="T5" fmla="*/ 2160 h 2398"/>
              <a:gd name="T6" fmla="*/ 1041 w 2082"/>
              <a:gd name="T7" fmla="*/ 2398 h 2398"/>
              <a:gd name="T8" fmla="*/ 2082 w 2082"/>
              <a:gd name="T9" fmla="*/ 2160 h 2398"/>
            </a:gdLst>
            <a:ahLst/>
            <a:cxnLst>
              <a:cxn ang="0">
                <a:pos x="T0" y="T1"/>
              </a:cxn>
              <a:cxn ang="0">
                <a:pos x="T2" y="T3"/>
              </a:cxn>
              <a:cxn ang="0">
                <a:pos x="T4" y="T5"/>
              </a:cxn>
              <a:cxn ang="0">
                <a:pos x="T6" y="T7"/>
              </a:cxn>
              <a:cxn ang="0">
                <a:pos x="T8" y="T9"/>
              </a:cxn>
            </a:cxnLst>
            <a:rect l="0" t="0" r="r" b="b"/>
            <a:pathLst>
              <a:path w="2082" h="2398">
                <a:moveTo>
                  <a:pt x="2082" y="2160"/>
                </a:moveTo>
                <a:cubicBezTo>
                  <a:pt x="1041" y="0"/>
                  <a:pt x="1041" y="0"/>
                  <a:pt x="1041" y="0"/>
                </a:cubicBezTo>
                <a:cubicBezTo>
                  <a:pt x="0" y="2160"/>
                  <a:pt x="0" y="2160"/>
                  <a:pt x="0" y="2160"/>
                </a:cubicBezTo>
                <a:cubicBezTo>
                  <a:pt x="315" y="2313"/>
                  <a:pt x="669" y="2398"/>
                  <a:pt x="1041" y="2398"/>
                </a:cubicBezTo>
                <a:cubicBezTo>
                  <a:pt x="1414" y="2398"/>
                  <a:pt x="1767" y="2313"/>
                  <a:pt x="2082" y="2160"/>
                </a:cubicBezTo>
                <a:close/>
              </a:path>
            </a:pathLst>
          </a:custGeom>
          <a:solidFill>
            <a:srgbClr val="00234B"/>
          </a:solidFill>
          <a:ln>
            <a:solidFill>
              <a:srgbClr val="56FFF2"/>
            </a:solidFill>
          </a:ln>
        </p:spPr>
        <p:txBody>
          <a:bodyPr vert="horz" wrap="square" lIns="91440" tIns="45720" rIns="91440" bIns="45720" numCol="1" anchor="t" anchorCtr="0" compatLnSpc="1">
            <a:prstTxWarp prst="textNoShape">
              <a:avLst/>
            </a:prstTxWarp>
          </a:bodyPr>
          <a:lstStyle/>
          <a:p>
            <a:endParaRPr lang="en-US" dirty="0"/>
          </a:p>
        </p:txBody>
      </p:sp>
      <p:sp>
        <p:nvSpPr>
          <p:cNvPr id="50" name="Oval 49"/>
          <p:cNvSpPr/>
          <p:nvPr/>
        </p:nvSpPr>
        <p:spPr>
          <a:xfrm>
            <a:off x="4715187" y="2903387"/>
            <a:ext cx="1632886" cy="16328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Freeform 150"/>
          <p:cNvSpPr>
            <a:spLocks noEditPoints="1"/>
          </p:cNvSpPr>
          <p:nvPr/>
        </p:nvSpPr>
        <p:spPr bwMode="auto">
          <a:xfrm>
            <a:off x="5331605" y="4719520"/>
            <a:ext cx="400050" cy="400050"/>
          </a:xfrm>
          <a:custGeom>
            <a:avLst/>
            <a:gdLst/>
            <a:ahLst/>
            <a:cxnLst>
              <a:cxn ang="0">
                <a:pos x="244" y="256"/>
              </a:cxn>
              <a:cxn ang="0">
                <a:pos x="12" y="256"/>
              </a:cxn>
              <a:cxn ang="0">
                <a:pos x="0" y="244"/>
              </a:cxn>
              <a:cxn ang="0">
                <a:pos x="0" y="44"/>
              </a:cxn>
              <a:cxn ang="0">
                <a:pos x="12" y="32"/>
              </a:cxn>
              <a:cxn ang="0">
                <a:pos x="36" y="32"/>
              </a:cxn>
              <a:cxn ang="0">
                <a:pos x="36" y="44"/>
              </a:cxn>
              <a:cxn ang="0">
                <a:pos x="64" y="72"/>
              </a:cxn>
              <a:cxn ang="0">
                <a:pos x="92" y="44"/>
              </a:cxn>
              <a:cxn ang="0">
                <a:pos x="92" y="32"/>
              </a:cxn>
              <a:cxn ang="0">
                <a:pos x="164" y="32"/>
              </a:cxn>
              <a:cxn ang="0">
                <a:pos x="164" y="44"/>
              </a:cxn>
              <a:cxn ang="0">
                <a:pos x="192" y="72"/>
              </a:cxn>
              <a:cxn ang="0">
                <a:pos x="220" y="44"/>
              </a:cxn>
              <a:cxn ang="0">
                <a:pos x="220" y="32"/>
              </a:cxn>
              <a:cxn ang="0">
                <a:pos x="244" y="32"/>
              </a:cxn>
              <a:cxn ang="0">
                <a:pos x="256" y="44"/>
              </a:cxn>
              <a:cxn ang="0">
                <a:pos x="256" y="244"/>
              </a:cxn>
              <a:cxn ang="0">
                <a:pos x="244" y="256"/>
              </a:cxn>
              <a:cxn ang="0">
                <a:pos x="232" y="96"/>
              </a:cxn>
              <a:cxn ang="0">
                <a:pos x="24" y="96"/>
              </a:cxn>
              <a:cxn ang="0">
                <a:pos x="24" y="232"/>
              </a:cxn>
              <a:cxn ang="0">
                <a:pos x="232" y="232"/>
              </a:cxn>
              <a:cxn ang="0">
                <a:pos x="232" y="96"/>
              </a:cxn>
              <a:cxn ang="0">
                <a:pos x="88" y="152"/>
              </a:cxn>
              <a:cxn ang="0">
                <a:pos x="96" y="156"/>
              </a:cxn>
              <a:cxn ang="0">
                <a:pos x="116" y="175"/>
              </a:cxn>
              <a:cxn ang="0">
                <a:pos x="164" y="128"/>
              </a:cxn>
              <a:cxn ang="0">
                <a:pos x="172" y="124"/>
              </a:cxn>
              <a:cxn ang="0">
                <a:pos x="184" y="136"/>
              </a:cxn>
              <a:cxn ang="0">
                <a:pos x="180" y="144"/>
              </a:cxn>
              <a:cxn ang="0">
                <a:pos x="124" y="200"/>
              </a:cxn>
              <a:cxn ang="0">
                <a:pos x="116" y="204"/>
              </a:cxn>
              <a:cxn ang="0">
                <a:pos x="108" y="200"/>
              </a:cxn>
              <a:cxn ang="0">
                <a:pos x="80" y="172"/>
              </a:cxn>
              <a:cxn ang="0">
                <a:pos x="76" y="164"/>
              </a:cxn>
              <a:cxn ang="0">
                <a:pos x="88" y="152"/>
              </a:cxn>
              <a:cxn ang="0">
                <a:pos x="192" y="56"/>
              </a:cxn>
              <a:cxn ang="0">
                <a:pos x="180" y="44"/>
              </a:cxn>
              <a:cxn ang="0">
                <a:pos x="180" y="12"/>
              </a:cxn>
              <a:cxn ang="0">
                <a:pos x="192" y="0"/>
              </a:cxn>
              <a:cxn ang="0">
                <a:pos x="204" y="12"/>
              </a:cxn>
              <a:cxn ang="0">
                <a:pos x="204" y="44"/>
              </a:cxn>
              <a:cxn ang="0">
                <a:pos x="192" y="56"/>
              </a:cxn>
              <a:cxn ang="0">
                <a:pos x="64" y="56"/>
              </a:cxn>
              <a:cxn ang="0">
                <a:pos x="52" y="44"/>
              </a:cxn>
              <a:cxn ang="0">
                <a:pos x="52" y="12"/>
              </a:cxn>
              <a:cxn ang="0">
                <a:pos x="64" y="0"/>
              </a:cxn>
              <a:cxn ang="0">
                <a:pos x="76" y="12"/>
              </a:cxn>
              <a:cxn ang="0">
                <a:pos x="76" y="44"/>
              </a:cxn>
              <a:cxn ang="0">
                <a:pos x="64" y="56"/>
              </a:cxn>
            </a:cxnLst>
            <a:rect l="0" t="0" r="r" b="b"/>
            <a:pathLst>
              <a:path w="256" h="256">
                <a:moveTo>
                  <a:pt x="244" y="256"/>
                </a:moveTo>
                <a:cubicBezTo>
                  <a:pt x="12" y="256"/>
                  <a:pt x="12" y="256"/>
                  <a:pt x="12" y="256"/>
                </a:cubicBezTo>
                <a:cubicBezTo>
                  <a:pt x="5" y="256"/>
                  <a:pt x="0" y="251"/>
                  <a:pt x="0" y="244"/>
                </a:cubicBezTo>
                <a:cubicBezTo>
                  <a:pt x="0" y="44"/>
                  <a:pt x="0" y="44"/>
                  <a:pt x="0" y="44"/>
                </a:cubicBezTo>
                <a:cubicBezTo>
                  <a:pt x="0" y="37"/>
                  <a:pt x="5" y="32"/>
                  <a:pt x="12" y="32"/>
                </a:cubicBezTo>
                <a:cubicBezTo>
                  <a:pt x="36" y="32"/>
                  <a:pt x="36" y="32"/>
                  <a:pt x="36" y="32"/>
                </a:cubicBezTo>
                <a:cubicBezTo>
                  <a:pt x="36" y="44"/>
                  <a:pt x="36" y="44"/>
                  <a:pt x="36" y="44"/>
                </a:cubicBezTo>
                <a:cubicBezTo>
                  <a:pt x="36" y="59"/>
                  <a:pt x="49" y="72"/>
                  <a:pt x="64" y="72"/>
                </a:cubicBezTo>
                <a:cubicBezTo>
                  <a:pt x="79" y="72"/>
                  <a:pt x="92" y="59"/>
                  <a:pt x="92" y="44"/>
                </a:cubicBezTo>
                <a:cubicBezTo>
                  <a:pt x="92" y="32"/>
                  <a:pt x="92" y="32"/>
                  <a:pt x="92" y="32"/>
                </a:cubicBezTo>
                <a:cubicBezTo>
                  <a:pt x="164" y="32"/>
                  <a:pt x="164" y="32"/>
                  <a:pt x="164" y="32"/>
                </a:cubicBezTo>
                <a:cubicBezTo>
                  <a:pt x="164" y="44"/>
                  <a:pt x="164" y="44"/>
                  <a:pt x="164" y="44"/>
                </a:cubicBezTo>
                <a:cubicBezTo>
                  <a:pt x="164" y="59"/>
                  <a:pt x="177" y="72"/>
                  <a:pt x="192" y="72"/>
                </a:cubicBezTo>
                <a:cubicBezTo>
                  <a:pt x="207" y="72"/>
                  <a:pt x="220" y="59"/>
                  <a:pt x="220" y="44"/>
                </a:cubicBezTo>
                <a:cubicBezTo>
                  <a:pt x="220" y="32"/>
                  <a:pt x="220" y="32"/>
                  <a:pt x="220" y="32"/>
                </a:cubicBezTo>
                <a:cubicBezTo>
                  <a:pt x="244" y="32"/>
                  <a:pt x="244" y="32"/>
                  <a:pt x="244" y="32"/>
                </a:cubicBezTo>
                <a:cubicBezTo>
                  <a:pt x="251" y="32"/>
                  <a:pt x="256" y="37"/>
                  <a:pt x="256" y="44"/>
                </a:cubicBezTo>
                <a:cubicBezTo>
                  <a:pt x="256" y="244"/>
                  <a:pt x="256" y="244"/>
                  <a:pt x="256" y="244"/>
                </a:cubicBezTo>
                <a:cubicBezTo>
                  <a:pt x="256" y="251"/>
                  <a:pt x="251" y="256"/>
                  <a:pt x="244" y="256"/>
                </a:cubicBezTo>
                <a:moveTo>
                  <a:pt x="232" y="96"/>
                </a:moveTo>
                <a:cubicBezTo>
                  <a:pt x="24" y="96"/>
                  <a:pt x="24" y="96"/>
                  <a:pt x="24" y="96"/>
                </a:cubicBezTo>
                <a:cubicBezTo>
                  <a:pt x="24" y="232"/>
                  <a:pt x="24" y="232"/>
                  <a:pt x="24" y="232"/>
                </a:cubicBezTo>
                <a:cubicBezTo>
                  <a:pt x="232" y="232"/>
                  <a:pt x="232" y="232"/>
                  <a:pt x="232" y="232"/>
                </a:cubicBezTo>
                <a:lnTo>
                  <a:pt x="232" y="96"/>
                </a:lnTo>
                <a:close/>
                <a:moveTo>
                  <a:pt x="88" y="152"/>
                </a:moveTo>
                <a:cubicBezTo>
                  <a:pt x="91" y="152"/>
                  <a:pt x="94" y="153"/>
                  <a:pt x="96" y="156"/>
                </a:cubicBezTo>
                <a:cubicBezTo>
                  <a:pt x="116" y="175"/>
                  <a:pt x="116" y="175"/>
                  <a:pt x="116" y="175"/>
                </a:cubicBezTo>
                <a:cubicBezTo>
                  <a:pt x="164" y="128"/>
                  <a:pt x="164" y="128"/>
                  <a:pt x="164" y="128"/>
                </a:cubicBezTo>
                <a:cubicBezTo>
                  <a:pt x="166" y="125"/>
                  <a:pt x="169" y="124"/>
                  <a:pt x="172" y="124"/>
                </a:cubicBezTo>
                <a:cubicBezTo>
                  <a:pt x="179" y="124"/>
                  <a:pt x="184" y="129"/>
                  <a:pt x="184" y="136"/>
                </a:cubicBezTo>
                <a:cubicBezTo>
                  <a:pt x="184" y="139"/>
                  <a:pt x="183" y="142"/>
                  <a:pt x="180" y="144"/>
                </a:cubicBezTo>
                <a:cubicBezTo>
                  <a:pt x="124" y="200"/>
                  <a:pt x="124" y="200"/>
                  <a:pt x="124" y="200"/>
                </a:cubicBezTo>
                <a:cubicBezTo>
                  <a:pt x="122" y="203"/>
                  <a:pt x="119" y="204"/>
                  <a:pt x="116" y="204"/>
                </a:cubicBezTo>
                <a:cubicBezTo>
                  <a:pt x="113" y="204"/>
                  <a:pt x="110" y="203"/>
                  <a:pt x="108" y="200"/>
                </a:cubicBezTo>
                <a:cubicBezTo>
                  <a:pt x="80" y="172"/>
                  <a:pt x="80" y="172"/>
                  <a:pt x="80" y="172"/>
                </a:cubicBezTo>
                <a:cubicBezTo>
                  <a:pt x="77" y="170"/>
                  <a:pt x="76" y="167"/>
                  <a:pt x="76" y="164"/>
                </a:cubicBezTo>
                <a:cubicBezTo>
                  <a:pt x="76" y="157"/>
                  <a:pt x="81" y="152"/>
                  <a:pt x="88" y="152"/>
                </a:cubicBezTo>
                <a:moveTo>
                  <a:pt x="192" y="56"/>
                </a:moveTo>
                <a:cubicBezTo>
                  <a:pt x="185" y="56"/>
                  <a:pt x="180" y="51"/>
                  <a:pt x="180" y="44"/>
                </a:cubicBezTo>
                <a:cubicBezTo>
                  <a:pt x="180" y="12"/>
                  <a:pt x="180" y="12"/>
                  <a:pt x="180" y="12"/>
                </a:cubicBezTo>
                <a:cubicBezTo>
                  <a:pt x="180" y="5"/>
                  <a:pt x="185" y="0"/>
                  <a:pt x="192" y="0"/>
                </a:cubicBezTo>
                <a:cubicBezTo>
                  <a:pt x="199" y="0"/>
                  <a:pt x="204" y="5"/>
                  <a:pt x="204" y="12"/>
                </a:cubicBezTo>
                <a:cubicBezTo>
                  <a:pt x="204" y="44"/>
                  <a:pt x="204" y="44"/>
                  <a:pt x="204" y="44"/>
                </a:cubicBezTo>
                <a:cubicBezTo>
                  <a:pt x="204" y="51"/>
                  <a:pt x="199" y="56"/>
                  <a:pt x="192" y="56"/>
                </a:cubicBezTo>
                <a:moveTo>
                  <a:pt x="64" y="56"/>
                </a:moveTo>
                <a:cubicBezTo>
                  <a:pt x="57" y="56"/>
                  <a:pt x="52" y="51"/>
                  <a:pt x="52" y="44"/>
                </a:cubicBezTo>
                <a:cubicBezTo>
                  <a:pt x="52" y="12"/>
                  <a:pt x="52" y="12"/>
                  <a:pt x="52" y="12"/>
                </a:cubicBezTo>
                <a:cubicBezTo>
                  <a:pt x="52" y="5"/>
                  <a:pt x="57" y="0"/>
                  <a:pt x="64" y="0"/>
                </a:cubicBezTo>
                <a:cubicBezTo>
                  <a:pt x="71" y="0"/>
                  <a:pt x="76" y="5"/>
                  <a:pt x="76" y="12"/>
                </a:cubicBezTo>
                <a:cubicBezTo>
                  <a:pt x="76" y="44"/>
                  <a:pt x="76" y="44"/>
                  <a:pt x="76" y="44"/>
                </a:cubicBezTo>
                <a:cubicBezTo>
                  <a:pt x="76" y="51"/>
                  <a:pt x="71" y="56"/>
                  <a:pt x="64" y="56"/>
                </a:cubicBezTo>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170"/>
          <p:cNvSpPr>
            <a:spLocks noEditPoints="1"/>
          </p:cNvSpPr>
          <p:nvPr/>
        </p:nvSpPr>
        <p:spPr bwMode="auto">
          <a:xfrm>
            <a:off x="4155752" y="3320840"/>
            <a:ext cx="400050" cy="338137"/>
          </a:xfrm>
          <a:custGeom>
            <a:avLst/>
            <a:gdLst/>
            <a:ahLst/>
            <a:cxnLst>
              <a:cxn ang="0">
                <a:pos x="244" y="216"/>
              </a:cxn>
              <a:cxn ang="0">
                <a:pos x="12" y="216"/>
              </a:cxn>
              <a:cxn ang="0">
                <a:pos x="0" y="204"/>
              </a:cxn>
              <a:cxn ang="0">
                <a:pos x="0" y="12"/>
              </a:cxn>
              <a:cxn ang="0">
                <a:pos x="12" y="0"/>
              </a:cxn>
              <a:cxn ang="0">
                <a:pos x="24" y="12"/>
              </a:cxn>
              <a:cxn ang="0">
                <a:pos x="24" y="164"/>
              </a:cxn>
              <a:cxn ang="0">
                <a:pos x="24" y="192"/>
              </a:cxn>
              <a:cxn ang="0">
                <a:pos x="244" y="192"/>
              </a:cxn>
              <a:cxn ang="0">
                <a:pos x="256" y="204"/>
              </a:cxn>
              <a:cxn ang="0">
                <a:pos x="244" y="216"/>
              </a:cxn>
              <a:cxn ang="0">
                <a:pos x="216" y="180"/>
              </a:cxn>
              <a:cxn ang="0">
                <a:pos x="192" y="180"/>
              </a:cxn>
              <a:cxn ang="0">
                <a:pos x="180" y="168"/>
              </a:cxn>
              <a:cxn ang="0">
                <a:pos x="180" y="84"/>
              </a:cxn>
              <a:cxn ang="0">
                <a:pos x="192" y="72"/>
              </a:cxn>
              <a:cxn ang="0">
                <a:pos x="216" y="72"/>
              </a:cxn>
              <a:cxn ang="0">
                <a:pos x="228" y="84"/>
              </a:cxn>
              <a:cxn ang="0">
                <a:pos x="228" y="168"/>
              </a:cxn>
              <a:cxn ang="0">
                <a:pos x="216" y="180"/>
              </a:cxn>
              <a:cxn ang="0">
                <a:pos x="148" y="180"/>
              </a:cxn>
              <a:cxn ang="0">
                <a:pos x="124" y="180"/>
              </a:cxn>
              <a:cxn ang="0">
                <a:pos x="112" y="168"/>
              </a:cxn>
              <a:cxn ang="0">
                <a:pos x="112" y="36"/>
              </a:cxn>
              <a:cxn ang="0">
                <a:pos x="124" y="24"/>
              </a:cxn>
              <a:cxn ang="0">
                <a:pos x="148" y="24"/>
              </a:cxn>
              <a:cxn ang="0">
                <a:pos x="160" y="36"/>
              </a:cxn>
              <a:cxn ang="0">
                <a:pos x="160" y="168"/>
              </a:cxn>
              <a:cxn ang="0">
                <a:pos x="148" y="180"/>
              </a:cxn>
              <a:cxn ang="0">
                <a:pos x="80" y="180"/>
              </a:cxn>
              <a:cxn ang="0">
                <a:pos x="56" y="180"/>
              </a:cxn>
              <a:cxn ang="0">
                <a:pos x="44" y="168"/>
              </a:cxn>
              <a:cxn ang="0">
                <a:pos x="44" y="144"/>
              </a:cxn>
              <a:cxn ang="0">
                <a:pos x="56" y="132"/>
              </a:cxn>
              <a:cxn ang="0">
                <a:pos x="80" y="132"/>
              </a:cxn>
              <a:cxn ang="0">
                <a:pos x="92" y="144"/>
              </a:cxn>
              <a:cxn ang="0">
                <a:pos x="92" y="168"/>
              </a:cxn>
              <a:cxn ang="0">
                <a:pos x="80" y="180"/>
              </a:cxn>
            </a:cxnLst>
            <a:rect l="0" t="0" r="r" b="b"/>
            <a:pathLst>
              <a:path w="256" h="216">
                <a:moveTo>
                  <a:pt x="244" y="216"/>
                </a:moveTo>
                <a:cubicBezTo>
                  <a:pt x="12" y="216"/>
                  <a:pt x="12" y="216"/>
                  <a:pt x="12" y="216"/>
                </a:cubicBezTo>
                <a:cubicBezTo>
                  <a:pt x="5" y="216"/>
                  <a:pt x="0" y="211"/>
                  <a:pt x="0" y="204"/>
                </a:cubicBezTo>
                <a:cubicBezTo>
                  <a:pt x="0" y="12"/>
                  <a:pt x="0" y="12"/>
                  <a:pt x="0" y="12"/>
                </a:cubicBezTo>
                <a:cubicBezTo>
                  <a:pt x="0" y="5"/>
                  <a:pt x="5" y="0"/>
                  <a:pt x="12" y="0"/>
                </a:cubicBezTo>
                <a:cubicBezTo>
                  <a:pt x="19" y="0"/>
                  <a:pt x="24" y="5"/>
                  <a:pt x="24" y="12"/>
                </a:cubicBezTo>
                <a:cubicBezTo>
                  <a:pt x="24" y="164"/>
                  <a:pt x="24" y="164"/>
                  <a:pt x="24" y="164"/>
                </a:cubicBezTo>
                <a:cubicBezTo>
                  <a:pt x="24" y="192"/>
                  <a:pt x="24" y="192"/>
                  <a:pt x="24" y="192"/>
                </a:cubicBezTo>
                <a:cubicBezTo>
                  <a:pt x="244" y="192"/>
                  <a:pt x="244" y="192"/>
                  <a:pt x="244" y="192"/>
                </a:cubicBezTo>
                <a:cubicBezTo>
                  <a:pt x="251" y="192"/>
                  <a:pt x="256" y="197"/>
                  <a:pt x="256" y="204"/>
                </a:cubicBezTo>
                <a:cubicBezTo>
                  <a:pt x="256" y="211"/>
                  <a:pt x="251" y="216"/>
                  <a:pt x="244" y="216"/>
                </a:cubicBezTo>
                <a:moveTo>
                  <a:pt x="216" y="180"/>
                </a:moveTo>
                <a:cubicBezTo>
                  <a:pt x="192" y="180"/>
                  <a:pt x="192" y="180"/>
                  <a:pt x="192" y="180"/>
                </a:cubicBezTo>
                <a:cubicBezTo>
                  <a:pt x="185" y="180"/>
                  <a:pt x="180" y="175"/>
                  <a:pt x="180" y="168"/>
                </a:cubicBezTo>
                <a:cubicBezTo>
                  <a:pt x="180" y="84"/>
                  <a:pt x="180" y="84"/>
                  <a:pt x="180" y="84"/>
                </a:cubicBezTo>
                <a:cubicBezTo>
                  <a:pt x="180" y="77"/>
                  <a:pt x="185" y="72"/>
                  <a:pt x="192" y="72"/>
                </a:cubicBezTo>
                <a:cubicBezTo>
                  <a:pt x="216" y="72"/>
                  <a:pt x="216" y="72"/>
                  <a:pt x="216" y="72"/>
                </a:cubicBezTo>
                <a:cubicBezTo>
                  <a:pt x="223" y="72"/>
                  <a:pt x="228" y="77"/>
                  <a:pt x="228" y="84"/>
                </a:cubicBezTo>
                <a:cubicBezTo>
                  <a:pt x="228" y="168"/>
                  <a:pt x="228" y="168"/>
                  <a:pt x="228" y="168"/>
                </a:cubicBezTo>
                <a:cubicBezTo>
                  <a:pt x="228" y="175"/>
                  <a:pt x="223" y="180"/>
                  <a:pt x="216" y="180"/>
                </a:cubicBezTo>
                <a:moveTo>
                  <a:pt x="148" y="180"/>
                </a:moveTo>
                <a:cubicBezTo>
                  <a:pt x="124" y="180"/>
                  <a:pt x="124" y="180"/>
                  <a:pt x="124" y="180"/>
                </a:cubicBezTo>
                <a:cubicBezTo>
                  <a:pt x="117" y="180"/>
                  <a:pt x="112" y="175"/>
                  <a:pt x="112" y="168"/>
                </a:cubicBezTo>
                <a:cubicBezTo>
                  <a:pt x="112" y="36"/>
                  <a:pt x="112" y="36"/>
                  <a:pt x="112" y="36"/>
                </a:cubicBezTo>
                <a:cubicBezTo>
                  <a:pt x="112" y="29"/>
                  <a:pt x="117" y="24"/>
                  <a:pt x="124" y="24"/>
                </a:cubicBezTo>
                <a:cubicBezTo>
                  <a:pt x="148" y="24"/>
                  <a:pt x="148" y="24"/>
                  <a:pt x="148" y="24"/>
                </a:cubicBezTo>
                <a:cubicBezTo>
                  <a:pt x="155" y="24"/>
                  <a:pt x="160" y="29"/>
                  <a:pt x="160" y="36"/>
                </a:cubicBezTo>
                <a:cubicBezTo>
                  <a:pt x="160" y="168"/>
                  <a:pt x="160" y="168"/>
                  <a:pt x="160" y="168"/>
                </a:cubicBezTo>
                <a:cubicBezTo>
                  <a:pt x="160" y="175"/>
                  <a:pt x="155" y="180"/>
                  <a:pt x="148" y="180"/>
                </a:cubicBezTo>
                <a:moveTo>
                  <a:pt x="80" y="180"/>
                </a:moveTo>
                <a:cubicBezTo>
                  <a:pt x="56" y="180"/>
                  <a:pt x="56" y="180"/>
                  <a:pt x="56" y="180"/>
                </a:cubicBezTo>
                <a:cubicBezTo>
                  <a:pt x="49" y="180"/>
                  <a:pt x="44" y="175"/>
                  <a:pt x="44" y="168"/>
                </a:cubicBezTo>
                <a:cubicBezTo>
                  <a:pt x="44" y="144"/>
                  <a:pt x="44" y="144"/>
                  <a:pt x="44" y="144"/>
                </a:cubicBezTo>
                <a:cubicBezTo>
                  <a:pt x="44" y="137"/>
                  <a:pt x="49" y="132"/>
                  <a:pt x="56" y="132"/>
                </a:cubicBezTo>
                <a:cubicBezTo>
                  <a:pt x="80" y="132"/>
                  <a:pt x="80" y="132"/>
                  <a:pt x="80" y="132"/>
                </a:cubicBezTo>
                <a:cubicBezTo>
                  <a:pt x="87" y="132"/>
                  <a:pt x="92" y="137"/>
                  <a:pt x="92" y="144"/>
                </a:cubicBezTo>
                <a:cubicBezTo>
                  <a:pt x="92" y="168"/>
                  <a:pt x="92" y="168"/>
                  <a:pt x="92" y="168"/>
                </a:cubicBezTo>
                <a:cubicBezTo>
                  <a:pt x="92" y="175"/>
                  <a:pt x="87" y="180"/>
                  <a:pt x="80" y="180"/>
                </a:cubicBezTo>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191"/>
          <p:cNvSpPr>
            <a:spLocks/>
          </p:cNvSpPr>
          <p:nvPr/>
        </p:nvSpPr>
        <p:spPr bwMode="auto">
          <a:xfrm>
            <a:off x="4744370" y="2422019"/>
            <a:ext cx="400050" cy="387350"/>
          </a:xfrm>
          <a:custGeom>
            <a:avLst/>
            <a:gdLst/>
            <a:ahLst/>
            <a:cxnLst>
              <a:cxn ang="0">
                <a:pos x="256" y="236"/>
              </a:cxn>
              <a:cxn ang="0">
                <a:pos x="256" y="236"/>
              </a:cxn>
              <a:cxn ang="0">
                <a:pos x="244" y="248"/>
              </a:cxn>
              <a:cxn ang="0">
                <a:pos x="12" y="248"/>
              </a:cxn>
              <a:cxn ang="0">
                <a:pos x="0" y="236"/>
              </a:cxn>
              <a:cxn ang="0">
                <a:pos x="0" y="236"/>
              </a:cxn>
              <a:cxn ang="0">
                <a:pos x="0" y="236"/>
              </a:cxn>
              <a:cxn ang="0">
                <a:pos x="32" y="176"/>
              </a:cxn>
              <a:cxn ang="0">
                <a:pos x="69" y="164"/>
              </a:cxn>
              <a:cxn ang="0">
                <a:pos x="100" y="150"/>
              </a:cxn>
              <a:cxn ang="0">
                <a:pos x="100" y="127"/>
              </a:cxn>
              <a:cxn ang="0">
                <a:pos x="88" y="97"/>
              </a:cxn>
              <a:cxn ang="0">
                <a:pos x="80" y="85"/>
              </a:cxn>
              <a:cxn ang="0">
                <a:pos x="84" y="65"/>
              </a:cxn>
              <a:cxn ang="0">
                <a:pos x="82" y="39"/>
              </a:cxn>
              <a:cxn ang="0">
                <a:pos x="128" y="0"/>
              </a:cxn>
              <a:cxn ang="0">
                <a:pos x="175" y="39"/>
              </a:cxn>
              <a:cxn ang="0">
                <a:pos x="172" y="65"/>
              </a:cxn>
              <a:cxn ang="0">
                <a:pos x="176" y="85"/>
              </a:cxn>
              <a:cxn ang="0">
                <a:pos x="168" y="97"/>
              </a:cxn>
              <a:cxn ang="0">
                <a:pos x="156" y="126"/>
              </a:cxn>
              <a:cxn ang="0">
                <a:pos x="156" y="150"/>
              </a:cxn>
              <a:cxn ang="0">
                <a:pos x="187" y="164"/>
              </a:cxn>
              <a:cxn ang="0">
                <a:pos x="224" y="176"/>
              </a:cxn>
              <a:cxn ang="0">
                <a:pos x="256" y="236"/>
              </a:cxn>
            </a:cxnLst>
            <a:rect l="0" t="0" r="r" b="b"/>
            <a:pathLst>
              <a:path w="256" h="248">
                <a:moveTo>
                  <a:pt x="256" y="236"/>
                </a:moveTo>
                <a:cubicBezTo>
                  <a:pt x="256" y="236"/>
                  <a:pt x="256" y="236"/>
                  <a:pt x="256" y="236"/>
                </a:cubicBezTo>
                <a:cubicBezTo>
                  <a:pt x="256" y="243"/>
                  <a:pt x="251" y="248"/>
                  <a:pt x="244" y="248"/>
                </a:cubicBezTo>
                <a:cubicBezTo>
                  <a:pt x="12" y="248"/>
                  <a:pt x="12" y="248"/>
                  <a:pt x="12" y="248"/>
                </a:cubicBezTo>
                <a:cubicBezTo>
                  <a:pt x="5" y="248"/>
                  <a:pt x="0" y="243"/>
                  <a:pt x="0" y="236"/>
                </a:cubicBezTo>
                <a:cubicBezTo>
                  <a:pt x="0" y="236"/>
                  <a:pt x="0" y="236"/>
                  <a:pt x="0" y="236"/>
                </a:cubicBezTo>
                <a:cubicBezTo>
                  <a:pt x="0" y="236"/>
                  <a:pt x="0" y="236"/>
                  <a:pt x="0" y="236"/>
                </a:cubicBezTo>
                <a:cubicBezTo>
                  <a:pt x="0" y="236"/>
                  <a:pt x="0" y="192"/>
                  <a:pt x="32" y="176"/>
                </a:cubicBezTo>
                <a:cubicBezTo>
                  <a:pt x="52" y="166"/>
                  <a:pt x="44" y="174"/>
                  <a:pt x="69" y="164"/>
                </a:cubicBezTo>
                <a:cubicBezTo>
                  <a:pt x="94" y="154"/>
                  <a:pt x="100" y="150"/>
                  <a:pt x="100" y="150"/>
                </a:cubicBezTo>
                <a:cubicBezTo>
                  <a:pt x="100" y="127"/>
                  <a:pt x="100" y="127"/>
                  <a:pt x="100" y="127"/>
                </a:cubicBezTo>
                <a:cubicBezTo>
                  <a:pt x="100" y="127"/>
                  <a:pt x="91" y="119"/>
                  <a:pt x="88" y="97"/>
                </a:cubicBezTo>
                <a:cubicBezTo>
                  <a:pt x="82" y="99"/>
                  <a:pt x="80" y="90"/>
                  <a:pt x="80" y="85"/>
                </a:cubicBezTo>
                <a:cubicBezTo>
                  <a:pt x="80" y="80"/>
                  <a:pt x="77" y="63"/>
                  <a:pt x="84" y="65"/>
                </a:cubicBezTo>
                <a:cubicBezTo>
                  <a:pt x="82" y="54"/>
                  <a:pt x="81" y="44"/>
                  <a:pt x="82" y="39"/>
                </a:cubicBezTo>
                <a:cubicBezTo>
                  <a:pt x="83" y="21"/>
                  <a:pt x="101" y="1"/>
                  <a:pt x="128" y="0"/>
                </a:cubicBezTo>
                <a:cubicBezTo>
                  <a:pt x="160" y="1"/>
                  <a:pt x="173" y="21"/>
                  <a:pt x="175" y="39"/>
                </a:cubicBezTo>
                <a:cubicBezTo>
                  <a:pt x="175" y="44"/>
                  <a:pt x="174" y="54"/>
                  <a:pt x="172" y="65"/>
                </a:cubicBezTo>
                <a:cubicBezTo>
                  <a:pt x="180" y="63"/>
                  <a:pt x="177" y="80"/>
                  <a:pt x="176" y="85"/>
                </a:cubicBezTo>
                <a:cubicBezTo>
                  <a:pt x="176" y="90"/>
                  <a:pt x="174" y="99"/>
                  <a:pt x="168" y="97"/>
                </a:cubicBezTo>
                <a:cubicBezTo>
                  <a:pt x="165" y="119"/>
                  <a:pt x="156" y="126"/>
                  <a:pt x="156" y="126"/>
                </a:cubicBezTo>
                <a:cubicBezTo>
                  <a:pt x="156" y="150"/>
                  <a:pt x="156" y="150"/>
                  <a:pt x="156" y="150"/>
                </a:cubicBezTo>
                <a:cubicBezTo>
                  <a:pt x="156" y="150"/>
                  <a:pt x="162" y="153"/>
                  <a:pt x="187" y="164"/>
                </a:cubicBezTo>
                <a:cubicBezTo>
                  <a:pt x="212" y="174"/>
                  <a:pt x="204" y="166"/>
                  <a:pt x="224" y="176"/>
                </a:cubicBezTo>
                <a:cubicBezTo>
                  <a:pt x="256" y="192"/>
                  <a:pt x="256" y="236"/>
                  <a:pt x="256" y="236"/>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206"/>
          <p:cNvSpPr>
            <a:spLocks noEditPoints="1"/>
          </p:cNvSpPr>
          <p:nvPr/>
        </p:nvSpPr>
        <p:spPr bwMode="auto">
          <a:xfrm>
            <a:off x="6510153" y="3289883"/>
            <a:ext cx="400050" cy="400050"/>
          </a:xfrm>
          <a:custGeom>
            <a:avLst/>
            <a:gdLst/>
            <a:ahLst/>
            <a:cxnLst>
              <a:cxn ang="0">
                <a:pos x="249" y="215"/>
              </a:cxn>
              <a:cxn ang="0">
                <a:pos x="256" y="232"/>
              </a:cxn>
              <a:cxn ang="0">
                <a:pos x="232" y="256"/>
              </a:cxn>
              <a:cxn ang="0">
                <a:pos x="215" y="249"/>
              </a:cxn>
              <a:cxn ang="0">
                <a:pos x="145" y="179"/>
              </a:cxn>
              <a:cxn ang="0">
                <a:pos x="96" y="192"/>
              </a:cxn>
              <a:cxn ang="0">
                <a:pos x="0" y="96"/>
              </a:cxn>
              <a:cxn ang="0">
                <a:pos x="96" y="0"/>
              </a:cxn>
              <a:cxn ang="0">
                <a:pos x="192" y="96"/>
              </a:cxn>
              <a:cxn ang="0">
                <a:pos x="179" y="145"/>
              </a:cxn>
              <a:cxn ang="0">
                <a:pos x="249" y="215"/>
              </a:cxn>
              <a:cxn ang="0">
                <a:pos x="96" y="24"/>
              </a:cxn>
              <a:cxn ang="0">
                <a:pos x="24" y="96"/>
              </a:cxn>
              <a:cxn ang="0">
                <a:pos x="96" y="168"/>
              </a:cxn>
              <a:cxn ang="0">
                <a:pos x="168" y="96"/>
              </a:cxn>
              <a:cxn ang="0">
                <a:pos x="96" y="24"/>
              </a:cxn>
            </a:cxnLst>
            <a:rect l="0" t="0" r="r" b="b"/>
            <a:pathLst>
              <a:path w="256" h="256">
                <a:moveTo>
                  <a:pt x="249" y="215"/>
                </a:moveTo>
                <a:cubicBezTo>
                  <a:pt x="253" y="219"/>
                  <a:pt x="256" y="225"/>
                  <a:pt x="256" y="232"/>
                </a:cubicBezTo>
                <a:cubicBezTo>
                  <a:pt x="256" y="245"/>
                  <a:pt x="245" y="256"/>
                  <a:pt x="232" y="256"/>
                </a:cubicBezTo>
                <a:cubicBezTo>
                  <a:pt x="225" y="256"/>
                  <a:pt x="219" y="253"/>
                  <a:pt x="215" y="249"/>
                </a:cubicBezTo>
                <a:cubicBezTo>
                  <a:pt x="145" y="179"/>
                  <a:pt x="145" y="179"/>
                  <a:pt x="145" y="179"/>
                </a:cubicBezTo>
                <a:cubicBezTo>
                  <a:pt x="130" y="187"/>
                  <a:pt x="114" y="192"/>
                  <a:pt x="96" y="192"/>
                </a:cubicBezTo>
                <a:cubicBezTo>
                  <a:pt x="43" y="192"/>
                  <a:pt x="0" y="149"/>
                  <a:pt x="0" y="96"/>
                </a:cubicBezTo>
                <a:cubicBezTo>
                  <a:pt x="0" y="43"/>
                  <a:pt x="43" y="0"/>
                  <a:pt x="96" y="0"/>
                </a:cubicBezTo>
                <a:cubicBezTo>
                  <a:pt x="149" y="0"/>
                  <a:pt x="192" y="43"/>
                  <a:pt x="192" y="96"/>
                </a:cubicBezTo>
                <a:cubicBezTo>
                  <a:pt x="192" y="114"/>
                  <a:pt x="187" y="130"/>
                  <a:pt x="179" y="145"/>
                </a:cubicBezTo>
                <a:lnTo>
                  <a:pt x="249" y="215"/>
                </a:lnTo>
                <a:close/>
                <a:moveTo>
                  <a:pt x="96" y="24"/>
                </a:moveTo>
                <a:cubicBezTo>
                  <a:pt x="56" y="24"/>
                  <a:pt x="24" y="56"/>
                  <a:pt x="24" y="96"/>
                </a:cubicBezTo>
                <a:cubicBezTo>
                  <a:pt x="24" y="136"/>
                  <a:pt x="56" y="168"/>
                  <a:pt x="96" y="168"/>
                </a:cubicBezTo>
                <a:cubicBezTo>
                  <a:pt x="136" y="168"/>
                  <a:pt x="168" y="136"/>
                  <a:pt x="168" y="96"/>
                </a:cubicBezTo>
                <a:cubicBezTo>
                  <a:pt x="168" y="56"/>
                  <a:pt x="136" y="24"/>
                  <a:pt x="96" y="24"/>
                </a:cubicBezTo>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216"/>
          <p:cNvSpPr>
            <a:spLocks noEditPoints="1"/>
          </p:cNvSpPr>
          <p:nvPr/>
        </p:nvSpPr>
        <p:spPr bwMode="auto">
          <a:xfrm>
            <a:off x="5875755" y="2427883"/>
            <a:ext cx="400050" cy="400050"/>
          </a:xfrm>
          <a:custGeom>
            <a:avLst/>
            <a:gdLst/>
            <a:ahLst/>
            <a:cxnLst>
              <a:cxn ang="0">
                <a:pos x="229" y="140"/>
              </a:cxn>
              <a:cxn ang="0">
                <a:pos x="59" y="53"/>
              </a:cxn>
              <a:cxn ang="0">
                <a:pos x="84" y="39"/>
              </a:cxn>
              <a:cxn ang="0">
                <a:pos x="86" y="43"/>
              </a:cxn>
              <a:cxn ang="0">
                <a:pos x="85" y="47"/>
              </a:cxn>
              <a:cxn ang="0">
                <a:pos x="88" y="51"/>
              </a:cxn>
              <a:cxn ang="0">
                <a:pos x="77" y="59"/>
              </a:cxn>
              <a:cxn ang="0">
                <a:pos x="73" y="67"/>
              </a:cxn>
              <a:cxn ang="0">
                <a:pos x="69" y="74"/>
              </a:cxn>
              <a:cxn ang="0">
                <a:pos x="61" y="71"/>
              </a:cxn>
              <a:cxn ang="0">
                <a:pos x="58" y="67"/>
              </a:cxn>
              <a:cxn ang="0">
                <a:pos x="58" y="60"/>
              </a:cxn>
              <a:cxn ang="0">
                <a:pos x="58" y="56"/>
              </a:cxn>
              <a:cxn ang="0">
                <a:pos x="47" y="66"/>
              </a:cxn>
              <a:cxn ang="0">
                <a:pos x="40" y="74"/>
              </a:cxn>
              <a:cxn ang="0">
                <a:pos x="53" y="94"/>
              </a:cxn>
              <a:cxn ang="0">
                <a:pos x="48" y="103"/>
              </a:cxn>
              <a:cxn ang="0">
                <a:pos x="42" y="103"/>
              </a:cxn>
              <a:cxn ang="0">
                <a:pos x="34" y="113"/>
              </a:cxn>
              <a:cxn ang="0">
                <a:pos x="32" y="113"/>
              </a:cxn>
              <a:cxn ang="0">
                <a:pos x="32" y="116"/>
              </a:cxn>
              <a:cxn ang="0">
                <a:pos x="29" y="134"/>
              </a:cxn>
              <a:cxn ang="0">
                <a:pos x="44" y="154"/>
              </a:cxn>
              <a:cxn ang="0">
                <a:pos x="69" y="187"/>
              </a:cxn>
              <a:cxn ang="0">
                <a:pos x="222" y="132"/>
              </a:cxn>
              <a:cxn ang="0">
                <a:pos x="204" y="140"/>
              </a:cxn>
              <a:cxn ang="0">
                <a:pos x="168" y="115"/>
              </a:cxn>
              <a:cxn ang="0">
                <a:pos x="166" y="135"/>
              </a:cxn>
              <a:cxn ang="0">
                <a:pos x="143" y="104"/>
              </a:cxn>
              <a:cxn ang="0">
                <a:pos x="156" y="93"/>
              </a:cxn>
              <a:cxn ang="0">
                <a:pos x="143" y="101"/>
              </a:cxn>
              <a:cxn ang="0">
                <a:pos x="139" y="105"/>
              </a:cxn>
              <a:cxn ang="0">
                <a:pos x="129" y="98"/>
              </a:cxn>
              <a:cxn ang="0">
                <a:pos x="111" y="105"/>
              </a:cxn>
              <a:cxn ang="0">
                <a:pos x="110" y="91"/>
              </a:cxn>
              <a:cxn ang="0">
                <a:pos x="120" y="81"/>
              </a:cxn>
              <a:cxn ang="0">
                <a:pos x="132" y="79"/>
              </a:cxn>
              <a:cxn ang="0">
                <a:pos x="141" y="70"/>
              </a:cxn>
              <a:cxn ang="0">
                <a:pos x="134" y="71"/>
              </a:cxn>
              <a:cxn ang="0">
                <a:pos x="124" y="72"/>
              </a:cxn>
              <a:cxn ang="0">
                <a:pos x="119" y="67"/>
              </a:cxn>
              <a:cxn ang="0">
                <a:pos x="136" y="53"/>
              </a:cxn>
              <a:cxn ang="0">
                <a:pos x="161" y="59"/>
              </a:cxn>
              <a:cxn ang="0">
                <a:pos x="181" y="41"/>
              </a:cxn>
              <a:cxn ang="0">
                <a:pos x="173" y="91"/>
              </a:cxn>
              <a:cxn ang="0">
                <a:pos x="175" y="100"/>
              </a:cxn>
              <a:cxn ang="0">
                <a:pos x="138" y="28"/>
              </a:cxn>
              <a:cxn ang="0">
                <a:pos x="133" y="30"/>
              </a:cxn>
              <a:cxn ang="0">
                <a:pos x="106" y="76"/>
              </a:cxn>
              <a:cxn ang="0">
                <a:pos x="100" y="84"/>
              </a:cxn>
              <a:cxn ang="0">
                <a:pos x="121" y="106"/>
              </a:cxn>
              <a:cxn ang="0">
                <a:pos x="159" y="133"/>
              </a:cxn>
              <a:cxn ang="0">
                <a:pos x="156" y="171"/>
              </a:cxn>
              <a:cxn ang="0">
                <a:pos x="127" y="166"/>
              </a:cxn>
              <a:cxn ang="0">
                <a:pos x="100" y="143"/>
              </a:cxn>
              <a:cxn ang="0">
                <a:pos x="84" y="62"/>
              </a:cxn>
              <a:cxn ang="0">
                <a:pos x="165" y="169"/>
              </a:cxn>
              <a:cxn ang="0">
                <a:pos x="140" y="107"/>
              </a:cxn>
              <a:cxn ang="0">
                <a:pos x="123" y="99"/>
              </a:cxn>
              <a:cxn ang="0">
                <a:pos x="85" y="48"/>
              </a:cxn>
              <a:cxn ang="0">
                <a:pos x="57" y="96"/>
              </a:cxn>
              <a:cxn ang="0">
                <a:pos x="41" y="137"/>
              </a:cxn>
              <a:cxn ang="0">
                <a:pos x="206" y="140"/>
              </a:cxn>
            </a:cxnLst>
            <a:rect l="0" t="0" r="r" b="b"/>
            <a:pathLst>
              <a:path w="256" h="256">
                <a:moveTo>
                  <a:pt x="128" y="256"/>
                </a:moveTo>
                <a:cubicBezTo>
                  <a:pt x="57" y="256"/>
                  <a:pt x="0" y="199"/>
                  <a:pt x="0" y="128"/>
                </a:cubicBezTo>
                <a:cubicBezTo>
                  <a:pt x="0" y="57"/>
                  <a:pt x="57" y="0"/>
                  <a:pt x="128" y="0"/>
                </a:cubicBezTo>
                <a:cubicBezTo>
                  <a:pt x="199" y="0"/>
                  <a:pt x="256" y="57"/>
                  <a:pt x="256" y="128"/>
                </a:cubicBezTo>
                <a:cubicBezTo>
                  <a:pt x="256" y="199"/>
                  <a:pt x="199" y="256"/>
                  <a:pt x="128" y="256"/>
                </a:cubicBezTo>
                <a:moveTo>
                  <a:pt x="200" y="53"/>
                </a:moveTo>
                <a:cubicBezTo>
                  <a:pt x="199" y="53"/>
                  <a:pt x="199" y="53"/>
                  <a:pt x="198" y="53"/>
                </a:cubicBezTo>
                <a:cubicBezTo>
                  <a:pt x="198" y="53"/>
                  <a:pt x="198" y="52"/>
                  <a:pt x="198" y="52"/>
                </a:cubicBezTo>
                <a:cubicBezTo>
                  <a:pt x="198" y="52"/>
                  <a:pt x="198" y="52"/>
                  <a:pt x="198" y="51"/>
                </a:cubicBezTo>
                <a:cubicBezTo>
                  <a:pt x="198" y="51"/>
                  <a:pt x="197" y="51"/>
                  <a:pt x="197" y="50"/>
                </a:cubicBezTo>
                <a:cubicBezTo>
                  <a:pt x="197" y="50"/>
                  <a:pt x="197" y="50"/>
                  <a:pt x="197" y="50"/>
                </a:cubicBezTo>
                <a:cubicBezTo>
                  <a:pt x="197" y="51"/>
                  <a:pt x="197" y="51"/>
                  <a:pt x="197" y="51"/>
                </a:cubicBezTo>
                <a:cubicBezTo>
                  <a:pt x="197" y="51"/>
                  <a:pt x="197" y="51"/>
                  <a:pt x="197" y="52"/>
                </a:cubicBezTo>
                <a:cubicBezTo>
                  <a:pt x="197" y="52"/>
                  <a:pt x="197" y="53"/>
                  <a:pt x="197" y="53"/>
                </a:cubicBezTo>
                <a:cubicBezTo>
                  <a:pt x="197" y="54"/>
                  <a:pt x="197" y="54"/>
                  <a:pt x="198" y="54"/>
                </a:cubicBezTo>
                <a:cubicBezTo>
                  <a:pt x="198" y="55"/>
                  <a:pt x="198" y="55"/>
                  <a:pt x="197" y="55"/>
                </a:cubicBezTo>
                <a:cubicBezTo>
                  <a:pt x="197" y="55"/>
                  <a:pt x="197" y="56"/>
                  <a:pt x="197" y="56"/>
                </a:cubicBezTo>
                <a:cubicBezTo>
                  <a:pt x="197" y="56"/>
                  <a:pt x="197" y="57"/>
                  <a:pt x="196" y="57"/>
                </a:cubicBezTo>
                <a:cubicBezTo>
                  <a:pt x="196" y="57"/>
                  <a:pt x="196" y="57"/>
                  <a:pt x="195" y="57"/>
                </a:cubicBezTo>
                <a:cubicBezTo>
                  <a:pt x="196" y="58"/>
                  <a:pt x="196" y="58"/>
                  <a:pt x="196" y="58"/>
                </a:cubicBezTo>
                <a:cubicBezTo>
                  <a:pt x="195" y="58"/>
                  <a:pt x="195" y="58"/>
                  <a:pt x="195" y="58"/>
                </a:cubicBezTo>
                <a:cubicBezTo>
                  <a:pt x="195" y="58"/>
                  <a:pt x="194" y="58"/>
                  <a:pt x="194" y="58"/>
                </a:cubicBezTo>
                <a:cubicBezTo>
                  <a:pt x="194" y="58"/>
                  <a:pt x="193" y="58"/>
                  <a:pt x="193" y="58"/>
                </a:cubicBezTo>
                <a:cubicBezTo>
                  <a:pt x="193" y="59"/>
                  <a:pt x="194" y="59"/>
                  <a:pt x="195" y="59"/>
                </a:cubicBezTo>
                <a:cubicBezTo>
                  <a:pt x="195" y="59"/>
                  <a:pt x="195" y="59"/>
                  <a:pt x="195" y="59"/>
                </a:cubicBezTo>
                <a:cubicBezTo>
                  <a:pt x="196" y="59"/>
                  <a:pt x="196" y="59"/>
                  <a:pt x="196" y="59"/>
                </a:cubicBezTo>
                <a:cubicBezTo>
                  <a:pt x="197" y="58"/>
                  <a:pt x="197" y="58"/>
                  <a:pt x="198" y="58"/>
                </a:cubicBezTo>
                <a:cubicBezTo>
                  <a:pt x="198" y="57"/>
                  <a:pt x="198" y="57"/>
                  <a:pt x="198" y="57"/>
                </a:cubicBezTo>
                <a:cubicBezTo>
                  <a:pt x="199" y="57"/>
                  <a:pt x="199" y="57"/>
                  <a:pt x="199" y="57"/>
                </a:cubicBezTo>
                <a:cubicBezTo>
                  <a:pt x="199" y="56"/>
                  <a:pt x="199" y="56"/>
                  <a:pt x="199" y="56"/>
                </a:cubicBezTo>
                <a:cubicBezTo>
                  <a:pt x="199" y="55"/>
                  <a:pt x="199" y="55"/>
                  <a:pt x="199" y="55"/>
                </a:cubicBezTo>
                <a:cubicBezTo>
                  <a:pt x="199" y="54"/>
                  <a:pt x="200" y="54"/>
                  <a:pt x="201" y="54"/>
                </a:cubicBezTo>
                <a:cubicBezTo>
                  <a:pt x="201" y="54"/>
                  <a:pt x="200" y="53"/>
                  <a:pt x="200" y="53"/>
                </a:cubicBezTo>
                <a:cubicBezTo>
                  <a:pt x="200" y="53"/>
                  <a:pt x="200" y="53"/>
                  <a:pt x="200" y="53"/>
                </a:cubicBezTo>
                <a:moveTo>
                  <a:pt x="203" y="56"/>
                </a:moveTo>
                <a:cubicBezTo>
                  <a:pt x="203" y="56"/>
                  <a:pt x="203" y="56"/>
                  <a:pt x="202" y="56"/>
                </a:cubicBezTo>
                <a:cubicBezTo>
                  <a:pt x="202" y="56"/>
                  <a:pt x="202" y="56"/>
                  <a:pt x="202" y="56"/>
                </a:cubicBezTo>
                <a:cubicBezTo>
                  <a:pt x="202" y="56"/>
                  <a:pt x="203" y="56"/>
                  <a:pt x="203" y="56"/>
                </a:cubicBezTo>
                <a:cubicBezTo>
                  <a:pt x="202" y="55"/>
                  <a:pt x="202" y="55"/>
                  <a:pt x="202" y="55"/>
                </a:cubicBezTo>
                <a:cubicBezTo>
                  <a:pt x="202" y="55"/>
                  <a:pt x="202" y="56"/>
                  <a:pt x="202" y="56"/>
                </a:cubicBezTo>
                <a:cubicBezTo>
                  <a:pt x="202" y="57"/>
                  <a:pt x="203" y="57"/>
                  <a:pt x="203" y="56"/>
                </a:cubicBezTo>
                <a:cubicBezTo>
                  <a:pt x="203" y="56"/>
                  <a:pt x="203" y="56"/>
                  <a:pt x="203" y="56"/>
                </a:cubicBezTo>
                <a:moveTo>
                  <a:pt x="231" y="143"/>
                </a:moveTo>
                <a:cubicBezTo>
                  <a:pt x="231" y="141"/>
                  <a:pt x="231" y="138"/>
                  <a:pt x="232" y="136"/>
                </a:cubicBezTo>
                <a:cubicBezTo>
                  <a:pt x="232" y="136"/>
                  <a:pt x="232" y="136"/>
                  <a:pt x="232" y="136"/>
                </a:cubicBezTo>
                <a:cubicBezTo>
                  <a:pt x="231" y="136"/>
                  <a:pt x="231" y="136"/>
                  <a:pt x="231" y="136"/>
                </a:cubicBezTo>
                <a:cubicBezTo>
                  <a:pt x="231" y="135"/>
                  <a:pt x="231" y="136"/>
                  <a:pt x="230" y="136"/>
                </a:cubicBezTo>
                <a:cubicBezTo>
                  <a:pt x="230" y="136"/>
                  <a:pt x="230" y="136"/>
                  <a:pt x="230" y="136"/>
                </a:cubicBezTo>
                <a:cubicBezTo>
                  <a:pt x="230" y="135"/>
                  <a:pt x="230" y="135"/>
                  <a:pt x="230" y="135"/>
                </a:cubicBezTo>
                <a:cubicBezTo>
                  <a:pt x="229" y="135"/>
                  <a:pt x="229" y="135"/>
                  <a:pt x="229" y="135"/>
                </a:cubicBezTo>
                <a:cubicBezTo>
                  <a:pt x="229" y="135"/>
                  <a:pt x="229" y="135"/>
                  <a:pt x="229" y="136"/>
                </a:cubicBezTo>
                <a:cubicBezTo>
                  <a:pt x="229" y="136"/>
                  <a:pt x="229" y="136"/>
                  <a:pt x="229" y="136"/>
                </a:cubicBezTo>
                <a:cubicBezTo>
                  <a:pt x="228" y="137"/>
                  <a:pt x="227" y="139"/>
                  <a:pt x="228" y="140"/>
                </a:cubicBezTo>
                <a:cubicBezTo>
                  <a:pt x="228" y="140"/>
                  <a:pt x="228" y="140"/>
                  <a:pt x="229" y="140"/>
                </a:cubicBezTo>
                <a:cubicBezTo>
                  <a:pt x="229" y="140"/>
                  <a:pt x="229" y="140"/>
                  <a:pt x="229" y="141"/>
                </a:cubicBezTo>
                <a:cubicBezTo>
                  <a:pt x="229" y="140"/>
                  <a:pt x="229" y="140"/>
                  <a:pt x="229" y="140"/>
                </a:cubicBezTo>
                <a:cubicBezTo>
                  <a:pt x="229" y="142"/>
                  <a:pt x="229" y="143"/>
                  <a:pt x="231" y="142"/>
                </a:cubicBezTo>
                <a:cubicBezTo>
                  <a:pt x="231" y="143"/>
                  <a:pt x="231" y="143"/>
                  <a:pt x="231" y="143"/>
                </a:cubicBezTo>
                <a:moveTo>
                  <a:pt x="28" y="153"/>
                </a:moveTo>
                <a:cubicBezTo>
                  <a:pt x="28" y="152"/>
                  <a:pt x="27" y="152"/>
                  <a:pt x="28" y="151"/>
                </a:cubicBezTo>
                <a:cubicBezTo>
                  <a:pt x="28" y="151"/>
                  <a:pt x="29" y="151"/>
                  <a:pt x="29" y="151"/>
                </a:cubicBezTo>
                <a:cubicBezTo>
                  <a:pt x="29" y="151"/>
                  <a:pt x="29" y="151"/>
                  <a:pt x="29" y="152"/>
                </a:cubicBezTo>
                <a:cubicBezTo>
                  <a:pt x="29" y="152"/>
                  <a:pt x="29" y="151"/>
                  <a:pt x="29" y="151"/>
                </a:cubicBezTo>
                <a:cubicBezTo>
                  <a:pt x="29" y="151"/>
                  <a:pt x="29" y="151"/>
                  <a:pt x="29" y="151"/>
                </a:cubicBezTo>
                <a:cubicBezTo>
                  <a:pt x="30" y="151"/>
                  <a:pt x="31" y="151"/>
                  <a:pt x="31" y="151"/>
                </a:cubicBezTo>
                <a:cubicBezTo>
                  <a:pt x="31" y="150"/>
                  <a:pt x="30" y="150"/>
                  <a:pt x="30" y="150"/>
                </a:cubicBezTo>
                <a:cubicBezTo>
                  <a:pt x="30" y="149"/>
                  <a:pt x="31" y="150"/>
                  <a:pt x="31" y="150"/>
                </a:cubicBezTo>
                <a:cubicBezTo>
                  <a:pt x="31" y="150"/>
                  <a:pt x="31" y="150"/>
                  <a:pt x="31" y="150"/>
                </a:cubicBezTo>
                <a:cubicBezTo>
                  <a:pt x="31" y="149"/>
                  <a:pt x="31" y="149"/>
                  <a:pt x="31" y="149"/>
                </a:cubicBezTo>
                <a:cubicBezTo>
                  <a:pt x="31" y="149"/>
                  <a:pt x="30" y="149"/>
                  <a:pt x="30" y="149"/>
                </a:cubicBezTo>
                <a:cubicBezTo>
                  <a:pt x="30" y="149"/>
                  <a:pt x="30" y="149"/>
                  <a:pt x="29" y="149"/>
                </a:cubicBezTo>
                <a:cubicBezTo>
                  <a:pt x="29" y="149"/>
                  <a:pt x="29" y="149"/>
                  <a:pt x="29" y="149"/>
                </a:cubicBezTo>
                <a:cubicBezTo>
                  <a:pt x="28" y="149"/>
                  <a:pt x="28" y="149"/>
                  <a:pt x="28" y="150"/>
                </a:cubicBezTo>
                <a:cubicBezTo>
                  <a:pt x="28" y="150"/>
                  <a:pt x="28" y="150"/>
                  <a:pt x="28" y="150"/>
                </a:cubicBezTo>
                <a:cubicBezTo>
                  <a:pt x="28" y="150"/>
                  <a:pt x="28" y="151"/>
                  <a:pt x="27" y="151"/>
                </a:cubicBezTo>
                <a:cubicBezTo>
                  <a:pt x="27" y="151"/>
                  <a:pt x="27" y="151"/>
                  <a:pt x="27" y="151"/>
                </a:cubicBezTo>
                <a:cubicBezTo>
                  <a:pt x="27" y="150"/>
                  <a:pt x="27" y="150"/>
                  <a:pt x="27" y="150"/>
                </a:cubicBezTo>
                <a:cubicBezTo>
                  <a:pt x="27" y="150"/>
                  <a:pt x="27" y="150"/>
                  <a:pt x="27" y="150"/>
                </a:cubicBezTo>
                <a:cubicBezTo>
                  <a:pt x="27" y="150"/>
                  <a:pt x="27" y="150"/>
                  <a:pt x="27" y="150"/>
                </a:cubicBezTo>
                <a:cubicBezTo>
                  <a:pt x="27" y="150"/>
                  <a:pt x="27" y="150"/>
                  <a:pt x="26" y="150"/>
                </a:cubicBezTo>
                <a:cubicBezTo>
                  <a:pt x="26" y="150"/>
                  <a:pt x="26" y="150"/>
                  <a:pt x="26" y="150"/>
                </a:cubicBezTo>
                <a:cubicBezTo>
                  <a:pt x="27" y="151"/>
                  <a:pt x="27" y="152"/>
                  <a:pt x="27" y="153"/>
                </a:cubicBezTo>
                <a:cubicBezTo>
                  <a:pt x="27" y="153"/>
                  <a:pt x="27" y="153"/>
                  <a:pt x="28" y="153"/>
                </a:cubicBezTo>
                <a:moveTo>
                  <a:pt x="32" y="112"/>
                </a:moveTo>
                <a:cubicBezTo>
                  <a:pt x="32" y="112"/>
                  <a:pt x="32" y="112"/>
                  <a:pt x="32" y="112"/>
                </a:cubicBezTo>
                <a:cubicBezTo>
                  <a:pt x="32" y="112"/>
                  <a:pt x="32" y="112"/>
                  <a:pt x="32" y="112"/>
                </a:cubicBezTo>
                <a:cubicBezTo>
                  <a:pt x="32" y="112"/>
                  <a:pt x="32" y="112"/>
                  <a:pt x="32" y="112"/>
                </a:cubicBezTo>
                <a:moveTo>
                  <a:pt x="30" y="94"/>
                </a:moveTo>
                <a:cubicBezTo>
                  <a:pt x="30" y="94"/>
                  <a:pt x="30" y="94"/>
                  <a:pt x="30" y="94"/>
                </a:cubicBezTo>
                <a:cubicBezTo>
                  <a:pt x="30" y="94"/>
                  <a:pt x="30" y="93"/>
                  <a:pt x="30" y="93"/>
                </a:cubicBezTo>
                <a:cubicBezTo>
                  <a:pt x="30" y="93"/>
                  <a:pt x="30" y="94"/>
                  <a:pt x="30" y="94"/>
                </a:cubicBezTo>
                <a:moveTo>
                  <a:pt x="59" y="53"/>
                </a:moveTo>
                <a:cubicBezTo>
                  <a:pt x="59" y="53"/>
                  <a:pt x="59" y="53"/>
                  <a:pt x="59" y="53"/>
                </a:cubicBezTo>
                <a:cubicBezTo>
                  <a:pt x="58" y="53"/>
                  <a:pt x="58" y="53"/>
                  <a:pt x="58" y="53"/>
                </a:cubicBezTo>
                <a:cubicBezTo>
                  <a:pt x="58" y="53"/>
                  <a:pt x="58" y="53"/>
                  <a:pt x="58" y="53"/>
                </a:cubicBezTo>
                <a:cubicBezTo>
                  <a:pt x="58" y="53"/>
                  <a:pt x="58" y="53"/>
                  <a:pt x="58" y="53"/>
                </a:cubicBezTo>
                <a:cubicBezTo>
                  <a:pt x="58" y="53"/>
                  <a:pt x="58" y="53"/>
                  <a:pt x="59" y="53"/>
                </a:cubicBezTo>
                <a:cubicBezTo>
                  <a:pt x="59" y="53"/>
                  <a:pt x="59" y="53"/>
                  <a:pt x="59" y="53"/>
                </a:cubicBezTo>
                <a:cubicBezTo>
                  <a:pt x="59" y="53"/>
                  <a:pt x="58" y="53"/>
                  <a:pt x="58" y="53"/>
                </a:cubicBezTo>
                <a:cubicBezTo>
                  <a:pt x="58" y="53"/>
                  <a:pt x="58" y="53"/>
                  <a:pt x="59" y="52"/>
                </a:cubicBezTo>
                <a:cubicBezTo>
                  <a:pt x="58" y="52"/>
                  <a:pt x="57" y="52"/>
                  <a:pt x="57" y="52"/>
                </a:cubicBezTo>
                <a:cubicBezTo>
                  <a:pt x="57" y="52"/>
                  <a:pt x="57" y="52"/>
                  <a:pt x="57" y="52"/>
                </a:cubicBezTo>
                <a:cubicBezTo>
                  <a:pt x="57" y="52"/>
                  <a:pt x="57" y="52"/>
                  <a:pt x="57" y="52"/>
                </a:cubicBezTo>
                <a:cubicBezTo>
                  <a:pt x="58" y="52"/>
                  <a:pt x="58" y="52"/>
                  <a:pt x="58" y="52"/>
                </a:cubicBezTo>
                <a:cubicBezTo>
                  <a:pt x="58" y="52"/>
                  <a:pt x="58" y="52"/>
                  <a:pt x="58" y="52"/>
                </a:cubicBezTo>
                <a:cubicBezTo>
                  <a:pt x="58" y="52"/>
                  <a:pt x="58" y="52"/>
                  <a:pt x="58" y="52"/>
                </a:cubicBezTo>
                <a:cubicBezTo>
                  <a:pt x="58" y="52"/>
                  <a:pt x="58" y="52"/>
                  <a:pt x="58" y="52"/>
                </a:cubicBezTo>
                <a:cubicBezTo>
                  <a:pt x="57" y="52"/>
                  <a:pt x="57" y="52"/>
                  <a:pt x="56" y="53"/>
                </a:cubicBezTo>
                <a:cubicBezTo>
                  <a:pt x="57" y="53"/>
                  <a:pt x="57" y="53"/>
                  <a:pt x="57" y="53"/>
                </a:cubicBezTo>
                <a:cubicBezTo>
                  <a:pt x="57" y="53"/>
                  <a:pt x="58" y="53"/>
                  <a:pt x="58" y="53"/>
                </a:cubicBezTo>
                <a:cubicBezTo>
                  <a:pt x="58" y="53"/>
                  <a:pt x="59" y="53"/>
                  <a:pt x="59" y="53"/>
                </a:cubicBezTo>
                <a:cubicBezTo>
                  <a:pt x="59" y="53"/>
                  <a:pt x="59" y="53"/>
                  <a:pt x="59" y="53"/>
                </a:cubicBezTo>
                <a:cubicBezTo>
                  <a:pt x="59" y="53"/>
                  <a:pt x="59" y="53"/>
                  <a:pt x="59" y="53"/>
                </a:cubicBezTo>
                <a:moveTo>
                  <a:pt x="54" y="55"/>
                </a:moveTo>
                <a:cubicBezTo>
                  <a:pt x="54" y="55"/>
                  <a:pt x="54" y="55"/>
                  <a:pt x="54" y="55"/>
                </a:cubicBezTo>
                <a:cubicBezTo>
                  <a:pt x="54" y="55"/>
                  <a:pt x="54" y="55"/>
                  <a:pt x="54" y="55"/>
                </a:cubicBezTo>
                <a:cubicBezTo>
                  <a:pt x="54" y="55"/>
                  <a:pt x="54" y="55"/>
                  <a:pt x="54" y="55"/>
                </a:cubicBezTo>
                <a:moveTo>
                  <a:pt x="83" y="34"/>
                </a:moveTo>
                <a:cubicBezTo>
                  <a:pt x="83" y="34"/>
                  <a:pt x="83" y="34"/>
                  <a:pt x="83" y="34"/>
                </a:cubicBezTo>
                <a:cubicBezTo>
                  <a:pt x="83" y="35"/>
                  <a:pt x="84" y="35"/>
                  <a:pt x="84" y="35"/>
                </a:cubicBezTo>
                <a:cubicBezTo>
                  <a:pt x="84" y="35"/>
                  <a:pt x="83" y="35"/>
                  <a:pt x="83" y="35"/>
                </a:cubicBezTo>
                <a:cubicBezTo>
                  <a:pt x="83" y="35"/>
                  <a:pt x="83" y="35"/>
                  <a:pt x="83" y="35"/>
                </a:cubicBezTo>
                <a:cubicBezTo>
                  <a:pt x="83" y="35"/>
                  <a:pt x="83" y="35"/>
                  <a:pt x="83" y="35"/>
                </a:cubicBezTo>
                <a:cubicBezTo>
                  <a:pt x="83" y="35"/>
                  <a:pt x="83" y="34"/>
                  <a:pt x="83" y="34"/>
                </a:cubicBezTo>
                <a:cubicBezTo>
                  <a:pt x="83" y="35"/>
                  <a:pt x="82" y="35"/>
                  <a:pt x="82" y="35"/>
                </a:cubicBezTo>
                <a:cubicBezTo>
                  <a:pt x="82" y="35"/>
                  <a:pt x="82" y="35"/>
                  <a:pt x="82" y="35"/>
                </a:cubicBezTo>
                <a:cubicBezTo>
                  <a:pt x="82" y="35"/>
                  <a:pt x="82" y="35"/>
                  <a:pt x="82" y="35"/>
                </a:cubicBezTo>
                <a:cubicBezTo>
                  <a:pt x="82" y="35"/>
                  <a:pt x="82" y="35"/>
                  <a:pt x="82" y="35"/>
                </a:cubicBezTo>
                <a:cubicBezTo>
                  <a:pt x="82" y="35"/>
                  <a:pt x="82" y="36"/>
                  <a:pt x="81" y="36"/>
                </a:cubicBezTo>
                <a:cubicBezTo>
                  <a:pt x="81" y="36"/>
                  <a:pt x="81" y="36"/>
                  <a:pt x="81" y="36"/>
                </a:cubicBezTo>
                <a:cubicBezTo>
                  <a:pt x="81" y="36"/>
                  <a:pt x="82" y="36"/>
                  <a:pt x="82" y="36"/>
                </a:cubicBezTo>
                <a:cubicBezTo>
                  <a:pt x="82" y="36"/>
                  <a:pt x="82" y="35"/>
                  <a:pt x="82" y="35"/>
                </a:cubicBezTo>
                <a:cubicBezTo>
                  <a:pt x="82" y="35"/>
                  <a:pt x="82" y="35"/>
                  <a:pt x="82" y="35"/>
                </a:cubicBezTo>
                <a:cubicBezTo>
                  <a:pt x="83" y="35"/>
                  <a:pt x="83" y="35"/>
                  <a:pt x="83" y="35"/>
                </a:cubicBezTo>
                <a:cubicBezTo>
                  <a:pt x="83" y="35"/>
                  <a:pt x="83" y="36"/>
                  <a:pt x="83" y="36"/>
                </a:cubicBezTo>
                <a:cubicBezTo>
                  <a:pt x="84" y="36"/>
                  <a:pt x="84" y="36"/>
                  <a:pt x="84" y="36"/>
                </a:cubicBezTo>
                <a:cubicBezTo>
                  <a:pt x="84" y="36"/>
                  <a:pt x="84" y="37"/>
                  <a:pt x="84" y="37"/>
                </a:cubicBezTo>
                <a:cubicBezTo>
                  <a:pt x="84" y="37"/>
                  <a:pt x="84" y="36"/>
                  <a:pt x="84" y="36"/>
                </a:cubicBezTo>
                <a:cubicBezTo>
                  <a:pt x="83" y="36"/>
                  <a:pt x="83" y="37"/>
                  <a:pt x="83" y="37"/>
                </a:cubicBezTo>
                <a:cubicBezTo>
                  <a:pt x="83" y="37"/>
                  <a:pt x="83" y="37"/>
                  <a:pt x="82" y="36"/>
                </a:cubicBezTo>
                <a:cubicBezTo>
                  <a:pt x="82" y="36"/>
                  <a:pt x="82" y="36"/>
                  <a:pt x="82" y="36"/>
                </a:cubicBezTo>
                <a:cubicBezTo>
                  <a:pt x="82" y="36"/>
                  <a:pt x="82" y="36"/>
                  <a:pt x="82" y="36"/>
                </a:cubicBezTo>
                <a:cubicBezTo>
                  <a:pt x="82" y="37"/>
                  <a:pt x="82" y="37"/>
                  <a:pt x="82" y="37"/>
                </a:cubicBezTo>
                <a:cubicBezTo>
                  <a:pt x="82" y="37"/>
                  <a:pt x="82" y="37"/>
                  <a:pt x="82" y="37"/>
                </a:cubicBezTo>
                <a:cubicBezTo>
                  <a:pt x="82" y="37"/>
                  <a:pt x="82" y="37"/>
                  <a:pt x="83" y="37"/>
                </a:cubicBezTo>
                <a:cubicBezTo>
                  <a:pt x="83" y="37"/>
                  <a:pt x="83" y="37"/>
                  <a:pt x="83" y="37"/>
                </a:cubicBezTo>
                <a:cubicBezTo>
                  <a:pt x="83" y="37"/>
                  <a:pt x="83" y="37"/>
                  <a:pt x="83" y="37"/>
                </a:cubicBezTo>
                <a:cubicBezTo>
                  <a:pt x="83" y="37"/>
                  <a:pt x="83" y="37"/>
                  <a:pt x="83" y="37"/>
                </a:cubicBezTo>
                <a:cubicBezTo>
                  <a:pt x="83" y="37"/>
                  <a:pt x="83" y="37"/>
                  <a:pt x="83" y="37"/>
                </a:cubicBezTo>
                <a:cubicBezTo>
                  <a:pt x="83" y="37"/>
                  <a:pt x="83" y="37"/>
                  <a:pt x="83" y="37"/>
                </a:cubicBezTo>
                <a:cubicBezTo>
                  <a:pt x="83" y="37"/>
                  <a:pt x="83" y="37"/>
                  <a:pt x="83" y="37"/>
                </a:cubicBezTo>
                <a:cubicBezTo>
                  <a:pt x="83" y="37"/>
                  <a:pt x="82" y="37"/>
                  <a:pt x="82" y="37"/>
                </a:cubicBezTo>
                <a:cubicBezTo>
                  <a:pt x="82" y="37"/>
                  <a:pt x="83" y="38"/>
                  <a:pt x="83" y="38"/>
                </a:cubicBezTo>
                <a:cubicBezTo>
                  <a:pt x="83" y="37"/>
                  <a:pt x="83" y="37"/>
                  <a:pt x="84" y="37"/>
                </a:cubicBezTo>
                <a:cubicBezTo>
                  <a:pt x="84" y="37"/>
                  <a:pt x="84" y="37"/>
                  <a:pt x="84" y="37"/>
                </a:cubicBezTo>
                <a:cubicBezTo>
                  <a:pt x="84" y="38"/>
                  <a:pt x="84" y="38"/>
                  <a:pt x="84" y="38"/>
                </a:cubicBezTo>
                <a:cubicBezTo>
                  <a:pt x="84" y="38"/>
                  <a:pt x="84" y="38"/>
                  <a:pt x="84" y="38"/>
                </a:cubicBezTo>
                <a:cubicBezTo>
                  <a:pt x="85" y="38"/>
                  <a:pt x="85" y="37"/>
                  <a:pt x="85" y="37"/>
                </a:cubicBezTo>
                <a:cubicBezTo>
                  <a:pt x="85" y="37"/>
                  <a:pt x="86" y="37"/>
                  <a:pt x="86" y="38"/>
                </a:cubicBezTo>
                <a:cubicBezTo>
                  <a:pt x="86" y="38"/>
                  <a:pt x="86" y="38"/>
                  <a:pt x="85" y="38"/>
                </a:cubicBezTo>
                <a:cubicBezTo>
                  <a:pt x="85" y="38"/>
                  <a:pt x="85" y="38"/>
                  <a:pt x="85" y="38"/>
                </a:cubicBezTo>
                <a:cubicBezTo>
                  <a:pt x="85" y="38"/>
                  <a:pt x="85" y="38"/>
                  <a:pt x="85" y="38"/>
                </a:cubicBezTo>
                <a:cubicBezTo>
                  <a:pt x="84" y="38"/>
                  <a:pt x="84" y="38"/>
                  <a:pt x="84" y="38"/>
                </a:cubicBezTo>
                <a:cubicBezTo>
                  <a:pt x="84" y="38"/>
                  <a:pt x="83" y="38"/>
                  <a:pt x="83" y="38"/>
                </a:cubicBezTo>
                <a:cubicBezTo>
                  <a:pt x="83" y="38"/>
                  <a:pt x="83" y="38"/>
                  <a:pt x="83" y="38"/>
                </a:cubicBezTo>
                <a:cubicBezTo>
                  <a:pt x="83" y="38"/>
                  <a:pt x="84" y="39"/>
                  <a:pt x="84" y="39"/>
                </a:cubicBezTo>
                <a:cubicBezTo>
                  <a:pt x="84" y="39"/>
                  <a:pt x="83" y="39"/>
                  <a:pt x="83" y="39"/>
                </a:cubicBezTo>
                <a:cubicBezTo>
                  <a:pt x="84" y="39"/>
                  <a:pt x="84" y="39"/>
                  <a:pt x="84" y="39"/>
                </a:cubicBezTo>
                <a:cubicBezTo>
                  <a:pt x="84" y="39"/>
                  <a:pt x="84" y="39"/>
                  <a:pt x="84" y="39"/>
                </a:cubicBezTo>
                <a:cubicBezTo>
                  <a:pt x="84" y="39"/>
                  <a:pt x="84" y="39"/>
                  <a:pt x="84" y="39"/>
                </a:cubicBezTo>
                <a:cubicBezTo>
                  <a:pt x="84" y="39"/>
                  <a:pt x="84" y="39"/>
                  <a:pt x="84" y="39"/>
                </a:cubicBezTo>
                <a:cubicBezTo>
                  <a:pt x="84" y="39"/>
                  <a:pt x="84" y="39"/>
                  <a:pt x="84" y="39"/>
                </a:cubicBezTo>
                <a:cubicBezTo>
                  <a:pt x="84" y="39"/>
                  <a:pt x="84" y="39"/>
                  <a:pt x="84" y="39"/>
                </a:cubicBezTo>
                <a:cubicBezTo>
                  <a:pt x="84" y="39"/>
                  <a:pt x="85" y="39"/>
                  <a:pt x="85" y="39"/>
                </a:cubicBezTo>
                <a:cubicBezTo>
                  <a:pt x="86" y="39"/>
                  <a:pt x="86" y="39"/>
                  <a:pt x="86" y="39"/>
                </a:cubicBezTo>
                <a:cubicBezTo>
                  <a:pt x="86" y="39"/>
                  <a:pt x="87" y="40"/>
                  <a:pt x="86" y="40"/>
                </a:cubicBezTo>
                <a:cubicBezTo>
                  <a:pt x="86" y="40"/>
                  <a:pt x="86" y="40"/>
                  <a:pt x="86" y="40"/>
                </a:cubicBezTo>
                <a:cubicBezTo>
                  <a:pt x="86" y="40"/>
                  <a:pt x="86" y="40"/>
                  <a:pt x="86" y="40"/>
                </a:cubicBezTo>
                <a:cubicBezTo>
                  <a:pt x="85" y="40"/>
                  <a:pt x="85" y="41"/>
                  <a:pt x="85" y="41"/>
                </a:cubicBezTo>
                <a:cubicBezTo>
                  <a:pt x="85" y="41"/>
                  <a:pt x="85" y="41"/>
                  <a:pt x="85" y="41"/>
                </a:cubicBezTo>
                <a:cubicBezTo>
                  <a:pt x="84" y="41"/>
                  <a:pt x="84" y="41"/>
                  <a:pt x="84" y="41"/>
                </a:cubicBezTo>
                <a:cubicBezTo>
                  <a:pt x="84" y="41"/>
                  <a:pt x="83" y="41"/>
                  <a:pt x="83" y="41"/>
                </a:cubicBezTo>
                <a:cubicBezTo>
                  <a:pt x="83" y="41"/>
                  <a:pt x="83" y="41"/>
                  <a:pt x="83" y="41"/>
                </a:cubicBezTo>
                <a:cubicBezTo>
                  <a:pt x="83" y="41"/>
                  <a:pt x="84" y="41"/>
                  <a:pt x="84" y="41"/>
                </a:cubicBezTo>
                <a:cubicBezTo>
                  <a:pt x="84" y="40"/>
                  <a:pt x="84" y="40"/>
                  <a:pt x="84" y="40"/>
                </a:cubicBezTo>
                <a:cubicBezTo>
                  <a:pt x="84" y="40"/>
                  <a:pt x="84" y="40"/>
                  <a:pt x="84" y="40"/>
                </a:cubicBezTo>
                <a:cubicBezTo>
                  <a:pt x="84" y="40"/>
                  <a:pt x="84" y="40"/>
                  <a:pt x="84" y="40"/>
                </a:cubicBezTo>
                <a:cubicBezTo>
                  <a:pt x="84" y="40"/>
                  <a:pt x="84" y="40"/>
                  <a:pt x="84" y="40"/>
                </a:cubicBezTo>
                <a:cubicBezTo>
                  <a:pt x="83" y="40"/>
                  <a:pt x="83" y="41"/>
                  <a:pt x="83" y="41"/>
                </a:cubicBezTo>
                <a:cubicBezTo>
                  <a:pt x="83" y="41"/>
                  <a:pt x="83" y="41"/>
                  <a:pt x="83" y="41"/>
                </a:cubicBezTo>
                <a:cubicBezTo>
                  <a:pt x="83" y="41"/>
                  <a:pt x="82" y="41"/>
                  <a:pt x="82" y="41"/>
                </a:cubicBezTo>
                <a:cubicBezTo>
                  <a:pt x="82" y="41"/>
                  <a:pt x="83" y="41"/>
                  <a:pt x="83" y="41"/>
                </a:cubicBezTo>
                <a:cubicBezTo>
                  <a:pt x="83" y="41"/>
                  <a:pt x="83" y="41"/>
                  <a:pt x="83" y="41"/>
                </a:cubicBezTo>
                <a:cubicBezTo>
                  <a:pt x="83" y="41"/>
                  <a:pt x="82" y="41"/>
                  <a:pt x="82" y="42"/>
                </a:cubicBezTo>
                <a:cubicBezTo>
                  <a:pt x="82" y="42"/>
                  <a:pt x="82" y="42"/>
                  <a:pt x="82" y="42"/>
                </a:cubicBezTo>
                <a:cubicBezTo>
                  <a:pt x="82" y="42"/>
                  <a:pt x="82" y="42"/>
                  <a:pt x="82" y="42"/>
                </a:cubicBezTo>
                <a:cubicBezTo>
                  <a:pt x="82" y="42"/>
                  <a:pt x="81" y="42"/>
                  <a:pt x="81" y="42"/>
                </a:cubicBezTo>
                <a:cubicBezTo>
                  <a:pt x="81" y="42"/>
                  <a:pt x="81" y="42"/>
                  <a:pt x="81" y="42"/>
                </a:cubicBezTo>
                <a:cubicBezTo>
                  <a:pt x="81" y="42"/>
                  <a:pt x="81" y="42"/>
                  <a:pt x="81" y="42"/>
                </a:cubicBezTo>
                <a:cubicBezTo>
                  <a:pt x="81" y="42"/>
                  <a:pt x="81" y="42"/>
                  <a:pt x="81" y="42"/>
                </a:cubicBezTo>
                <a:cubicBezTo>
                  <a:pt x="81" y="43"/>
                  <a:pt x="80" y="43"/>
                  <a:pt x="81" y="43"/>
                </a:cubicBezTo>
                <a:cubicBezTo>
                  <a:pt x="81" y="43"/>
                  <a:pt x="81" y="43"/>
                  <a:pt x="81" y="43"/>
                </a:cubicBezTo>
                <a:cubicBezTo>
                  <a:pt x="81" y="43"/>
                  <a:pt x="81" y="43"/>
                  <a:pt x="82" y="43"/>
                </a:cubicBezTo>
                <a:cubicBezTo>
                  <a:pt x="82" y="42"/>
                  <a:pt x="82" y="42"/>
                  <a:pt x="82" y="42"/>
                </a:cubicBezTo>
                <a:cubicBezTo>
                  <a:pt x="82" y="42"/>
                  <a:pt x="82" y="42"/>
                  <a:pt x="82" y="42"/>
                </a:cubicBezTo>
                <a:cubicBezTo>
                  <a:pt x="82" y="42"/>
                  <a:pt x="83" y="42"/>
                  <a:pt x="83" y="42"/>
                </a:cubicBezTo>
                <a:cubicBezTo>
                  <a:pt x="83" y="42"/>
                  <a:pt x="83" y="42"/>
                  <a:pt x="83" y="42"/>
                </a:cubicBezTo>
                <a:cubicBezTo>
                  <a:pt x="83" y="43"/>
                  <a:pt x="83" y="43"/>
                  <a:pt x="82" y="43"/>
                </a:cubicBezTo>
                <a:cubicBezTo>
                  <a:pt x="82" y="43"/>
                  <a:pt x="82" y="43"/>
                  <a:pt x="82" y="43"/>
                </a:cubicBezTo>
                <a:cubicBezTo>
                  <a:pt x="82" y="43"/>
                  <a:pt x="82" y="43"/>
                  <a:pt x="82" y="43"/>
                </a:cubicBezTo>
                <a:cubicBezTo>
                  <a:pt x="82" y="43"/>
                  <a:pt x="82"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4" y="43"/>
                  <a:pt x="84" y="43"/>
                </a:cubicBezTo>
                <a:cubicBezTo>
                  <a:pt x="84" y="43"/>
                  <a:pt x="84" y="43"/>
                  <a:pt x="84" y="43"/>
                </a:cubicBezTo>
                <a:cubicBezTo>
                  <a:pt x="84" y="43"/>
                  <a:pt x="84" y="43"/>
                  <a:pt x="84" y="43"/>
                </a:cubicBezTo>
                <a:cubicBezTo>
                  <a:pt x="84" y="44"/>
                  <a:pt x="84" y="44"/>
                  <a:pt x="84" y="44"/>
                </a:cubicBezTo>
                <a:cubicBezTo>
                  <a:pt x="84" y="44"/>
                  <a:pt x="84" y="44"/>
                  <a:pt x="84" y="44"/>
                </a:cubicBezTo>
                <a:cubicBezTo>
                  <a:pt x="84" y="44"/>
                  <a:pt x="84" y="44"/>
                  <a:pt x="84" y="44"/>
                </a:cubicBezTo>
                <a:cubicBezTo>
                  <a:pt x="84" y="44"/>
                  <a:pt x="84" y="44"/>
                  <a:pt x="84" y="44"/>
                </a:cubicBezTo>
                <a:cubicBezTo>
                  <a:pt x="84" y="44"/>
                  <a:pt x="84" y="43"/>
                  <a:pt x="85" y="43"/>
                </a:cubicBezTo>
                <a:cubicBezTo>
                  <a:pt x="85" y="43"/>
                  <a:pt x="85" y="43"/>
                  <a:pt x="86" y="43"/>
                </a:cubicBezTo>
                <a:cubicBezTo>
                  <a:pt x="86" y="44"/>
                  <a:pt x="86" y="43"/>
                  <a:pt x="87" y="43"/>
                </a:cubicBezTo>
                <a:cubicBezTo>
                  <a:pt x="87" y="43"/>
                  <a:pt x="87" y="44"/>
                  <a:pt x="87" y="43"/>
                </a:cubicBezTo>
                <a:cubicBezTo>
                  <a:pt x="87" y="43"/>
                  <a:pt x="87" y="43"/>
                  <a:pt x="87" y="43"/>
                </a:cubicBezTo>
                <a:cubicBezTo>
                  <a:pt x="87" y="43"/>
                  <a:pt x="87" y="43"/>
                  <a:pt x="87" y="43"/>
                </a:cubicBezTo>
                <a:cubicBezTo>
                  <a:pt x="87" y="43"/>
                  <a:pt x="87" y="43"/>
                  <a:pt x="87" y="43"/>
                </a:cubicBezTo>
                <a:cubicBezTo>
                  <a:pt x="87" y="44"/>
                  <a:pt x="87" y="44"/>
                  <a:pt x="87" y="44"/>
                </a:cubicBezTo>
                <a:cubicBezTo>
                  <a:pt x="88" y="44"/>
                  <a:pt x="88" y="44"/>
                  <a:pt x="88" y="44"/>
                </a:cubicBezTo>
                <a:cubicBezTo>
                  <a:pt x="88" y="44"/>
                  <a:pt x="88" y="44"/>
                  <a:pt x="88" y="44"/>
                </a:cubicBezTo>
                <a:cubicBezTo>
                  <a:pt x="88" y="44"/>
                  <a:pt x="88" y="44"/>
                  <a:pt x="88" y="44"/>
                </a:cubicBezTo>
                <a:cubicBezTo>
                  <a:pt x="88" y="44"/>
                  <a:pt x="88" y="44"/>
                  <a:pt x="88" y="44"/>
                </a:cubicBezTo>
                <a:cubicBezTo>
                  <a:pt x="88" y="44"/>
                  <a:pt x="88" y="44"/>
                  <a:pt x="88" y="44"/>
                </a:cubicBezTo>
                <a:cubicBezTo>
                  <a:pt x="88" y="44"/>
                  <a:pt x="88" y="44"/>
                  <a:pt x="88" y="45"/>
                </a:cubicBezTo>
                <a:cubicBezTo>
                  <a:pt x="88" y="45"/>
                  <a:pt x="88" y="44"/>
                  <a:pt x="88" y="44"/>
                </a:cubicBezTo>
                <a:cubicBezTo>
                  <a:pt x="88" y="44"/>
                  <a:pt x="88" y="44"/>
                  <a:pt x="89" y="44"/>
                </a:cubicBezTo>
                <a:cubicBezTo>
                  <a:pt x="89" y="44"/>
                  <a:pt x="89" y="44"/>
                  <a:pt x="89" y="44"/>
                </a:cubicBezTo>
                <a:cubicBezTo>
                  <a:pt x="89" y="44"/>
                  <a:pt x="89" y="44"/>
                  <a:pt x="89" y="45"/>
                </a:cubicBezTo>
                <a:cubicBezTo>
                  <a:pt x="89" y="45"/>
                  <a:pt x="89" y="45"/>
                  <a:pt x="89" y="45"/>
                </a:cubicBezTo>
                <a:cubicBezTo>
                  <a:pt x="89" y="45"/>
                  <a:pt x="89" y="45"/>
                  <a:pt x="89" y="45"/>
                </a:cubicBezTo>
                <a:cubicBezTo>
                  <a:pt x="89" y="45"/>
                  <a:pt x="89" y="45"/>
                  <a:pt x="89" y="45"/>
                </a:cubicBezTo>
                <a:cubicBezTo>
                  <a:pt x="90" y="45"/>
                  <a:pt x="90" y="45"/>
                  <a:pt x="90" y="45"/>
                </a:cubicBezTo>
                <a:cubicBezTo>
                  <a:pt x="90" y="45"/>
                  <a:pt x="90" y="45"/>
                  <a:pt x="90" y="45"/>
                </a:cubicBezTo>
                <a:cubicBezTo>
                  <a:pt x="90" y="45"/>
                  <a:pt x="90" y="45"/>
                  <a:pt x="90" y="45"/>
                </a:cubicBezTo>
                <a:cubicBezTo>
                  <a:pt x="90" y="45"/>
                  <a:pt x="90" y="45"/>
                  <a:pt x="90" y="45"/>
                </a:cubicBezTo>
                <a:cubicBezTo>
                  <a:pt x="90" y="46"/>
                  <a:pt x="91" y="46"/>
                  <a:pt x="90" y="46"/>
                </a:cubicBezTo>
                <a:cubicBezTo>
                  <a:pt x="90" y="46"/>
                  <a:pt x="90" y="46"/>
                  <a:pt x="90" y="46"/>
                </a:cubicBezTo>
                <a:cubicBezTo>
                  <a:pt x="90" y="46"/>
                  <a:pt x="90" y="46"/>
                  <a:pt x="90" y="46"/>
                </a:cubicBezTo>
                <a:cubicBezTo>
                  <a:pt x="90" y="46"/>
                  <a:pt x="89" y="46"/>
                  <a:pt x="89" y="45"/>
                </a:cubicBezTo>
                <a:cubicBezTo>
                  <a:pt x="89" y="45"/>
                  <a:pt x="89" y="45"/>
                  <a:pt x="89" y="45"/>
                </a:cubicBezTo>
                <a:cubicBezTo>
                  <a:pt x="89" y="46"/>
                  <a:pt x="90" y="46"/>
                  <a:pt x="89" y="46"/>
                </a:cubicBezTo>
                <a:cubicBezTo>
                  <a:pt x="89" y="46"/>
                  <a:pt x="89" y="46"/>
                  <a:pt x="89" y="46"/>
                </a:cubicBezTo>
                <a:cubicBezTo>
                  <a:pt x="89" y="46"/>
                  <a:pt x="89" y="47"/>
                  <a:pt x="88" y="46"/>
                </a:cubicBezTo>
                <a:cubicBezTo>
                  <a:pt x="88" y="46"/>
                  <a:pt x="88" y="46"/>
                  <a:pt x="87" y="46"/>
                </a:cubicBezTo>
                <a:cubicBezTo>
                  <a:pt x="87" y="46"/>
                  <a:pt x="87" y="46"/>
                  <a:pt x="87" y="46"/>
                </a:cubicBezTo>
                <a:cubicBezTo>
                  <a:pt x="87" y="46"/>
                  <a:pt x="87" y="46"/>
                  <a:pt x="87" y="46"/>
                </a:cubicBezTo>
                <a:cubicBezTo>
                  <a:pt x="87" y="46"/>
                  <a:pt x="87" y="46"/>
                  <a:pt x="87" y="46"/>
                </a:cubicBezTo>
                <a:cubicBezTo>
                  <a:pt x="87" y="46"/>
                  <a:pt x="87" y="46"/>
                  <a:pt x="87" y="46"/>
                </a:cubicBezTo>
                <a:cubicBezTo>
                  <a:pt x="86" y="45"/>
                  <a:pt x="86" y="45"/>
                  <a:pt x="86" y="45"/>
                </a:cubicBezTo>
                <a:cubicBezTo>
                  <a:pt x="86" y="45"/>
                  <a:pt x="86" y="45"/>
                  <a:pt x="86" y="45"/>
                </a:cubicBezTo>
                <a:cubicBezTo>
                  <a:pt x="85" y="45"/>
                  <a:pt x="85" y="45"/>
                  <a:pt x="85" y="45"/>
                </a:cubicBezTo>
                <a:cubicBezTo>
                  <a:pt x="84" y="45"/>
                  <a:pt x="84" y="46"/>
                  <a:pt x="84" y="46"/>
                </a:cubicBezTo>
                <a:cubicBezTo>
                  <a:pt x="83" y="45"/>
                  <a:pt x="83" y="45"/>
                  <a:pt x="82" y="45"/>
                </a:cubicBezTo>
                <a:cubicBezTo>
                  <a:pt x="82" y="45"/>
                  <a:pt x="82" y="45"/>
                  <a:pt x="81" y="45"/>
                </a:cubicBezTo>
                <a:cubicBezTo>
                  <a:pt x="81" y="45"/>
                  <a:pt x="81" y="45"/>
                  <a:pt x="81" y="45"/>
                </a:cubicBezTo>
                <a:cubicBezTo>
                  <a:pt x="81" y="45"/>
                  <a:pt x="81" y="45"/>
                  <a:pt x="82" y="45"/>
                </a:cubicBezTo>
                <a:cubicBezTo>
                  <a:pt x="82" y="45"/>
                  <a:pt x="82" y="45"/>
                  <a:pt x="82" y="45"/>
                </a:cubicBezTo>
                <a:cubicBezTo>
                  <a:pt x="82" y="45"/>
                  <a:pt x="83" y="45"/>
                  <a:pt x="83" y="46"/>
                </a:cubicBezTo>
                <a:cubicBezTo>
                  <a:pt x="83" y="46"/>
                  <a:pt x="83" y="46"/>
                  <a:pt x="82" y="46"/>
                </a:cubicBezTo>
                <a:cubicBezTo>
                  <a:pt x="82" y="46"/>
                  <a:pt x="82" y="46"/>
                  <a:pt x="82" y="46"/>
                </a:cubicBezTo>
                <a:cubicBezTo>
                  <a:pt x="82" y="46"/>
                  <a:pt x="82" y="46"/>
                  <a:pt x="82" y="46"/>
                </a:cubicBezTo>
                <a:cubicBezTo>
                  <a:pt x="83" y="46"/>
                  <a:pt x="83" y="46"/>
                  <a:pt x="83" y="46"/>
                </a:cubicBezTo>
                <a:cubicBezTo>
                  <a:pt x="83" y="46"/>
                  <a:pt x="83" y="46"/>
                  <a:pt x="83" y="46"/>
                </a:cubicBezTo>
                <a:cubicBezTo>
                  <a:pt x="84" y="46"/>
                  <a:pt x="84" y="46"/>
                  <a:pt x="84" y="46"/>
                </a:cubicBezTo>
                <a:cubicBezTo>
                  <a:pt x="85" y="46"/>
                  <a:pt x="85" y="45"/>
                  <a:pt x="85" y="45"/>
                </a:cubicBezTo>
                <a:cubicBezTo>
                  <a:pt x="85" y="45"/>
                  <a:pt x="85" y="46"/>
                  <a:pt x="85" y="46"/>
                </a:cubicBezTo>
                <a:cubicBezTo>
                  <a:pt x="85" y="46"/>
                  <a:pt x="85" y="46"/>
                  <a:pt x="85" y="46"/>
                </a:cubicBezTo>
                <a:cubicBezTo>
                  <a:pt x="85" y="46"/>
                  <a:pt x="85" y="47"/>
                  <a:pt x="85" y="47"/>
                </a:cubicBezTo>
                <a:cubicBezTo>
                  <a:pt x="85" y="47"/>
                  <a:pt x="84" y="47"/>
                  <a:pt x="84" y="47"/>
                </a:cubicBezTo>
                <a:cubicBezTo>
                  <a:pt x="84" y="47"/>
                  <a:pt x="84" y="47"/>
                  <a:pt x="84" y="47"/>
                </a:cubicBezTo>
                <a:cubicBezTo>
                  <a:pt x="84" y="47"/>
                  <a:pt x="83" y="47"/>
                  <a:pt x="83" y="47"/>
                </a:cubicBezTo>
                <a:cubicBezTo>
                  <a:pt x="83" y="47"/>
                  <a:pt x="83" y="47"/>
                  <a:pt x="83" y="47"/>
                </a:cubicBezTo>
                <a:cubicBezTo>
                  <a:pt x="84" y="48"/>
                  <a:pt x="83" y="48"/>
                  <a:pt x="83" y="49"/>
                </a:cubicBezTo>
                <a:cubicBezTo>
                  <a:pt x="83" y="49"/>
                  <a:pt x="83" y="49"/>
                  <a:pt x="83" y="49"/>
                </a:cubicBezTo>
                <a:cubicBezTo>
                  <a:pt x="83" y="49"/>
                  <a:pt x="83" y="49"/>
                  <a:pt x="83" y="49"/>
                </a:cubicBezTo>
                <a:cubicBezTo>
                  <a:pt x="83" y="49"/>
                  <a:pt x="83" y="48"/>
                  <a:pt x="84" y="48"/>
                </a:cubicBezTo>
                <a:cubicBezTo>
                  <a:pt x="84" y="48"/>
                  <a:pt x="84" y="48"/>
                  <a:pt x="84" y="48"/>
                </a:cubicBezTo>
                <a:cubicBezTo>
                  <a:pt x="84" y="48"/>
                  <a:pt x="85" y="48"/>
                  <a:pt x="85" y="48"/>
                </a:cubicBezTo>
                <a:cubicBezTo>
                  <a:pt x="85" y="48"/>
                  <a:pt x="85" y="48"/>
                  <a:pt x="85" y="48"/>
                </a:cubicBezTo>
                <a:cubicBezTo>
                  <a:pt x="85" y="48"/>
                  <a:pt x="85" y="48"/>
                  <a:pt x="86" y="48"/>
                </a:cubicBezTo>
                <a:cubicBezTo>
                  <a:pt x="86" y="48"/>
                  <a:pt x="86" y="48"/>
                  <a:pt x="86" y="48"/>
                </a:cubicBezTo>
                <a:cubicBezTo>
                  <a:pt x="86" y="48"/>
                  <a:pt x="85" y="48"/>
                  <a:pt x="85" y="48"/>
                </a:cubicBezTo>
                <a:cubicBezTo>
                  <a:pt x="85" y="48"/>
                  <a:pt x="85" y="49"/>
                  <a:pt x="85" y="49"/>
                </a:cubicBezTo>
                <a:cubicBezTo>
                  <a:pt x="85" y="49"/>
                  <a:pt x="84" y="49"/>
                  <a:pt x="84" y="49"/>
                </a:cubicBezTo>
                <a:cubicBezTo>
                  <a:pt x="84" y="49"/>
                  <a:pt x="84" y="49"/>
                  <a:pt x="84" y="49"/>
                </a:cubicBezTo>
                <a:cubicBezTo>
                  <a:pt x="84" y="49"/>
                  <a:pt x="84" y="49"/>
                  <a:pt x="84" y="49"/>
                </a:cubicBezTo>
                <a:cubicBezTo>
                  <a:pt x="84" y="49"/>
                  <a:pt x="84" y="49"/>
                  <a:pt x="85" y="49"/>
                </a:cubicBezTo>
                <a:cubicBezTo>
                  <a:pt x="85" y="49"/>
                  <a:pt x="85" y="49"/>
                  <a:pt x="85" y="49"/>
                </a:cubicBezTo>
                <a:cubicBezTo>
                  <a:pt x="85" y="49"/>
                  <a:pt x="85" y="49"/>
                  <a:pt x="85" y="49"/>
                </a:cubicBezTo>
                <a:cubicBezTo>
                  <a:pt x="85" y="49"/>
                  <a:pt x="86" y="49"/>
                  <a:pt x="86" y="48"/>
                </a:cubicBezTo>
                <a:cubicBezTo>
                  <a:pt x="86" y="48"/>
                  <a:pt x="86" y="48"/>
                  <a:pt x="86" y="48"/>
                </a:cubicBezTo>
                <a:cubicBezTo>
                  <a:pt x="86" y="48"/>
                  <a:pt x="87" y="48"/>
                  <a:pt x="87" y="47"/>
                </a:cubicBezTo>
                <a:cubicBezTo>
                  <a:pt x="87" y="47"/>
                  <a:pt x="87" y="47"/>
                  <a:pt x="87" y="47"/>
                </a:cubicBezTo>
                <a:cubicBezTo>
                  <a:pt x="87" y="47"/>
                  <a:pt x="87" y="47"/>
                  <a:pt x="87" y="48"/>
                </a:cubicBezTo>
                <a:cubicBezTo>
                  <a:pt x="87" y="48"/>
                  <a:pt x="88" y="47"/>
                  <a:pt x="88" y="47"/>
                </a:cubicBezTo>
                <a:cubicBezTo>
                  <a:pt x="88" y="47"/>
                  <a:pt x="89" y="47"/>
                  <a:pt x="89" y="47"/>
                </a:cubicBezTo>
                <a:cubicBezTo>
                  <a:pt x="89" y="47"/>
                  <a:pt x="89" y="47"/>
                  <a:pt x="90" y="47"/>
                </a:cubicBezTo>
                <a:cubicBezTo>
                  <a:pt x="90" y="47"/>
                  <a:pt x="90" y="47"/>
                  <a:pt x="90" y="47"/>
                </a:cubicBezTo>
                <a:cubicBezTo>
                  <a:pt x="90" y="47"/>
                  <a:pt x="90" y="47"/>
                  <a:pt x="90" y="46"/>
                </a:cubicBezTo>
                <a:cubicBezTo>
                  <a:pt x="91" y="47"/>
                  <a:pt x="91" y="47"/>
                  <a:pt x="91" y="47"/>
                </a:cubicBezTo>
                <a:cubicBezTo>
                  <a:pt x="91" y="47"/>
                  <a:pt x="90" y="47"/>
                  <a:pt x="90" y="47"/>
                </a:cubicBezTo>
                <a:cubicBezTo>
                  <a:pt x="90" y="47"/>
                  <a:pt x="90" y="47"/>
                  <a:pt x="90" y="47"/>
                </a:cubicBezTo>
                <a:cubicBezTo>
                  <a:pt x="90" y="47"/>
                  <a:pt x="90" y="47"/>
                  <a:pt x="90" y="48"/>
                </a:cubicBezTo>
                <a:cubicBezTo>
                  <a:pt x="90" y="48"/>
                  <a:pt x="90" y="48"/>
                  <a:pt x="90" y="48"/>
                </a:cubicBezTo>
                <a:cubicBezTo>
                  <a:pt x="90" y="48"/>
                  <a:pt x="90" y="48"/>
                  <a:pt x="90" y="48"/>
                </a:cubicBezTo>
                <a:cubicBezTo>
                  <a:pt x="90" y="48"/>
                  <a:pt x="90" y="48"/>
                  <a:pt x="90" y="48"/>
                </a:cubicBezTo>
                <a:cubicBezTo>
                  <a:pt x="90" y="48"/>
                  <a:pt x="90" y="48"/>
                  <a:pt x="90" y="48"/>
                </a:cubicBezTo>
                <a:cubicBezTo>
                  <a:pt x="90" y="48"/>
                  <a:pt x="90" y="48"/>
                  <a:pt x="90" y="48"/>
                </a:cubicBezTo>
                <a:cubicBezTo>
                  <a:pt x="90" y="48"/>
                  <a:pt x="89" y="48"/>
                  <a:pt x="89" y="48"/>
                </a:cubicBezTo>
                <a:cubicBezTo>
                  <a:pt x="89" y="49"/>
                  <a:pt x="89" y="49"/>
                  <a:pt x="90" y="49"/>
                </a:cubicBezTo>
                <a:cubicBezTo>
                  <a:pt x="90" y="49"/>
                  <a:pt x="90" y="49"/>
                  <a:pt x="90" y="49"/>
                </a:cubicBezTo>
                <a:cubicBezTo>
                  <a:pt x="89" y="49"/>
                  <a:pt x="89" y="49"/>
                  <a:pt x="89" y="49"/>
                </a:cubicBezTo>
                <a:cubicBezTo>
                  <a:pt x="89" y="49"/>
                  <a:pt x="89" y="49"/>
                  <a:pt x="89" y="49"/>
                </a:cubicBezTo>
                <a:cubicBezTo>
                  <a:pt x="89" y="49"/>
                  <a:pt x="89" y="49"/>
                  <a:pt x="89" y="49"/>
                </a:cubicBezTo>
                <a:cubicBezTo>
                  <a:pt x="89" y="49"/>
                  <a:pt x="89" y="50"/>
                  <a:pt x="89" y="50"/>
                </a:cubicBezTo>
                <a:cubicBezTo>
                  <a:pt x="89" y="50"/>
                  <a:pt x="89" y="50"/>
                  <a:pt x="88" y="50"/>
                </a:cubicBezTo>
                <a:cubicBezTo>
                  <a:pt x="89" y="50"/>
                  <a:pt x="89" y="50"/>
                  <a:pt x="89" y="50"/>
                </a:cubicBezTo>
                <a:cubicBezTo>
                  <a:pt x="89" y="50"/>
                  <a:pt x="89" y="50"/>
                  <a:pt x="89" y="50"/>
                </a:cubicBezTo>
                <a:cubicBezTo>
                  <a:pt x="89" y="50"/>
                  <a:pt x="89" y="51"/>
                  <a:pt x="89" y="51"/>
                </a:cubicBezTo>
                <a:cubicBezTo>
                  <a:pt x="88" y="51"/>
                  <a:pt x="88" y="51"/>
                  <a:pt x="88" y="51"/>
                </a:cubicBezTo>
                <a:cubicBezTo>
                  <a:pt x="88" y="51"/>
                  <a:pt x="88" y="51"/>
                  <a:pt x="88" y="51"/>
                </a:cubicBezTo>
                <a:cubicBezTo>
                  <a:pt x="88" y="51"/>
                  <a:pt x="88" y="51"/>
                  <a:pt x="88" y="51"/>
                </a:cubicBezTo>
                <a:cubicBezTo>
                  <a:pt x="88" y="51"/>
                  <a:pt x="88" y="51"/>
                  <a:pt x="88" y="51"/>
                </a:cubicBezTo>
                <a:cubicBezTo>
                  <a:pt x="88" y="51"/>
                  <a:pt x="88" y="51"/>
                  <a:pt x="88" y="51"/>
                </a:cubicBezTo>
                <a:cubicBezTo>
                  <a:pt x="88" y="51"/>
                  <a:pt x="87" y="52"/>
                  <a:pt x="87" y="52"/>
                </a:cubicBezTo>
                <a:cubicBezTo>
                  <a:pt x="87" y="52"/>
                  <a:pt x="87" y="52"/>
                  <a:pt x="87" y="52"/>
                </a:cubicBezTo>
                <a:cubicBezTo>
                  <a:pt x="87" y="52"/>
                  <a:pt x="87" y="52"/>
                  <a:pt x="87" y="52"/>
                </a:cubicBezTo>
                <a:cubicBezTo>
                  <a:pt x="86" y="52"/>
                  <a:pt x="86" y="52"/>
                  <a:pt x="86" y="52"/>
                </a:cubicBezTo>
                <a:cubicBezTo>
                  <a:pt x="86" y="53"/>
                  <a:pt x="86" y="53"/>
                  <a:pt x="85" y="53"/>
                </a:cubicBezTo>
                <a:cubicBezTo>
                  <a:pt x="85" y="53"/>
                  <a:pt x="85" y="53"/>
                  <a:pt x="85" y="53"/>
                </a:cubicBezTo>
                <a:cubicBezTo>
                  <a:pt x="85" y="53"/>
                  <a:pt x="85" y="53"/>
                  <a:pt x="85" y="53"/>
                </a:cubicBezTo>
                <a:cubicBezTo>
                  <a:pt x="85" y="53"/>
                  <a:pt x="84" y="53"/>
                  <a:pt x="84" y="53"/>
                </a:cubicBezTo>
                <a:cubicBezTo>
                  <a:pt x="84" y="53"/>
                  <a:pt x="85" y="53"/>
                  <a:pt x="85" y="53"/>
                </a:cubicBezTo>
                <a:cubicBezTo>
                  <a:pt x="85" y="54"/>
                  <a:pt x="84" y="54"/>
                  <a:pt x="84" y="54"/>
                </a:cubicBezTo>
                <a:cubicBezTo>
                  <a:pt x="84" y="53"/>
                  <a:pt x="84" y="54"/>
                  <a:pt x="84" y="53"/>
                </a:cubicBezTo>
                <a:cubicBezTo>
                  <a:pt x="84" y="54"/>
                  <a:pt x="84" y="54"/>
                  <a:pt x="84" y="54"/>
                </a:cubicBezTo>
                <a:cubicBezTo>
                  <a:pt x="84" y="54"/>
                  <a:pt x="84" y="54"/>
                  <a:pt x="83" y="54"/>
                </a:cubicBezTo>
                <a:cubicBezTo>
                  <a:pt x="83" y="54"/>
                  <a:pt x="83" y="54"/>
                  <a:pt x="83" y="54"/>
                </a:cubicBezTo>
                <a:cubicBezTo>
                  <a:pt x="83" y="54"/>
                  <a:pt x="83" y="54"/>
                  <a:pt x="82" y="54"/>
                </a:cubicBezTo>
                <a:cubicBezTo>
                  <a:pt x="82" y="54"/>
                  <a:pt x="82" y="54"/>
                  <a:pt x="81" y="53"/>
                </a:cubicBezTo>
                <a:cubicBezTo>
                  <a:pt x="81" y="53"/>
                  <a:pt x="81" y="53"/>
                  <a:pt x="81" y="53"/>
                </a:cubicBezTo>
                <a:cubicBezTo>
                  <a:pt x="81" y="54"/>
                  <a:pt x="81" y="54"/>
                  <a:pt x="81" y="54"/>
                </a:cubicBezTo>
                <a:cubicBezTo>
                  <a:pt x="81" y="54"/>
                  <a:pt x="82" y="54"/>
                  <a:pt x="82" y="54"/>
                </a:cubicBezTo>
                <a:cubicBezTo>
                  <a:pt x="82" y="54"/>
                  <a:pt x="82" y="54"/>
                  <a:pt x="82" y="54"/>
                </a:cubicBezTo>
                <a:cubicBezTo>
                  <a:pt x="82" y="54"/>
                  <a:pt x="82" y="54"/>
                  <a:pt x="82" y="54"/>
                </a:cubicBezTo>
                <a:cubicBezTo>
                  <a:pt x="82" y="54"/>
                  <a:pt x="82" y="54"/>
                  <a:pt x="82" y="54"/>
                </a:cubicBezTo>
                <a:cubicBezTo>
                  <a:pt x="83" y="54"/>
                  <a:pt x="82" y="55"/>
                  <a:pt x="82" y="55"/>
                </a:cubicBezTo>
                <a:cubicBezTo>
                  <a:pt x="82" y="55"/>
                  <a:pt x="82" y="55"/>
                  <a:pt x="82" y="55"/>
                </a:cubicBezTo>
                <a:cubicBezTo>
                  <a:pt x="82" y="55"/>
                  <a:pt x="82" y="55"/>
                  <a:pt x="81" y="55"/>
                </a:cubicBezTo>
                <a:cubicBezTo>
                  <a:pt x="81" y="56"/>
                  <a:pt x="82" y="56"/>
                  <a:pt x="81" y="56"/>
                </a:cubicBezTo>
                <a:cubicBezTo>
                  <a:pt x="81" y="56"/>
                  <a:pt x="81" y="56"/>
                  <a:pt x="81" y="56"/>
                </a:cubicBezTo>
                <a:cubicBezTo>
                  <a:pt x="81" y="56"/>
                  <a:pt x="81" y="57"/>
                  <a:pt x="81" y="57"/>
                </a:cubicBezTo>
                <a:cubicBezTo>
                  <a:pt x="81" y="57"/>
                  <a:pt x="81" y="57"/>
                  <a:pt x="81" y="57"/>
                </a:cubicBezTo>
                <a:cubicBezTo>
                  <a:pt x="81" y="57"/>
                  <a:pt x="81" y="57"/>
                  <a:pt x="81" y="57"/>
                </a:cubicBezTo>
                <a:cubicBezTo>
                  <a:pt x="81" y="57"/>
                  <a:pt x="81" y="57"/>
                  <a:pt x="81" y="57"/>
                </a:cubicBezTo>
                <a:cubicBezTo>
                  <a:pt x="81" y="57"/>
                  <a:pt x="81" y="57"/>
                  <a:pt x="81" y="58"/>
                </a:cubicBezTo>
                <a:cubicBezTo>
                  <a:pt x="81" y="58"/>
                  <a:pt x="81" y="58"/>
                  <a:pt x="81" y="58"/>
                </a:cubicBezTo>
                <a:cubicBezTo>
                  <a:pt x="81" y="58"/>
                  <a:pt x="81" y="58"/>
                  <a:pt x="81" y="59"/>
                </a:cubicBezTo>
                <a:cubicBezTo>
                  <a:pt x="81" y="59"/>
                  <a:pt x="81" y="59"/>
                  <a:pt x="80" y="59"/>
                </a:cubicBezTo>
                <a:cubicBezTo>
                  <a:pt x="80" y="59"/>
                  <a:pt x="80" y="59"/>
                  <a:pt x="80" y="59"/>
                </a:cubicBezTo>
                <a:cubicBezTo>
                  <a:pt x="80" y="59"/>
                  <a:pt x="79" y="59"/>
                  <a:pt x="79" y="59"/>
                </a:cubicBezTo>
                <a:cubicBezTo>
                  <a:pt x="79" y="59"/>
                  <a:pt x="80" y="59"/>
                  <a:pt x="80" y="59"/>
                </a:cubicBezTo>
                <a:cubicBezTo>
                  <a:pt x="80" y="59"/>
                  <a:pt x="79" y="59"/>
                  <a:pt x="79" y="59"/>
                </a:cubicBezTo>
                <a:cubicBezTo>
                  <a:pt x="79" y="60"/>
                  <a:pt x="79" y="60"/>
                  <a:pt x="79" y="60"/>
                </a:cubicBezTo>
                <a:cubicBezTo>
                  <a:pt x="79" y="60"/>
                  <a:pt x="79" y="60"/>
                  <a:pt x="79" y="60"/>
                </a:cubicBezTo>
                <a:cubicBezTo>
                  <a:pt x="79" y="60"/>
                  <a:pt x="79" y="60"/>
                  <a:pt x="79" y="60"/>
                </a:cubicBezTo>
                <a:cubicBezTo>
                  <a:pt x="79" y="60"/>
                  <a:pt x="79" y="60"/>
                  <a:pt x="79" y="60"/>
                </a:cubicBezTo>
                <a:cubicBezTo>
                  <a:pt x="79" y="60"/>
                  <a:pt x="78" y="60"/>
                  <a:pt x="78" y="60"/>
                </a:cubicBezTo>
                <a:cubicBezTo>
                  <a:pt x="78" y="60"/>
                  <a:pt x="78" y="60"/>
                  <a:pt x="78" y="60"/>
                </a:cubicBezTo>
                <a:cubicBezTo>
                  <a:pt x="78" y="60"/>
                  <a:pt x="78" y="60"/>
                  <a:pt x="78" y="60"/>
                </a:cubicBezTo>
                <a:cubicBezTo>
                  <a:pt x="78" y="60"/>
                  <a:pt x="78" y="60"/>
                  <a:pt x="78" y="60"/>
                </a:cubicBezTo>
                <a:cubicBezTo>
                  <a:pt x="78" y="60"/>
                  <a:pt x="78" y="61"/>
                  <a:pt x="77" y="61"/>
                </a:cubicBezTo>
                <a:cubicBezTo>
                  <a:pt x="77" y="61"/>
                  <a:pt x="77" y="61"/>
                  <a:pt x="77" y="61"/>
                </a:cubicBezTo>
                <a:cubicBezTo>
                  <a:pt x="77" y="61"/>
                  <a:pt x="77" y="61"/>
                  <a:pt x="77" y="61"/>
                </a:cubicBezTo>
                <a:cubicBezTo>
                  <a:pt x="77" y="61"/>
                  <a:pt x="77" y="61"/>
                  <a:pt x="77" y="61"/>
                </a:cubicBezTo>
                <a:cubicBezTo>
                  <a:pt x="77" y="61"/>
                  <a:pt x="77" y="61"/>
                  <a:pt x="77" y="61"/>
                </a:cubicBezTo>
                <a:cubicBezTo>
                  <a:pt x="77" y="61"/>
                  <a:pt x="77" y="61"/>
                  <a:pt x="77" y="60"/>
                </a:cubicBezTo>
                <a:cubicBezTo>
                  <a:pt x="77" y="60"/>
                  <a:pt x="77" y="60"/>
                  <a:pt x="77" y="60"/>
                </a:cubicBezTo>
                <a:cubicBezTo>
                  <a:pt x="77" y="60"/>
                  <a:pt x="77" y="60"/>
                  <a:pt x="77" y="59"/>
                </a:cubicBezTo>
                <a:cubicBezTo>
                  <a:pt x="77" y="60"/>
                  <a:pt x="77" y="60"/>
                  <a:pt x="77" y="59"/>
                </a:cubicBezTo>
                <a:cubicBezTo>
                  <a:pt x="77" y="60"/>
                  <a:pt x="77" y="60"/>
                  <a:pt x="77" y="60"/>
                </a:cubicBezTo>
                <a:cubicBezTo>
                  <a:pt x="77" y="60"/>
                  <a:pt x="77" y="60"/>
                  <a:pt x="77" y="60"/>
                </a:cubicBezTo>
                <a:cubicBezTo>
                  <a:pt x="77" y="60"/>
                  <a:pt x="77" y="60"/>
                  <a:pt x="77" y="60"/>
                </a:cubicBezTo>
                <a:cubicBezTo>
                  <a:pt x="77" y="60"/>
                  <a:pt x="76" y="60"/>
                  <a:pt x="76" y="60"/>
                </a:cubicBezTo>
                <a:cubicBezTo>
                  <a:pt x="76" y="60"/>
                  <a:pt x="76" y="60"/>
                  <a:pt x="76" y="61"/>
                </a:cubicBezTo>
                <a:cubicBezTo>
                  <a:pt x="76" y="61"/>
                  <a:pt x="77" y="61"/>
                  <a:pt x="76" y="61"/>
                </a:cubicBezTo>
                <a:cubicBezTo>
                  <a:pt x="76" y="61"/>
                  <a:pt x="76" y="61"/>
                  <a:pt x="76" y="61"/>
                </a:cubicBezTo>
                <a:cubicBezTo>
                  <a:pt x="76" y="61"/>
                  <a:pt x="76" y="61"/>
                  <a:pt x="76" y="62"/>
                </a:cubicBezTo>
                <a:cubicBezTo>
                  <a:pt x="76" y="62"/>
                  <a:pt x="76" y="62"/>
                  <a:pt x="75" y="62"/>
                </a:cubicBezTo>
                <a:cubicBezTo>
                  <a:pt x="75" y="62"/>
                  <a:pt x="75" y="62"/>
                  <a:pt x="75" y="62"/>
                </a:cubicBezTo>
                <a:cubicBezTo>
                  <a:pt x="75" y="62"/>
                  <a:pt x="75" y="62"/>
                  <a:pt x="75" y="61"/>
                </a:cubicBezTo>
                <a:cubicBezTo>
                  <a:pt x="75" y="61"/>
                  <a:pt x="75" y="61"/>
                  <a:pt x="75" y="61"/>
                </a:cubicBezTo>
                <a:cubicBezTo>
                  <a:pt x="75" y="61"/>
                  <a:pt x="75" y="61"/>
                  <a:pt x="75" y="61"/>
                </a:cubicBezTo>
                <a:cubicBezTo>
                  <a:pt x="75" y="61"/>
                  <a:pt x="75" y="62"/>
                  <a:pt x="75" y="62"/>
                </a:cubicBezTo>
                <a:cubicBezTo>
                  <a:pt x="75" y="62"/>
                  <a:pt x="75" y="62"/>
                  <a:pt x="75" y="62"/>
                </a:cubicBezTo>
                <a:cubicBezTo>
                  <a:pt x="75" y="62"/>
                  <a:pt x="75" y="62"/>
                  <a:pt x="75" y="62"/>
                </a:cubicBezTo>
                <a:cubicBezTo>
                  <a:pt x="75" y="62"/>
                  <a:pt x="75" y="62"/>
                  <a:pt x="75" y="62"/>
                </a:cubicBezTo>
                <a:cubicBezTo>
                  <a:pt x="75" y="62"/>
                  <a:pt x="75" y="62"/>
                  <a:pt x="75" y="62"/>
                </a:cubicBezTo>
                <a:cubicBezTo>
                  <a:pt x="75" y="62"/>
                  <a:pt x="75" y="62"/>
                  <a:pt x="75" y="62"/>
                </a:cubicBezTo>
                <a:cubicBezTo>
                  <a:pt x="74" y="62"/>
                  <a:pt x="75" y="62"/>
                  <a:pt x="74" y="62"/>
                </a:cubicBezTo>
                <a:cubicBezTo>
                  <a:pt x="74" y="62"/>
                  <a:pt x="74" y="62"/>
                  <a:pt x="74" y="62"/>
                </a:cubicBezTo>
                <a:cubicBezTo>
                  <a:pt x="74" y="62"/>
                  <a:pt x="74" y="62"/>
                  <a:pt x="74" y="62"/>
                </a:cubicBezTo>
                <a:cubicBezTo>
                  <a:pt x="74" y="62"/>
                  <a:pt x="74" y="62"/>
                  <a:pt x="75" y="62"/>
                </a:cubicBezTo>
                <a:cubicBezTo>
                  <a:pt x="75" y="62"/>
                  <a:pt x="75" y="63"/>
                  <a:pt x="75" y="63"/>
                </a:cubicBezTo>
                <a:cubicBezTo>
                  <a:pt x="74" y="63"/>
                  <a:pt x="74" y="63"/>
                  <a:pt x="74" y="63"/>
                </a:cubicBezTo>
                <a:cubicBezTo>
                  <a:pt x="74" y="63"/>
                  <a:pt x="74" y="63"/>
                  <a:pt x="73" y="63"/>
                </a:cubicBezTo>
                <a:cubicBezTo>
                  <a:pt x="73" y="63"/>
                  <a:pt x="73" y="63"/>
                  <a:pt x="73" y="63"/>
                </a:cubicBezTo>
                <a:cubicBezTo>
                  <a:pt x="73" y="64"/>
                  <a:pt x="74" y="63"/>
                  <a:pt x="74" y="64"/>
                </a:cubicBezTo>
                <a:cubicBezTo>
                  <a:pt x="74" y="64"/>
                  <a:pt x="74" y="64"/>
                  <a:pt x="74" y="64"/>
                </a:cubicBezTo>
                <a:cubicBezTo>
                  <a:pt x="74" y="64"/>
                  <a:pt x="74" y="64"/>
                  <a:pt x="74" y="64"/>
                </a:cubicBezTo>
                <a:cubicBezTo>
                  <a:pt x="74" y="64"/>
                  <a:pt x="74" y="64"/>
                  <a:pt x="74" y="64"/>
                </a:cubicBezTo>
                <a:cubicBezTo>
                  <a:pt x="74" y="64"/>
                  <a:pt x="74" y="64"/>
                  <a:pt x="74" y="64"/>
                </a:cubicBezTo>
                <a:cubicBezTo>
                  <a:pt x="74" y="64"/>
                  <a:pt x="74" y="64"/>
                  <a:pt x="74" y="65"/>
                </a:cubicBezTo>
                <a:cubicBezTo>
                  <a:pt x="74" y="65"/>
                  <a:pt x="74" y="65"/>
                  <a:pt x="74" y="65"/>
                </a:cubicBezTo>
                <a:cubicBezTo>
                  <a:pt x="74" y="65"/>
                  <a:pt x="74" y="65"/>
                  <a:pt x="73" y="65"/>
                </a:cubicBezTo>
                <a:cubicBezTo>
                  <a:pt x="73" y="65"/>
                  <a:pt x="73" y="65"/>
                  <a:pt x="73" y="65"/>
                </a:cubicBezTo>
                <a:cubicBezTo>
                  <a:pt x="73" y="65"/>
                  <a:pt x="73" y="65"/>
                  <a:pt x="74" y="65"/>
                </a:cubicBezTo>
                <a:cubicBezTo>
                  <a:pt x="74" y="65"/>
                  <a:pt x="74" y="65"/>
                  <a:pt x="74" y="65"/>
                </a:cubicBezTo>
                <a:cubicBezTo>
                  <a:pt x="74" y="65"/>
                  <a:pt x="74" y="65"/>
                  <a:pt x="74" y="65"/>
                </a:cubicBezTo>
                <a:cubicBezTo>
                  <a:pt x="74" y="65"/>
                  <a:pt x="74" y="66"/>
                  <a:pt x="74" y="66"/>
                </a:cubicBezTo>
                <a:cubicBezTo>
                  <a:pt x="74" y="66"/>
                  <a:pt x="75" y="66"/>
                  <a:pt x="75" y="66"/>
                </a:cubicBezTo>
                <a:cubicBezTo>
                  <a:pt x="74" y="66"/>
                  <a:pt x="74" y="66"/>
                  <a:pt x="74" y="66"/>
                </a:cubicBezTo>
                <a:cubicBezTo>
                  <a:pt x="74" y="66"/>
                  <a:pt x="74" y="66"/>
                  <a:pt x="74" y="66"/>
                </a:cubicBezTo>
                <a:cubicBezTo>
                  <a:pt x="73" y="66"/>
                  <a:pt x="73" y="66"/>
                  <a:pt x="73" y="66"/>
                </a:cubicBezTo>
                <a:cubicBezTo>
                  <a:pt x="73" y="66"/>
                  <a:pt x="73" y="66"/>
                  <a:pt x="73" y="66"/>
                </a:cubicBezTo>
                <a:cubicBezTo>
                  <a:pt x="73" y="66"/>
                  <a:pt x="73" y="66"/>
                  <a:pt x="73" y="66"/>
                </a:cubicBezTo>
                <a:cubicBezTo>
                  <a:pt x="73" y="66"/>
                  <a:pt x="73" y="66"/>
                  <a:pt x="74" y="66"/>
                </a:cubicBezTo>
                <a:cubicBezTo>
                  <a:pt x="74" y="66"/>
                  <a:pt x="74" y="66"/>
                  <a:pt x="74" y="66"/>
                </a:cubicBezTo>
                <a:cubicBezTo>
                  <a:pt x="74" y="66"/>
                  <a:pt x="74" y="66"/>
                  <a:pt x="74" y="66"/>
                </a:cubicBezTo>
                <a:cubicBezTo>
                  <a:pt x="74" y="66"/>
                  <a:pt x="74" y="66"/>
                  <a:pt x="74" y="67"/>
                </a:cubicBezTo>
                <a:cubicBezTo>
                  <a:pt x="74" y="67"/>
                  <a:pt x="74" y="67"/>
                  <a:pt x="74" y="67"/>
                </a:cubicBezTo>
                <a:cubicBezTo>
                  <a:pt x="74" y="67"/>
                  <a:pt x="74" y="67"/>
                  <a:pt x="73" y="67"/>
                </a:cubicBezTo>
                <a:cubicBezTo>
                  <a:pt x="73" y="67"/>
                  <a:pt x="73" y="67"/>
                  <a:pt x="73" y="67"/>
                </a:cubicBezTo>
                <a:cubicBezTo>
                  <a:pt x="73" y="67"/>
                  <a:pt x="74" y="67"/>
                  <a:pt x="74" y="67"/>
                </a:cubicBezTo>
                <a:cubicBezTo>
                  <a:pt x="74" y="67"/>
                  <a:pt x="74" y="67"/>
                  <a:pt x="74" y="67"/>
                </a:cubicBezTo>
                <a:cubicBezTo>
                  <a:pt x="73" y="67"/>
                  <a:pt x="73" y="67"/>
                  <a:pt x="73" y="67"/>
                </a:cubicBezTo>
                <a:cubicBezTo>
                  <a:pt x="73" y="67"/>
                  <a:pt x="73" y="67"/>
                  <a:pt x="73" y="67"/>
                </a:cubicBezTo>
                <a:cubicBezTo>
                  <a:pt x="73" y="67"/>
                  <a:pt x="73" y="67"/>
                  <a:pt x="74" y="67"/>
                </a:cubicBezTo>
                <a:cubicBezTo>
                  <a:pt x="74" y="67"/>
                  <a:pt x="74" y="67"/>
                  <a:pt x="74" y="67"/>
                </a:cubicBezTo>
                <a:cubicBezTo>
                  <a:pt x="74" y="68"/>
                  <a:pt x="74" y="68"/>
                  <a:pt x="74" y="68"/>
                </a:cubicBezTo>
                <a:cubicBezTo>
                  <a:pt x="73" y="68"/>
                  <a:pt x="73" y="67"/>
                  <a:pt x="73" y="67"/>
                </a:cubicBezTo>
                <a:cubicBezTo>
                  <a:pt x="73" y="67"/>
                  <a:pt x="73" y="67"/>
                  <a:pt x="73" y="67"/>
                </a:cubicBezTo>
                <a:cubicBezTo>
                  <a:pt x="73" y="68"/>
                  <a:pt x="73" y="68"/>
                  <a:pt x="73" y="68"/>
                </a:cubicBezTo>
                <a:cubicBezTo>
                  <a:pt x="73" y="68"/>
                  <a:pt x="73" y="68"/>
                  <a:pt x="73" y="68"/>
                </a:cubicBezTo>
                <a:cubicBezTo>
                  <a:pt x="73" y="68"/>
                  <a:pt x="73" y="68"/>
                  <a:pt x="73" y="68"/>
                </a:cubicBezTo>
                <a:cubicBezTo>
                  <a:pt x="73" y="68"/>
                  <a:pt x="73" y="68"/>
                  <a:pt x="73" y="68"/>
                </a:cubicBezTo>
                <a:cubicBezTo>
                  <a:pt x="72" y="68"/>
                  <a:pt x="72" y="69"/>
                  <a:pt x="72" y="69"/>
                </a:cubicBezTo>
                <a:cubicBezTo>
                  <a:pt x="72" y="69"/>
                  <a:pt x="72" y="69"/>
                  <a:pt x="72" y="69"/>
                </a:cubicBezTo>
                <a:cubicBezTo>
                  <a:pt x="72" y="69"/>
                  <a:pt x="73" y="69"/>
                  <a:pt x="73" y="69"/>
                </a:cubicBezTo>
                <a:cubicBezTo>
                  <a:pt x="73" y="69"/>
                  <a:pt x="73" y="69"/>
                  <a:pt x="73" y="69"/>
                </a:cubicBezTo>
                <a:cubicBezTo>
                  <a:pt x="73" y="69"/>
                  <a:pt x="73" y="69"/>
                  <a:pt x="73" y="69"/>
                </a:cubicBezTo>
                <a:cubicBezTo>
                  <a:pt x="73" y="69"/>
                  <a:pt x="72" y="69"/>
                  <a:pt x="72" y="69"/>
                </a:cubicBezTo>
                <a:cubicBezTo>
                  <a:pt x="72" y="69"/>
                  <a:pt x="72" y="69"/>
                  <a:pt x="73" y="70"/>
                </a:cubicBezTo>
                <a:cubicBezTo>
                  <a:pt x="73" y="70"/>
                  <a:pt x="73" y="70"/>
                  <a:pt x="73" y="70"/>
                </a:cubicBezTo>
                <a:cubicBezTo>
                  <a:pt x="73" y="70"/>
                  <a:pt x="73" y="71"/>
                  <a:pt x="73" y="71"/>
                </a:cubicBezTo>
                <a:cubicBezTo>
                  <a:pt x="73" y="71"/>
                  <a:pt x="73" y="71"/>
                  <a:pt x="73" y="71"/>
                </a:cubicBezTo>
                <a:cubicBezTo>
                  <a:pt x="73" y="71"/>
                  <a:pt x="73" y="71"/>
                  <a:pt x="73" y="71"/>
                </a:cubicBezTo>
                <a:cubicBezTo>
                  <a:pt x="73" y="71"/>
                  <a:pt x="73" y="71"/>
                  <a:pt x="73" y="71"/>
                </a:cubicBezTo>
                <a:cubicBezTo>
                  <a:pt x="73" y="71"/>
                  <a:pt x="73" y="71"/>
                  <a:pt x="73" y="71"/>
                </a:cubicBezTo>
                <a:cubicBezTo>
                  <a:pt x="73" y="71"/>
                  <a:pt x="73" y="72"/>
                  <a:pt x="73" y="72"/>
                </a:cubicBezTo>
                <a:cubicBezTo>
                  <a:pt x="73" y="72"/>
                  <a:pt x="73" y="72"/>
                  <a:pt x="73" y="72"/>
                </a:cubicBezTo>
                <a:cubicBezTo>
                  <a:pt x="72" y="72"/>
                  <a:pt x="72" y="72"/>
                  <a:pt x="72" y="72"/>
                </a:cubicBezTo>
                <a:cubicBezTo>
                  <a:pt x="72" y="72"/>
                  <a:pt x="72" y="72"/>
                  <a:pt x="72" y="72"/>
                </a:cubicBezTo>
                <a:cubicBezTo>
                  <a:pt x="72" y="72"/>
                  <a:pt x="72" y="72"/>
                  <a:pt x="73" y="72"/>
                </a:cubicBezTo>
                <a:cubicBezTo>
                  <a:pt x="73" y="72"/>
                  <a:pt x="73" y="72"/>
                  <a:pt x="73" y="72"/>
                </a:cubicBezTo>
                <a:cubicBezTo>
                  <a:pt x="72" y="72"/>
                  <a:pt x="73" y="72"/>
                  <a:pt x="72" y="73"/>
                </a:cubicBezTo>
                <a:cubicBezTo>
                  <a:pt x="72" y="73"/>
                  <a:pt x="72" y="73"/>
                  <a:pt x="72" y="73"/>
                </a:cubicBezTo>
                <a:cubicBezTo>
                  <a:pt x="72" y="73"/>
                  <a:pt x="72" y="73"/>
                  <a:pt x="72" y="73"/>
                </a:cubicBezTo>
                <a:cubicBezTo>
                  <a:pt x="72" y="73"/>
                  <a:pt x="72" y="73"/>
                  <a:pt x="72" y="73"/>
                </a:cubicBezTo>
                <a:cubicBezTo>
                  <a:pt x="72" y="73"/>
                  <a:pt x="72" y="73"/>
                  <a:pt x="72" y="73"/>
                </a:cubicBezTo>
                <a:cubicBezTo>
                  <a:pt x="72" y="73"/>
                  <a:pt x="72" y="73"/>
                  <a:pt x="72" y="73"/>
                </a:cubicBezTo>
                <a:cubicBezTo>
                  <a:pt x="72" y="73"/>
                  <a:pt x="72" y="73"/>
                  <a:pt x="73" y="73"/>
                </a:cubicBezTo>
                <a:cubicBezTo>
                  <a:pt x="73" y="73"/>
                  <a:pt x="73" y="73"/>
                  <a:pt x="73" y="73"/>
                </a:cubicBezTo>
                <a:cubicBezTo>
                  <a:pt x="73" y="73"/>
                  <a:pt x="72" y="74"/>
                  <a:pt x="71" y="74"/>
                </a:cubicBezTo>
                <a:cubicBezTo>
                  <a:pt x="71" y="74"/>
                  <a:pt x="72" y="74"/>
                  <a:pt x="72" y="74"/>
                </a:cubicBezTo>
                <a:cubicBezTo>
                  <a:pt x="72" y="74"/>
                  <a:pt x="72" y="74"/>
                  <a:pt x="72" y="74"/>
                </a:cubicBezTo>
                <a:cubicBezTo>
                  <a:pt x="72" y="74"/>
                  <a:pt x="73" y="74"/>
                  <a:pt x="72" y="74"/>
                </a:cubicBezTo>
                <a:cubicBezTo>
                  <a:pt x="72" y="74"/>
                  <a:pt x="72" y="74"/>
                  <a:pt x="72" y="74"/>
                </a:cubicBezTo>
                <a:cubicBezTo>
                  <a:pt x="72" y="74"/>
                  <a:pt x="72" y="74"/>
                  <a:pt x="72" y="74"/>
                </a:cubicBezTo>
                <a:cubicBezTo>
                  <a:pt x="72" y="74"/>
                  <a:pt x="72" y="74"/>
                  <a:pt x="71" y="74"/>
                </a:cubicBezTo>
                <a:cubicBezTo>
                  <a:pt x="71" y="74"/>
                  <a:pt x="71" y="74"/>
                  <a:pt x="71" y="74"/>
                </a:cubicBezTo>
                <a:cubicBezTo>
                  <a:pt x="70" y="74"/>
                  <a:pt x="70" y="75"/>
                  <a:pt x="70" y="75"/>
                </a:cubicBezTo>
                <a:cubicBezTo>
                  <a:pt x="70" y="75"/>
                  <a:pt x="70" y="75"/>
                  <a:pt x="70" y="75"/>
                </a:cubicBezTo>
                <a:cubicBezTo>
                  <a:pt x="70" y="75"/>
                  <a:pt x="70" y="75"/>
                  <a:pt x="70" y="75"/>
                </a:cubicBezTo>
                <a:cubicBezTo>
                  <a:pt x="69" y="75"/>
                  <a:pt x="69" y="75"/>
                  <a:pt x="69" y="75"/>
                </a:cubicBezTo>
                <a:cubicBezTo>
                  <a:pt x="69" y="75"/>
                  <a:pt x="70" y="74"/>
                  <a:pt x="69" y="74"/>
                </a:cubicBezTo>
                <a:cubicBezTo>
                  <a:pt x="69" y="74"/>
                  <a:pt x="69" y="74"/>
                  <a:pt x="69" y="74"/>
                </a:cubicBezTo>
                <a:cubicBezTo>
                  <a:pt x="69" y="74"/>
                  <a:pt x="69" y="74"/>
                  <a:pt x="70" y="74"/>
                </a:cubicBezTo>
                <a:cubicBezTo>
                  <a:pt x="69" y="74"/>
                  <a:pt x="69" y="74"/>
                  <a:pt x="69" y="74"/>
                </a:cubicBezTo>
                <a:cubicBezTo>
                  <a:pt x="69" y="74"/>
                  <a:pt x="69" y="74"/>
                  <a:pt x="69" y="74"/>
                </a:cubicBezTo>
                <a:cubicBezTo>
                  <a:pt x="69" y="74"/>
                  <a:pt x="69" y="74"/>
                  <a:pt x="69" y="74"/>
                </a:cubicBezTo>
                <a:cubicBezTo>
                  <a:pt x="69" y="74"/>
                  <a:pt x="69" y="74"/>
                  <a:pt x="69" y="74"/>
                </a:cubicBezTo>
                <a:cubicBezTo>
                  <a:pt x="68" y="74"/>
                  <a:pt x="69" y="74"/>
                  <a:pt x="68" y="74"/>
                </a:cubicBezTo>
                <a:cubicBezTo>
                  <a:pt x="68" y="74"/>
                  <a:pt x="68" y="74"/>
                  <a:pt x="68" y="74"/>
                </a:cubicBezTo>
                <a:cubicBezTo>
                  <a:pt x="68" y="74"/>
                  <a:pt x="68" y="74"/>
                  <a:pt x="68" y="74"/>
                </a:cubicBezTo>
                <a:cubicBezTo>
                  <a:pt x="68" y="74"/>
                  <a:pt x="68" y="74"/>
                  <a:pt x="68" y="74"/>
                </a:cubicBezTo>
                <a:cubicBezTo>
                  <a:pt x="68" y="74"/>
                  <a:pt x="68" y="74"/>
                  <a:pt x="68" y="74"/>
                </a:cubicBezTo>
                <a:cubicBezTo>
                  <a:pt x="68" y="74"/>
                  <a:pt x="68" y="74"/>
                  <a:pt x="68" y="74"/>
                </a:cubicBezTo>
                <a:cubicBezTo>
                  <a:pt x="68" y="74"/>
                  <a:pt x="68" y="73"/>
                  <a:pt x="68" y="73"/>
                </a:cubicBezTo>
                <a:cubicBezTo>
                  <a:pt x="68" y="73"/>
                  <a:pt x="69" y="73"/>
                  <a:pt x="69" y="73"/>
                </a:cubicBezTo>
                <a:cubicBezTo>
                  <a:pt x="69" y="73"/>
                  <a:pt x="68" y="73"/>
                  <a:pt x="68" y="73"/>
                </a:cubicBezTo>
                <a:cubicBezTo>
                  <a:pt x="68" y="73"/>
                  <a:pt x="68" y="73"/>
                  <a:pt x="68" y="73"/>
                </a:cubicBezTo>
                <a:cubicBezTo>
                  <a:pt x="68" y="73"/>
                  <a:pt x="68" y="73"/>
                  <a:pt x="68" y="73"/>
                </a:cubicBezTo>
                <a:cubicBezTo>
                  <a:pt x="68" y="73"/>
                  <a:pt x="68" y="73"/>
                  <a:pt x="68" y="73"/>
                </a:cubicBezTo>
                <a:cubicBezTo>
                  <a:pt x="68" y="73"/>
                  <a:pt x="67" y="73"/>
                  <a:pt x="67" y="73"/>
                </a:cubicBezTo>
                <a:cubicBezTo>
                  <a:pt x="67" y="73"/>
                  <a:pt x="68" y="73"/>
                  <a:pt x="68" y="73"/>
                </a:cubicBezTo>
                <a:cubicBezTo>
                  <a:pt x="68" y="73"/>
                  <a:pt x="68" y="73"/>
                  <a:pt x="68" y="73"/>
                </a:cubicBezTo>
                <a:cubicBezTo>
                  <a:pt x="68" y="73"/>
                  <a:pt x="68" y="72"/>
                  <a:pt x="67" y="72"/>
                </a:cubicBezTo>
                <a:cubicBezTo>
                  <a:pt x="67" y="72"/>
                  <a:pt x="67" y="73"/>
                  <a:pt x="67" y="73"/>
                </a:cubicBezTo>
                <a:cubicBezTo>
                  <a:pt x="67" y="73"/>
                  <a:pt x="67" y="73"/>
                  <a:pt x="67" y="73"/>
                </a:cubicBezTo>
                <a:cubicBezTo>
                  <a:pt x="67" y="73"/>
                  <a:pt x="67" y="73"/>
                  <a:pt x="66" y="73"/>
                </a:cubicBezTo>
                <a:cubicBezTo>
                  <a:pt x="66" y="73"/>
                  <a:pt x="66" y="73"/>
                  <a:pt x="66" y="73"/>
                </a:cubicBezTo>
                <a:cubicBezTo>
                  <a:pt x="66" y="73"/>
                  <a:pt x="66" y="73"/>
                  <a:pt x="66" y="73"/>
                </a:cubicBezTo>
                <a:cubicBezTo>
                  <a:pt x="66" y="73"/>
                  <a:pt x="66" y="73"/>
                  <a:pt x="66" y="73"/>
                </a:cubicBezTo>
                <a:cubicBezTo>
                  <a:pt x="66" y="73"/>
                  <a:pt x="66" y="73"/>
                  <a:pt x="66" y="73"/>
                </a:cubicBezTo>
                <a:cubicBezTo>
                  <a:pt x="66" y="73"/>
                  <a:pt x="66" y="73"/>
                  <a:pt x="66" y="73"/>
                </a:cubicBezTo>
                <a:cubicBezTo>
                  <a:pt x="66" y="73"/>
                  <a:pt x="66" y="73"/>
                  <a:pt x="66" y="73"/>
                </a:cubicBezTo>
                <a:cubicBezTo>
                  <a:pt x="66" y="73"/>
                  <a:pt x="66" y="73"/>
                  <a:pt x="65" y="73"/>
                </a:cubicBezTo>
                <a:cubicBezTo>
                  <a:pt x="65" y="73"/>
                  <a:pt x="65" y="74"/>
                  <a:pt x="65" y="74"/>
                </a:cubicBezTo>
                <a:cubicBezTo>
                  <a:pt x="65" y="74"/>
                  <a:pt x="65" y="74"/>
                  <a:pt x="65" y="74"/>
                </a:cubicBezTo>
                <a:cubicBezTo>
                  <a:pt x="65" y="74"/>
                  <a:pt x="65" y="74"/>
                  <a:pt x="65" y="74"/>
                </a:cubicBezTo>
                <a:cubicBezTo>
                  <a:pt x="65" y="74"/>
                  <a:pt x="64" y="74"/>
                  <a:pt x="64" y="74"/>
                </a:cubicBezTo>
                <a:cubicBezTo>
                  <a:pt x="64" y="74"/>
                  <a:pt x="65" y="74"/>
                  <a:pt x="65" y="73"/>
                </a:cubicBezTo>
                <a:cubicBezTo>
                  <a:pt x="65" y="73"/>
                  <a:pt x="64" y="73"/>
                  <a:pt x="64" y="73"/>
                </a:cubicBezTo>
                <a:cubicBezTo>
                  <a:pt x="64" y="73"/>
                  <a:pt x="64" y="73"/>
                  <a:pt x="64" y="73"/>
                </a:cubicBezTo>
                <a:cubicBezTo>
                  <a:pt x="64" y="73"/>
                  <a:pt x="64" y="73"/>
                  <a:pt x="64" y="73"/>
                </a:cubicBezTo>
                <a:cubicBezTo>
                  <a:pt x="64" y="73"/>
                  <a:pt x="64" y="73"/>
                  <a:pt x="64" y="73"/>
                </a:cubicBezTo>
                <a:cubicBezTo>
                  <a:pt x="64" y="73"/>
                  <a:pt x="64" y="73"/>
                  <a:pt x="64" y="73"/>
                </a:cubicBezTo>
                <a:cubicBezTo>
                  <a:pt x="64" y="73"/>
                  <a:pt x="63" y="73"/>
                  <a:pt x="63" y="73"/>
                </a:cubicBezTo>
                <a:cubicBezTo>
                  <a:pt x="63" y="73"/>
                  <a:pt x="63" y="72"/>
                  <a:pt x="63" y="72"/>
                </a:cubicBezTo>
                <a:cubicBezTo>
                  <a:pt x="63" y="72"/>
                  <a:pt x="63" y="72"/>
                  <a:pt x="63" y="72"/>
                </a:cubicBezTo>
                <a:cubicBezTo>
                  <a:pt x="63" y="72"/>
                  <a:pt x="63" y="72"/>
                  <a:pt x="63" y="72"/>
                </a:cubicBezTo>
                <a:cubicBezTo>
                  <a:pt x="63" y="73"/>
                  <a:pt x="63" y="72"/>
                  <a:pt x="63" y="72"/>
                </a:cubicBezTo>
                <a:cubicBezTo>
                  <a:pt x="63" y="72"/>
                  <a:pt x="63" y="73"/>
                  <a:pt x="63" y="73"/>
                </a:cubicBezTo>
                <a:cubicBezTo>
                  <a:pt x="62" y="73"/>
                  <a:pt x="62" y="73"/>
                  <a:pt x="62" y="72"/>
                </a:cubicBezTo>
                <a:cubicBezTo>
                  <a:pt x="62" y="72"/>
                  <a:pt x="62" y="72"/>
                  <a:pt x="62" y="72"/>
                </a:cubicBezTo>
                <a:cubicBezTo>
                  <a:pt x="62" y="72"/>
                  <a:pt x="62" y="72"/>
                  <a:pt x="62" y="72"/>
                </a:cubicBezTo>
                <a:cubicBezTo>
                  <a:pt x="62" y="72"/>
                  <a:pt x="63" y="72"/>
                  <a:pt x="62" y="71"/>
                </a:cubicBezTo>
                <a:cubicBezTo>
                  <a:pt x="62" y="72"/>
                  <a:pt x="62" y="72"/>
                  <a:pt x="61" y="72"/>
                </a:cubicBezTo>
                <a:cubicBezTo>
                  <a:pt x="62" y="72"/>
                  <a:pt x="62" y="72"/>
                  <a:pt x="62" y="71"/>
                </a:cubicBezTo>
                <a:cubicBezTo>
                  <a:pt x="62" y="71"/>
                  <a:pt x="62" y="71"/>
                  <a:pt x="62" y="71"/>
                </a:cubicBezTo>
                <a:cubicBezTo>
                  <a:pt x="62" y="71"/>
                  <a:pt x="62" y="71"/>
                  <a:pt x="62" y="71"/>
                </a:cubicBezTo>
                <a:cubicBezTo>
                  <a:pt x="62" y="71"/>
                  <a:pt x="62" y="71"/>
                  <a:pt x="62" y="72"/>
                </a:cubicBezTo>
                <a:cubicBezTo>
                  <a:pt x="61" y="71"/>
                  <a:pt x="61" y="71"/>
                  <a:pt x="61" y="71"/>
                </a:cubicBezTo>
                <a:cubicBezTo>
                  <a:pt x="61" y="71"/>
                  <a:pt x="61" y="71"/>
                  <a:pt x="61" y="71"/>
                </a:cubicBezTo>
                <a:cubicBezTo>
                  <a:pt x="62" y="71"/>
                  <a:pt x="62" y="71"/>
                  <a:pt x="62" y="71"/>
                </a:cubicBezTo>
                <a:cubicBezTo>
                  <a:pt x="62" y="71"/>
                  <a:pt x="62" y="71"/>
                  <a:pt x="62" y="71"/>
                </a:cubicBezTo>
                <a:cubicBezTo>
                  <a:pt x="61" y="71"/>
                  <a:pt x="61" y="71"/>
                  <a:pt x="61" y="71"/>
                </a:cubicBezTo>
                <a:cubicBezTo>
                  <a:pt x="61" y="71"/>
                  <a:pt x="61" y="71"/>
                  <a:pt x="60" y="71"/>
                </a:cubicBezTo>
                <a:cubicBezTo>
                  <a:pt x="60" y="71"/>
                  <a:pt x="60" y="71"/>
                  <a:pt x="60" y="70"/>
                </a:cubicBezTo>
                <a:cubicBezTo>
                  <a:pt x="60" y="70"/>
                  <a:pt x="60" y="70"/>
                  <a:pt x="61" y="70"/>
                </a:cubicBezTo>
                <a:cubicBezTo>
                  <a:pt x="61" y="69"/>
                  <a:pt x="61" y="69"/>
                  <a:pt x="61" y="69"/>
                </a:cubicBezTo>
                <a:cubicBezTo>
                  <a:pt x="61" y="69"/>
                  <a:pt x="61" y="69"/>
                  <a:pt x="61" y="69"/>
                </a:cubicBezTo>
                <a:cubicBezTo>
                  <a:pt x="60" y="69"/>
                  <a:pt x="60" y="70"/>
                  <a:pt x="60" y="70"/>
                </a:cubicBezTo>
                <a:cubicBezTo>
                  <a:pt x="60" y="70"/>
                  <a:pt x="60" y="70"/>
                  <a:pt x="60" y="70"/>
                </a:cubicBezTo>
                <a:cubicBezTo>
                  <a:pt x="60" y="70"/>
                  <a:pt x="60" y="70"/>
                  <a:pt x="60" y="69"/>
                </a:cubicBezTo>
                <a:cubicBezTo>
                  <a:pt x="60" y="69"/>
                  <a:pt x="60" y="69"/>
                  <a:pt x="60" y="69"/>
                </a:cubicBezTo>
                <a:cubicBezTo>
                  <a:pt x="60" y="69"/>
                  <a:pt x="60" y="70"/>
                  <a:pt x="60" y="70"/>
                </a:cubicBezTo>
                <a:cubicBezTo>
                  <a:pt x="59" y="69"/>
                  <a:pt x="60" y="69"/>
                  <a:pt x="60" y="69"/>
                </a:cubicBezTo>
                <a:cubicBezTo>
                  <a:pt x="60" y="69"/>
                  <a:pt x="60" y="69"/>
                  <a:pt x="59" y="69"/>
                </a:cubicBezTo>
                <a:cubicBezTo>
                  <a:pt x="59" y="69"/>
                  <a:pt x="59" y="69"/>
                  <a:pt x="59" y="69"/>
                </a:cubicBezTo>
                <a:cubicBezTo>
                  <a:pt x="59" y="69"/>
                  <a:pt x="59" y="69"/>
                  <a:pt x="59" y="69"/>
                </a:cubicBezTo>
                <a:cubicBezTo>
                  <a:pt x="59" y="68"/>
                  <a:pt x="59" y="68"/>
                  <a:pt x="60" y="68"/>
                </a:cubicBezTo>
                <a:cubicBezTo>
                  <a:pt x="59" y="68"/>
                  <a:pt x="59" y="68"/>
                  <a:pt x="59" y="68"/>
                </a:cubicBezTo>
                <a:cubicBezTo>
                  <a:pt x="59" y="68"/>
                  <a:pt x="59" y="68"/>
                  <a:pt x="58" y="68"/>
                </a:cubicBezTo>
                <a:cubicBezTo>
                  <a:pt x="58" y="68"/>
                  <a:pt x="58" y="68"/>
                  <a:pt x="58" y="68"/>
                </a:cubicBezTo>
                <a:cubicBezTo>
                  <a:pt x="58" y="68"/>
                  <a:pt x="58" y="68"/>
                  <a:pt x="58" y="68"/>
                </a:cubicBezTo>
                <a:cubicBezTo>
                  <a:pt x="58" y="68"/>
                  <a:pt x="58" y="68"/>
                  <a:pt x="58" y="68"/>
                </a:cubicBezTo>
                <a:cubicBezTo>
                  <a:pt x="58" y="68"/>
                  <a:pt x="58" y="68"/>
                  <a:pt x="58" y="68"/>
                </a:cubicBezTo>
                <a:cubicBezTo>
                  <a:pt x="58" y="68"/>
                  <a:pt x="58" y="68"/>
                  <a:pt x="58" y="68"/>
                </a:cubicBezTo>
                <a:cubicBezTo>
                  <a:pt x="58" y="68"/>
                  <a:pt x="58" y="67"/>
                  <a:pt x="58" y="67"/>
                </a:cubicBezTo>
                <a:cubicBezTo>
                  <a:pt x="58" y="67"/>
                  <a:pt x="58" y="67"/>
                  <a:pt x="59" y="67"/>
                </a:cubicBezTo>
                <a:cubicBezTo>
                  <a:pt x="59" y="67"/>
                  <a:pt x="59" y="67"/>
                  <a:pt x="60" y="67"/>
                </a:cubicBezTo>
                <a:cubicBezTo>
                  <a:pt x="60" y="67"/>
                  <a:pt x="60" y="67"/>
                  <a:pt x="60" y="67"/>
                </a:cubicBezTo>
                <a:cubicBezTo>
                  <a:pt x="60" y="67"/>
                  <a:pt x="60" y="67"/>
                  <a:pt x="60" y="66"/>
                </a:cubicBezTo>
                <a:cubicBezTo>
                  <a:pt x="60" y="67"/>
                  <a:pt x="60" y="67"/>
                  <a:pt x="60" y="67"/>
                </a:cubicBezTo>
                <a:cubicBezTo>
                  <a:pt x="59" y="67"/>
                  <a:pt x="59" y="67"/>
                  <a:pt x="59" y="67"/>
                </a:cubicBezTo>
                <a:cubicBezTo>
                  <a:pt x="58" y="67"/>
                  <a:pt x="58" y="67"/>
                  <a:pt x="58" y="67"/>
                </a:cubicBezTo>
                <a:cubicBezTo>
                  <a:pt x="58" y="67"/>
                  <a:pt x="58" y="67"/>
                  <a:pt x="58" y="67"/>
                </a:cubicBezTo>
                <a:cubicBezTo>
                  <a:pt x="58" y="67"/>
                  <a:pt x="59" y="67"/>
                  <a:pt x="59" y="66"/>
                </a:cubicBezTo>
                <a:cubicBezTo>
                  <a:pt x="59" y="66"/>
                  <a:pt x="59" y="66"/>
                  <a:pt x="59" y="66"/>
                </a:cubicBezTo>
                <a:cubicBezTo>
                  <a:pt x="59" y="66"/>
                  <a:pt x="59" y="66"/>
                  <a:pt x="59" y="66"/>
                </a:cubicBezTo>
                <a:cubicBezTo>
                  <a:pt x="59" y="66"/>
                  <a:pt x="59" y="66"/>
                  <a:pt x="59" y="66"/>
                </a:cubicBezTo>
                <a:cubicBezTo>
                  <a:pt x="59" y="66"/>
                  <a:pt x="59" y="66"/>
                  <a:pt x="60" y="66"/>
                </a:cubicBezTo>
                <a:cubicBezTo>
                  <a:pt x="60" y="66"/>
                  <a:pt x="60" y="66"/>
                  <a:pt x="60" y="66"/>
                </a:cubicBezTo>
                <a:cubicBezTo>
                  <a:pt x="60" y="66"/>
                  <a:pt x="61" y="66"/>
                  <a:pt x="61" y="66"/>
                </a:cubicBezTo>
                <a:cubicBezTo>
                  <a:pt x="61" y="66"/>
                  <a:pt x="61" y="66"/>
                  <a:pt x="61" y="66"/>
                </a:cubicBezTo>
                <a:cubicBezTo>
                  <a:pt x="61" y="66"/>
                  <a:pt x="61" y="66"/>
                  <a:pt x="61" y="66"/>
                </a:cubicBezTo>
                <a:cubicBezTo>
                  <a:pt x="61" y="66"/>
                  <a:pt x="60" y="66"/>
                  <a:pt x="60" y="66"/>
                </a:cubicBezTo>
                <a:cubicBezTo>
                  <a:pt x="60" y="66"/>
                  <a:pt x="60" y="66"/>
                  <a:pt x="60" y="65"/>
                </a:cubicBezTo>
                <a:cubicBezTo>
                  <a:pt x="60" y="65"/>
                  <a:pt x="60" y="66"/>
                  <a:pt x="59" y="66"/>
                </a:cubicBezTo>
                <a:cubicBezTo>
                  <a:pt x="59" y="65"/>
                  <a:pt x="59" y="65"/>
                  <a:pt x="59" y="65"/>
                </a:cubicBezTo>
                <a:cubicBezTo>
                  <a:pt x="59" y="65"/>
                  <a:pt x="59" y="65"/>
                  <a:pt x="59" y="65"/>
                </a:cubicBezTo>
                <a:cubicBezTo>
                  <a:pt x="59" y="65"/>
                  <a:pt x="59" y="65"/>
                  <a:pt x="59" y="65"/>
                </a:cubicBezTo>
                <a:cubicBezTo>
                  <a:pt x="59" y="65"/>
                  <a:pt x="59" y="65"/>
                  <a:pt x="59" y="65"/>
                </a:cubicBezTo>
                <a:cubicBezTo>
                  <a:pt x="59" y="65"/>
                  <a:pt x="59" y="65"/>
                  <a:pt x="59" y="65"/>
                </a:cubicBezTo>
                <a:cubicBezTo>
                  <a:pt x="59" y="65"/>
                  <a:pt x="59" y="66"/>
                  <a:pt x="59" y="66"/>
                </a:cubicBezTo>
                <a:cubicBezTo>
                  <a:pt x="59" y="66"/>
                  <a:pt x="59" y="66"/>
                  <a:pt x="59" y="66"/>
                </a:cubicBezTo>
                <a:cubicBezTo>
                  <a:pt x="59" y="66"/>
                  <a:pt x="59" y="66"/>
                  <a:pt x="59" y="66"/>
                </a:cubicBezTo>
                <a:cubicBezTo>
                  <a:pt x="59" y="66"/>
                  <a:pt x="59" y="66"/>
                  <a:pt x="58" y="66"/>
                </a:cubicBezTo>
                <a:cubicBezTo>
                  <a:pt x="58" y="66"/>
                  <a:pt x="58" y="66"/>
                  <a:pt x="58" y="66"/>
                </a:cubicBezTo>
                <a:cubicBezTo>
                  <a:pt x="58" y="66"/>
                  <a:pt x="58" y="66"/>
                  <a:pt x="58" y="66"/>
                </a:cubicBezTo>
                <a:cubicBezTo>
                  <a:pt x="58" y="66"/>
                  <a:pt x="58" y="66"/>
                  <a:pt x="58" y="66"/>
                </a:cubicBezTo>
                <a:cubicBezTo>
                  <a:pt x="58" y="66"/>
                  <a:pt x="58" y="67"/>
                  <a:pt x="58" y="67"/>
                </a:cubicBezTo>
                <a:cubicBezTo>
                  <a:pt x="58" y="67"/>
                  <a:pt x="57" y="67"/>
                  <a:pt x="57" y="67"/>
                </a:cubicBezTo>
                <a:cubicBezTo>
                  <a:pt x="57" y="67"/>
                  <a:pt x="57" y="67"/>
                  <a:pt x="57" y="67"/>
                </a:cubicBezTo>
                <a:cubicBezTo>
                  <a:pt x="57" y="67"/>
                  <a:pt x="57" y="67"/>
                  <a:pt x="57" y="66"/>
                </a:cubicBezTo>
                <a:cubicBezTo>
                  <a:pt x="57" y="66"/>
                  <a:pt x="57" y="66"/>
                  <a:pt x="58" y="65"/>
                </a:cubicBezTo>
                <a:cubicBezTo>
                  <a:pt x="58" y="65"/>
                  <a:pt x="58" y="65"/>
                  <a:pt x="58" y="65"/>
                </a:cubicBezTo>
                <a:cubicBezTo>
                  <a:pt x="57" y="65"/>
                  <a:pt x="57" y="65"/>
                  <a:pt x="57" y="65"/>
                </a:cubicBezTo>
                <a:cubicBezTo>
                  <a:pt x="57" y="65"/>
                  <a:pt x="57" y="65"/>
                  <a:pt x="57" y="65"/>
                </a:cubicBezTo>
                <a:cubicBezTo>
                  <a:pt x="57" y="65"/>
                  <a:pt x="57" y="65"/>
                  <a:pt x="57" y="65"/>
                </a:cubicBezTo>
                <a:cubicBezTo>
                  <a:pt x="57" y="65"/>
                  <a:pt x="57" y="65"/>
                  <a:pt x="57" y="65"/>
                </a:cubicBezTo>
                <a:cubicBezTo>
                  <a:pt x="57" y="65"/>
                  <a:pt x="57" y="65"/>
                  <a:pt x="57" y="65"/>
                </a:cubicBezTo>
                <a:cubicBezTo>
                  <a:pt x="57" y="65"/>
                  <a:pt x="57" y="65"/>
                  <a:pt x="57" y="65"/>
                </a:cubicBezTo>
                <a:cubicBezTo>
                  <a:pt x="57" y="64"/>
                  <a:pt x="57" y="64"/>
                  <a:pt x="57" y="64"/>
                </a:cubicBezTo>
                <a:cubicBezTo>
                  <a:pt x="57" y="64"/>
                  <a:pt x="57" y="64"/>
                  <a:pt x="57" y="64"/>
                </a:cubicBezTo>
                <a:cubicBezTo>
                  <a:pt x="57" y="64"/>
                  <a:pt x="57" y="64"/>
                  <a:pt x="57" y="64"/>
                </a:cubicBezTo>
                <a:cubicBezTo>
                  <a:pt x="57" y="64"/>
                  <a:pt x="57" y="64"/>
                  <a:pt x="57" y="64"/>
                </a:cubicBezTo>
                <a:cubicBezTo>
                  <a:pt x="57" y="64"/>
                  <a:pt x="57" y="64"/>
                  <a:pt x="57" y="64"/>
                </a:cubicBezTo>
                <a:cubicBezTo>
                  <a:pt x="57" y="64"/>
                  <a:pt x="57" y="64"/>
                  <a:pt x="57" y="64"/>
                </a:cubicBezTo>
                <a:cubicBezTo>
                  <a:pt x="57" y="64"/>
                  <a:pt x="57" y="64"/>
                  <a:pt x="56" y="64"/>
                </a:cubicBezTo>
                <a:cubicBezTo>
                  <a:pt x="56" y="64"/>
                  <a:pt x="56" y="64"/>
                  <a:pt x="56" y="64"/>
                </a:cubicBezTo>
                <a:cubicBezTo>
                  <a:pt x="56" y="64"/>
                  <a:pt x="56" y="64"/>
                  <a:pt x="56" y="64"/>
                </a:cubicBezTo>
                <a:cubicBezTo>
                  <a:pt x="56" y="64"/>
                  <a:pt x="56" y="63"/>
                  <a:pt x="56" y="63"/>
                </a:cubicBezTo>
                <a:cubicBezTo>
                  <a:pt x="56" y="63"/>
                  <a:pt x="56" y="63"/>
                  <a:pt x="55" y="63"/>
                </a:cubicBezTo>
                <a:cubicBezTo>
                  <a:pt x="55" y="63"/>
                  <a:pt x="55" y="63"/>
                  <a:pt x="55" y="63"/>
                </a:cubicBezTo>
                <a:cubicBezTo>
                  <a:pt x="55" y="63"/>
                  <a:pt x="56" y="63"/>
                  <a:pt x="56" y="63"/>
                </a:cubicBezTo>
                <a:cubicBezTo>
                  <a:pt x="56" y="63"/>
                  <a:pt x="57" y="62"/>
                  <a:pt x="57" y="62"/>
                </a:cubicBezTo>
                <a:cubicBezTo>
                  <a:pt x="57" y="62"/>
                  <a:pt x="57" y="62"/>
                  <a:pt x="57" y="62"/>
                </a:cubicBezTo>
                <a:cubicBezTo>
                  <a:pt x="57" y="62"/>
                  <a:pt x="58" y="62"/>
                  <a:pt x="58" y="62"/>
                </a:cubicBezTo>
                <a:cubicBezTo>
                  <a:pt x="58" y="62"/>
                  <a:pt x="58" y="62"/>
                  <a:pt x="58" y="62"/>
                </a:cubicBezTo>
                <a:cubicBezTo>
                  <a:pt x="58" y="61"/>
                  <a:pt x="58" y="61"/>
                  <a:pt x="58" y="61"/>
                </a:cubicBezTo>
                <a:cubicBezTo>
                  <a:pt x="59" y="61"/>
                  <a:pt x="59" y="61"/>
                  <a:pt x="60" y="61"/>
                </a:cubicBezTo>
                <a:cubicBezTo>
                  <a:pt x="60" y="61"/>
                  <a:pt x="60" y="61"/>
                  <a:pt x="60" y="61"/>
                </a:cubicBezTo>
                <a:cubicBezTo>
                  <a:pt x="60" y="61"/>
                  <a:pt x="60" y="61"/>
                  <a:pt x="60" y="61"/>
                </a:cubicBezTo>
                <a:cubicBezTo>
                  <a:pt x="59" y="61"/>
                  <a:pt x="59" y="61"/>
                  <a:pt x="59" y="61"/>
                </a:cubicBezTo>
                <a:cubicBezTo>
                  <a:pt x="59" y="61"/>
                  <a:pt x="59" y="61"/>
                  <a:pt x="59" y="61"/>
                </a:cubicBezTo>
                <a:cubicBezTo>
                  <a:pt x="59" y="61"/>
                  <a:pt x="58" y="61"/>
                  <a:pt x="58" y="61"/>
                </a:cubicBezTo>
                <a:cubicBezTo>
                  <a:pt x="58" y="61"/>
                  <a:pt x="58" y="61"/>
                  <a:pt x="58" y="61"/>
                </a:cubicBezTo>
                <a:cubicBezTo>
                  <a:pt x="58" y="61"/>
                  <a:pt x="57" y="62"/>
                  <a:pt x="57" y="62"/>
                </a:cubicBezTo>
                <a:cubicBezTo>
                  <a:pt x="57" y="62"/>
                  <a:pt x="57" y="62"/>
                  <a:pt x="57" y="62"/>
                </a:cubicBezTo>
                <a:cubicBezTo>
                  <a:pt x="57" y="62"/>
                  <a:pt x="56" y="62"/>
                  <a:pt x="56" y="63"/>
                </a:cubicBezTo>
                <a:cubicBezTo>
                  <a:pt x="56" y="63"/>
                  <a:pt x="56" y="63"/>
                  <a:pt x="55" y="63"/>
                </a:cubicBezTo>
                <a:cubicBezTo>
                  <a:pt x="55" y="63"/>
                  <a:pt x="55" y="63"/>
                  <a:pt x="55" y="63"/>
                </a:cubicBezTo>
                <a:cubicBezTo>
                  <a:pt x="55" y="63"/>
                  <a:pt x="55" y="63"/>
                  <a:pt x="55" y="63"/>
                </a:cubicBezTo>
                <a:cubicBezTo>
                  <a:pt x="55" y="63"/>
                  <a:pt x="55" y="63"/>
                  <a:pt x="55" y="62"/>
                </a:cubicBezTo>
                <a:cubicBezTo>
                  <a:pt x="55" y="62"/>
                  <a:pt x="55" y="62"/>
                  <a:pt x="55" y="62"/>
                </a:cubicBezTo>
                <a:cubicBezTo>
                  <a:pt x="55" y="62"/>
                  <a:pt x="56" y="62"/>
                  <a:pt x="56" y="62"/>
                </a:cubicBezTo>
                <a:cubicBezTo>
                  <a:pt x="56" y="62"/>
                  <a:pt x="56" y="62"/>
                  <a:pt x="56" y="62"/>
                </a:cubicBezTo>
                <a:cubicBezTo>
                  <a:pt x="56" y="62"/>
                  <a:pt x="56" y="62"/>
                  <a:pt x="55" y="62"/>
                </a:cubicBezTo>
                <a:cubicBezTo>
                  <a:pt x="55" y="62"/>
                  <a:pt x="55" y="62"/>
                  <a:pt x="55" y="62"/>
                </a:cubicBezTo>
                <a:cubicBezTo>
                  <a:pt x="56" y="61"/>
                  <a:pt x="57" y="62"/>
                  <a:pt x="57" y="61"/>
                </a:cubicBezTo>
                <a:cubicBezTo>
                  <a:pt x="57" y="61"/>
                  <a:pt x="57" y="61"/>
                  <a:pt x="57" y="61"/>
                </a:cubicBezTo>
                <a:cubicBezTo>
                  <a:pt x="57" y="61"/>
                  <a:pt x="56" y="61"/>
                  <a:pt x="56" y="61"/>
                </a:cubicBezTo>
                <a:cubicBezTo>
                  <a:pt x="56" y="61"/>
                  <a:pt x="56" y="61"/>
                  <a:pt x="56" y="61"/>
                </a:cubicBezTo>
                <a:cubicBezTo>
                  <a:pt x="55" y="61"/>
                  <a:pt x="55" y="61"/>
                  <a:pt x="55" y="61"/>
                </a:cubicBezTo>
                <a:cubicBezTo>
                  <a:pt x="55" y="61"/>
                  <a:pt x="55" y="61"/>
                  <a:pt x="55" y="61"/>
                </a:cubicBezTo>
                <a:cubicBezTo>
                  <a:pt x="55" y="61"/>
                  <a:pt x="55" y="61"/>
                  <a:pt x="55" y="61"/>
                </a:cubicBezTo>
                <a:cubicBezTo>
                  <a:pt x="56" y="60"/>
                  <a:pt x="57" y="60"/>
                  <a:pt x="58" y="60"/>
                </a:cubicBezTo>
                <a:cubicBezTo>
                  <a:pt x="58" y="60"/>
                  <a:pt x="58" y="60"/>
                  <a:pt x="58" y="60"/>
                </a:cubicBezTo>
                <a:cubicBezTo>
                  <a:pt x="58" y="60"/>
                  <a:pt x="58" y="60"/>
                  <a:pt x="58" y="60"/>
                </a:cubicBezTo>
                <a:cubicBezTo>
                  <a:pt x="58" y="60"/>
                  <a:pt x="58" y="60"/>
                  <a:pt x="57" y="60"/>
                </a:cubicBezTo>
                <a:cubicBezTo>
                  <a:pt x="57" y="60"/>
                  <a:pt x="57" y="60"/>
                  <a:pt x="57" y="60"/>
                </a:cubicBezTo>
                <a:cubicBezTo>
                  <a:pt x="57" y="60"/>
                  <a:pt x="57" y="60"/>
                  <a:pt x="57" y="60"/>
                </a:cubicBezTo>
                <a:cubicBezTo>
                  <a:pt x="56" y="60"/>
                  <a:pt x="55" y="60"/>
                  <a:pt x="55" y="60"/>
                </a:cubicBezTo>
                <a:cubicBezTo>
                  <a:pt x="55" y="60"/>
                  <a:pt x="55" y="60"/>
                  <a:pt x="55" y="60"/>
                </a:cubicBezTo>
                <a:cubicBezTo>
                  <a:pt x="55" y="60"/>
                  <a:pt x="55" y="60"/>
                  <a:pt x="55" y="60"/>
                </a:cubicBezTo>
                <a:cubicBezTo>
                  <a:pt x="56" y="60"/>
                  <a:pt x="56" y="60"/>
                  <a:pt x="56" y="59"/>
                </a:cubicBezTo>
                <a:cubicBezTo>
                  <a:pt x="56" y="59"/>
                  <a:pt x="56" y="59"/>
                  <a:pt x="57" y="59"/>
                </a:cubicBezTo>
                <a:cubicBezTo>
                  <a:pt x="57" y="59"/>
                  <a:pt x="57" y="59"/>
                  <a:pt x="57" y="59"/>
                </a:cubicBezTo>
                <a:cubicBezTo>
                  <a:pt x="58" y="59"/>
                  <a:pt x="58" y="59"/>
                  <a:pt x="58" y="59"/>
                </a:cubicBezTo>
                <a:cubicBezTo>
                  <a:pt x="58" y="59"/>
                  <a:pt x="58" y="59"/>
                  <a:pt x="58" y="59"/>
                </a:cubicBezTo>
                <a:cubicBezTo>
                  <a:pt x="58" y="59"/>
                  <a:pt x="58" y="59"/>
                  <a:pt x="59" y="59"/>
                </a:cubicBezTo>
                <a:cubicBezTo>
                  <a:pt x="59" y="59"/>
                  <a:pt x="59" y="59"/>
                  <a:pt x="59" y="59"/>
                </a:cubicBezTo>
                <a:cubicBezTo>
                  <a:pt x="58" y="59"/>
                  <a:pt x="58" y="59"/>
                  <a:pt x="58" y="59"/>
                </a:cubicBezTo>
                <a:cubicBezTo>
                  <a:pt x="58" y="59"/>
                  <a:pt x="58" y="59"/>
                  <a:pt x="58" y="59"/>
                </a:cubicBezTo>
                <a:cubicBezTo>
                  <a:pt x="58" y="59"/>
                  <a:pt x="58" y="59"/>
                  <a:pt x="58" y="59"/>
                </a:cubicBezTo>
                <a:cubicBezTo>
                  <a:pt x="58" y="59"/>
                  <a:pt x="58" y="59"/>
                  <a:pt x="57" y="59"/>
                </a:cubicBezTo>
                <a:cubicBezTo>
                  <a:pt x="57" y="59"/>
                  <a:pt x="57" y="59"/>
                  <a:pt x="57" y="59"/>
                </a:cubicBezTo>
                <a:cubicBezTo>
                  <a:pt x="57" y="59"/>
                  <a:pt x="57" y="59"/>
                  <a:pt x="57" y="59"/>
                </a:cubicBezTo>
                <a:cubicBezTo>
                  <a:pt x="57" y="59"/>
                  <a:pt x="56" y="59"/>
                  <a:pt x="56" y="59"/>
                </a:cubicBezTo>
                <a:cubicBezTo>
                  <a:pt x="56" y="59"/>
                  <a:pt x="56" y="59"/>
                  <a:pt x="56" y="59"/>
                </a:cubicBezTo>
                <a:cubicBezTo>
                  <a:pt x="56" y="59"/>
                  <a:pt x="55" y="60"/>
                  <a:pt x="55" y="60"/>
                </a:cubicBezTo>
                <a:cubicBezTo>
                  <a:pt x="55" y="60"/>
                  <a:pt x="55" y="60"/>
                  <a:pt x="55" y="60"/>
                </a:cubicBezTo>
                <a:cubicBezTo>
                  <a:pt x="55" y="60"/>
                  <a:pt x="55" y="59"/>
                  <a:pt x="55" y="59"/>
                </a:cubicBezTo>
                <a:cubicBezTo>
                  <a:pt x="55" y="59"/>
                  <a:pt x="55" y="59"/>
                  <a:pt x="56" y="59"/>
                </a:cubicBezTo>
                <a:cubicBezTo>
                  <a:pt x="56" y="59"/>
                  <a:pt x="57" y="59"/>
                  <a:pt x="57" y="59"/>
                </a:cubicBezTo>
                <a:cubicBezTo>
                  <a:pt x="57" y="59"/>
                  <a:pt x="57" y="59"/>
                  <a:pt x="57" y="59"/>
                </a:cubicBezTo>
                <a:cubicBezTo>
                  <a:pt x="56" y="59"/>
                  <a:pt x="56" y="59"/>
                  <a:pt x="56" y="58"/>
                </a:cubicBezTo>
                <a:cubicBezTo>
                  <a:pt x="56" y="58"/>
                  <a:pt x="56" y="58"/>
                  <a:pt x="56" y="58"/>
                </a:cubicBezTo>
                <a:cubicBezTo>
                  <a:pt x="56" y="58"/>
                  <a:pt x="56" y="58"/>
                  <a:pt x="56" y="58"/>
                </a:cubicBezTo>
                <a:cubicBezTo>
                  <a:pt x="56" y="58"/>
                  <a:pt x="56" y="58"/>
                  <a:pt x="57" y="58"/>
                </a:cubicBezTo>
                <a:cubicBezTo>
                  <a:pt x="57" y="59"/>
                  <a:pt x="57" y="59"/>
                  <a:pt x="57" y="59"/>
                </a:cubicBezTo>
                <a:cubicBezTo>
                  <a:pt x="58" y="59"/>
                  <a:pt x="58" y="59"/>
                  <a:pt x="58" y="58"/>
                </a:cubicBezTo>
                <a:cubicBezTo>
                  <a:pt x="58" y="58"/>
                  <a:pt x="59" y="59"/>
                  <a:pt x="59" y="59"/>
                </a:cubicBezTo>
                <a:cubicBezTo>
                  <a:pt x="59" y="59"/>
                  <a:pt x="59" y="59"/>
                  <a:pt x="59" y="59"/>
                </a:cubicBezTo>
                <a:cubicBezTo>
                  <a:pt x="59" y="58"/>
                  <a:pt x="58" y="58"/>
                  <a:pt x="58" y="58"/>
                </a:cubicBezTo>
                <a:cubicBezTo>
                  <a:pt x="58" y="58"/>
                  <a:pt x="58" y="58"/>
                  <a:pt x="58" y="58"/>
                </a:cubicBezTo>
                <a:cubicBezTo>
                  <a:pt x="58" y="58"/>
                  <a:pt x="58" y="58"/>
                  <a:pt x="58" y="58"/>
                </a:cubicBezTo>
                <a:cubicBezTo>
                  <a:pt x="58" y="58"/>
                  <a:pt x="58" y="58"/>
                  <a:pt x="58" y="58"/>
                </a:cubicBezTo>
                <a:cubicBezTo>
                  <a:pt x="58" y="58"/>
                  <a:pt x="58" y="58"/>
                  <a:pt x="58" y="58"/>
                </a:cubicBezTo>
                <a:cubicBezTo>
                  <a:pt x="58" y="58"/>
                  <a:pt x="58" y="58"/>
                  <a:pt x="58" y="58"/>
                </a:cubicBezTo>
                <a:cubicBezTo>
                  <a:pt x="58" y="58"/>
                  <a:pt x="58" y="58"/>
                  <a:pt x="58" y="58"/>
                </a:cubicBezTo>
                <a:cubicBezTo>
                  <a:pt x="57" y="58"/>
                  <a:pt x="57" y="58"/>
                  <a:pt x="57" y="58"/>
                </a:cubicBezTo>
                <a:cubicBezTo>
                  <a:pt x="57" y="58"/>
                  <a:pt x="57" y="58"/>
                  <a:pt x="57" y="58"/>
                </a:cubicBezTo>
                <a:cubicBezTo>
                  <a:pt x="56" y="58"/>
                  <a:pt x="56" y="58"/>
                  <a:pt x="56" y="58"/>
                </a:cubicBezTo>
                <a:cubicBezTo>
                  <a:pt x="56" y="58"/>
                  <a:pt x="56" y="58"/>
                  <a:pt x="56" y="58"/>
                </a:cubicBezTo>
                <a:cubicBezTo>
                  <a:pt x="56" y="58"/>
                  <a:pt x="56" y="58"/>
                  <a:pt x="57" y="57"/>
                </a:cubicBezTo>
                <a:cubicBezTo>
                  <a:pt x="57" y="57"/>
                  <a:pt x="57" y="57"/>
                  <a:pt x="57" y="57"/>
                </a:cubicBezTo>
                <a:cubicBezTo>
                  <a:pt x="58" y="57"/>
                  <a:pt x="58" y="57"/>
                  <a:pt x="58" y="57"/>
                </a:cubicBezTo>
                <a:cubicBezTo>
                  <a:pt x="58" y="57"/>
                  <a:pt x="58" y="57"/>
                  <a:pt x="59" y="57"/>
                </a:cubicBezTo>
                <a:cubicBezTo>
                  <a:pt x="59" y="57"/>
                  <a:pt x="59" y="57"/>
                  <a:pt x="59" y="57"/>
                </a:cubicBezTo>
                <a:cubicBezTo>
                  <a:pt x="58" y="57"/>
                  <a:pt x="58" y="57"/>
                  <a:pt x="58" y="57"/>
                </a:cubicBezTo>
                <a:cubicBezTo>
                  <a:pt x="58" y="57"/>
                  <a:pt x="58" y="57"/>
                  <a:pt x="58" y="57"/>
                </a:cubicBezTo>
                <a:cubicBezTo>
                  <a:pt x="58" y="57"/>
                  <a:pt x="58" y="57"/>
                  <a:pt x="58" y="56"/>
                </a:cubicBezTo>
                <a:cubicBezTo>
                  <a:pt x="58" y="56"/>
                  <a:pt x="58" y="56"/>
                  <a:pt x="58" y="56"/>
                </a:cubicBezTo>
                <a:cubicBezTo>
                  <a:pt x="58" y="56"/>
                  <a:pt x="59" y="56"/>
                  <a:pt x="59" y="56"/>
                </a:cubicBezTo>
                <a:cubicBezTo>
                  <a:pt x="59" y="56"/>
                  <a:pt x="59" y="56"/>
                  <a:pt x="59" y="56"/>
                </a:cubicBezTo>
                <a:cubicBezTo>
                  <a:pt x="59" y="56"/>
                  <a:pt x="59" y="56"/>
                  <a:pt x="59" y="56"/>
                </a:cubicBezTo>
                <a:cubicBezTo>
                  <a:pt x="59" y="56"/>
                  <a:pt x="59" y="56"/>
                  <a:pt x="59" y="56"/>
                </a:cubicBezTo>
                <a:cubicBezTo>
                  <a:pt x="59" y="56"/>
                  <a:pt x="59" y="56"/>
                  <a:pt x="59" y="56"/>
                </a:cubicBezTo>
                <a:cubicBezTo>
                  <a:pt x="59" y="56"/>
                  <a:pt x="59" y="56"/>
                  <a:pt x="59" y="56"/>
                </a:cubicBezTo>
                <a:cubicBezTo>
                  <a:pt x="59" y="56"/>
                  <a:pt x="59" y="56"/>
                  <a:pt x="58" y="56"/>
                </a:cubicBezTo>
                <a:cubicBezTo>
                  <a:pt x="58" y="56"/>
                  <a:pt x="58" y="56"/>
                  <a:pt x="58" y="56"/>
                </a:cubicBezTo>
                <a:cubicBezTo>
                  <a:pt x="59" y="56"/>
                  <a:pt x="59" y="56"/>
                  <a:pt x="59" y="56"/>
                </a:cubicBezTo>
                <a:cubicBezTo>
                  <a:pt x="59" y="56"/>
                  <a:pt x="59" y="55"/>
                  <a:pt x="59" y="55"/>
                </a:cubicBezTo>
                <a:cubicBezTo>
                  <a:pt x="59" y="55"/>
                  <a:pt x="59" y="55"/>
                  <a:pt x="59" y="55"/>
                </a:cubicBezTo>
                <a:cubicBezTo>
                  <a:pt x="59" y="55"/>
                  <a:pt x="59" y="55"/>
                  <a:pt x="59" y="55"/>
                </a:cubicBezTo>
                <a:cubicBezTo>
                  <a:pt x="59" y="55"/>
                  <a:pt x="59" y="55"/>
                  <a:pt x="59" y="55"/>
                </a:cubicBezTo>
                <a:cubicBezTo>
                  <a:pt x="59" y="55"/>
                  <a:pt x="59" y="55"/>
                  <a:pt x="59" y="55"/>
                </a:cubicBezTo>
                <a:cubicBezTo>
                  <a:pt x="59" y="55"/>
                  <a:pt x="59" y="55"/>
                  <a:pt x="59" y="55"/>
                </a:cubicBezTo>
                <a:cubicBezTo>
                  <a:pt x="59" y="55"/>
                  <a:pt x="59" y="55"/>
                  <a:pt x="59" y="55"/>
                </a:cubicBezTo>
                <a:cubicBezTo>
                  <a:pt x="59" y="55"/>
                  <a:pt x="59" y="55"/>
                  <a:pt x="59" y="55"/>
                </a:cubicBezTo>
                <a:cubicBezTo>
                  <a:pt x="59" y="54"/>
                  <a:pt x="59" y="54"/>
                  <a:pt x="59" y="54"/>
                </a:cubicBezTo>
                <a:cubicBezTo>
                  <a:pt x="59" y="54"/>
                  <a:pt x="59" y="54"/>
                  <a:pt x="59" y="54"/>
                </a:cubicBezTo>
                <a:cubicBezTo>
                  <a:pt x="59" y="54"/>
                  <a:pt x="59" y="54"/>
                  <a:pt x="59" y="54"/>
                </a:cubicBezTo>
                <a:cubicBezTo>
                  <a:pt x="59" y="54"/>
                  <a:pt x="59" y="54"/>
                  <a:pt x="58" y="54"/>
                </a:cubicBezTo>
                <a:cubicBezTo>
                  <a:pt x="58" y="54"/>
                  <a:pt x="58" y="54"/>
                  <a:pt x="58" y="54"/>
                </a:cubicBezTo>
                <a:cubicBezTo>
                  <a:pt x="58" y="54"/>
                  <a:pt x="58" y="54"/>
                  <a:pt x="58" y="54"/>
                </a:cubicBezTo>
                <a:cubicBezTo>
                  <a:pt x="58" y="54"/>
                  <a:pt x="58" y="54"/>
                  <a:pt x="58" y="54"/>
                </a:cubicBezTo>
                <a:cubicBezTo>
                  <a:pt x="58" y="54"/>
                  <a:pt x="58" y="54"/>
                  <a:pt x="58" y="54"/>
                </a:cubicBezTo>
                <a:cubicBezTo>
                  <a:pt x="58" y="54"/>
                  <a:pt x="58" y="54"/>
                  <a:pt x="58" y="54"/>
                </a:cubicBezTo>
                <a:cubicBezTo>
                  <a:pt x="58" y="54"/>
                  <a:pt x="58" y="54"/>
                  <a:pt x="58" y="54"/>
                </a:cubicBezTo>
                <a:cubicBezTo>
                  <a:pt x="57" y="54"/>
                  <a:pt x="57" y="54"/>
                  <a:pt x="57" y="54"/>
                </a:cubicBezTo>
                <a:cubicBezTo>
                  <a:pt x="57" y="54"/>
                  <a:pt x="56" y="54"/>
                  <a:pt x="56" y="54"/>
                </a:cubicBezTo>
                <a:cubicBezTo>
                  <a:pt x="56" y="54"/>
                  <a:pt x="56" y="54"/>
                  <a:pt x="56" y="54"/>
                </a:cubicBezTo>
                <a:cubicBezTo>
                  <a:pt x="56" y="54"/>
                  <a:pt x="56" y="54"/>
                  <a:pt x="56" y="54"/>
                </a:cubicBezTo>
                <a:cubicBezTo>
                  <a:pt x="56" y="54"/>
                  <a:pt x="55" y="54"/>
                  <a:pt x="55" y="54"/>
                </a:cubicBezTo>
                <a:cubicBezTo>
                  <a:pt x="55" y="54"/>
                  <a:pt x="55" y="54"/>
                  <a:pt x="55" y="54"/>
                </a:cubicBezTo>
                <a:cubicBezTo>
                  <a:pt x="56" y="54"/>
                  <a:pt x="56" y="54"/>
                  <a:pt x="56" y="54"/>
                </a:cubicBezTo>
                <a:cubicBezTo>
                  <a:pt x="56" y="54"/>
                  <a:pt x="56" y="54"/>
                  <a:pt x="57" y="55"/>
                </a:cubicBezTo>
                <a:cubicBezTo>
                  <a:pt x="57" y="55"/>
                  <a:pt x="58" y="55"/>
                  <a:pt x="57" y="55"/>
                </a:cubicBezTo>
                <a:cubicBezTo>
                  <a:pt x="57" y="55"/>
                  <a:pt x="57" y="56"/>
                  <a:pt x="56" y="56"/>
                </a:cubicBezTo>
                <a:cubicBezTo>
                  <a:pt x="56" y="56"/>
                  <a:pt x="56" y="56"/>
                  <a:pt x="56" y="56"/>
                </a:cubicBezTo>
                <a:cubicBezTo>
                  <a:pt x="56" y="56"/>
                  <a:pt x="55" y="56"/>
                  <a:pt x="55" y="56"/>
                </a:cubicBezTo>
                <a:cubicBezTo>
                  <a:pt x="55" y="56"/>
                  <a:pt x="55" y="56"/>
                  <a:pt x="55" y="56"/>
                </a:cubicBezTo>
                <a:cubicBezTo>
                  <a:pt x="55" y="56"/>
                  <a:pt x="55" y="55"/>
                  <a:pt x="55" y="55"/>
                </a:cubicBezTo>
                <a:cubicBezTo>
                  <a:pt x="55" y="55"/>
                  <a:pt x="55" y="55"/>
                  <a:pt x="55" y="55"/>
                </a:cubicBezTo>
                <a:cubicBezTo>
                  <a:pt x="55" y="55"/>
                  <a:pt x="55" y="55"/>
                  <a:pt x="55" y="55"/>
                </a:cubicBezTo>
                <a:cubicBezTo>
                  <a:pt x="55" y="55"/>
                  <a:pt x="55" y="55"/>
                  <a:pt x="55" y="55"/>
                </a:cubicBezTo>
                <a:cubicBezTo>
                  <a:pt x="55" y="55"/>
                  <a:pt x="55" y="55"/>
                  <a:pt x="55" y="55"/>
                </a:cubicBezTo>
                <a:cubicBezTo>
                  <a:pt x="55" y="55"/>
                  <a:pt x="55" y="55"/>
                  <a:pt x="55" y="55"/>
                </a:cubicBezTo>
                <a:cubicBezTo>
                  <a:pt x="55" y="55"/>
                  <a:pt x="55" y="55"/>
                  <a:pt x="55" y="55"/>
                </a:cubicBezTo>
                <a:cubicBezTo>
                  <a:pt x="54" y="55"/>
                  <a:pt x="54" y="55"/>
                  <a:pt x="54" y="55"/>
                </a:cubicBezTo>
                <a:cubicBezTo>
                  <a:pt x="54" y="55"/>
                  <a:pt x="54" y="55"/>
                  <a:pt x="54" y="55"/>
                </a:cubicBezTo>
                <a:cubicBezTo>
                  <a:pt x="51" y="58"/>
                  <a:pt x="48" y="61"/>
                  <a:pt x="46" y="64"/>
                </a:cubicBezTo>
                <a:cubicBezTo>
                  <a:pt x="46" y="64"/>
                  <a:pt x="46" y="64"/>
                  <a:pt x="46" y="64"/>
                </a:cubicBezTo>
                <a:cubicBezTo>
                  <a:pt x="47" y="64"/>
                  <a:pt x="47" y="65"/>
                  <a:pt x="47" y="65"/>
                </a:cubicBezTo>
                <a:cubicBezTo>
                  <a:pt x="47" y="65"/>
                  <a:pt x="47" y="65"/>
                  <a:pt x="47" y="65"/>
                </a:cubicBezTo>
                <a:cubicBezTo>
                  <a:pt x="47" y="65"/>
                  <a:pt x="47" y="65"/>
                  <a:pt x="47" y="66"/>
                </a:cubicBezTo>
                <a:cubicBezTo>
                  <a:pt x="47" y="66"/>
                  <a:pt x="47" y="66"/>
                  <a:pt x="47" y="66"/>
                </a:cubicBezTo>
                <a:cubicBezTo>
                  <a:pt x="47" y="66"/>
                  <a:pt x="48" y="66"/>
                  <a:pt x="48" y="66"/>
                </a:cubicBezTo>
                <a:cubicBezTo>
                  <a:pt x="48" y="66"/>
                  <a:pt x="48" y="66"/>
                  <a:pt x="48" y="66"/>
                </a:cubicBezTo>
                <a:cubicBezTo>
                  <a:pt x="49" y="66"/>
                  <a:pt x="49" y="66"/>
                  <a:pt x="49" y="66"/>
                </a:cubicBezTo>
                <a:cubicBezTo>
                  <a:pt x="50" y="66"/>
                  <a:pt x="50" y="67"/>
                  <a:pt x="51" y="67"/>
                </a:cubicBezTo>
                <a:cubicBezTo>
                  <a:pt x="51" y="67"/>
                  <a:pt x="51" y="67"/>
                  <a:pt x="51" y="67"/>
                </a:cubicBezTo>
                <a:cubicBezTo>
                  <a:pt x="50" y="67"/>
                  <a:pt x="50" y="67"/>
                  <a:pt x="50" y="67"/>
                </a:cubicBezTo>
                <a:cubicBezTo>
                  <a:pt x="50" y="68"/>
                  <a:pt x="49" y="67"/>
                  <a:pt x="49" y="67"/>
                </a:cubicBezTo>
                <a:cubicBezTo>
                  <a:pt x="49" y="67"/>
                  <a:pt x="49" y="67"/>
                  <a:pt x="49" y="67"/>
                </a:cubicBezTo>
                <a:cubicBezTo>
                  <a:pt x="49" y="68"/>
                  <a:pt x="50" y="68"/>
                  <a:pt x="50" y="68"/>
                </a:cubicBezTo>
                <a:cubicBezTo>
                  <a:pt x="49" y="68"/>
                  <a:pt x="49" y="68"/>
                  <a:pt x="49" y="69"/>
                </a:cubicBezTo>
                <a:cubicBezTo>
                  <a:pt x="48" y="69"/>
                  <a:pt x="48" y="68"/>
                  <a:pt x="48" y="68"/>
                </a:cubicBezTo>
                <a:cubicBezTo>
                  <a:pt x="48" y="68"/>
                  <a:pt x="48" y="68"/>
                  <a:pt x="48" y="68"/>
                </a:cubicBezTo>
                <a:cubicBezTo>
                  <a:pt x="48" y="69"/>
                  <a:pt x="48" y="69"/>
                  <a:pt x="48" y="69"/>
                </a:cubicBezTo>
                <a:cubicBezTo>
                  <a:pt x="48" y="69"/>
                  <a:pt x="48" y="70"/>
                  <a:pt x="48" y="70"/>
                </a:cubicBezTo>
                <a:cubicBezTo>
                  <a:pt x="48" y="70"/>
                  <a:pt x="48" y="70"/>
                  <a:pt x="48" y="70"/>
                </a:cubicBezTo>
                <a:cubicBezTo>
                  <a:pt x="48" y="70"/>
                  <a:pt x="47" y="70"/>
                  <a:pt x="47" y="70"/>
                </a:cubicBezTo>
                <a:cubicBezTo>
                  <a:pt x="47" y="69"/>
                  <a:pt x="47" y="69"/>
                  <a:pt x="47" y="69"/>
                </a:cubicBezTo>
                <a:cubicBezTo>
                  <a:pt x="47" y="69"/>
                  <a:pt x="46" y="69"/>
                  <a:pt x="46" y="69"/>
                </a:cubicBezTo>
                <a:cubicBezTo>
                  <a:pt x="46" y="69"/>
                  <a:pt x="46" y="69"/>
                  <a:pt x="46" y="69"/>
                </a:cubicBezTo>
                <a:cubicBezTo>
                  <a:pt x="46" y="68"/>
                  <a:pt x="46" y="68"/>
                  <a:pt x="46" y="68"/>
                </a:cubicBezTo>
                <a:cubicBezTo>
                  <a:pt x="46" y="68"/>
                  <a:pt x="46" y="68"/>
                  <a:pt x="45" y="68"/>
                </a:cubicBezTo>
                <a:cubicBezTo>
                  <a:pt x="45" y="68"/>
                  <a:pt x="44" y="67"/>
                  <a:pt x="44" y="67"/>
                </a:cubicBezTo>
                <a:cubicBezTo>
                  <a:pt x="44" y="67"/>
                  <a:pt x="43" y="68"/>
                  <a:pt x="43" y="68"/>
                </a:cubicBezTo>
                <a:cubicBezTo>
                  <a:pt x="43" y="68"/>
                  <a:pt x="43" y="68"/>
                  <a:pt x="44" y="68"/>
                </a:cubicBezTo>
                <a:cubicBezTo>
                  <a:pt x="44" y="68"/>
                  <a:pt x="44" y="68"/>
                  <a:pt x="43" y="68"/>
                </a:cubicBezTo>
                <a:cubicBezTo>
                  <a:pt x="43" y="68"/>
                  <a:pt x="43" y="68"/>
                  <a:pt x="43" y="68"/>
                </a:cubicBezTo>
                <a:cubicBezTo>
                  <a:pt x="43" y="68"/>
                  <a:pt x="43" y="68"/>
                  <a:pt x="43" y="68"/>
                </a:cubicBezTo>
                <a:cubicBezTo>
                  <a:pt x="43" y="68"/>
                  <a:pt x="43" y="68"/>
                  <a:pt x="43" y="69"/>
                </a:cubicBezTo>
                <a:cubicBezTo>
                  <a:pt x="43" y="69"/>
                  <a:pt x="43" y="69"/>
                  <a:pt x="43" y="69"/>
                </a:cubicBezTo>
                <a:cubicBezTo>
                  <a:pt x="43" y="69"/>
                  <a:pt x="43" y="69"/>
                  <a:pt x="43" y="69"/>
                </a:cubicBezTo>
                <a:cubicBezTo>
                  <a:pt x="44" y="69"/>
                  <a:pt x="44" y="70"/>
                  <a:pt x="44" y="70"/>
                </a:cubicBezTo>
                <a:cubicBezTo>
                  <a:pt x="44" y="70"/>
                  <a:pt x="44" y="70"/>
                  <a:pt x="44" y="70"/>
                </a:cubicBezTo>
                <a:cubicBezTo>
                  <a:pt x="44" y="70"/>
                  <a:pt x="44" y="70"/>
                  <a:pt x="45" y="70"/>
                </a:cubicBezTo>
                <a:cubicBezTo>
                  <a:pt x="45" y="70"/>
                  <a:pt x="45" y="71"/>
                  <a:pt x="45" y="71"/>
                </a:cubicBezTo>
                <a:cubicBezTo>
                  <a:pt x="46" y="71"/>
                  <a:pt x="46" y="71"/>
                  <a:pt x="46" y="71"/>
                </a:cubicBezTo>
                <a:cubicBezTo>
                  <a:pt x="46" y="71"/>
                  <a:pt x="46" y="71"/>
                  <a:pt x="46" y="71"/>
                </a:cubicBezTo>
                <a:cubicBezTo>
                  <a:pt x="46" y="71"/>
                  <a:pt x="46" y="71"/>
                  <a:pt x="46" y="71"/>
                </a:cubicBezTo>
                <a:cubicBezTo>
                  <a:pt x="46" y="71"/>
                  <a:pt x="46" y="71"/>
                  <a:pt x="46" y="71"/>
                </a:cubicBezTo>
                <a:cubicBezTo>
                  <a:pt x="46" y="72"/>
                  <a:pt x="47" y="72"/>
                  <a:pt x="47" y="73"/>
                </a:cubicBezTo>
                <a:cubicBezTo>
                  <a:pt x="47" y="73"/>
                  <a:pt x="47" y="73"/>
                  <a:pt x="47" y="73"/>
                </a:cubicBezTo>
                <a:cubicBezTo>
                  <a:pt x="47" y="73"/>
                  <a:pt x="46" y="72"/>
                  <a:pt x="46" y="72"/>
                </a:cubicBezTo>
                <a:cubicBezTo>
                  <a:pt x="46" y="73"/>
                  <a:pt x="46" y="73"/>
                  <a:pt x="46" y="74"/>
                </a:cubicBezTo>
                <a:cubicBezTo>
                  <a:pt x="46" y="74"/>
                  <a:pt x="46" y="74"/>
                  <a:pt x="46" y="74"/>
                </a:cubicBezTo>
                <a:cubicBezTo>
                  <a:pt x="46" y="74"/>
                  <a:pt x="46" y="74"/>
                  <a:pt x="46" y="74"/>
                </a:cubicBezTo>
                <a:cubicBezTo>
                  <a:pt x="46" y="74"/>
                  <a:pt x="46" y="74"/>
                  <a:pt x="46" y="75"/>
                </a:cubicBezTo>
                <a:cubicBezTo>
                  <a:pt x="46" y="74"/>
                  <a:pt x="46" y="74"/>
                  <a:pt x="45" y="74"/>
                </a:cubicBezTo>
                <a:cubicBezTo>
                  <a:pt x="44" y="74"/>
                  <a:pt x="44" y="73"/>
                  <a:pt x="43" y="72"/>
                </a:cubicBezTo>
                <a:cubicBezTo>
                  <a:pt x="43" y="72"/>
                  <a:pt x="43" y="73"/>
                  <a:pt x="43" y="73"/>
                </a:cubicBezTo>
                <a:cubicBezTo>
                  <a:pt x="42" y="73"/>
                  <a:pt x="42" y="72"/>
                  <a:pt x="42" y="72"/>
                </a:cubicBezTo>
                <a:cubicBezTo>
                  <a:pt x="42" y="73"/>
                  <a:pt x="43" y="74"/>
                  <a:pt x="43" y="74"/>
                </a:cubicBezTo>
                <a:cubicBezTo>
                  <a:pt x="44" y="74"/>
                  <a:pt x="45" y="75"/>
                  <a:pt x="45" y="76"/>
                </a:cubicBezTo>
                <a:cubicBezTo>
                  <a:pt x="44" y="76"/>
                  <a:pt x="43" y="75"/>
                  <a:pt x="43" y="75"/>
                </a:cubicBezTo>
                <a:cubicBezTo>
                  <a:pt x="42" y="75"/>
                  <a:pt x="42" y="75"/>
                  <a:pt x="41" y="75"/>
                </a:cubicBezTo>
                <a:cubicBezTo>
                  <a:pt x="41" y="75"/>
                  <a:pt x="41" y="74"/>
                  <a:pt x="41" y="74"/>
                </a:cubicBezTo>
                <a:cubicBezTo>
                  <a:pt x="41" y="74"/>
                  <a:pt x="40" y="74"/>
                  <a:pt x="40" y="74"/>
                </a:cubicBezTo>
                <a:cubicBezTo>
                  <a:pt x="40" y="74"/>
                  <a:pt x="40" y="74"/>
                  <a:pt x="40" y="74"/>
                </a:cubicBezTo>
                <a:cubicBezTo>
                  <a:pt x="40" y="74"/>
                  <a:pt x="39" y="74"/>
                  <a:pt x="39" y="74"/>
                </a:cubicBezTo>
                <a:cubicBezTo>
                  <a:pt x="39" y="74"/>
                  <a:pt x="39" y="74"/>
                  <a:pt x="39" y="74"/>
                </a:cubicBezTo>
                <a:cubicBezTo>
                  <a:pt x="39" y="75"/>
                  <a:pt x="38" y="75"/>
                  <a:pt x="38" y="76"/>
                </a:cubicBezTo>
                <a:cubicBezTo>
                  <a:pt x="38" y="76"/>
                  <a:pt x="38" y="76"/>
                  <a:pt x="38" y="76"/>
                </a:cubicBezTo>
                <a:cubicBezTo>
                  <a:pt x="38" y="77"/>
                  <a:pt x="38" y="77"/>
                  <a:pt x="38" y="77"/>
                </a:cubicBezTo>
                <a:cubicBezTo>
                  <a:pt x="39" y="77"/>
                  <a:pt x="40" y="77"/>
                  <a:pt x="40" y="78"/>
                </a:cubicBezTo>
                <a:cubicBezTo>
                  <a:pt x="41" y="78"/>
                  <a:pt x="41" y="77"/>
                  <a:pt x="41" y="77"/>
                </a:cubicBezTo>
                <a:cubicBezTo>
                  <a:pt x="41" y="77"/>
                  <a:pt x="41" y="78"/>
                  <a:pt x="41" y="78"/>
                </a:cubicBezTo>
                <a:cubicBezTo>
                  <a:pt x="41" y="78"/>
                  <a:pt x="41" y="78"/>
                  <a:pt x="41" y="78"/>
                </a:cubicBezTo>
                <a:cubicBezTo>
                  <a:pt x="40" y="78"/>
                  <a:pt x="41" y="80"/>
                  <a:pt x="41" y="81"/>
                </a:cubicBezTo>
                <a:cubicBezTo>
                  <a:pt x="41" y="81"/>
                  <a:pt x="41" y="81"/>
                  <a:pt x="40" y="81"/>
                </a:cubicBezTo>
                <a:cubicBezTo>
                  <a:pt x="40" y="81"/>
                  <a:pt x="40" y="81"/>
                  <a:pt x="41" y="82"/>
                </a:cubicBezTo>
                <a:cubicBezTo>
                  <a:pt x="41" y="82"/>
                  <a:pt x="41" y="82"/>
                  <a:pt x="41" y="82"/>
                </a:cubicBezTo>
                <a:cubicBezTo>
                  <a:pt x="41" y="81"/>
                  <a:pt x="42" y="81"/>
                  <a:pt x="43" y="82"/>
                </a:cubicBezTo>
                <a:cubicBezTo>
                  <a:pt x="43" y="82"/>
                  <a:pt x="43" y="82"/>
                  <a:pt x="42" y="82"/>
                </a:cubicBezTo>
                <a:cubicBezTo>
                  <a:pt x="43" y="82"/>
                  <a:pt x="43" y="82"/>
                  <a:pt x="43" y="82"/>
                </a:cubicBezTo>
                <a:cubicBezTo>
                  <a:pt x="43" y="82"/>
                  <a:pt x="44" y="82"/>
                  <a:pt x="44" y="82"/>
                </a:cubicBezTo>
                <a:cubicBezTo>
                  <a:pt x="44" y="82"/>
                  <a:pt x="44" y="81"/>
                  <a:pt x="44" y="81"/>
                </a:cubicBezTo>
                <a:cubicBezTo>
                  <a:pt x="45" y="81"/>
                  <a:pt x="45" y="82"/>
                  <a:pt x="45" y="82"/>
                </a:cubicBezTo>
                <a:cubicBezTo>
                  <a:pt x="45" y="82"/>
                  <a:pt x="45" y="82"/>
                  <a:pt x="45" y="82"/>
                </a:cubicBezTo>
                <a:cubicBezTo>
                  <a:pt x="45" y="81"/>
                  <a:pt x="45" y="81"/>
                  <a:pt x="46" y="80"/>
                </a:cubicBezTo>
                <a:cubicBezTo>
                  <a:pt x="45" y="79"/>
                  <a:pt x="46" y="80"/>
                  <a:pt x="46" y="79"/>
                </a:cubicBezTo>
                <a:cubicBezTo>
                  <a:pt x="46" y="79"/>
                  <a:pt x="46" y="79"/>
                  <a:pt x="46" y="79"/>
                </a:cubicBezTo>
                <a:cubicBezTo>
                  <a:pt x="47" y="79"/>
                  <a:pt x="47" y="79"/>
                  <a:pt x="47" y="79"/>
                </a:cubicBezTo>
                <a:cubicBezTo>
                  <a:pt x="47" y="79"/>
                  <a:pt x="48" y="81"/>
                  <a:pt x="49" y="81"/>
                </a:cubicBezTo>
                <a:cubicBezTo>
                  <a:pt x="49" y="82"/>
                  <a:pt x="48" y="82"/>
                  <a:pt x="48" y="82"/>
                </a:cubicBezTo>
                <a:cubicBezTo>
                  <a:pt x="49" y="82"/>
                  <a:pt x="49" y="82"/>
                  <a:pt x="49" y="82"/>
                </a:cubicBezTo>
                <a:cubicBezTo>
                  <a:pt x="49" y="83"/>
                  <a:pt x="50" y="82"/>
                  <a:pt x="50" y="83"/>
                </a:cubicBezTo>
                <a:cubicBezTo>
                  <a:pt x="50" y="83"/>
                  <a:pt x="50" y="83"/>
                  <a:pt x="49" y="83"/>
                </a:cubicBezTo>
                <a:cubicBezTo>
                  <a:pt x="50" y="84"/>
                  <a:pt x="50" y="84"/>
                  <a:pt x="50" y="84"/>
                </a:cubicBezTo>
                <a:cubicBezTo>
                  <a:pt x="50" y="84"/>
                  <a:pt x="50" y="84"/>
                  <a:pt x="50" y="85"/>
                </a:cubicBezTo>
                <a:cubicBezTo>
                  <a:pt x="50" y="85"/>
                  <a:pt x="50" y="84"/>
                  <a:pt x="49" y="85"/>
                </a:cubicBezTo>
                <a:cubicBezTo>
                  <a:pt x="49" y="85"/>
                  <a:pt x="49" y="85"/>
                  <a:pt x="49" y="85"/>
                </a:cubicBezTo>
                <a:cubicBezTo>
                  <a:pt x="49" y="85"/>
                  <a:pt x="50" y="85"/>
                  <a:pt x="50" y="86"/>
                </a:cubicBezTo>
                <a:cubicBezTo>
                  <a:pt x="50" y="86"/>
                  <a:pt x="50" y="86"/>
                  <a:pt x="50" y="86"/>
                </a:cubicBezTo>
                <a:cubicBezTo>
                  <a:pt x="51" y="86"/>
                  <a:pt x="52" y="86"/>
                  <a:pt x="52" y="87"/>
                </a:cubicBezTo>
                <a:cubicBezTo>
                  <a:pt x="51" y="87"/>
                  <a:pt x="51" y="87"/>
                  <a:pt x="51" y="87"/>
                </a:cubicBezTo>
                <a:cubicBezTo>
                  <a:pt x="52" y="87"/>
                  <a:pt x="52" y="87"/>
                  <a:pt x="52" y="87"/>
                </a:cubicBezTo>
                <a:cubicBezTo>
                  <a:pt x="53" y="87"/>
                  <a:pt x="53" y="88"/>
                  <a:pt x="54" y="88"/>
                </a:cubicBezTo>
                <a:cubicBezTo>
                  <a:pt x="54" y="88"/>
                  <a:pt x="54" y="88"/>
                  <a:pt x="55" y="88"/>
                </a:cubicBezTo>
                <a:cubicBezTo>
                  <a:pt x="55" y="89"/>
                  <a:pt x="54" y="89"/>
                  <a:pt x="54" y="89"/>
                </a:cubicBezTo>
                <a:cubicBezTo>
                  <a:pt x="53" y="89"/>
                  <a:pt x="53" y="89"/>
                  <a:pt x="53" y="89"/>
                </a:cubicBezTo>
                <a:cubicBezTo>
                  <a:pt x="52" y="89"/>
                  <a:pt x="52" y="89"/>
                  <a:pt x="52" y="89"/>
                </a:cubicBezTo>
                <a:cubicBezTo>
                  <a:pt x="52" y="90"/>
                  <a:pt x="52" y="90"/>
                  <a:pt x="52" y="90"/>
                </a:cubicBezTo>
                <a:cubicBezTo>
                  <a:pt x="52" y="90"/>
                  <a:pt x="53" y="90"/>
                  <a:pt x="53" y="90"/>
                </a:cubicBezTo>
                <a:cubicBezTo>
                  <a:pt x="54" y="89"/>
                  <a:pt x="54" y="88"/>
                  <a:pt x="55" y="89"/>
                </a:cubicBezTo>
                <a:cubicBezTo>
                  <a:pt x="55" y="89"/>
                  <a:pt x="55" y="90"/>
                  <a:pt x="55" y="90"/>
                </a:cubicBezTo>
                <a:cubicBezTo>
                  <a:pt x="55" y="90"/>
                  <a:pt x="55" y="90"/>
                  <a:pt x="55" y="90"/>
                </a:cubicBezTo>
                <a:cubicBezTo>
                  <a:pt x="55" y="90"/>
                  <a:pt x="56" y="90"/>
                  <a:pt x="56" y="90"/>
                </a:cubicBezTo>
                <a:cubicBezTo>
                  <a:pt x="56" y="90"/>
                  <a:pt x="57" y="90"/>
                  <a:pt x="57" y="90"/>
                </a:cubicBezTo>
                <a:cubicBezTo>
                  <a:pt x="57" y="91"/>
                  <a:pt x="57" y="91"/>
                  <a:pt x="57" y="91"/>
                </a:cubicBezTo>
                <a:cubicBezTo>
                  <a:pt x="57" y="92"/>
                  <a:pt x="57" y="92"/>
                  <a:pt x="57" y="92"/>
                </a:cubicBezTo>
                <a:cubicBezTo>
                  <a:pt x="57" y="92"/>
                  <a:pt x="57" y="92"/>
                  <a:pt x="57" y="92"/>
                </a:cubicBezTo>
                <a:cubicBezTo>
                  <a:pt x="57" y="92"/>
                  <a:pt x="56" y="93"/>
                  <a:pt x="56" y="93"/>
                </a:cubicBezTo>
                <a:cubicBezTo>
                  <a:pt x="55" y="93"/>
                  <a:pt x="54" y="93"/>
                  <a:pt x="54" y="93"/>
                </a:cubicBezTo>
                <a:cubicBezTo>
                  <a:pt x="53" y="94"/>
                  <a:pt x="53" y="94"/>
                  <a:pt x="53" y="94"/>
                </a:cubicBezTo>
                <a:cubicBezTo>
                  <a:pt x="52" y="95"/>
                  <a:pt x="51" y="95"/>
                  <a:pt x="50" y="95"/>
                </a:cubicBezTo>
                <a:cubicBezTo>
                  <a:pt x="50" y="95"/>
                  <a:pt x="49" y="95"/>
                  <a:pt x="48" y="95"/>
                </a:cubicBezTo>
                <a:cubicBezTo>
                  <a:pt x="48" y="95"/>
                  <a:pt x="47" y="95"/>
                  <a:pt x="46" y="95"/>
                </a:cubicBezTo>
                <a:cubicBezTo>
                  <a:pt x="46" y="95"/>
                  <a:pt x="45" y="95"/>
                  <a:pt x="44" y="95"/>
                </a:cubicBezTo>
                <a:cubicBezTo>
                  <a:pt x="44" y="95"/>
                  <a:pt x="44" y="96"/>
                  <a:pt x="43" y="96"/>
                </a:cubicBezTo>
                <a:cubicBezTo>
                  <a:pt x="43" y="96"/>
                  <a:pt x="43" y="96"/>
                  <a:pt x="42" y="97"/>
                </a:cubicBezTo>
                <a:cubicBezTo>
                  <a:pt x="41" y="97"/>
                  <a:pt x="40" y="99"/>
                  <a:pt x="39" y="100"/>
                </a:cubicBezTo>
                <a:cubicBezTo>
                  <a:pt x="40" y="100"/>
                  <a:pt x="40" y="99"/>
                  <a:pt x="41" y="98"/>
                </a:cubicBezTo>
                <a:cubicBezTo>
                  <a:pt x="42" y="98"/>
                  <a:pt x="43" y="97"/>
                  <a:pt x="44" y="97"/>
                </a:cubicBezTo>
                <a:cubicBezTo>
                  <a:pt x="45" y="96"/>
                  <a:pt x="47" y="96"/>
                  <a:pt x="47" y="97"/>
                </a:cubicBezTo>
                <a:cubicBezTo>
                  <a:pt x="47" y="98"/>
                  <a:pt x="46" y="98"/>
                  <a:pt x="46" y="98"/>
                </a:cubicBezTo>
                <a:cubicBezTo>
                  <a:pt x="45" y="98"/>
                  <a:pt x="45" y="98"/>
                  <a:pt x="45" y="98"/>
                </a:cubicBezTo>
                <a:cubicBezTo>
                  <a:pt x="45" y="98"/>
                  <a:pt x="45" y="98"/>
                  <a:pt x="44" y="98"/>
                </a:cubicBezTo>
                <a:cubicBezTo>
                  <a:pt x="44" y="98"/>
                  <a:pt x="44" y="98"/>
                  <a:pt x="44" y="98"/>
                </a:cubicBezTo>
                <a:cubicBezTo>
                  <a:pt x="45" y="98"/>
                  <a:pt x="45" y="98"/>
                  <a:pt x="45" y="99"/>
                </a:cubicBezTo>
                <a:cubicBezTo>
                  <a:pt x="46" y="99"/>
                  <a:pt x="46" y="99"/>
                  <a:pt x="46" y="99"/>
                </a:cubicBezTo>
                <a:cubicBezTo>
                  <a:pt x="46" y="99"/>
                  <a:pt x="46" y="99"/>
                  <a:pt x="46" y="99"/>
                </a:cubicBezTo>
                <a:cubicBezTo>
                  <a:pt x="46" y="99"/>
                  <a:pt x="46" y="99"/>
                  <a:pt x="46" y="99"/>
                </a:cubicBezTo>
                <a:cubicBezTo>
                  <a:pt x="46" y="99"/>
                  <a:pt x="46" y="99"/>
                  <a:pt x="46" y="99"/>
                </a:cubicBezTo>
                <a:cubicBezTo>
                  <a:pt x="46" y="99"/>
                  <a:pt x="46" y="99"/>
                  <a:pt x="46" y="99"/>
                </a:cubicBezTo>
                <a:cubicBezTo>
                  <a:pt x="46" y="99"/>
                  <a:pt x="46" y="99"/>
                  <a:pt x="46" y="100"/>
                </a:cubicBezTo>
                <a:cubicBezTo>
                  <a:pt x="46" y="100"/>
                  <a:pt x="46" y="100"/>
                  <a:pt x="46" y="100"/>
                </a:cubicBezTo>
                <a:cubicBezTo>
                  <a:pt x="46" y="100"/>
                  <a:pt x="46" y="100"/>
                  <a:pt x="46" y="100"/>
                </a:cubicBezTo>
                <a:cubicBezTo>
                  <a:pt x="46" y="100"/>
                  <a:pt x="46" y="100"/>
                  <a:pt x="46" y="100"/>
                </a:cubicBezTo>
                <a:cubicBezTo>
                  <a:pt x="46" y="101"/>
                  <a:pt x="47" y="101"/>
                  <a:pt x="48" y="101"/>
                </a:cubicBezTo>
                <a:cubicBezTo>
                  <a:pt x="48" y="101"/>
                  <a:pt x="48" y="101"/>
                  <a:pt x="47" y="101"/>
                </a:cubicBezTo>
                <a:cubicBezTo>
                  <a:pt x="47" y="101"/>
                  <a:pt x="47" y="101"/>
                  <a:pt x="47" y="101"/>
                </a:cubicBezTo>
                <a:cubicBezTo>
                  <a:pt x="47" y="101"/>
                  <a:pt x="47" y="101"/>
                  <a:pt x="47" y="101"/>
                </a:cubicBezTo>
                <a:cubicBezTo>
                  <a:pt x="47" y="101"/>
                  <a:pt x="47" y="101"/>
                  <a:pt x="47" y="101"/>
                </a:cubicBezTo>
                <a:cubicBezTo>
                  <a:pt x="47" y="101"/>
                  <a:pt x="47" y="101"/>
                  <a:pt x="47" y="101"/>
                </a:cubicBezTo>
                <a:cubicBezTo>
                  <a:pt x="47" y="101"/>
                  <a:pt x="47" y="101"/>
                  <a:pt x="48" y="101"/>
                </a:cubicBezTo>
                <a:cubicBezTo>
                  <a:pt x="48" y="101"/>
                  <a:pt x="48" y="101"/>
                  <a:pt x="48" y="101"/>
                </a:cubicBezTo>
                <a:cubicBezTo>
                  <a:pt x="48" y="101"/>
                  <a:pt x="48" y="102"/>
                  <a:pt x="48" y="102"/>
                </a:cubicBezTo>
                <a:cubicBezTo>
                  <a:pt x="48" y="102"/>
                  <a:pt x="49" y="101"/>
                  <a:pt x="49" y="102"/>
                </a:cubicBezTo>
                <a:cubicBezTo>
                  <a:pt x="49" y="102"/>
                  <a:pt x="49" y="102"/>
                  <a:pt x="49" y="102"/>
                </a:cubicBezTo>
                <a:cubicBezTo>
                  <a:pt x="49" y="102"/>
                  <a:pt x="49" y="102"/>
                  <a:pt x="49" y="102"/>
                </a:cubicBezTo>
                <a:cubicBezTo>
                  <a:pt x="49" y="102"/>
                  <a:pt x="49" y="102"/>
                  <a:pt x="49" y="102"/>
                </a:cubicBezTo>
                <a:cubicBezTo>
                  <a:pt x="49" y="102"/>
                  <a:pt x="49" y="102"/>
                  <a:pt x="49" y="102"/>
                </a:cubicBezTo>
                <a:cubicBezTo>
                  <a:pt x="49" y="102"/>
                  <a:pt x="49" y="101"/>
                  <a:pt x="50" y="101"/>
                </a:cubicBezTo>
                <a:cubicBezTo>
                  <a:pt x="50" y="102"/>
                  <a:pt x="50" y="102"/>
                  <a:pt x="50" y="102"/>
                </a:cubicBezTo>
                <a:cubicBezTo>
                  <a:pt x="50" y="102"/>
                  <a:pt x="50" y="102"/>
                  <a:pt x="50" y="102"/>
                </a:cubicBezTo>
                <a:cubicBezTo>
                  <a:pt x="50" y="102"/>
                  <a:pt x="50" y="102"/>
                  <a:pt x="50" y="102"/>
                </a:cubicBezTo>
                <a:cubicBezTo>
                  <a:pt x="50" y="102"/>
                  <a:pt x="50" y="102"/>
                  <a:pt x="50" y="102"/>
                </a:cubicBezTo>
                <a:cubicBezTo>
                  <a:pt x="50" y="102"/>
                  <a:pt x="50" y="102"/>
                  <a:pt x="50" y="102"/>
                </a:cubicBezTo>
                <a:cubicBezTo>
                  <a:pt x="51" y="102"/>
                  <a:pt x="51" y="102"/>
                  <a:pt x="51" y="102"/>
                </a:cubicBezTo>
                <a:cubicBezTo>
                  <a:pt x="51" y="102"/>
                  <a:pt x="51" y="102"/>
                  <a:pt x="51" y="102"/>
                </a:cubicBezTo>
                <a:cubicBezTo>
                  <a:pt x="50" y="102"/>
                  <a:pt x="51" y="102"/>
                  <a:pt x="50" y="102"/>
                </a:cubicBezTo>
                <a:cubicBezTo>
                  <a:pt x="50" y="102"/>
                  <a:pt x="50" y="102"/>
                  <a:pt x="50" y="102"/>
                </a:cubicBezTo>
                <a:cubicBezTo>
                  <a:pt x="50" y="102"/>
                  <a:pt x="50" y="102"/>
                  <a:pt x="50" y="103"/>
                </a:cubicBezTo>
                <a:cubicBezTo>
                  <a:pt x="50" y="103"/>
                  <a:pt x="50" y="102"/>
                  <a:pt x="50" y="102"/>
                </a:cubicBezTo>
                <a:cubicBezTo>
                  <a:pt x="50" y="103"/>
                  <a:pt x="50" y="103"/>
                  <a:pt x="50" y="103"/>
                </a:cubicBezTo>
                <a:cubicBezTo>
                  <a:pt x="49" y="103"/>
                  <a:pt x="49" y="103"/>
                  <a:pt x="48" y="103"/>
                </a:cubicBezTo>
                <a:cubicBezTo>
                  <a:pt x="48" y="103"/>
                  <a:pt x="48" y="103"/>
                  <a:pt x="48" y="103"/>
                </a:cubicBezTo>
                <a:cubicBezTo>
                  <a:pt x="48" y="103"/>
                  <a:pt x="48" y="103"/>
                  <a:pt x="48" y="103"/>
                </a:cubicBezTo>
                <a:cubicBezTo>
                  <a:pt x="48" y="103"/>
                  <a:pt x="48" y="103"/>
                  <a:pt x="48" y="103"/>
                </a:cubicBezTo>
                <a:cubicBezTo>
                  <a:pt x="48" y="103"/>
                  <a:pt x="48" y="103"/>
                  <a:pt x="48" y="103"/>
                </a:cubicBezTo>
                <a:cubicBezTo>
                  <a:pt x="48" y="103"/>
                  <a:pt x="48" y="103"/>
                  <a:pt x="48" y="103"/>
                </a:cubicBezTo>
                <a:cubicBezTo>
                  <a:pt x="48" y="103"/>
                  <a:pt x="48" y="103"/>
                  <a:pt x="47" y="103"/>
                </a:cubicBezTo>
                <a:cubicBezTo>
                  <a:pt x="47" y="103"/>
                  <a:pt x="47" y="103"/>
                  <a:pt x="47" y="103"/>
                </a:cubicBezTo>
                <a:cubicBezTo>
                  <a:pt x="47" y="103"/>
                  <a:pt x="47" y="103"/>
                  <a:pt x="47" y="103"/>
                </a:cubicBezTo>
                <a:cubicBezTo>
                  <a:pt x="47" y="103"/>
                  <a:pt x="47" y="103"/>
                  <a:pt x="47" y="103"/>
                </a:cubicBezTo>
                <a:cubicBezTo>
                  <a:pt x="47" y="103"/>
                  <a:pt x="47" y="103"/>
                  <a:pt x="47" y="103"/>
                </a:cubicBezTo>
                <a:cubicBezTo>
                  <a:pt x="47" y="103"/>
                  <a:pt x="47" y="103"/>
                  <a:pt x="47" y="103"/>
                </a:cubicBezTo>
                <a:cubicBezTo>
                  <a:pt x="47" y="103"/>
                  <a:pt x="47" y="103"/>
                  <a:pt x="47" y="103"/>
                </a:cubicBezTo>
                <a:cubicBezTo>
                  <a:pt x="47" y="104"/>
                  <a:pt x="47" y="104"/>
                  <a:pt x="47" y="104"/>
                </a:cubicBezTo>
                <a:cubicBezTo>
                  <a:pt x="47" y="104"/>
                  <a:pt x="46" y="104"/>
                  <a:pt x="46" y="104"/>
                </a:cubicBezTo>
                <a:cubicBezTo>
                  <a:pt x="46" y="104"/>
                  <a:pt x="46" y="104"/>
                  <a:pt x="46" y="104"/>
                </a:cubicBezTo>
                <a:cubicBezTo>
                  <a:pt x="46" y="105"/>
                  <a:pt x="46" y="105"/>
                  <a:pt x="46" y="105"/>
                </a:cubicBezTo>
                <a:cubicBezTo>
                  <a:pt x="46" y="105"/>
                  <a:pt x="46" y="105"/>
                  <a:pt x="46" y="105"/>
                </a:cubicBezTo>
                <a:cubicBezTo>
                  <a:pt x="46" y="105"/>
                  <a:pt x="46" y="105"/>
                  <a:pt x="46" y="105"/>
                </a:cubicBezTo>
                <a:cubicBezTo>
                  <a:pt x="45" y="105"/>
                  <a:pt x="45" y="105"/>
                  <a:pt x="45" y="105"/>
                </a:cubicBezTo>
                <a:cubicBezTo>
                  <a:pt x="45" y="104"/>
                  <a:pt x="45" y="104"/>
                  <a:pt x="45" y="104"/>
                </a:cubicBezTo>
                <a:cubicBezTo>
                  <a:pt x="45" y="105"/>
                  <a:pt x="45" y="105"/>
                  <a:pt x="45" y="105"/>
                </a:cubicBezTo>
                <a:cubicBezTo>
                  <a:pt x="45" y="104"/>
                  <a:pt x="45" y="104"/>
                  <a:pt x="45" y="103"/>
                </a:cubicBezTo>
                <a:cubicBezTo>
                  <a:pt x="45" y="103"/>
                  <a:pt x="45" y="103"/>
                  <a:pt x="45" y="103"/>
                </a:cubicBezTo>
                <a:cubicBezTo>
                  <a:pt x="45" y="103"/>
                  <a:pt x="45" y="103"/>
                  <a:pt x="45" y="104"/>
                </a:cubicBezTo>
                <a:cubicBezTo>
                  <a:pt x="45" y="104"/>
                  <a:pt x="45" y="104"/>
                  <a:pt x="45" y="104"/>
                </a:cubicBezTo>
                <a:cubicBezTo>
                  <a:pt x="45" y="103"/>
                  <a:pt x="45" y="103"/>
                  <a:pt x="45" y="103"/>
                </a:cubicBezTo>
                <a:cubicBezTo>
                  <a:pt x="45" y="103"/>
                  <a:pt x="45" y="103"/>
                  <a:pt x="45" y="103"/>
                </a:cubicBezTo>
                <a:cubicBezTo>
                  <a:pt x="45" y="103"/>
                  <a:pt x="45" y="103"/>
                  <a:pt x="45" y="103"/>
                </a:cubicBezTo>
                <a:cubicBezTo>
                  <a:pt x="45" y="103"/>
                  <a:pt x="45" y="103"/>
                  <a:pt x="45" y="103"/>
                </a:cubicBezTo>
                <a:cubicBezTo>
                  <a:pt x="45" y="103"/>
                  <a:pt x="45" y="103"/>
                  <a:pt x="45" y="103"/>
                </a:cubicBezTo>
                <a:cubicBezTo>
                  <a:pt x="45" y="103"/>
                  <a:pt x="45" y="103"/>
                  <a:pt x="45" y="103"/>
                </a:cubicBezTo>
                <a:cubicBezTo>
                  <a:pt x="45" y="103"/>
                  <a:pt x="47" y="102"/>
                  <a:pt x="47" y="102"/>
                </a:cubicBezTo>
                <a:cubicBezTo>
                  <a:pt x="47" y="102"/>
                  <a:pt x="47" y="102"/>
                  <a:pt x="47" y="103"/>
                </a:cubicBezTo>
                <a:cubicBezTo>
                  <a:pt x="47" y="103"/>
                  <a:pt x="47" y="103"/>
                  <a:pt x="47" y="103"/>
                </a:cubicBezTo>
                <a:cubicBezTo>
                  <a:pt x="47" y="102"/>
                  <a:pt x="47" y="102"/>
                  <a:pt x="47" y="102"/>
                </a:cubicBezTo>
                <a:cubicBezTo>
                  <a:pt x="47" y="102"/>
                  <a:pt x="48" y="102"/>
                  <a:pt x="48" y="102"/>
                </a:cubicBezTo>
                <a:cubicBezTo>
                  <a:pt x="48" y="102"/>
                  <a:pt x="48" y="102"/>
                  <a:pt x="48" y="102"/>
                </a:cubicBezTo>
                <a:cubicBezTo>
                  <a:pt x="47" y="102"/>
                  <a:pt x="47" y="102"/>
                  <a:pt x="46" y="102"/>
                </a:cubicBezTo>
                <a:cubicBezTo>
                  <a:pt x="46" y="102"/>
                  <a:pt x="46" y="102"/>
                  <a:pt x="46" y="102"/>
                </a:cubicBezTo>
                <a:cubicBezTo>
                  <a:pt x="47" y="102"/>
                  <a:pt x="47" y="102"/>
                  <a:pt x="47" y="101"/>
                </a:cubicBezTo>
                <a:cubicBezTo>
                  <a:pt x="47" y="101"/>
                  <a:pt x="47" y="101"/>
                  <a:pt x="47" y="101"/>
                </a:cubicBezTo>
                <a:cubicBezTo>
                  <a:pt x="47" y="102"/>
                  <a:pt x="47" y="102"/>
                  <a:pt x="47" y="102"/>
                </a:cubicBezTo>
                <a:cubicBezTo>
                  <a:pt x="47" y="101"/>
                  <a:pt x="47" y="101"/>
                  <a:pt x="47" y="101"/>
                </a:cubicBezTo>
                <a:cubicBezTo>
                  <a:pt x="47" y="101"/>
                  <a:pt x="47" y="101"/>
                  <a:pt x="47" y="102"/>
                </a:cubicBezTo>
                <a:cubicBezTo>
                  <a:pt x="47" y="102"/>
                  <a:pt x="46" y="102"/>
                  <a:pt x="46" y="102"/>
                </a:cubicBezTo>
                <a:cubicBezTo>
                  <a:pt x="46" y="102"/>
                  <a:pt x="46" y="102"/>
                  <a:pt x="45" y="102"/>
                </a:cubicBezTo>
                <a:cubicBezTo>
                  <a:pt x="45" y="102"/>
                  <a:pt x="45" y="102"/>
                  <a:pt x="45" y="102"/>
                </a:cubicBezTo>
                <a:cubicBezTo>
                  <a:pt x="45" y="102"/>
                  <a:pt x="45" y="102"/>
                  <a:pt x="45" y="102"/>
                </a:cubicBezTo>
                <a:cubicBezTo>
                  <a:pt x="45" y="102"/>
                  <a:pt x="45" y="103"/>
                  <a:pt x="44" y="103"/>
                </a:cubicBezTo>
                <a:cubicBezTo>
                  <a:pt x="44" y="102"/>
                  <a:pt x="44" y="102"/>
                  <a:pt x="44" y="103"/>
                </a:cubicBezTo>
                <a:cubicBezTo>
                  <a:pt x="44" y="103"/>
                  <a:pt x="44" y="102"/>
                  <a:pt x="44" y="102"/>
                </a:cubicBezTo>
                <a:cubicBezTo>
                  <a:pt x="44" y="103"/>
                  <a:pt x="44" y="103"/>
                  <a:pt x="44" y="103"/>
                </a:cubicBezTo>
                <a:cubicBezTo>
                  <a:pt x="44" y="103"/>
                  <a:pt x="44" y="103"/>
                  <a:pt x="44" y="103"/>
                </a:cubicBezTo>
                <a:cubicBezTo>
                  <a:pt x="44" y="103"/>
                  <a:pt x="44" y="103"/>
                  <a:pt x="44" y="103"/>
                </a:cubicBezTo>
                <a:cubicBezTo>
                  <a:pt x="44" y="103"/>
                  <a:pt x="44" y="103"/>
                  <a:pt x="44" y="103"/>
                </a:cubicBezTo>
                <a:cubicBezTo>
                  <a:pt x="44" y="103"/>
                  <a:pt x="43" y="103"/>
                  <a:pt x="43" y="103"/>
                </a:cubicBezTo>
                <a:cubicBezTo>
                  <a:pt x="43" y="103"/>
                  <a:pt x="43" y="103"/>
                  <a:pt x="43" y="103"/>
                </a:cubicBezTo>
                <a:cubicBezTo>
                  <a:pt x="43" y="103"/>
                  <a:pt x="43" y="103"/>
                  <a:pt x="43" y="103"/>
                </a:cubicBezTo>
                <a:cubicBezTo>
                  <a:pt x="43" y="103"/>
                  <a:pt x="43" y="104"/>
                  <a:pt x="43" y="104"/>
                </a:cubicBezTo>
                <a:cubicBezTo>
                  <a:pt x="43" y="104"/>
                  <a:pt x="42" y="103"/>
                  <a:pt x="42" y="103"/>
                </a:cubicBezTo>
                <a:cubicBezTo>
                  <a:pt x="42" y="103"/>
                  <a:pt x="42" y="104"/>
                  <a:pt x="42" y="104"/>
                </a:cubicBezTo>
                <a:cubicBezTo>
                  <a:pt x="42" y="104"/>
                  <a:pt x="42" y="104"/>
                  <a:pt x="42" y="104"/>
                </a:cubicBezTo>
                <a:cubicBezTo>
                  <a:pt x="42" y="104"/>
                  <a:pt x="42" y="104"/>
                  <a:pt x="42" y="104"/>
                </a:cubicBezTo>
                <a:cubicBezTo>
                  <a:pt x="42" y="104"/>
                  <a:pt x="42" y="104"/>
                  <a:pt x="42" y="104"/>
                </a:cubicBezTo>
                <a:cubicBezTo>
                  <a:pt x="42" y="104"/>
                  <a:pt x="42" y="103"/>
                  <a:pt x="42" y="103"/>
                </a:cubicBezTo>
                <a:cubicBezTo>
                  <a:pt x="42" y="103"/>
                  <a:pt x="42" y="103"/>
                  <a:pt x="42" y="103"/>
                </a:cubicBezTo>
                <a:cubicBezTo>
                  <a:pt x="42" y="103"/>
                  <a:pt x="42" y="103"/>
                  <a:pt x="42" y="103"/>
                </a:cubicBezTo>
                <a:cubicBezTo>
                  <a:pt x="42" y="104"/>
                  <a:pt x="41" y="104"/>
                  <a:pt x="41" y="104"/>
                </a:cubicBezTo>
                <a:cubicBezTo>
                  <a:pt x="41" y="104"/>
                  <a:pt x="41" y="104"/>
                  <a:pt x="41" y="104"/>
                </a:cubicBezTo>
                <a:cubicBezTo>
                  <a:pt x="41" y="104"/>
                  <a:pt x="41" y="104"/>
                  <a:pt x="41" y="104"/>
                </a:cubicBezTo>
                <a:cubicBezTo>
                  <a:pt x="41" y="104"/>
                  <a:pt x="41" y="104"/>
                  <a:pt x="41" y="104"/>
                </a:cubicBezTo>
                <a:cubicBezTo>
                  <a:pt x="41" y="104"/>
                  <a:pt x="41" y="104"/>
                  <a:pt x="41" y="104"/>
                </a:cubicBezTo>
                <a:cubicBezTo>
                  <a:pt x="41" y="104"/>
                  <a:pt x="41" y="104"/>
                  <a:pt x="41" y="104"/>
                </a:cubicBezTo>
                <a:cubicBezTo>
                  <a:pt x="41" y="104"/>
                  <a:pt x="41" y="104"/>
                  <a:pt x="40" y="105"/>
                </a:cubicBezTo>
                <a:cubicBezTo>
                  <a:pt x="40" y="105"/>
                  <a:pt x="40" y="105"/>
                  <a:pt x="40" y="105"/>
                </a:cubicBezTo>
                <a:cubicBezTo>
                  <a:pt x="40" y="105"/>
                  <a:pt x="40" y="104"/>
                  <a:pt x="40" y="104"/>
                </a:cubicBezTo>
                <a:cubicBezTo>
                  <a:pt x="40" y="104"/>
                  <a:pt x="40" y="104"/>
                  <a:pt x="40" y="104"/>
                </a:cubicBezTo>
                <a:cubicBezTo>
                  <a:pt x="40" y="104"/>
                  <a:pt x="40" y="104"/>
                  <a:pt x="40" y="104"/>
                </a:cubicBezTo>
                <a:cubicBezTo>
                  <a:pt x="40" y="105"/>
                  <a:pt x="40" y="105"/>
                  <a:pt x="40" y="105"/>
                </a:cubicBezTo>
                <a:cubicBezTo>
                  <a:pt x="40" y="105"/>
                  <a:pt x="39" y="106"/>
                  <a:pt x="39" y="106"/>
                </a:cubicBezTo>
                <a:cubicBezTo>
                  <a:pt x="39" y="106"/>
                  <a:pt x="39" y="106"/>
                  <a:pt x="40" y="106"/>
                </a:cubicBezTo>
                <a:cubicBezTo>
                  <a:pt x="40" y="106"/>
                  <a:pt x="40" y="106"/>
                  <a:pt x="40" y="106"/>
                </a:cubicBezTo>
                <a:cubicBezTo>
                  <a:pt x="39" y="106"/>
                  <a:pt x="39" y="106"/>
                  <a:pt x="39" y="107"/>
                </a:cubicBezTo>
                <a:cubicBezTo>
                  <a:pt x="39" y="107"/>
                  <a:pt x="40" y="107"/>
                  <a:pt x="40" y="107"/>
                </a:cubicBezTo>
                <a:cubicBezTo>
                  <a:pt x="40" y="107"/>
                  <a:pt x="40" y="107"/>
                  <a:pt x="40" y="107"/>
                </a:cubicBezTo>
                <a:cubicBezTo>
                  <a:pt x="40" y="107"/>
                  <a:pt x="40" y="107"/>
                  <a:pt x="40" y="107"/>
                </a:cubicBezTo>
                <a:cubicBezTo>
                  <a:pt x="40" y="107"/>
                  <a:pt x="40" y="107"/>
                  <a:pt x="40" y="107"/>
                </a:cubicBezTo>
                <a:cubicBezTo>
                  <a:pt x="40" y="107"/>
                  <a:pt x="40" y="107"/>
                  <a:pt x="40" y="107"/>
                </a:cubicBezTo>
                <a:cubicBezTo>
                  <a:pt x="40" y="107"/>
                  <a:pt x="40" y="108"/>
                  <a:pt x="40" y="108"/>
                </a:cubicBezTo>
                <a:cubicBezTo>
                  <a:pt x="40" y="107"/>
                  <a:pt x="40" y="107"/>
                  <a:pt x="39" y="107"/>
                </a:cubicBezTo>
                <a:cubicBezTo>
                  <a:pt x="39" y="107"/>
                  <a:pt x="39" y="107"/>
                  <a:pt x="39" y="107"/>
                </a:cubicBezTo>
                <a:cubicBezTo>
                  <a:pt x="39" y="108"/>
                  <a:pt x="39" y="108"/>
                  <a:pt x="39" y="108"/>
                </a:cubicBezTo>
                <a:cubicBezTo>
                  <a:pt x="39" y="108"/>
                  <a:pt x="39" y="108"/>
                  <a:pt x="39" y="108"/>
                </a:cubicBezTo>
                <a:cubicBezTo>
                  <a:pt x="39" y="108"/>
                  <a:pt x="39" y="107"/>
                  <a:pt x="39" y="107"/>
                </a:cubicBezTo>
                <a:cubicBezTo>
                  <a:pt x="39" y="107"/>
                  <a:pt x="39" y="107"/>
                  <a:pt x="39" y="107"/>
                </a:cubicBezTo>
                <a:cubicBezTo>
                  <a:pt x="39" y="108"/>
                  <a:pt x="39" y="108"/>
                  <a:pt x="39" y="108"/>
                </a:cubicBezTo>
                <a:cubicBezTo>
                  <a:pt x="37" y="108"/>
                  <a:pt x="36" y="108"/>
                  <a:pt x="36" y="109"/>
                </a:cubicBezTo>
                <a:cubicBezTo>
                  <a:pt x="36" y="109"/>
                  <a:pt x="36" y="108"/>
                  <a:pt x="36" y="108"/>
                </a:cubicBezTo>
                <a:cubicBezTo>
                  <a:pt x="36" y="108"/>
                  <a:pt x="36" y="109"/>
                  <a:pt x="36" y="109"/>
                </a:cubicBezTo>
                <a:cubicBezTo>
                  <a:pt x="35" y="109"/>
                  <a:pt x="35" y="109"/>
                  <a:pt x="35" y="109"/>
                </a:cubicBezTo>
                <a:cubicBezTo>
                  <a:pt x="35" y="109"/>
                  <a:pt x="35" y="109"/>
                  <a:pt x="35" y="109"/>
                </a:cubicBezTo>
                <a:cubicBezTo>
                  <a:pt x="35" y="109"/>
                  <a:pt x="35" y="109"/>
                  <a:pt x="36" y="109"/>
                </a:cubicBezTo>
                <a:cubicBezTo>
                  <a:pt x="36" y="110"/>
                  <a:pt x="35" y="110"/>
                  <a:pt x="35" y="110"/>
                </a:cubicBezTo>
                <a:cubicBezTo>
                  <a:pt x="35" y="110"/>
                  <a:pt x="35" y="110"/>
                  <a:pt x="35" y="110"/>
                </a:cubicBezTo>
                <a:cubicBezTo>
                  <a:pt x="35" y="111"/>
                  <a:pt x="35" y="111"/>
                  <a:pt x="35" y="111"/>
                </a:cubicBezTo>
                <a:cubicBezTo>
                  <a:pt x="35" y="111"/>
                  <a:pt x="34" y="111"/>
                  <a:pt x="34" y="111"/>
                </a:cubicBezTo>
                <a:cubicBezTo>
                  <a:pt x="34" y="111"/>
                  <a:pt x="34" y="111"/>
                  <a:pt x="34" y="111"/>
                </a:cubicBezTo>
                <a:cubicBezTo>
                  <a:pt x="35" y="111"/>
                  <a:pt x="35" y="111"/>
                  <a:pt x="35" y="111"/>
                </a:cubicBezTo>
                <a:cubicBezTo>
                  <a:pt x="34" y="111"/>
                  <a:pt x="34" y="111"/>
                  <a:pt x="34" y="110"/>
                </a:cubicBezTo>
                <a:cubicBezTo>
                  <a:pt x="34" y="110"/>
                  <a:pt x="34" y="110"/>
                  <a:pt x="34" y="110"/>
                </a:cubicBezTo>
                <a:cubicBezTo>
                  <a:pt x="34" y="110"/>
                  <a:pt x="34" y="110"/>
                  <a:pt x="34" y="110"/>
                </a:cubicBezTo>
                <a:cubicBezTo>
                  <a:pt x="34" y="110"/>
                  <a:pt x="34" y="110"/>
                  <a:pt x="34" y="110"/>
                </a:cubicBezTo>
                <a:cubicBezTo>
                  <a:pt x="34" y="111"/>
                  <a:pt x="34" y="111"/>
                  <a:pt x="34" y="111"/>
                </a:cubicBezTo>
                <a:cubicBezTo>
                  <a:pt x="34" y="112"/>
                  <a:pt x="34" y="112"/>
                  <a:pt x="34" y="112"/>
                </a:cubicBezTo>
                <a:cubicBezTo>
                  <a:pt x="34" y="112"/>
                  <a:pt x="34" y="112"/>
                  <a:pt x="34" y="112"/>
                </a:cubicBezTo>
                <a:cubicBezTo>
                  <a:pt x="34" y="113"/>
                  <a:pt x="34" y="113"/>
                  <a:pt x="34" y="113"/>
                </a:cubicBezTo>
                <a:cubicBezTo>
                  <a:pt x="34" y="113"/>
                  <a:pt x="34" y="113"/>
                  <a:pt x="34" y="113"/>
                </a:cubicBezTo>
                <a:cubicBezTo>
                  <a:pt x="34" y="113"/>
                  <a:pt x="33" y="113"/>
                  <a:pt x="33" y="114"/>
                </a:cubicBezTo>
                <a:cubicBezTo>
                  <a:pt x="33" y="114"/>
                  <a:pt x="33" y="114"/>
                  <a:pt x="33" y="114"/>
                </a:cubicBezTo>
                <a:cubicBezTo>
                  <a:pt x="33" y="114"/>
                  <a:pt x="33" y="114"/>
                  <a:pt x="33" y="113"/>
                </a:cubicBezTo>
                <a:cubicBezTo>
                  <a:pt x="33" y="113"/>
                  <a:pt x="34" y="113"/>
                  <a:pt x="34" y="113"/>
                </a:cubicBezTo>
                <a:cubicBezTo>
                  <a:pt x="34" y="112"/>
                  <a:pt x="34" y="113"/>
                  <a:pt x="33" y="113"/>
                </a:cubicBezTo>
                <a:cubicBezTo>
                  <a:pt x="33" y="113"/>
                  <a:pt x="33" y="113"/>
                  <a:pt x="33" y="113"/>
                </a:cubicBezTo>
                <a:cubicBezTo>
                  <a:pt x="33" y="113"/>
                  <a:pt x="33" y="113"/>
                  <a:pt x="33" y="113"/>
                </a:cubicBezTo>
                <a:cubicBezTo>
                  <a:pt x="33" y="112"/>
                  <a:pt x="34" y="112"/>
                  <a:pt x="34" y="112"/>
                </a:cubicBezTo>
                <a:cubicBezTo>
                  <a:pt x="33" y="112"/>
                  <a:pt x="33" y="112"/>
                  <a:pt x="33" y="112"/>
                </a:cubicBezTo>
                <a:cubicBezTo>
                  <a:pt x="33" y="112"/>
                  <a:pt x="33" y="112"/>
                  <a:pt x="33" y="112"/>
                </a:cubicBezTo>
                <a:cubicBezTo>
                  <a:pt x="33" y="112"/>
                  <a:pt x="33" y="112"/>
                  <a:pt x="33" y="112"/>
                </a:cubicBezTo>
                <a:cubicBezTo>
                  <a:pt x="33" y="112"/>
                  <a:pt x="33" y="112"/>
                  <a:pt x="33" y="112"/>
                </a:cubicBezTo>
                <a:cubicBezTo>
                  <a:pt x="33" y="112"/>
                  <a:pt x="33" y="112"/>
                  <a:pt x="33" y="112"/>
                </a:cubicBezTo>
                <a:cubicBezTo>
                  <a:pt x="33" y="112"/>
                  <a:pt x="33" y="112"/>
                  <a:pt x="33" y="112"/>
                </a:cubicBezTo>
                <a:cubicBezTo>
                  <a:pt x="33" y="112"/>
                  <a:pt x="33" y="112"/>
                  <a:pt x="33" y="112"/>
                </a:cubicBezTo>
                <a:cubicBezTo>
                  <a:pt x="33" y="112"/>
                  <a:pt x="33" y="112"/>
                  <a:pt x="33" y="112"/>
                </a:cubicBezTo>
                <a:cubicBezTo>
                  <a:pt x="33" y="111"/>
                  <a:pt x="33" y="111"/>
                  <a:pt x="33" y="112"/>
                </a:cubicBezTo>
                <a:cubicBezTo>
                  <a:pt x="33" y="112"/>
                  <a:pt x="33" y="112"/>
                  <a:pt x="33" y="112"/>
                </a:cubicBezTo>
                <a:cubicBezTo>
                  <a:pt x="33" y="111"/>
                  <a:pt x="33" y="111"/>
                  <a:pt x="33" y="111"/>
                </a:cubicBezTo>
                <a:cubicBezTo>
                  <a:pt x="33" y="111"/>
                  <a:pt x="33" y="111"/>
                  <a:pt x="33" y="111"/>
                </a:cubicBezTo>
                <a:cubicBezTo>
                  <a:pt x="33" y="111"/>
                  <a:pt x="33" y="111"/>
                  <a:pt x="33" y="111"/>
                </a:cubicBezTo>
                <a:cubicBezTo>
                  <a:pt x="33" y="111"/>
                  <a:pt x="33" y="111"/>
                  <a:pt x="33" y="111"/>
                </a:cubicBezTo>
                <a:cubicBezTo>
                  <a:pt x="33" y="111"/>
                  <a:pt x="33" y="111"/>
                  <a:pt x="33" y="111"/>
                </a:cubicBezTo>
                <a:cubicBezTo>
                  <a:pt x="33" y="111"/>
                  <a:pt x="33" y="111"/>
                  <a:pt x="33" y="111"/>
                </a:cubicBezTo>
                <a:cubicBezTo>
                  <a:pt x="33" y="111"/>
                  <a:pt x="33" y="111"/>
                  <a:pt x="33" y="111"/>
                </a:cubicBezTo>
                <a:cubicBezTo>
                  <a:pt x="33" y="111"/>
                  <a:pt x="33" y="111"/>
                  <a:pt x="33" y="111"/>
                </a:cubicBezTo>
                <a:cubicBezTo>
                  <a:pt x="33" y="111"/>
                  <a:pt x="33" y="111"/>
                  <a:pt x="33" y="111"/>
                </a:cubicBezTo>
                <a:cubicBezTo>
                  <a:pt x="33" y="111"/>
                  <a:pt x="33" y="111"/>
                  <a:pt x="33" y="111"/>
                </a:cubicBezTo>
                <a:cubicBezTo>
                  <a:pt x="33" y="111"/>
                  <a:pt x="33" y="111"/>
                  <a:pt x="33" y="111"/>
                </a:cubicBezTo>
                <a:cubicBezTo>
                  <a:pt x="33" y="111"/>
                  <a:pt x="33" y="111"/>
                  <a:pt x="33" y="111"/>
                </a:cubicBezTo>
                <a:cubicBezTo>
                  <a:pt x="33" y="111"/>
                  <a:pt x="33" y="111"/>
                  <a:pt x="33" y="111"/>
                </a:cubicBezTo>
                <a:cubicBezTo>
                  <a:pt x="33" y="110"/>
                  <a:pt x="33" y="110"/>
                  <a:pt x="33" y="110"/>
                </a:cubicBezTo>
                <a:cubicBezTo>
                  <a:pt x="33" y="110"/>
                  <a:pt x="33" y="110"/>
                  <a:pt x="33" y="110"/>
                </a:cubicBezTo>
                <a:cubicBezTo>
                  <a:pt x="33" y="111"/>
                  <a:pt x="33" y="111"/>
                  <a:pt x="33" y="111"/>
                </a:cubicBezTo>
                <a:cubicBezTo>
                  <a:pt x="33" y="111"/>
                  <a:pt x="33" y="111"/>
                  <a:pt x="33" y="110"/>
                </a:cubicBezTo>
                <a:cubicBezTo>
                  <a:pt x="33" y="111"/>
                  <a:pt x="33" y="111"/>
                  <a:pt x="33" y="111"/>
                </a:cubicBezTo>
                <a:cubicBezTo>
                  <a:pt x="33" y="111"/>
                  <a:pt x="33" y="111"/>
                  <a:pt x="33" y="111"/>
                </a:cubicBezTo>
                <a:cubicBezTo>
                  <a:pt x="33" y="111"/>
                  <a:pt x="33" y="111"/>
                  <a:pt x="33" y="111"/>
                </a:cubicBezTo>
                <a:cubicBezTo>
                  <a:pt x="33" y="111"/>
                  <a:pt x="33" y="111"/>
                  <a:pt x="33" y="111"/>
                </a:cubicBezTo>
                <a:cubicBezTo>
                  <a:pt x="33" y="111"/>
                  <a:pt x="33" y="111"/>
                  <a:pt x="33" y="111"/>
                </a:cubicBezTo>
                <a:cubicBezTo>
                  <a:pt x="33" y="111"/>
                  <a:pt x="33" y="111"/>
                  <a:pt x="33" y="112"/>
                </a:cubicBezTo>
                <a:cubicBezTo>
                  <a:pt x="33" y="112"/>
                  <a:pt x="33" y="112"/>
                  <a:pt x="33" y="112"/>
                </a:cubicBezTo>
                <a:cubicBezTo>
                  <a:pt x="33" y="112"/>
                  <a:pt x="33" y="112"/>
                  <a:pt x="33" y="112"/>
                </a:cubicBezTo>
                <a:cubicBezTo>
                  <a:pt x="33" y="112"/>
                  <a:pt x="33" y="112"/>
                  <a:pt x="33" y="112"/>
                </a:cubicBezTo>
                <a:cubicBezTo>
                  <a:pt x="33" y="112"/>
                  <a:pt x="33" y="112"/>
                  <a:pt x="33" y="112"/>
                </a:cubicBezTo>
                <a:cubicBezTo>
                  <a:pt x="32" y="112"/>
                  <a:pt x="32" y="112"/>
                  <a:pt x="32" y="112"/>
                </a:cubicBezTo>
                <a:cubicBezTo>
                  <a:pt x="33" y="112"/>
                  <a:pt x="33" y="112"/>
                  <a:pt x="33" y="112"/>
                </a:cubicBezTo>
                <a:cubicBezTo>
                  <a:pt x="33" y="112"/>
                  <a:pt x="32" y="112"/>
                  <a:pt x="32" y="112"/>
                </a:cubicBezTo>
                <a:cubicBezTo>
                  <a:pt x="32" y="112"/>
                  <a:pt x="32" y="112"/>
                  <a:pt x="32" y="112"/>
                </a:cubicBezTo>
                <a:cubicBezTo>
                  <a:pt x="32" y="112"/>
                  <a:pt x="32" y="112"/>
                  <a:pt x="32" y="112"/>
                </a:cubicBezTo>
                <a:cubicBezTo>
                  <a:pt x="32" y="112"/>
                  <a:pt x="32" y="112"/>
                  <a:pt x="32" y="112"/>
                </a:cubicBezTo>
                <a:cubicBezTo>
                  <a:pt x="32" y="112"/>
                  <a:pt x="33" y="112"/>
                  <a:pt x="33" y="113"/>
                </a:cubicBezTo>
                <a:cubicBezTo>
                  <a:pt x="33" y="113"/>
                  <a:pt x="33" y="113"/>
                  <a:pt x="33" y="113"/>
                </a:cubicBezTo>
                <a:cubicBezTo>
                  <a:pt x="33" y="113"/>
                  <a:pt x="33" y="113"/>
                  <a:pt x="33" y="113"/>
                </a:cubicBezTo>
                <a:cubicBezTo>
                  <a:pt x="33" y="113"/>
                  <a:pt x="32" y="113"/>
                  <a:pt x="32" y="113"/>
                </a:cubicBezTo>
                <a:cubicBezTo>
                  <a:pt x="32" y="113"/>
                  <a:pt x="33" y="113"/>
                  <a:pt x="33" y="113"/>
                </a:cubicBezTo>
                <a:cubicBezTo>
                  <a:pt x="33" y="113"/>
                  <a:pt x="33" y="113"/>
                  <a:pt x="33" y="113"/>
                </a:cubicBezTo>
                <a:cubicBezTo>
                  <a:pt x="33" y="113"/>
                  <a:pt x="33" y="113"/>
                  <a:pt x="33" y="113"/>
                </a:cubicBezTo>
                <a:cubicBezTo>
                  <a:pt x="33" y="113"/>
                  <a:pt x="33" y="113"/>
                  <a:pt x="33" y="113"/>
                </a:cubicBezTo>
                <a:cubicBezTo>
                  <a:pt x="33" y="113"/>
                  <a:pt x="33" y="113"/>
                  <a:pt x="33" y="113"/>
                </a:cubicBezTo>
                <a:cubicBezTo>
                  <a:pt x="33" y="113"/>
                  <a:pt x="33" y="113"/>
                  <a:pt x="33" y="113"/>
                </a:cubicBezTo>
                <a:cubicBezTo>
                  <a:pt x="33" y="113"/>
                  <a:pt x="33" y="113"/>
                  <a:pt x="33" y="113"/>
                </a:cubicBezTo>
                <a:cubicBezTo>
                  <a:pt x="33" y="113"/>
                  <a:pt x="33" y="113"/>
                  <a:pt x="32" y="113"/>
                </a:cubicBezTo>
                <a:cubicBezTo>
                  <a:pt x="33" y="113"/>
                  <a:pt x="33" y="113"/>
                  <a:pt x="33" y="113"/>
                </a:cubicBezTo>
                <a:cubicBezTo>
                  <a:pt x="33" y="113"/>
                  <a:pt x="33" y="113"/>
                  <a:pt x="33" y="113"/>
                </a:cubicBezTo>
                <a:cubicBezTo>
                  <a:pt x="33" y="113"/>
                  <a:pt x="33" y="114"/>
                  <a:pt x="33" y="114"/>
                </a:cubicBezTo>
                <a:cubicBezTo>
                  <a:pt x="33" y="114"/>
                  <a:pt x="33" y="114"/>
                  <a:pt x="33" y="114"/>
                </a:cubicBezTo>
                <a:cubicBezTo>
                  <a:pt x="33" y="114"/>
                  <a:pt x="33" y="114"/>
                  <a:pt x="33" y="114"/>
                </a:cubicBezTo>
                <a:cubicBezTo>
                  <a:pt x="33" y="114"/>
                  <a:pt x="32" y="114"/>
                  <a:pt x="32" y="113"/>
                </a:cubicBezTo>
                <a:cubicBezTo>
                  <a:pt x="32" y="113"/>
                  <a:pt x="32" y="113"/>
                  <a:pt x="32" y="113"/>
                </a:cubicBezTo>
                <a:cubicBezTo>
                  <a:pt x="32" y="114"/>
                  <a:pt x="32" y="114"/>
                  <a:pt x="32" y="114"/>
                </a:cubicBezTo>
                <a:cubicBezTo>
                  <a:pt x="32" y="114"/>
                  <a:pt x="33" y="114"/>
                  <a:pt x="33" y="114"/>
                </a:cubicBezTo>
                <a:cubicBezTo>
                  <a:pt x="33" y="114"/>
                  <a:pt x="33" y="114"/>
                  <a:pt x="33" y="114"/>
                </a:cubicBezTo>
                <a:cubicBezTo>
                  <a:pt x="33" y="114"/>
                  <a:pt x="33" y="114"/>
                  <a:pt x="33" y="114"/>
                </a:cubicBezTo>
                <a:cubicBezTo>
                  <a:pt x="33" y="114"/>
                  <a:pt x="33" y="114"/>
                  <a:pt x="33" y="115"/>
                </a:cubicBezTo>
                <a:cubicBezTo>
                  <a:pt x="33" y="115"/>
                  <a:pt x="33" y="115"/>
                  <a:pt x="33" y="115"/>
                </a:cubicBezTo>
                <a:cubicBezTo>
                  <a:pt x="33" y="115"/>
                  <a:pt x="33" y="115"/>
                  <a:pt x="34" y="115"/>
                </a:cubicBezTo>
                <a:cubicBezTo>
                  <a:pt x="33" y="115"/>
                  <a:pt x="33" y="115"/>
                  <a:pt x="33" y="115"/>
                </a:cubicBezTo>
                <a:cubicBezTo>
                  <a:pt x="33" y="115"/>
                  <a:pt x="33" y="115"/>
                  <a:pt x="33" y="115"/>
                </a:cubicBezTo>
                <a:cubicBezTo>
                  <a:pt x="33" y="115"/>
                  <a:pt x="33" y="115"/>
                  <a:pt x="33" y="115"/>
                </a:cubicBezTo>
                <a:cubicBezTo>
                  <a:pt x="33" y="115"/>
                  <a:pt x="33" y="115"/>
                  <a:pt x="33" y="115"/>
                </a:cubicBezTo>
                <a:cubicBezTo>
                  <a:pt x="33" y="115"/>
                  <a:pt x="33" y="115"/>
                  <a:pt x="33" y="115"/>
                </a:cubicBezTo>
                <a:cubicBezTo>
                  <a:pt x="33" y="115"/>
                  <a:pt x="33" y="115"/>
                  <a:pt x="33" y="115"/>
                </a:cubicBezTo>
                <a:cubicBezTo>
                  <a:pt x="33" y="115"/>
                  <a:pt x="33" y="115"/>
                  <a:pt x="33" y="115"/>
                </a:cubicBezTo>
                <a:cubicBezTo>
                  <a:pt x="33" y="115"/>
                  <a:pt x="33" y="115"/>
                  <a:pt x="33" y="115"/>
                </a:cubicBezTo>
                <a:cubicBezTo>
                  <a:pt x="33" y="115"/>
                  <a:pt x="33" y="115"/>
                  <a:pt x="33" y="115"/>
                </a:cubicBezTo>
                <a:cubicBezTo>
                  <a:pt x="33" y="115"/>
                  <a:pt x="32" y="115"/>
                  <a:pt x="32" y="115"/>
                </a:cubicBezTo>
                <a:cubicBezTo>
                  <a:pt x="32" y="115"/>
                  <a:pt x="32" y="115"/>
                  <a:pt x="32" y="115"/>
                </a:cubicBezTo>
                <a:cubicBezTo>
                  <a:pt x="32" y="115"/>
                  <a:pt x="32" y="115"/>
                  <a:pt x="32" y="115"/>
                </a:cubicBezTo>
                <a:cubicBezTo>
                  <a:pt x="32" y="115"/>
                  <a:pt x="32" y="115"/>
                  <a:pt x="32" y="115"/>
                </a:cubicBezTo>
                <a:cubicBezTo>
                  <a:pt x="33" y="115"/>
                  <a:pt x="33" y="115"/>
                  <a:pt x="33" y="115"/>
                </a:cubicBezTo>
                <a:cubicBezTo>
                  <a:pt x="33" y="115"/>
                  <a:pt x="33" y="115"/>
                  <a:pt x="33" y="115"/>
                </a:cubicBezTo>
                <a:cubicBezTo>
                  <a:pt x="33" y="115"/>
                  <a:pt x="33" y="115"/>
                  <a:pt x="33" y="116"/>
                </a:cubicBezTo>
                <a:cubicBezTo>
                  <a:pt x="33" y="116"/>
                  <a:pt x="33" y="116"/>
                  <a:pt x="33" y="116"/>
                </a:cubicBezTo>
                <a:cubicBezTo>
                  <a:pt x="33" y="116"/>
                  <a:pt x="33" y="116"/>
                  <a:pt x="33" y="116"/>
                </a:cubicBezTo>
                <a:cubicBezTo>
                  <a:pt x="33" y="116"/>
                  <a:pt x="33" y="116"/>
                  <a:pt x="33" y="116"/>
                </a:cubicBezTo>
                <a:cubicBezTo>
                  <a:pt x="33" y="115"/>
                  <a:pt x="33" y="115"/>
                  <a:pt x="33" y="115"/>
                </a:cubicBezTo>
                <a:cubicBezTo>
                  <a:pt x="33" y="115"/>
                  <a:pt x="33" y="115"/>
                  <a:pt x="33" y="115"/>
                </a:cubicBezTo>
                <a:cubicBezTo>
                  <a:pt x="34" y="115"/>
                  <a:pt x="34" y="115"/>
                  <a:pt x="34" y="116"/>
                </a:cubicBezTo>
                <a:cubicBezTo>
                  <a:pt x="34" y="116"/>
                  <a:pt x="34" y="116"/>
                  <a:pt x="34" y="116"/>
                </a:cubicBezTo>
                <a:cubicBezTo>
                  <a:pt x="33" y="116"/>
                  <a:pt x="33" y="116"/>
                  <a:pt x="33" y="116"/>
                </a:cubicBezTo>
                <a:cubicBezTo>
                  <a:pt x="33" y="116"/>
                  <a:pt x="33" y="116"/>
                  <a:pt x="33" y="116"/>
                </a:cubicBezTo>
                <a:cubicBezTo>
                  <a:pt x="33" y="116"/>
                  <a:pt x="33" y="116"/>
                  <a:pt x="33" y="116"/>
                </a:cubicBezTo>
                <a:cubicBezTo>
                  <a:pt x="33" y="116"/>
                  <a:pt x="33" y="116"/>
                  <a:pt x="33" y="116"/>
                </a:cubicBezTo>
                <a:cubicBezTo>
                  <a:pt x="33" y="116"/>
                  <a:pt x="33" y="116"/>
                  <a:pt x="33" y="116"/>
                </a:cubicBezTo>
                <a:cubicBezTo>
                  <a:pt x="32" y="116"/>
                  <a:pt x="32" y="116"/>
                  <a:pt x="32" y="116"/>
                </a:cubicBezTo>
                <a:cubicBezTo>
                  <a:pt x="32" y="116"/>
                  <a:pt x="32" y="116"/>
                  <a:pt x="32" y="116"/>
                </a:cubicBezTo>
                <a:cubicBezTo>
                  <a:pt x="32" y="116"/>
                  <a:pt x="33" y="116"/>
                  <a:pt x="33" y="116"/>
                </a:cubicBezTo>
                <a:cubicBezTo>
                  <a:pt x="33" y="116"/>
                  <a:pt x="33" y="116"/>
                  <a:pt x="33" y="116"/>
                </a:cubicBezTo>
                <a:cubicBezTo>
                  <a:pt x="33" y="116"/>
                  <a:pt x="33" y="116"/>
                  <a:pt x="32" y="117"/>
                </a:cubicBezTo>
                <a:cubicBezTo>
                  <a:pt x="32" y="116"/>
                  <a:pt x="32" y="116"/>
                  <a:pt x="32" y="116"/>
                </a:cubicBezTo>
                <a:cubicBezTo>
                  <a:pt x="32" y="116"/>
                  <a:pt x="32" y="116"/>
                  <a:pt x="32" y="117"/>
                </a:cubicBezTo>
                <a:cubicBezTo>
                  <a:pt x="32" y="117"/>
                  <a:pt x="32" y="117"/>
                  <a:pt x="32" y="117"/>
                </a:cubicBezTo>
                <a:cubicBezTo>
                  <a:pt x="32" y="117"/>
                  <a:pt x="33" y="116"/>
                  <a:pt x="33" y="116"/>
                </a:cubicBezTo>
                <a:cubicBezTo>
                  <a:pt x="33" y="117"/>
                  <a:pt x="33" y="117"/>
                  <a:pt x="33" y="117"/>
                </a:cubicBezTo>
                <a:cubicBezTo>
                  <a:pt x="33" y="117"/>
                  <a:pt x="33" y="117"/>
                  <a:pt x="33" y="117"/>
                </a:cubicBezTo>
                <a:cubicBezTo>
                  <a:pt x="33" y="117"/>
                  <a:pt x="33" y="117"/>
                  <a:pt x="33" y="117"/>
                </a:cubicBezTo>
                <a:cubicBezTo>
                  <a:pt x="32" y="117"/>
                  <a:pt x="32" y="117"/>
                  <a:pt x="32" y="117"/>
                </a:cubicBezTo>
                <a:cubicBezTo>
                  <a:pt x="31" y="117"/>
                  <a:pt x="31" y="118"/>
                  <a:pt x="31" y="118"/>
                </a:cubicBezTo>
                <a:cubicBezTo>
                  <a:pt x="31" y="118"/>
                  <a:pt x="30" y="118"/>
                  <a:pt x="30" y="118"/>
                </a:cubicBezTo>
                <a:cubicBezTo>
                  <a:pt x="30" y="118"/>
                  <a:pt x="30" y="119"/>
                  <a:pt x="29" y="119"/>
                </a:cubicBezTo>
                <a:cubicBezTo>
                  <a:pt x="29" y="120"/>
                  <a:pt x="28" y="120"/>
                  <a:pt x="28" y="120"/>
                </a:cubicBezTo>
                <a:cubicBezTo>
                  <a:pt x="28" y="120"/>
                  <a:pt x="27" y="121"/>
                  <a:pt x="27" y="121"/>
                </a:cubicBezTo>
                <a:cubicBezTo>
                  <a:pt x="27" y="121"/>
                  <a:pt x="27" y="122"/>
                  <a:pt x="27" y="122"/>
                </a:cubicBezTo>
                <a:cubicBezTo>
                  <a:pt x="27" y="123"/>
                  <a:pt x="28" y="124"/>
                  <a:pt x="28" y="125"/>
                </a:cubicBezTo>
                <a:cubicBezTo>
                  <a:pt x="28" y="125"/>
                  <a:pt x="28" y="126"/>
                  <a:pt x="28" y="126"/>
                </a:cubicBezTo>
                <a:cubicBezTo>
                  <a:pt x="28" y="126"/>
                  <a:pt x="28" y="127"/>
                  <a:pt x="28" y="127"/>
                </a:cubicBezTo>
                <a:cubicBezTo>
                  <a:pt x="29" y="128"/>
                  <a:pt x="28" y="129"/>
                  <a:pt x="28" y="129"/>
                </a:cubicBezTo>
                <a:cubicBezTo>
                  <a:pt x="28" y="129"/>
                  <a:pt x="28" y="129"/>
                  <a:pt x="28" y="129"/>
                </a:cubicBezTo>
                <a:cubicBezTo>
                  <a:pt x="28" y="129"/>
                  <a:pt x="28" y="129"/>
                  <a:pt x="28" y="129"/>
                </a:cubicBezTo>
                <a:cubicBezTo>
                  <a:pt x="28" y="129"/>
                  <a:pt x="28" y="129"/>
                  <a:pt x="27" y="129"/>
                </a:cubicBezTo>
                <a:cubicBezTo>
                  <a:pt x="27" y="129"/>
                  <a:pt x="27" y="128"/>
                  <a:pt x="27" y="128"/>
                </a:cubicBezTo>
                <a:cubicBezTo>
                  <a:pt x="26" y="128"/>
                  <a:pt x="27" y="128"/>
                  <a:pt x="26" y="128"/>
                </a:cubicBezTo>
                <a:cubicBezTo>
                  <a:pt x="26" y="128"/>
                  <a:pt x="26" y="127"/>
                  <a:pt x="26" y="127"/>
                </a:cubicBezTo>
                <a:cubicBezTo>
                  <a:pt x="26" y="127"/>
                  <a:pt x="26" y="127"/>
                  <a:pt x="26" y="127"/>
                </a:cubicBezTo>
                <a:cubicBezTo>
                  <a:pt x="26" y="127"/>
                  <a:pt x="26" y="127"/>
                  <a:pt x="26" y="127"/>
                </a:cubicBezTo>
                <a:cubicBezTo>
                  <a:pt x="26" y="127"/>
                  <a:pt x="26" y="126"/>
                  <a:pt x="25" y="126"/>
                </a:cubicBezTo>
                <a:cubicBezTo>
                  <a:pt x="26" y="126"/>
                  <a:pt x="26" y="126"/>
                  <a:pt x="26" y="126"/>
                </a:cubicBezTo>
                <a:cubicBezTo>
                  <a:pt x="26" y="126"/>
                  <a:pt x="26" y="126"/>
                  <a:pt x="26" y="126"/>
                </a:cubicBezTo>
                <a:cubicBezTo>
                  <a:pt x="26" y="126"/>
                  <a:pt x="25" y="126"/>
                  <a:pt x="25" y="126"/>
                </a:cubicBezTo>
                <a:cubicBezTo>
                  <a:pt x="25" y="126"/>
                  <a:pt x="25" y="126"/>
                  <a:pt x="25" y="126"/>
                </a:cubicBezTo>
                <a:cubicBezTo>
                  <a:pt x="25" y="125"/>
                  <a:pt x="25" y="125"/>
                  <a:pt x="25" y="124"/>
                </a:cubicBezTo>
                <a:cubicBezTo>
                  <a:pt x="25" y="124"/>
                  <a:pt x="25" y="124"/>
                  <a:pt x="25" y="124"/>
                </a:cubicBezTo>
                <a:cubicBezTo>
                  <a:pt x="25" y="124"/>
                  <a:pt x="25" y="123"/>
                  <a:pt x="24" y="123"/>
                </a:cubicBezTo>
                <a:cubicBezTo>
                  <a:pt x="24" y="125"/>
                  <a:pt x="24" y="126"/>
                  <a:pt x="24" y="128"/>
                </a:cubicBezTo>
                <a:cubicBezTo>
                  <a:pt x="24" y="129"/>
                  <a:pt x="24" y="131"/>
                  <a:pt x="24" y="132"/>
                </a:cubicBezTo>
                <a:cubicBezTo>
                  <a:pt x="24" y="132"/>
                  <a:pt x="25" y="132"/>
                  <a:pt x="25" y="132"/>
                </a:cubicBezTo>
                <a:cubicBezTo>
                  <a:pt x="25" y="132"/>
                  <a:pt x="26" y="132"/>
                  <a:pt x="26" y="132"/>
                </a:cubicBezTo>
                <a:cubicBezTo>
                  <a:pt x="27" y="132"/>
                  <a:pt x="27" y="132"/>
                  <a:pt x="28" y="132"/>
                </a:cubicBezTo>
                <a:cubicBezTo>
                  <a:pt x="28" y="132"/>
                  <a:pt x="28" y="132"/>
                  <a:pt x="28" y="132"/>
                </a:cubicBezTo>
                <a:cubicBezTo>
                  <a:pt x="29" y="132"/>
                  <a:pt x="29" y="132"/>
                  <a:pt x="29" y="133"/>
                </a:cubicBezTo>
                <a:cubicBezTo>
                  <a:pt x="30" y="133"/>
                  <a:pt x="31" y="133"/>
                  <a:pt x="31" y="133"/>
                </a:cubicBezTo>
                <a:cubicBezTo>
                  <a:pt x="31" y="133"/>
                  <a:pt x="31" y="134"/>
                  <a:pt x="32" y="134"/>
                </a:cubicBezTo>
                <a:cubicBezTo>
                  <a:pt x="32" y="134"/>
                  <a:pt x="33" y="134"/>
                  <a:pt x="34" y="134"/>
                </a:cubicBezTo>
                <a:cubicBezTo>
                  <a:pt x="33" y="134"/>
                  <a:pt x="33" y="135"/>
                  <a:pt x="33" y="135"/>
                </a:cubicBezTo>
                <a:cubicBezTo>
                  <a:pt x="33" y="135"/>
                  <a:pt x="33" y="135"/>
                  <a:pt x="33" y="135"/>
                </a:cubicBezTo>
                <a:cubicBezTo>
                  <a:pt x="34" y="135"/>
                  <a:pt x="35" y="135"/>
                  <a:pt x="35" y="135"/>
                </a:cubicBezTo>
                <a:cubicBezTo>
                  <a:pt x="35" y="135"/>
                  <a:pt x="35" y="135"/>
                  <a:pt x="35" y="135"/>
                </a:cubicBezTo>
                <a:cubicBezTo>
                  <a:pt x="35" y="135"/>
                  <a:pt x="34" y="136"/>
                  <a:pt x="34" y="136"/>
                </a:cubicBezTo>
                <a:cubicBezTo>
                  <a:pt x="33" y="136"/>
                  <a:pt x="33" y="136"/>
                  <a:pt x="33" y="135"/>
                </a:cubicBezTo>
                <a:cubicBezTo>
                  <a:pt x="32" y="135"/>
                  <a:pt x="32" y="136"/>
                  <a:pt x="31" y="136"/>
                </a:cubicBezTo>
                <a:cubicBezTo>
                  <a:pt x="31" y="136"/>
                  <a:pt x="31" y="136"/>
                  <a:pt x="31" y="136"/>
                </a:cubicBezTo>
                <a:cubicBezTo>
                  <a:pt x="31" y="136"/>
                  <a:pt x="31" y="135"/>
                  <a:pt x="31" y="135"/>
                </a:cubicBezTo>
                <a:cubicBezTo>
                  <a:pt x="32" y="135"/>
                  <a:pt x="32" y="135"/>
                  <a:pt x="32" y="135"/>
                </a:cubicBezTo>
                <a:cubicBezTo>
                  <a:pt x="31" y="135"/>
                  <a:pt x="31" y="135"/>
                  <a:pt x="30" y="134"/>
                </a:cubicBezTo>
                <a:cubicBezTo>
                  <a:pt x="30" y="134"/>
                  <a:pt x="30" y="134"/>
                  <a:pt x="30" y="134"/>
                </a:cubicBezTo>
                <a:cubicBezTo>
                  <a:pt x="30" y="133"/>
                  <a:pt x="29" y="134"/>
                  <a:pt x="29" y="134"/>
                </a:cubicBezTo>
                <a:cubicBezTo>
                  <a:pt x="28" y="133"/>
                  <a:pt x="28" y="133"/>
                  <a:pt x="28" y="133"/>
                </a:cubicBezTo>
                <a:cubicBezTo>
                  <a:pt x="27" y="133"/>
                  <a:pt x="26" y="133"/>
                  <a:pt x="26" y="133"/>
                </a:cubicBezTo>
                <a:cubicBezTo>
                  <a:pt x="26" y="133"/>
                  <a:pt x="26" y="133"/>
                  <a:pt x="26" y="132"/>
                </a:cubicBezTo>
                <a:cubicBezTo>
                  <a:pt x="26" y="132"/>
                  <a:pt x="26" y="132"/>
                  <a:pt x="26" y="132"/>
                </a:cubicBezTo>
                <a:cubicBezTo>
                  <a:pt x="26" y="132"/>
                  <a:pt x="26" y="132"/>
                  <a:pt x="26" y="132"/>
                </a:cubicBezTo>
                <a:cubicBezTo>
                  <a:pt x="25" y="132"/>
                  <a:pt x="25" y="132"/>
                  <a:pt x="24" y="133"/>
                </a:cubicBezTo>
                <a:cubicBezTo>
                  <a:pt x="24" y="133"/>
                  <a:pt x="24" y="133"/>
                  <a:pt x="24" y="133"/>
                </a:cubicBezTo>
                <a:cubicBezTo>
                  <a:pt x="24" y="138"/>
                  <a:pt x="25" y="144"/>
                  <a:pt x="26" y="149"/>
                </a:cubicBezTo>
                <a:cubicBezTo>
                  <a:pt x="26" y="149"/>
                  <a:pt x="26" y="149"/>
                  <a:pt x="27" y="149"/>
                </a:cubicBezTo>
                <a:cubicBezTo>
                  <a:pt x="27" y="149"/>
                  <a:pt x="27" y="149"/>
                  <a:pt x="28" y="148"/>
                </a:cubicBezTo>
                <a:cubicBezTo>
                  <a:pt x="28" y="148"/>
                  <a:pt x="28" y="148"/>
                  <a:pt x="28" y="148"/>
                </a:cubicBezTo>
                <a:cubicBezTo>
                  <a:pt x="29" y="148"/>
                  <a:pt x="29" y="148"/>
                  <a:pt x="29" y="148"/>
                </a:cubicBezTo>
                <a:cubicBezTo>
                  <a:pt x="29" y="148"/>
                  <a:pt x="29" y="148"/>
                  <a:pt x="30" y="148"/>
                </a:cubicBezTo>
                <a:cubicBezTo>
                  <a:pt x="30" y="148"/>
                  <a:pt x="30" y="148"/>
                  <a:pt x="30" y="148"/>
                </a:cubicBezTo>
                <a:cubicBezTo>
                  <a:pt x="31" y="148"/>
                  <a:pt x="31" y="149"/>
                  <a:pt x="32" y="150"/>
                </a:cubicBezTo>
                <a:cubicBezTo>
                  <a:pt x="32" y="150"/>
                  <a:pt x="31" y="150"/>
                  <a:pt x="31" y="150"/>
                </a:cubicBezTo>
                <a:cubicBezTo>
                  <a:pt x="31" y="150"/>
                  <a:pt x="31" y="150"/>
                  <a:pt x="31" y="150"/>
                </a:cubicBezTo>
                <a:cubicBezTo>
                  <a:pt x="31" y="150"/>
                  <a:pt x="31" y="150"/>
                  <a:pt x="31" y="150"/>
                </a:cubicBezTo>
                <a:cubicBezTo>
                  <a:pt x="31" y="150"/>
                  <a:pt x="31" y="150"/>
                  <a:pt x="31" y="151"/>
                </a:cubicBezTo>
                <a:cubicBezTo>
                  <a:pt x="31" y="150"/>
                  <a:pt x="31" y="150"/>
                  <a:pt x="31" y="150"/>
                </a:cubicBezTo>
                <a:cubicBezTo>
                  <a:pt x="32" y="150"/>
                  <a:pt x="32" y="149"/>
                  <a:pt x="32" y="150"/>
                </a:cubicBezTo>
                <a:cubicBezTo>
                  <a:pt x="33" y="150"/>
                  <a:pt x="33" y="150"/>
                  <a:pt x="33" y="150"/>
                </a:cubicBezTo>
                <a:cubicBezTo>
                  <a:pt x="33" y="150"/>
                  <a:pt x="33" y="150"/>
                  <a:pt x="33" y="150"/>
                </a:cubicBezTo>
                <a:cubicBezTo>
                  <a:pt x="32" y="150"/>
                  <a:pt x="32" y="150"/>
                  <a:pt x="32" y="151"/>
                </a:cubicBezTo>
                <a:cubicBezTo>
                  <a:pt x="32" y="151"/>
                  <a:pt x="32" y="151"/>
                  <a:pt x="32" y="152"/>
                </a:cubicBezTo>
                <a:cubicBezTo>
                  <a:pt x="32" y="152"/>
                  <a:pt x="32" y="152"/>
                  <a:pt x="32" y="153"/>
                </a:cubicBezTo>
                <a:cubicBezTo>
                  <a:pt x="32" y="153"/>
                  <a:pt x="32" y="153"/>
                  <a:pt x="32" y="154"/>
                </a:cubicBezTo>
                <a:cubicBezTo>
                  <a:pt x="33" y="154"/>
                  <a:pt x="33" y="153"/>
                  <a:pt x="33" y="153"/>
                </a:cubicBezTo>
                <a:cubicBezTo>
                  <a:pt x="33" y="153"/>
                  <a:pt x="33" y="152"/>
                  <a:pt x="32" y="152"/>
                </a:cubicBezTo>
                <a:cubicBezTo>
                  <a:pt x="32" y="152"/>
                  <a:pt x="32" y="152"/>
                  <a:pt x="32" y="151"/>
                </a:cubicBezTo>
                <a:cubicBezTo>
                  <a:pt x="32" y="151"/>
                  <a:pt x="32" y="151"/>
                  <a:pt x="32" y="151"/>
                </a:cubicBezTo>
                <a:cubicBezTo>
                  <a:pt x="33" y="151"/>
                  <a:pt x="34" y="151"/>
                  <a:pt x="34" y="151"/>
                </a:cubicBezTo>
                <a:cubicBezTo>
                  <a:pt x="34" y="151"/>
                  <a:pt x="34" y="150"/>
                  <a:pt x="34" y="150"/>
                </a:cubicBezTo>
                <a:cubicBezTo>
                  <a:pt x="34" y="150"/>
                  <a:pt x="34" y="150"/>
                  <a:pt x="34" y="150"/>
                </a:cubicBezTo>
                <a:cubicBezTo>
                  <a:pt x="34" y="150"/>
                  <a:pt x="34" y="150"/>
                  <a:pt x="34" y="150"/>
                </a:cubicBezTo>
                <a:cubicBezTo>
                  <a:pt x="34" y="150"/>
                  <a:pt x="34" y="150"/>
                  <a:pt x="34" y="150"/>
                </a:cubicBezTo>
                <a:cubicBezTo>
                  <a:pt x="34" y="150"/>
                  <a:pt x="34" y="150"/>
                  <a:pt x="35" y="151"/>
                </a:cubicBezTo>
                <a:cubicBezTo>
                  <a:pt x="35" y="151"/>
                  <a:pt x="36" y="151"/>
                  <a:pt x="36" y="151"/>
                </a:cubicBezTo>
                <a:cubicBezTo>
                  <a:pt x="36" y="152"/>
                  <a:pt x="36" y="152"/>
                  <a:pt x="36" y="152"/>
                </a:cubicBezTo>
                <a:cubicBezTo>
                  <a:pt x="37" y="152"/>
                  <a:pt x="38" y="152"/>
                  <a:pt x="38" y="152"/>
                </a:cubicBezTo>
                <a:cubicBezTo>
                  <a:pt x="39" y="152"/>
                  <a:pt x="39" y="153"/>
                  <a:pt x="40" y="152"/>
                </a:cubicBezTo>
                <a:cubicBezTo>
                  <a:pt x="41" y="152"/>
                  <a:pt x="41" y="152"/>
                  <a:pt x="41" y="152"/>
                </a:cubicBezTo>
                <a:cubicBezTo>
                  <a:pt x="42" y="152"/>
                  <a:pt x="43" y="152"/>
                  <a:pt x="43" y="152"/>
                </a:cubicBezTo>
                <a:cubicBezTo>
                  <a:pt x="43" y="152"/>
                  <a:pt x="43" y="152"/>
                  <a:pt x="43" y="152"/>
                </a:cubicBezTo>
                <a:cubicBezTo>
                  <a:pt x="43" y="152"/>
                  <a:pt x="43" y="152"/>
                  <a:pt x="43" y="152"/>
                </a:cubicBezTo>
                <a:cubicBezTo>
                  <a:pt x="43" y="152"/>
                  <a:pt x="43" y="152"/>
                  <a:pt x="43" y="152"/>
                </a:cubicBezTo>
                <a:cubicBezTo>
                  <a:pt x="43" y="152"/>
                  <a:pt x="43" y="152"/>
                  <a:pt x="42" y="152"/>
                </a:cubicBezTo>
                <a:cubicBezTo>
                  <a:pt x="42" y="152"/>
                  <a:pt x="42" y="152"/>
                  <a:pt x="42" y="152"/>
                </a:cubicBezTo>
                <a:cubicBezTo>
                  <a:pt x="43" y="152"/>
                  <a:pt x="43" y="152"/>
                  <a:pt x="43" y="153"/>
                </a:cubicBezTo>
                <a:cubicBezTo>
                  <a:pt x="43" y="153"/>
                  <a:pt x="43" y="153"/>
                  <a:pt x="43" y="153"/>
                </a:cubicBezTo>
                <a:cubicBezTo>
                  <a:pt x="43" y="153"/>
                  <a:pt x="43" y="153"/>
                  <a:pt x="43" y="152"/>
                </a:cubicBezTo>
                <a:cubicBezTo>
                  <a:pt x="44" y="153"/>
                  <a:pt x="44" y="153"/>
                  <a:pt x="44" y="153"/>
                </a:cubicBezTo>
                <a:cubicBezTo>
                  <a:pt x="44" y="153"/>
                  <a:pt x="44" y="153"/>
                  <a:pt x="44" y="153"/>
                </a:cubicBezTo>
                <a:cubicBezTo>
                  <a:pt x="44" y="153"/>
                  <a:pt x="45" y="153"/>
                  <a:pt x="45" y="153"/>
                </a:cubicBezTo>
                <a:cubicBezTo>
                  <a:pt x="45" y="153"/>
                  <a:pt x="45" y="153"/>
                  <a:pt x="45" y="153"/>
                </a:cubicBezTo>
                <a:cubicBezTo>
                  <a:pt x="44" y="153"/>
                  <a:pt x="45" y="154"/>
                  <a:pt x="44" y="154"/>
                </a:cubicBezTo>
                <a:cubicBezTo>
                  <a:pt x="44" y="154"/>
                  <a:pt x="44" y="154"/>
                  <a:pt x="44" y="154"/>
                </a:cubicBezTo>
                <a:cubicBezTo>
                  <a:pt x="44" y="154"/>
                  <a:pt x="44" y="154"/>
                  <a:pt x="45" y="154"/>
                </a:cubicBezTo>
                <a:cubicBezTo>
                  <a:pt x="45" y="154"/>
                  <a:pt x="45" y="154"/>
                  <a:pt x="46" y="154"/>
                </a:cubicBezTo>
                <a:cubicBezTo>
                  <a:pt x="46" y="154"/>
                  <a:pt x="47" y="155"/>
                  <a:pt x="47" y="155"/>
                </a:cubicBezTo>
                <a:cubicBezTo>
                  <a:pt x="48" y="156"/>
                  <a:pt x="48" y="156"/>
                  <a:pt x="48" y="157"/>
                </a:cubicBezTo>
                <a:cubicBezTo>
                  <a:pt x="48" y="156"/>
                  <a:pt x="48" y="156"/>
                  <a:pt x="48" y="156"/>
                </a:cubicBezTo>
                <a:cubicBezTo>
                  <a:pt x="48" y="156"/>
                  <a:pt x="48" y="156"/>
                  <a:pt x="48" y="156"/>
                </a:cubicBezTo>
                <a:cubicBezTo>
                  <a:pt x="48" y="156"/>
                  <a:pt x="49" y="157"/>
                  <a:pt x="49" y="157"/>
                </a:cubicBezTo>
                <a:cubicBezTo>
                  <a:pt x="49" y="157"/>
                  <a:pt x="49" y="157"/>
                  <a:pt x="49" y="157"/>
                </a:cubicBezTo>
                <a:cubicBezTo>
                  <a:pt x="49" y="157"/>
                  <a:pt x="49" y="157"/>
                  <a:pt x="49" y="157"/>
                </a:cubicBezTo>
                <a:cubicBezTo>
                  <a:pt x="50" y="157"/>
                  <a:pt x="50" y="157"/>
                  <a:pt x="51" y="157"/>
                </a:cubicBezTo>
                <a:cubicBezTo>
                  <a:pt x="51" y="157"/>
                  <a:pt x="51" y="157"/>
                  <a:pt x="51" y="157"/>
                </a:cubicBezTo>
                <a:cubicBezTo>
                  <a:pt x="51" y="157"/>
                  <a:pt x="52" y="157"/>
                  <a:pt x="53" y="157"/>
                </a:cubicBezTo>
                <a:cubicBezTo>
                  <a:pt x="53" y="158"/>
                  <a:pt x="54" y="158"/>
                  <a:pt x="54" y="158"/>
                </a:cubicBezTo>
                <a:cubicBezTo>
                  <a:pt x="54" y="158"/>
                  <a:pt x="56" y="159"/>
                  <a:pt x="56" y="159"/>
                </a:cubicBezTo>
                <a:cubicBezTo>
                  <a:pt x="56" y="159"/>
                  <a:pt x="56" y="159"/>
                  <a:pt x="56" y="159"/>
                </a:cubicBezTo>
                <a:cubicBezTo>
                  <a:pt x="56" y="159"/>
                  <a:pt x="56" y="160"/>
                  <a:pt x="56" y="160"/>
                </a:cubicBezTo>
                <a:cubicBezTo>
                  <a:pt x="56" y="161"/>
                  <a:pt x="57" y="162"/>
                  <a:pt x="58" y="162"/>
                </a:cubicBezTo>
                <a:cubicBezTo>
                  <a:pt x="58" y="162"/>
                  <a:pt x="58" y="163"/>
                  <a:pt x="58" y="163"/>
                </a:cubicBezTo>
                <a:cubicBezTo>
                  <a:pt x="57" y="163"/>
                  <a:pt x="57" y="164"/>
                  <a:pt x="57" y="164"/>
                </a:cubicBezTo>
                <a:cubicBezTo>
                  <a:pt x="57" y="164"/>
                  <a:pt x="56" y="164"/>
                  <a:pt x="56" y="165"/>
                </a:cubicBezTo>
                <a:cubicBezTo>
                  <a:pt x="55" y="165"/>
                  <a:pt x="55" y="166"/>
                  <a:pt x="55" y="166"/>
                </a:cubicBezTo>
                <a:cubicBezTo>
                  <a:pt x="55" y="166"/>
                  <a:pt x="55" y="166"/>
                  <a:pt x="55" y="166"/>
                </a:cubicBezTo>
                <a:cubicBezTo>
                  <a:pt x="56" y="166"/>
                  <a:pt x="56" y="166"/>
                  <a:pt x="56" y="166"/>
                </a:cubicBezTo>
                <a:cubicBezTo>
                  <a:pt x="57" y="166"/>
                  <a:pt x="57" y="166"/>
                  <a:pt x="57" y="166"/>
                </a:cubicBezTo>
                <a:cubicBezTo>
                  <a:pt x="57" y="167"/>
                  <a:pt x="58" y="166"/>
                  <a:pt x="58" y="166"/>
                </a:cubicBezTo>
                <a:cubicBezTo>
                  <a:pt x="58" y="167"/>
                  <a:pt x="58" y="167"/>
                  <a:pt x="58" y="167"/>
                </a:cubicBezTo>
                <a:cubicBezTo>
                  <a:pt x="58" y="167"/>
                  <a:pt x="58" y="167"/>
                  <a:pt x="58" y="167"/>
                </a:cubicBezTo>
                <a:cubicBezTo>
                  <a:pt x="59" y="166"/>
                  <a:pt x="59" y="166"/>
                  <a:pt x="59" y="166"/>
                </a:cubicBezTo>
                <a:cubicBezTo>
                  <a:pt x="60" y="166"/>
                  <a:pt x="60" y="165"/>
                  <a:pt x="60" y="165"/>
                </a:cubicBezTo>
                <a:cubicBezTo>
                  <a:pt x="60" y="165"/>
                  <a:pt x="61" y="165"/>
                  <a:pt x="61" y="165"/>
                </a:cubicBezTo>
                <a:cubicBezTo>
                  <a:pt x="61" y="165"/>
                  <a:pt x="61" y="165"/>
                  <a:pt x="61" y="165"/>
                </a:cubicBezTo>
                <a:cubicBezTo>
                  <a:pt x="62" y="166"/>
                  <a:pt x="63" y="166"/>
                  <a:pt x="63" y="166"/>
                </a:cubicBezTo>
                <a:cubicBezTo>
                  <a:pt x="63" y="166"/>
                  <a:pt x="63" y="166"/>
                  <a:pt x="63" y="166"/>
                </a:cubicBezTo>
                <a:cubicBezTo>
                  <a:pt x="63" y="166"/>
                  <a:pt x="63" y="166"/>
                  <a:pt x="63" y="166"/>
                </a:cubicBezTo>
                <a:cubicBezTo>
                  <a:pt x="64" y="166"/>
                  <a:pt x="64" y="167"/>
                  <a:pt x="64" y="167"/>
                </a:cubicBezTo>
                <a:cubicBezTo>
                  <a:pt x="64" y="167"/>
                  <a:pt x="64" y="167"/>
                  <a:pt x="64" y="168"/>
                </a:cubicBezTo>
                <a:cubicBezTo>
                  <a:pt x="64" y="168"/>
                  <a:pt x="65" y="167"/>
                  <a:pt x="65" y="167"/>
                </a:cubicBezTo>
                <a:cubicBezTo>
                  <a:pt x="66" y="167"/>
                  <a:pt x="66" y="167"/>
                  <a:pt x="67" y="168"/>
                </a:cubicBezTo>
                <a:cubicBezTo>
                  <a:pt x="67" y="168"/>
                  <a:pt x="67" y="168"/>
                  <a:pt x="68" y="168"/>
                </a:cubicBezTo>
                <a:cubicBezTo>
                  <a:pt x="68" y="168"/>
                  <a:pt x="69" y="167"/>
                  <a:pt x="70" y="168"/>
                </a:cubicBezTo>
                <a:cubicBezTo>
                  <a:pt x="71" y="168"/>
                  <a:pt x="71" y="169"/>
                  <a:pt x="72" y="170"/>
                </a:cubicBezTo>
                <a:cubicBezTo>
                  <a:pt x="73" y="170"/>
                  <a:pt x="74" y="170"/>
                  <a:pt x="74" y="170"/>
                </a:cubicBezTo>
                <a:cubicBezTo>
                  <a:pt x="75" y="170"/>
                  <a:pt x="75" y="173"/>
                  <a:pt x="75" y="173"/>
                </a:cubicBezTo>
                <a:cubicBezTo>
                  <a:pt x="75" y="175"/>
                  <a:pt x="74" y="176"/>
                  <a:pt x="73" y="177"/>
                </a:cubicBezTo>
                <a:cubicBezTo>
                  <a:pt x="73" y="177"/>
                  <a:pt x="73" y="177"/>
                  <a:pt x="72" y="177"/>
                </a:cubicBezTo>
                <a:cubicBezTo>
                  <a:pt x="72" y="177"/>
                  <a:pt x="72" y="177"/>
                  <a:pt x="72" y="178"/>
                </a:cubicBezTo>
                <a:cubicBezTo>
                  <a:pt x="72" y="178"/>
                  <a:pt x="72" y="179"/>
                  <a:pt x="71" y="179"/>
                </a:cubicBezTo>
                <a:cubicBezTo>
                  <a:pt x="71" y="179"/>
                  <a:pt x="71" y="179"/>
                  <a:pt x="71" y="179"/>
                </a:cubicBezTo>
                <a:cubicBezTo>
                  <a:pt x="71" y="179"/>
                  <a:pt x="71" y="179"/>
                  <a:pt x="71" y="179"/>
                </a:cubicBezTo>
                <a:cubicBezTo>
                  <a:pt x="71" y="179"/>
                  <a:pt x="71" y="179"/>
                  <a:pt x="71" y="179"/>
                </a:cubicBezTo>
                <a:cubicBezTo>
                  <a:pt x="71" y="180"/>
                  <a:pt x="70" y="180"/>
                  <a:pt x="70" y="181"/>
                </a:cubicBezTo>
                <a:cubicBezTo>
                  <a:pt x="70" y="182"/>
                  <a:pt x="70" y="182"/>
                  <a:pt x="70" y="183"/>
                </a:cubicBezTo>
                <a:cubicBezTo>
                  <a:pt x="71" y="183"/>
                  <a:pt x="70" y="184"/>
                  <a:pt x="70" y="184"/>
                </a:cubicBezTo>
                <a:cubicBezTo>
                  <a:pt x="70" y="185"/>
                  <a:pt x="70" y="185"/>
                  <a:pt x="70" y="185"/>
                </a:cubicBezTo>
                <a:cubicBezTo>
                  <a:pt x="70" y="185"/>
                  <a:pt x="69" y="186"/>
                  <a:pt x="69" y="187"/>
                </a:cubicBezTo>
                <a:cubicBezTo>
                  <a:pt x="70" y="187"/>
                  <a:pt x="70" y="187"/>
                  <a:pt x="70" y="187"/>
                </a:cubicBezTo>
                <a:cubicBezTo>
                  <a:pt x="69" y="188"/>
                  <a:pt x="69" y="188"/>
                  <a:pt x="69" y="188"/>
                </a:cubicBezTo>
                <a:cubicBezTo>
                  <a:pt x="69" y="188"/>
                  <a:pt x="69" y="188"/>
                  <a:pt x="69" y="189"/>
                </a:cubicBezTo>
                <a:cubicBezTo>
                  <a:pt x="68" y="189"/>
                  <a:pt x="68" y="189"/>
                  <a:pt x="68" y="190"/>
                </a:cubicBezTo>
                <a:cubicBezTo>
                  <a:pt x="68" y="190"/>
                  <a:pt x="68" y="190"/>
                  <a:pt x="68" y="190"/>
                </a:cubicBezTo>
                <a:cubicBezTo>
                  <a:pt x="67" y="191"/>
                  <a:pt x="67" y="191"/>
                  <a:pt x="67" y="191"/>
                </a:cubicBezTo>
                <a:cubicBezTo>
                  <a:pt x="66" y="192"/>
                  <a:pt x="66" y="192"/>
                  <a:pt x="65" y="192"/>
                </a:cubicBezTo>
                <a:cubicBezTo>
                  <a:pt x="65" y="192"/>
                  <a:pt x="64" y="192"/>
                  <a:pt x="64" y="192"/>
                </a:cubicBezTo>
                <a:cubicBezTo>
                  <a:pt x="64" y="192"/>
                  <a:pt x="64" y="192"/>
                  <a:pt x="63" y="192"/>
                </a:cubicBezTo>
                <a:cubicBezTo>
                  <a:pt x="63" y="192"/>
                  <a:pt x="63" y="192"/>
                  <a:pt x="63" y="193"/>
                </a:cubicBezTo>
                <a:cubicBezTo>
                  <a:pt x="63" y="193"/>
                  <a:pt x="63" y="192"/>
                  <a:pt x="62" y="192"/>
                </a:cubicBezTo>
                <a:cubicBezTo>
                  <a:pt x="62" y="193"/>
                  <a:pt x="60" y="194"/>
                  <a:pt x="60" y="194"/>
                </a:cubicBezTo>
                <a:cubicBezTo>
                  <a:pt x="60" y="194"/>
                  <a:pt x="60" y="195"/>
                  <a:pt x="59" y="195"/>
                </a:cubicBezTo>
                <a:cubicBezTo>
                  <a:pt x="59" y="195"/>
                  <a:pt x="59" y="195"/>
                  <a:pt x="59" y="195"/>
                </a:cubicBezTo>
                <a:cubicBezTo>
                  <a:pt x="60" y="195"/>
                  <a:pt x="59" y="196"/>
                  <a:pt x="59" y="196"/>
                </a:cubicBezTo>
                <a:cubicBezTo>
                  <a:pt x="59" y="196"/>
                  <a:pt x="59" y="196"/>
                  <a:pt x="59" y="196"/>
                </a:cubicBezTo>
                <a:cubicBezTo>
                  <a:pt x="60" y="199"/>
                  <a:pt x="58" y="199"/>
                  <a:pt x="58" y="200"/>
                </a:cubicBezTo>
                <a:cubicBezTo>
                  <a:pt x="57" y="200"/>
                  <a:pt x="57" y="201"/>
                  <a:pt x="57" y="201"/>
                </a:cubicBezTo>
                <a:cubicBezTo>
                  <a:pt x="57" y="202"/>
                  <a:pt x="56" y="202"/>
                  <a:pt x="56" y="203"/>
                </a:cubicBezTo>
                <a:cubicBezTo>
                  <a:pt x="56" y="202"/>
                  <a:pt x="57" y="201"/>
                  <a:pt x="57" y="201"/>
                </a:cubicBezTo>
                <a:cubicBezTo>
                  <a:pt x="57" y="201"/>
                  <a:pt x="57" y="201"/>
                  <a:pt x="57" y="201"/>
                </a:cubicBezTo>
                <a:cubicBezTo>
                  <a:pt x="57" y="201"/>
                  <a:pt x="56" y="201"/>
                  <a:pt x="56" y="201"/>
                </a:cubicBezTo>
                <a:cubicBezTo>
                  <a:pt x="56" y="201"/>
                  <a:pt x="56" y="201"/>
                  <a:pt x="56" y="201"/>
                </a:cubicBezTo>
                <a:cubicBezTo>
                  <a:pt x="56" y="201"/>
                  <a:pt x="56" y="201"/>
                  <a:pt x="56" y="202"/>
                </a:cubicBezTo>
                <a:cubicBezTo>
                  <a:pt x="56" y="202"/>
                  <a:pt x="55" y="202"/>
                  <a:pt x="55" y="202"/>
                </a:cubicBezTo>
                <a:cubicBezTo>
                  <a:pt x="74" y="221"/>
                  <a:pt x="100" y="232"/>
                  <a:pt x="128" y="232"/>
                </a:cubicBezTo>
                <a:cubicBezTo>
                  <a:pt x="179" y="232"/>
                  <a:pt x="221" y="195"/>
                  <a:pt x="230" y="147"/>
                </a:cubicBezTo>
                <a:cubicBezTo>
                  <a:pt x="230" y="147"/>
                  <a:pt x="230" y="146"/>
                  <a:pt x="230" y="146"/>
                </a:cubicBezTo>
                <a:cubicBezTo>
                  <a:pt x="230" y="146"/>
                  <a:pt x="230" y="146"/>
                  <a:pt x="230" y="146"/>
                </a:cubicBezTo>
                <a:cubicBezTo>
                  <a:pt x="229" y="146"/>
                  <a:pt x="230" y="145"/>
                  <a:pt x="230" y="145"/>
                </a:cubicBezTo>
                <a:cubicBezTo>
                  <a:pt x="229" y="145"/>
                  <a:pt x="229" y="145"/>
                  <a:pt x="229" y="145"/>
                </a:cubicBezTo>
                <a:cubicBezTo>
                  <a:pt x="229" y="144"/>
                  <a:pt x="229" y="143"/>
                  <a:pt x="229" y="143"/>
                </a:cubicBezTo>
                <a:cubicBezTo>
                  <a:pt x="229" y="143"/>
                  <a:pt x="229" y="143"/>
                  <a:pt x="229" y="143"/>
                </a:cubicBezTo>
                <a:cubicBezTo>
                  <a:pt x="229" y="143"/>
                  <a:pt x="229" y="143"/>
                  <a:pt x="229" y="143"/>
                </a:cubicBezTo>
                <a:cubicBezTo>
                  <a:pt x="229" y="143"/>
                  <a:pt x="228" y="143"/>
                  <a:pt x="228" y="143"/>
                </a:cubicBezTo>
                <a:cubicBezTo>
                  <a:pt x="228" y="142"/>
                  <a:pt x="228" y="142"/>
                  <a:pt x="228" y="142"/>
                </a:cubicBezTo>
                <a:cubicBezTo>
                  <a:pt x="228" y="142"/>
                  <a:pt x="228" y="142"/>
                  <a:pt x="228" y="142"/>
                </a:cubicBezTo>
                <a:cubicBezTo>
                  <a:pt x="228" y="141"/>
                  <a:pt x="227" y="141"/>
                  <a:pt x="227" y="141"/>
                </a:cubicBezTo>
                <a:cubicBezTo>
                  <a:pt x="227" y="141"/>
                  <a:pt x="227" y="141"/>
                  <a:pt x="227" y="141"/>
                </a:cubicBezTo>
                <a:cubicBezTo>
                  <a:pt x="227" y="140"/>
                  <a:pt x="227" y="139"/>
                  <a:pt x="227" y="139"/>
                </a:cubicBezTo>
                <a:cubicBezTo>
                  <a:pt x="227" y="139"/>
                  <a:pt x="227" y="139"/>
                  <a:pt x="227" y="138"/>
                </a:cubicBezTo>
                <a:cubicBezTo>
                  <a:pt x="227" y="138"/>
                  <a:pt x="227" y="137"/>
                  <a:pt x="228" y="137"/>
                </a:cubicBezTo>
                <a:cubicBezTo>
                  <a:pt x="227" y="137"/>
                  <a:pt x="227" y="137"/>
                  <a:pt x="227" y="137"/>
                </a:cubicBezTo>
                <a:cubicBezTo>
                  <a:pt x="227" y="136"/>
                  <a:pt x="227" y="136"/>
                  <a:pt x="227" y="135"/>
                </a:cubicBezTo>
                <a:cubicBezTo>
                  <a:pt x="227" y="134"/>
                  <a:pt x="226" y="134"/>
                  <a:pt x="226" y="133"/>
                </a:cubicBezTo>
                <a:cubicBezTo>
                  <a:pt x="226" y="133"/>
                  <a:pt x="226" y="132"/>
                  <a:pt x="226" y="131"/>
                </a:cubicBezTo>
                <a:cubicBezTo>
                  <a:pt x="226" y="131"/>
                  <a:pt x="226" y="130"/>
                  <a:pt x="225" y="130"/>
                </a:cubicBezTo>
                <a:cubicBezTo>
                  <a:pt x="225" y="130"/>
                  <a:pt x="225" y="130"/>
                  <a:pt x="225" y="130"/>
                </a:cubicBezTo>
                <a:cubicBezTo>
                  <a:pt x="225" y="131"/>
                  <a:pt x="225" y="131"/>
                  <a:pt x="224" y="131"/>
                </a:cubicBezTo>
                <a:cubicBezTo>
                  <a:pt x="224" y="132"/>
                  <a:pt x="224" y="132"/>
                  <a:pt x="223" y="132"/>
                </a:cubicBezTo>
                <a:cubicBezTo>
                  <a:pt x="223" y="132"/>
                  <a:pt x="223" y="132"/>
                  <a:pt x="223" y="132"/>
                </a:cubicBezTo>
                <a:cubicBezTo>
                  <a:pt x="223" y="132"/>
                  <a:pt x="223" y="132"/>
                  <a:pt x="223" y="132"/>
                </a:cubicBezTo>
                <a:cubicBezTo>
                  <a:pt x="223" y="132"/>
                  <a:pt x="223" y="132"/>
                  <a:pt x="223" y="132"/>
                </a:cubicBezTo>
                <a:cubicBezTo>
                  <a:pt x="223" y="132"/>
                  <a:pt x="223" y="132"/>
                  <a:pt x="223" y="132"/>
                </a:cubicBezTo>
                <a:cubicBezTo>
                  <a:pt x="223" y="132"/>
                  <a:pt x="223" y="131"/>
                  <a:pt x="223" y="131"/>
                </a:cubicBezTo>
                <a:cubicBezTo>
                  <a:pt x="222" y="131"/>
                  <a:pt x="222" y="132"/>
                  <a:pt x="222" y="132"/>
                </a:cubicBezTo>
                <a:cubicBezTo>
                  <a:pt x="222" y="132"/>
                  <a:pt x="222" y="132"/>
                  <a:pt x="222" y="132"/>
                </a:cubicBezTo>
                <a:cubicBezTo>
                  <a:pt x="222" y="131"/>
                  <a:pt x="222" y="131"/>
                  <a:pt x="222" y="130"/>
                </a:cubicBezTo>
                <a:cubicBezTo>
                  <a:pt x="223" y="129"/>
                  <a:pt x="222" y="128"/>
                  <a:pt x="222" y="128"/>
                </a:cubicBezTo>
                <a:cubicBezTo>
                  <a:pt x="222" y="128"/>
                  <a:pt x="222" y="128"/>
                  <a:pt x="222" y="128"/>
                </a:cubicBezTo>
                <a:cubicBezTo>
                  <a:pt x="222" y="128"/>
                  <a:pt x="222" y="128"/>
                  <a:pt x="222" y="128"/>
                </a:cubicBezTo>
                <a:cubicBezTo>
                  <a:pt x="221" y="128"/>
                  <a:pt x="221" y="128"/>
                  <a:pt x="221" y="128"/>
                </a:cubicBezTo>
                <a:cubicBezTo>
                  <a:pt x="221" y="128"/>
                  <a:pt x="221" y="128"/>
                  <a:pt x="222" y="128"/>
                </a:cubicBezTo>
                <a:cubicBezTo>
                  <a:pt x="222" y="128"/>
                  <a:pt x="222" y="128"/>
                  <a:pt x="222" y="128"/>
                </a:cubicBezTo>
                <a:cubicBezTo>
                  <a:pt x="222" y="127"/>
                  <a:pt x="221" y="127"/>
                  <a:pt x="221" y="127"/>
                </a:cubicBezTo>
                <a:cubicBezTo>
                  <a:pt x="221" y="127"/>
                  <a:pt x="221" y="127"/>
                  <a:pt x="221" y="127"/>
                </a:cubicBezTo>
                <a:cubicBezTo>
                  <a:pt x="221" y="126"/>
                  <a:pt x="221" y="126"/>
                  <a:pt x="221" y="126"/>
                </a:cubicBezTo>
                <a:cubicBezTo>
                  <a:pt x="220" y="126"/>
                  <a:pt x="220" y="126"/>
                  <a:pt x="220" y="126"/>
                </a:cubicBezTo>
                <a:cubicBezTo>
                  <a:pt x="219" y="126"/>
                  <a:pt x="220" y="124"/>
                  <a:pt x="219" y="123"/>
                </a:cubicBezTo>
                <a:cubicBezTo>
                  <a:pt x="219" y="124"/>
                  <a:pt x="219" y="124"/>
                  <a:pt x="218" y="124"/>
                </a:cubicBezTo>
                <a:cubicBezTo>
                  <a:pt x="218" y="123"/>
                  <a:pt x="218" y="123"/>
                  <a:pt x="218" y="123"/>
                </a:cubicBezTo>
                <a:cubicBezTo>
                  <a:pt x="218" y="123"/>
                  <a:pt x="218" y="123"/>
                  <a:pt x="218" y="123"/>
                </a:cubicBezTo>
                <a:cubicBezTo>
                  <a:pt x="218" y="123"/>
                  <a:pt x="218" y="123"/>
                  <a:pt x="218" y="124"/>
                </a:cubicBezTo>
                <a:cubicBezTo>
                  <a:pt x="218" y="124"/>
                  <a:pt x="218" y="124"/>
                  <a:pt x="218" y="124"/>
                </a:cubicBezTo>
                <a:cubicBezTo>
                  <a:pt x="218" y="124"/>
                  <a:pt x="218" y="124"/>
                  <a:pt x="218" y="125"/>
                </a:cubicBezTo>
                <a:cubicBezTo>
                  <a:pt x="217" y="125"/>
                  <a:pt x="217" y="125"/>
                  <a:pt x="217" y="125"/>
                </a:cubicBezTo>
                <a:cubicBezTo>
                  <a:pt x="217" y="125"/>
                  <a:pt x="217" y="124"/>
                  <a:pt x="217" y="124"/>
                </a:cubicBezTo>
                <a:cubicBezTo>
                  <a:pt x="217" y="124"/>
                  <a:pt x="217" y="124"/>
                  <a:pt x="217" y="124"/>
                </a:cubicBezTo>
                <a:cubicBezTo>
                  <a:pt x="217" y="124"/>
                  <a:pt x="217" y="125"/>
                  <a:pt x="217" y="125"/>
                </a:cubicBezTo>
                <a:cubicBezTo>
                  <a:pt x="217" y="125"/>
                  <a:pt x="217" y="125"/>
                  <a:pt x="217" y="125"/>
                </a:cubicBezTo>
                <a:cubicBezTo>
                  <a:pt x="217" y="125"/>
                  <a:pt x="217" y="125"/>
                  <a:pt x="217" y="124"/>
                </a:cubicBezTo>
                <a:cubicBezTo>
                  <a:pt x="217" y="124"/>
                  <a:pt x="217" y="125"/>
                  <a:pt x="216" y="125"/>
                </a:cubicBezTo>
                <a:cubicBezTo>
                  <a:pt x="216" y="125"/>
                  <a:pt x="216" y="125"/>
                  <a:pt x="216" y="125"/>
                </a:cubicBezTo>
                <a:cubicBezTo>
                  <a:pt x="216" y="125"/>
                  <a:pt x="216" y="125"/>
                  <a:pt x="216" y="125"/>
                </a:cubicBezTo>
                <a:cubicBezTo>
                  <a:pt x="216" y="125"/>
                  <a:pt x="216" y="125"/>
                  <a:pt x="216" y="125"/>
                </a:cubicBezTo>
                <a:cubicBezTo>
                  <a:pt x="216" y="125"/>
                  <a:pt x="216" y="125"/>
                  <a:pt x="216" y="125"/>
                </a:cubicBezTo>
                <a:cubicBezTo>
                  <a:pt x="216" y="125"/>
                  <a:pt x="216" y="125"/>
                  <a:pt x="216" y="125"/>
                </a:cubicBezTo>
                <a:cubicBezTo>
                  <a:pt x="215" y="125"/>
                  <a:pt x="215" y="125"/>
                  <a:pt x="215" y="125"/>
                </a:cubicBezTo>
                <a:cubicBezTo>
                  <a:pt x="215" y="125"/>
                  <a:pt x="215" y="125"/>
                  <a:pt x="215" y="125"/>
                </a:cubicBezTo>
                <a:cubicBezTo>
                  <a:pt x="215" y="125"/>
                  <a:pt x="215" y="125"/>
                  <a:pt x="215" y="125"/>
                </a:cubicBezTo>
                <a:cubicBezTo>
                  <a:pt x="215" y="125"/>
                  <a:pt x="215" y="125"/>
                  <a:pt x="215" y="124"/>
                </a:cubicBezTo>
                <a:cubicBezTo>
                  <a:pt x="215" y="125"/>
                  <a:pt x="215" y="125"/>
                  <a:pt x="215" y="125"/>
                </a:cubicBezTo>
                <a:cubicBezTo>
                  <a:pt x="214" y="125"/>
                  <a:pt x="214" y="125"/>
                  <a:pt x="213" y="125"/>
                </a:cubicBezTo>
                <a:cubicBezTo>
                  <a:pt x="213" y="126"/>
                  <a:pt x="214" y="126"/>
                  <a:pt x="214" y="126"/>
                </a:cubicBezTo>
                <a:cubicBezTo>
                  <a:pt x="213" y="126"/>
                  <a:pt x="213" y="127"/>
                  <a:pt x="213" y="127"/>
                </a:cubicBezTo>
                <a:cubicBezTo>
                  <a:pt x="212" y="127"/>
                  <a:pt x="212" y="127"/>
                  <a:pt x="212" y="127"/>
                </a:cubicBezTo>
                <a:cubicBezTo>
                  <a:pt x="211" y="128"/>
                  <a:pt x="211" y="128"/>
                  <a:pt x="210" y="129"/>
                </a:cubicBezTo>
                <a:cubicBezTo>
                  <a:pt x="210" y="129"/>
                  <a:pt x="210" y="129"/>
                  <a:pt x="210" y="129"/>
                </a:cubicBezTo>
                <a:cubicBezTo>
                  <a:pt x="210" y="129"/>
                  <a:pt x="209" y="130"/>
                  <a:pt x="209" y="130"/>
                </a:cubicBezTo>
                <a:cubicBezTo>
                  <a:pt x="209" y="130"/>
                  <a:pt x="209" y="130"/>
                  <a:pt x="208" y="130"/>
                </a:cubicBezTo>
                <a:cubicBezTo>
                  <a:pt x="208" y="130"/>
                  <a:pt x="208" y="131"/>
                  <a:pt x="208" y="131"/>
                </a:cubicBezTo>
                <a:cubicBezTo>
                  <a:pt x="208" y="131"/>
                  <a:pt x="207" y="131"/>
                  <a:pt x="207" y="131"/>
                </a:cubicBezTo>
                <a:cubicBezTo>
                  <a:pt x="207" y="132"/>
                  <a:pt x="207" y="132"/>
                  <a:pt x="207" y="132"/>
                </a:cubicBezTo>
                <a:cubicBezTo>
                  <a:pt x="206" y="132"/>
                  <a:pt x="206" y="132"/>
                  <a:pt x="206" y="132"/>
                </a:cubicBezTo>
                <a:cubicBezTo>
                  <a:pt x="206" y="132"/>
                  <a:pt x="206" y="132"/>
                  <a:pt x="206" y="133"/>
                </a:cubicBezTo>
                <a:cubicBezTo>
                  <a:pt x="205" y="133"/>
                  <a:pt x="206" y="134"/>
                  <a:pt x="206" y="134"/>
                </a:cubicBezTo>
                <a:cubicBezTo>
                  <a:pt x="206" y="135"/>
                  <a:pt x="205" y="136"/>
                  <a:pt x="205" y="137"/>
                </a:cubicBezTo>
                <a:cubicBezTo>
                  <a:pt x="205" y="137"/>
                  <a:pt x="205" y="138"/>
                  <a:pt x="205" y="138"/>
                </a:cubicBezTo>
                <a:cubicBezTo>
                  <a:pt x="205" y="138"/>
                  <a:pt x="205" y="138"/>
                  <a:pt x="205" y="139"/>
                </a:cubicBezTo>
                <a:cubicBezTo>
                  <a:pt x="204" y="139"/>
                  <a:pt x="204" y="139"/>
                  <a:pt x="204" y="139"/>
                </a:cubicBezTo>
                <a:cubicBezTo>
                  <a:pt x="204" y="139"/>
                  <a:pt x="204" y="140"/>
                  <a:pt x="204" y="140"/>
                </a:cubicBezTo>
                <a:cubicBezTo>
                  <a:pt x="204" y="140"/>
                  <a:pt x="204" y="140"/>
                  <a:pt x="204" y="140"/>
                </a:cubicBezTo>
                <a:cubicBezTo>
                  <a:pt x="203" y="140"/>
                  <a:pt x="203" y="140"/>
                  <a:pt x="203" y="141"/>
                </a:cubicBezTo>
                <a:cubicBezTo>
                  <a:pt x="203" y="141"/>
                  <a:pt x="203" y="141"/>
                  <a:pt x="202" y="141"/>
                </a:cubicBezTo>
                <a:cubicBezTo>
                  <a:pt x="202" y="141"/>
                  <a:pt x="202" y="141"/>
                  <a:pt x="202" y="140"/>
                </a:cubicBezTo>
                <a:cubicBezTo>
                  <a:pt x="202" y="140"/>
                  <a:pt x="201" y="139"/>
                  <a:pt x="201" y="139"/>
                </a:cubicBezTo>
                <a:cubicBezTo>
                  <a:pt x="200" y="137"/>
                  <a:pt x="200" y="137"/>
                  <a:pt x="200" y="137"/>
                </a:cubicBezTo>
                <a:cubicBezTo>
                  <a:pt x="200" y="137"/>
                  <a:pt x="200" y="137"/>
                  <a:pt x="200" y="136"/>
                </a:cubicBezTo>
                <a:cubicBezTo>
                  <a:pt x="200" y="136"/>
                  <a:pt x="200" y="136"/>
                  <a:pt x="200" y="135"/>
                </a:cubicBezTo>
                <a:cubicBezTo>
                  <a:pt x="199" y="135"/>
                  <a:pt x="199" y="134"/>
                  <a:pt x="199" y="134"/>
                </a:cubicBezTo>
                <a:cubicBezTo>
                  <a:pt x="199" y="133"/>
                  <a:pt x="198" y="132"/>
                  <a:pt x="198" y="131"/>
                </a:cubicBezTo>
                <a:cubicBezTo>
                  <a:pt x="198" y="130"/>
                  <a:pt x="198" y="129"/>
                  <a:pt x="197" y="128"/>
                </a:cubicBezTo>
                <a:cubicBezTo>
                  <a:pt x="197" y="128"/>
                  <a:pt x="197" y="127"/>
                  <a:pt x="197" y="127"/>
                </a:cubicBezTo>
                <a:cubicBezTo>
                  <a:pt x="197" y="126"/>
                  <a:pt x="197" y="126"/>
                  <a:pt x="197" y="126"/>
                </a:cubicBezTo>
                <a:cubicBezTo>
                  <a:pt x="198" y="126"/>
                  <a:pt x="197" y="126"/>
                  <a:pt x="197" y="125"/>
                </a:cubicBezTo>
                <a:cubicBezTo>
                  <a:pt x="197" y="125"/>
                  <a:pt x="197" y="125"/>
                  <a:pt x="197" y="124"/>
                </a:cubicBezTo>
                <a:cubicBezTo>
                  <a:pt x="197" y="124"/>
                  <a:pt x="197" y="124"/>
                  <a:pt x="196" y="124"/>
                </a:cubicBezTo>
                <a:cubicBezTo>
                  <a:pt x="196" y="124"/>
                  <a:pt x="196" y="125"/>
                  <a:pt x="196" y="125"/>
                </a:cubicBezTo>
                <a:cubicBezTo>
                  <a:pt x="197" y="125"/>
                  <a:pt x="196" y="126"/>
                  <a:pt x="195" y="126"/>
                </a:cubicBezTo>
                <a:cubicBezTo>
                  <a:pt x="195" y="126"/>
                  <a:pt x="195" y="126"/>
                  <a:pt x="195" y="126"/>
                </a:cubicBezTo>
                <a:cubicBezTo>
                  <a:pt x="194" y="126"/>
                  <a:pt x="193" y="124"/>
                  <a:pt x="193" y="124"/>
                </a:cubicBezTo>
                <a:cubicBezTo>
                  <a:pt x="193" y="124"/>
                  <a:pt x="193" y="124"/>
                  <a:pt x="193" y="124"/>
                </a:cubicBezTo>
                <a:cubicBezTo>
                  <a:pt x="193" y="124"/>
                  <a:pt x="194" y="124"/>
                  <a:pt x="194" y="124"/>
                </a:cubicBezTo>
                <a:cubicBezTo>
                  <a:pt x="194" y="124"/>
                  <a:pt x="194" y="124"/>
                  <a:pt x="194" y="123"/>
                </a:cubicBezTo>
                <a:cubicBezTo>
                  <a:pt x="193" y="124"/>
                  <a:pt x="192" y="123"/>
                  <a:pt x="192" y="123"/>
                </a:cubicBezTo>
                <a:cubicBezTo>
                  <a:pt x="192" y="123"/>
                  <a:pt x="192" y="122"/>
                  <a:pt x="192" y="122"/>
                </a:cubicBezTo>
                <a:cubicBezTo>
                  <a:pt x="191" y="122"/>
                  <a:pt x="191" y="122"/>
                  <a:pt x="191" y="122"/>
                </a:cubicBezTo>
                <a:cubicBezTo>
                  <a:pt x="191" y="122"/>
                  <a:pt x="191" y="121"/>
                  <a:pt x="190" y="121"/>
                </a:cubicBezTo>
                <a:cubicBezTo>
                  <a:pt x="190" y="121"/>
                  <a:pt x="190" y="121"/>
                  <a:pt x="190" y="121"/>
                </a:cubicBezTo>
                <a:cubicBezTo>
                  <a:pt x="190" y="120"/>
                  <a:pt x="190" y="120"/>
                  <a:pt x="190" y="120"/>
                </a:cubicBezTo>
                <a:cubicBezTo>
                  <a:pt x="189" y="120"/>
                  <a:pt x="187" y="121"/>
                  <a:pt x="187" y="120"/>
                </a:cubicBezTo>
                <a:cubicBezTo>
                  <a:pt x="187" y="120"/>
                  <a:pt x="186" y="120"/>
                  <a:pt x="186" y="120"/>
                </a:cubicBezTo>
                <a:cubicBezTo>
                  <a:pt x="185" y="120"/>
                  <a:pt x="185" y="120"/>
                  <a:pt x="185" y="120"/>
                </a:cubicBezTo>
                <a:cubicBezTo>
                  <a:pt x="185" y="121"/>
                  <a:pt x="184" y="121"/>
                  <a:pt x="184" y="121"/>
                </a:cubicBezTo>
                <a:cubicBezTo>
                  <a:pt x="183" y="121"/>
                  <a:pt x="183" y="120"/>
                  <a:pt x="183" y="120"/>
                </a:cubicBezTo>
                <a:cubicBezTo>
                  <a:pt x="182" y="120"/>
                  <a:pt x="182" y="120"/>
                  <a:pt x="181" y="120"/>
                </a:cubicBezTo>
                <a:cubicBezTo>
                  <a:pt x="181" y="120"/>
                  <a:pt x="181" y="120"/>
                  <a:pt x="181" y="120"/>
                </a:cubicBezTo>
                <a:cubicBezTo>
                  <a:pt x="180" y="120"/>
                  <a:pt x="180" y="120"/>
                  <a:pt x="180" y="120"/>
                </a:cubicBezTo>
                <a:cubicBezTo>
                  <a:pt x="179" y="120"/>
                  <a:pt x="179" y="120"/>
                  <a:pt x="179" y="120"/>
                </a:cubicBezTo>
                <a:cubicBezTo>
                  <a:pt x="179" y="119"/>
                  <a:pt x="179" y="119"/>
                  <a:pt x="179" y="119"/>
                </a:cubicBezTo>
                <a:cubicBezTo>
                  <a:pt x="178" y="119"/>
                  <a:pt x="178" y="118"/>
                  <a:pt x="178" y="118"/>
                </a:cubicBezTo>
                <a:cubicBezTo>
                  <a:pt x="178" y="118"/>
                  <a:pt x="178" y="118"/>
                  <a:pt x="178" y="118"/>
                </a:cubicBezTo>
                <a:cubicBezTo>
                  <a:pt x="178" y="118"/>
                  <a:pt x="177" y="118"/>
                  <a:pt x="177" y="118"/>
                </a:cubicBezTo>
                <a:cubicBezTo>
                  <a:pt x="177" y="118"/>
                  <a:pt x="176" y="119"/>
                  <a:pt x="176" y="119"/>
                </a:cubicBezTo>
                <a:cubicBezTo>
                  <a:pt x="176" y="119"/>
                  <a:pt x="175" y="119"/>
                  <a:pt x="175" y="119"/>
                </a:cubicBezTo>
                <a:cubicBezTo>
                  <a:pt x="175" y="118"/>
                  <a:pt x="174" y="118"/>
                  <a:pt x="174" y="118"/>
                </a:cubicBezTo>
                <a:cubicBezTo>
                  <a:pt x="174" y="118"/>
                  <a:pt x="173" y="118"/>
                  <a:pt x="173" y="117"/>
                </a:cubicBezTo>
                <a:cubicBezTo>
                  <a:pt x="173" y="117"/>
                  <a:pt x="172" y="117"/>
                  <a:pt x="172" y="117"/>
                </a:cubicBezTo>
                <a:cubicBezTo>
                  <a:pt x="172" y="117"/>
                  <a:pt x="171" y="116"/>
                  <a:pt x="171" y="116"/>
                </a:cubicBezTo>
                <a:cubicBezTo>
                  <a:pt x="171" y="115"/>
                  <a:pt x="171" y="115"/>
                  <a:pt x="171" y="115"/>
                </a:cubicBezTo>
                <a:cubicBezTo>
                  <a:pt x="171" y="115"/>
                  <a:pt x="171" y="115"/>
                  <a:pt x="171" y="114"/>
                </a:cubicBezTo>
                <a:cubicBezTo>
                  <a:pt x="170" y="114"/>
                  <a:pt x="170" y="114"/>
                  <a:pt x="170" y="114"/>
                </a:cubicBezTo>
                <a:cubicBezTo>
                  <a:pt x="170" y="114"/>
                  <a:pt x="170" y="114"/>
                  <a:pt x="170" y="114"/>
                </a:cubicBezTo>
                <a:cubicBezTo>
                  <a:pt x="169" y="114"/>
                  <a:pt x="169" y="114"/>
                  <a:pt x="169" y="114"/>
                </a:cubicBezTo>
                <a:cubicBezTo>
                  <a:pt x="169" y="114"/>
                  <a:pt x="169" y="114"/>
                  <a:pt x="169" y="114"/>
                </a:cubicBezTo>
                <a:cubicBezTo>
                  <a:pt x="169" y="114"/>
                  <a:pt x="168" y="114"/>
                  <a:pt x="168" y="115"/>
                </a:cubicBezTo>
                <a:cubicBezTo>
                  <a:pt x="168" y="115"/>
                  <a:pt x="168" y="115"/>
                  <a:pt x="168" y="115"/>
                </a:cubicBezTo>
                <a:cubicBezTo>
                  <a:pt x="168" y="115"/>
                  <a:pt x="168" y="115"/>
                  <a:pt x="168" y="115"/>
                </a:cubicBezTo>
                <a:cubicBezTo>
                  <a:pt x="168" y="115"/>
                  <a:pt x="168" y="115"/>
                  <a:pt x="168" y="115"/>
                </a:cubicBezTo>
                <a:cubicBezTo>
                  <a:pt x="168" y="115"/>
                  <a:pt x="168" y="115"/>
                  <a:pt x="168" y="115"/>
                </a:cubicBezTo>
                <a:cubicBezTo>
                  <a:pt x="168" y="115"/>
                  <a:pt x="168" y="115"/>
                  <a:pt x="168" y="115"/>
                </a:cubicBezTo>
                <a:cubicBezTo>
                  <a:pt x="168" y="116"/>
                  <a:pt x="169" y="117"/>
                  <a:pt x="169" y="117"/>
                </a:cubicBezTo>
                <a:cubicBezTo>
                  <a:pt x="169" y="117"/>
                  <a:pt x="169" y="117"/>
                  <a:pt x="170" y="118"/>
                </a:cubicBezTo>
                <a:cubicBezTo>
                  <a:pt x="170" y="118"/>
                  <a:pt x="169" y="118"/>
                  <a:pt x="170" y="118"/>
                </a:cubicBezTo>
                <a:cubicBezTo>
                  <a:pt x="170" y="118"/>
                  <a:pt x="170" y="118"/>
                  <a:pt x="171" y="118"/>
                </a:cubicBezTo>
                <a:cubicBezTo>
                  <a:pt x="171" y="119"/>
                  <a:pt x="171" y="119"/>
                  <a:pt x="170" y="119"/>
                </a:cubicBezTo>
                <a:cubicBezTo>
                  <a:pt x="170" y="119"/>
                  <a:pt x="171" y="119"/>
                  <a:pt x="171" y="119"/>
                </a:cubicBezTo>
                <a:cubicBezTo>
                  <a:pt x="170" y="119"/>
                  <a:pt x="171" y="120"/>
                  <a:pt x="171" y="120"/>
                </a:cubicBezTo>
                <a:cubicBezTo>
                  <a:pt x="171" y="120"/>
                  <a:pt x="171" y="120"/>
                  <a:pt x="171" y="120"/>
                </a:cubicBezTo>
                <a:cubicBezTo>
                  <a:pt x="171" y="120"/>
                  <a:pt x="171" y="121"/>
                  <a:pt x="171" y="121"/>
                </a:cubicBezTo>
                <a:cubicBezTo>
                  <a:pt x="172" y="121"/>
                  <a:pt x="172" y="121"/>
                  <a:pt x="172" y="121"/>
                </a:cubicBezTo>
                <a:cubicBezTo>
                  <a:pt x="171" y="120"/>
                  <a:pt x="172" y="120"/>
                  <a:pt x="172" y="119"/>
                </a:cubicBezTo>
                <a:cubicBezTo>
                  <a:pt x="172" y="119"/>
                  <a:pt x="172" y="119"/>
                  <a:pt x="172" y="119"/>
                </a:cubicBezTo>
                <a:cubicBezTo>
                  <a:pt x="172" y="120"/>
                  <a:pt x="172" y="119"/>
                  <a:pt x="172" y="120"/>
                </a:cubicBezTo>
                <a:cubicBezTo>
                  <a:pt x="172" y="120"/>
                  <a:pt x="172" y="121"/>
                  <a:pt x="172" y="121"/>
                </a:cubicBezTo>
                <a:cubicBezTo>
                  <a:pt x="172" y="121"/>
                  <a:pt x="172" y="121"/>
                  <a:pt x="172" y="122"/>
                </a:cubicBezTo>
                <a:cubicBezTo>
                  <a:pt x="172" y="122"/>
                  <a:pt x="172" y="122"/>
                  <a:pt x="172" y="122"/>
                </a:cubicBezTo>
                <a:cubicBezTo>
                  <a:pt x="173" y="122"/>
                  <a:pt x="173" y="122"/>
                  <a:pt x="173" y="122"/>
                </a:cubicBezTo>
                <a:cubicBezTo>
                  <a:pt x="173" y="122"/>
                  <a:pt x="173" y="122"/>
                  <a:pt x="173" y="122"/>
                </a:cubicBezTo>
                <a:cubicBezTo>
                  <a:pt x="174" y="122"/>
                  <a:pt x="175" y="122"/>
                  <a:pt x="175" y="122"/>
                </a:cubicBezTo>
                <a:cubicBezTo>
                  <a:pt x="175" y="122"/>
                  <a:pt x="175" y="122"/>
                  <a:pt x="175" y="122"/>
                </a:cubicBezTo>
                <a:cubicBezTo>
                  <a:pt x="175" y="122"/>
                  <a:pt x="175" y="122"/>
                  <a:pt x="176" y="122"/>
                </a:cubicBezTo>
                <a:cubicBezTo>
                  <a:pt x="176" y="122"/>
                  <a:pt x="176" y="122"/>
                  <a:pt x="176" y="121"/>
                </a:cubicBezTo>
                <a:cubicBezTo>
                  <a:pt x="176" y="121"/>
                  <a:pt x="176" y="121"/>
                  <a:pt x="176" y="121"/>
                </a:cubicBezTo>
                <a:cubicBezTo>
                  <a:pt x="177" y="120"/>
                  <a:pt x="177" y="120"/>
                  <a:pt x="177" y="120"/>
                </a:cubicBezTo>
                <a:cubicBezTo>
                  <a:pt x="178" y="120"/>
                  <a:pt x="178" y="119"/>
                  <a:pt x="178" y="119"/>
                </a:cubicBezTo>
                <a:cubicBezTo>
                  <a:pt x="178" y="119"/>
                  <a:pt x="178" y="119"/>
                  <a:pt x="178" y="119"/>
                </a:cubicBezTo>
                <a:cubicBezTo>
                  <a:pt x="178" y="120"/>
                  <a:pt x="178" y="120"/>
                  <a:pt x="178" y="120"/>
                </a:cubicBezTo>
                <a:cubicBezTo>
                  <a:pt x="178" y="120"/>
                  <a:pt x="178" y="120"/>
                  <a:pt x="178" y="120"/>
                </a:cubicBezTo>
                <a:cubicBezTo>
                  <a:pt x="178" y="120"/>
                  <a:pt x="178" y="121"/>
                  <a:pt x="178" y="121"/>
                </a:cubicBezTo>
                <a:cubicBezTo>
                  <a:pt x="178" y="121"/>
                  <a:pt x="179" y="122"/>
                  <a:pt x="179" y="122"/>
                </a:cubicBezTo>
                <a:cubicBezTo>
                  <a:pt x="179" y="122"/>
                  <a:pt x="180" y="122"/>
                  <a:pt x="180" y="123"/>
                </a:cubicBezTo>
                <a:cubicBezTo>
                  <a:pt x="180" y="123"/>
                  <a:pt x="180" y="122"/>
                  <a:pt x="181" y="123"/>
                </a:cubicBezTo>
                <a:cubicBezTo>
                  <a:pt x="181" y="123"/>
                  <a:pt x="181" y="123"/>
                  <a:pt x="181" y="124"/>
                </a:cubicBezTo>
                <a:cubicBezTo>
                  <a:pt x="181" y="124"/>
                  <a:pt x="182" y="124"/>
                  <a:pt x="182" y="124"/>
                </a:cubicBezTo>
                <a:cubicBezTo>
                  <a:pt x="182" y="124"/>
                  <a:pt x="182" y="125"/>
                  <a:pt x="181" y="125"/>
                </a:cubicBezTo>
                <a:cubicBezTo>
                  <a:pt x="181" y="125"/>
                  <a:pt x="181" y="125"/>
                  <a:pt x="181" y="125"/>
                </a:cubicBezTo>
                <a:cubicBezTo>
                  <a:pt x="181" y="126"/>
                  <a:pt x="181" y="126"/>
                  <a:pt x="180" y="126"/>
                </a:cubicBezTo>
                <a:cubicBezTo>
                  <a:pt x="180" y="126"/>
                  <a:pt x="180" y="126"/>
                  <a:pt x="180" y="126"/>
                </a:cubicBezTo>
                <a:cubicBezTo>
                  <a:pt x="180" y="127"/>
                  <a:pt x="180" y="128"/>
                  <a:pt x="180" y="128"/>
                </a:cubicBezTo>
                <a:cubicBezTo>
                  <a:pt x="179" y="128"/>
                  <a:pt x="178" y="128"/>
                  <a:pt x="178" y="129"/>
                </a:cubicBezTo>
                <a:cubicBezTo>
                  <a:pt x="178" y="129"/>
                  <a:pt x="178" y="129"/>
                  <a:pt x="178" y="129"/>
                </a:cubicBezTo>
                <a:cubicBezTo>
                  <a:pt x="178" y="129"/>
                  <a:pt x="177" y="129"/>
                  <a:pt x="177" y="129"/>
                </a:cubicBezTo>
                <a:cubicBezTo>
                  <a:pt x="177" y="129"/>
                  <a:pt x="177" y="130"/>
                  <a:pt x="177" y="130"/>
                </a:cubicBezTo>
                <a:cubicBezTo>
                  <a:pt x="176" y="130"/>
                  <a:pt x="176" y="130"/>
                  <a:pt x="176" y="130"/>
                </a:cubicBezTo>
                <a:cubicBezTo>
                  <a:pt x="176" y="130"/>
                  <a:pt x="176" y="130"/>
                  <a:pt x="175" y="130"/>
                </a:cubicBezTo>
                <a:cubicBezTo>
                  <a:pt x="175" y="131"/>
                  <a:pt x="174" y="131"/>
                  <a:pt x="174" y="131"/>
                </a:cubicBezTo>
                <a:cubicBezTo>
                  <a:pt x="174" y="131"/>
                  <a:pt x="173" y="131"/>
                  <a:pt x="173" y="132"/>
                </a:cubicBezTo>
                <a:cubicBezTo>
                  <a:pt x="173" y="132"/>
                  <a:pt x="173" y="132"/>
                  <a:pt x="173" y="132"/>
                </a:cubicBezTo>
                <a:cubicBezTo>
                  <a:pt x="172" y="133"/>
                  <a:pt x="171" y="133"/>
                  <a:pt x="170" y="133"/>
                </a:cubicBezTo>
                <a:cubicBezTo>
                  <a:pt x="169" y="133"/>
                  <a:pt x="169" y="134"/>
                  <a:pt x="169" y="134"/>
                </a:cubicBezTo>
                <a:cubicBezTo>
                  <a:pt x="169" y="134"/>
                  <a:pt x="168" y="134"/>
                  <a:pt x="168" y="134"/>
                </a:cubicBezTo>
                <a:cubicBezTo>
                  <a:pt x="168" y="134"/>
                  <a:pt x="167" y="134"/>
                  <a:pt x="167" y="135"/>
                </a:cubicBezTo>
                <a:cubicBezTo>
                  <a:pt x="166" y="135"/>
                  <a:pt x="166" y="135"/>
                  <a:pt x="166" y="135"/>
                </a:cubicBezTo>
                <a:cubicBezTo>
                  <a:pt x="165" y="135"/>
                  <a:pt x="165" y="135"/>
                  <a:pt x="165" y="135"/>
                </a:cubicBezTo>
                <a:cubicBezTo>
                  <a:pt x="164" y="136"/>
                  <a:pt x="163" y="136"/>
                  <a:pt x="163" y="135"/>
                </a:cubicBezTo>
                <a:cubicBezTo>
                  <a:pt x="163" y="134"/>
                  <a:pt x="163" y="134"/>
                  <a:pt x="163" y="134"/>
                </a:cubicBezTo>
                <a:cubicBezTo>
                  <a:pt x="162" y="134"/>
                  <a:pt x="162" y="133"/>
                  <a:pt x="162" y="132"/>
                </a:cubicBezTo>
                <a:cubicBezTo>
                  <a:pt x="162" y="132"/>
                  <a:pt x="162" y="132"/>
                  <a:pt x="162" y="132"/>
                </a:cubicBezTo>
                <a:cubicBezTo>
                  <a:pt x="162" y="131"/>
                  <a:pt x="162" y="131"/>
                  <a:pt x="162" y="131"/>
                </a:cubicBezTo>
                <a:cubicBezTo>
                  <a:pt x="162" y="130"/>
                  <a:pt x="161" y="130"/>
                  <a:pt x="161" y="129"/>
                </a:cubicBezTo>
                <a:cubicBezTo>
                  <a:pt x="161" y="129"/>
                  <a:pt x="161" y="129"/>
                  <a:pt x="161" y="129"/>
                </a:cubicBezTo>
                <a:cubicBezTo>
                  <a:pt x="160" y="128"/>
                  <a:pt x="160" y="128"/>
                  <a:pt x="160" y="127"/>
                </a:cubicBezTo>
                <a:cubicBezTo>
                  <a:pt x="159" y="127"/>
                  <a:pt x="159" y="127"/>
                  <a:pt x="158" y="126"/>
                </a:cubicBezTo>
                <a:cubicBezTo>
                  <a:pt x="158" y="126"/>
                  <a:pt x="158" y="126"/>
                  <a:pt x="158" y="125"/>
                </a:cubicBezTo>
                <a:cubicBezTo>
                  <a:pt x="158" y="125"/>
                  <a:pt x="158" y="124"/>
                  <a:pt x="158" y="123"/>
                </a:cubicBezTo>
                <a:cubicBezTo>
                  <a:pt x="157" y="123"/>
                  <a:pt x="157" y="123"/>
                  <a:pt x="157" y="122"/>
                </a:cubicBezTo>
                <a:cubicBezTo>
                  <a:pt x="156" y="122"/>
                  <a:pt x="156" y="122"/>
                  <a:pt x="156" y="121"/>
                </a:cubicBezTo>
                <a:cubicBezTo>
                  <a:pt x="156" y="120"/>
                  <a:pt x="155" y="120"/>
                  <a:pt x="155" y="119"/>
                </a:cubicBezTo>
                <a:cubicBezTo>
                  <a:pt x="154" y="119"/>
                  <a:pt x="154" y="118"/>
                  <a:pt x="154" y="118"/>
                </a:cubicBezTo>
                <a:cubicBezTo>
                  <a:pt x="153" y="117"/>
                  <a:pt x="153" y="117"/>
                  <a:pt x="153" y="117"/>
                </a:cubicBezTo>
                <a:cubicBezTo>
                  <a:pt x="153" y="117"/>
                  <a:pt x="153" y="117"/>
                  <a:pt x="153" y="117"/>
                </a:cubicBezTo>
                <a:cubicBezTo>
                  <a:pt x="153" y="116"/>
                  <a:pt x="153" y="116"/>
                  <a:pt x="153" y="115"/>
                </a:cubicBezTo>
                <a:cubicBezTo>
                  <a:pt x="153" y="115"/>
                  <a:pt x="153" y="115"/>
                  <a:pt x="153" y="115"/>
                </a:cubicBezTo>
                <a:cubicBezTo>
                  <a:pt x="153" y="114"/>
                  <a:pt x="152" y="114"/>
                  <a:pt x="152" y="113"/>
                </a:cubicBezTo>
                <a:cubicBezTo>
                  <a:pt x="152" y="112"/>
                  <a:pt x="152" y="112"/>
                  <a:pt x="153" y="111"/>
                </a:cubicBezTo>
                <a:cubicBezTo>
                  <a:pt x="153" y="111"/>
                  <a:pt x="153" y="111"/>
                  <a:pt x="153" y="111"/>
                </a:cubicBezTo>
                <a:cubicBezTo>
                  <a:pt x="153" y="110"/>
                  <a:pt x="153" y="109"/>
                  <a:pt x="154" y="109"/>
                </a:cubicBezTo>
                <a:cubicBezTo>
                  <a:pt x="154" y="108"/>
                  <a:pt x="154" y="108"/>
                  <a:pt x="154" y="107"/>
                </a:cubicBezTo>
                <a:cubicBezTo>
                  <a:pt x="154" y="107"/>
                  <a:pt x="154" y="107"/>
                  <a:pt x="154" y="107"/>
                </a:cubicBezTo>
                <a:cubicBezTo>
                  <a:pt x="154" y="107"/>
                  <a:pt x="154" y="106"/>
                  <a:pt x="154" y="106"/>
                </a:cubicBezTo>
                <a:cubicBezTo>
                  <a:pt x="154" y="106"/>
                  <a:pt x="154" y="106"/>
                  <a:pt x="154" y="106"/>
                </a:cubicBezTo>
                <a:cubicBezTo>
                  <a:pt x="154" y="106"/>
                  <a:pt x="154" y="106"/>
                  <a:pt x="154" y="106"/>
                </a:cubicBezTo>
                <a:cubicBezTo>
                  <a:pt x="154" y="106"/>
                  <a:pt x="154" y="106"/>
                  <a:pt x="154" y="106"/>
                </a:cubicBezTo>
                <a:cubicBezTo>
                  <a:pt x="154" y="106"/>
                  <a:pt x="154" y="106"/>
                  <a:pt x="154" y="106"/>
                </a:cubicBezTo>
                <a:cubicBezTo>
                  <a:pt x="154" y="106"/>
                  <a:pt x="154" y="106"/>
                  <a:pt x="153" y="106"/>
                </a:cubicBezTo>
                <a:cubicBezTo>
                  <a:pt x="153" y="106"/>
                  <a:pt x="153" y="106"/>
                  <a:pt x="152" y="106"/>
                </a:cubicBezTo>
                <a:cubicBezTo>
                  <a:pt x="152" y="106"/>
                  <a:pt x="152" y="106"/>
                  <a:pt x="152" y="106"/>
                </a:cubicBezTo>
                <a:cubicBezTo>
                  <a:pt x="151" y="106"/>
                  <a:pt x="151" y="107"/>
                  <a:pt x="150" y="107"/>
                </a:cubicBezTo>
                <a:cubicBezTo>
                  <a:pt x="150" y="106"/>
                  <a:pt x="150" y="106"/>
                  <a:pt x="149" y="106"/>
                </a:cubicBezTo>
                <a:cubicBezTo>
                  <a:pt x="149" y="106"/>
                  <a:pt x="148" y="105"/>
                  <a:pt x="148" y="106"/>
                </a:cubicBezTo>
                <a:cubicBezTo>
                  <a:pt x="148" y="106"/>
                  <a:pt x="148" y="106"/>
                  <a:pt x="148" y="106"/>
                </a:cubicBezTo>
                <a:cubicBezTo>
                  <a:pt x="148" y="106"/>
                  <a:pt x="148" y="106"/>
                  <a:pt x="147" y="106"/>
                </a:cubicBezTo>
                <a:cubicBezTo>
                  <a:pt x="147" y="106"/>
                  <a:pt x="147" y="106"/>
                  <a:pt x="146" y="106"/>
                </a:cubicBezTo>
                <a:cubicBezTo>
                  <a:pt x="146" y="106"/>
                  <a:pt x="146" y="106"/>
                  <a:pt x="146" y="106"/>
                </a:cubicBezTo>
                <a:cubicBezTo>
                  <a:pt x="146" y="106"/>
                  <a:pt x="146" y="106"/>
                  <a:pt x="146" y="106"/>
                </a:cubicBezTo>
                <a:cubicBezTo>
                  <a:pt x="145" y="106"/>
                  <a:pt x="145" y="106"/>
                  <a:pt x="145" y="106"/>
                </a:cubicBezTo>
                <a:cubicBezTo>
                  <a:pt x="145" y="106"/>
                  <a:pt x="145" y="106"/>
                  <a:pt x="145" y="106"/>
                </a:cubicBezTo>
                <a:cubicBezTo>
                  <a:pt x="145" y="106"/>
                  <a:pt x="145" y="106"/>
                  <a:pt x="145" y="106"/>
                </a:cubicBezTo>
                <a:cubicBezTo>
                  <a:pt x="145" y="106"/>
                  <a:pt x="145" y="106"/>
                  <a:pt x="145" y="106"/>
                </a:cubicBezTo>
                <a:cubicBezTo>
                  <a:pt x="145" y="105"/>
                  <a:pt x="145" y="105"/>
                  <a:pt x="145" y="105"/>
                </a:cubicBezTo>
                <a:cubicBezTo>
                  <a:pt x="145" y="105"/>
                  <a:pt x="145" y="105"/>
                  <a:pt x="145" y="105"/>
                </a:cubicBezTo>
                <a:cubicBezTo>
                  <a:pt x="145" y="105"/>
                  <a:pt x="144" y="105"/>
                  <a:pt x="144" y="105"/>
                </a:cubicBezTo>
                <a:cubicBezTo>
                  <a:pt x="144" y="105"/>
                  <a:pt x="144" y="105"/>
                  <a:pt x="144" y="105"/>
                </a:cubicBezTo>
                <a:cubicBezTo>
                  <a:pt x="144" y="105"/>
                  <a:pt x="144" y="105"/>
                  <a:pt x="144" y="105"/>
                </a:cubicBezTo>
                <a:cubicBezTo>
                  <a:pt x="144" y="105"/>
                  <a:pt x="144" y="105"/>
                  <a:pt x="144" y="105"/>
                </a:cubicBezTo>
                <a:cubicBezTo>
                  <a:pt x="144" y="105"/>
                  <a:pt x="144" y="105"/>
                  <a:pt x="144" y="105"/>
                </a:cubicBezTo>
                <a:cubicBezTo>
                  <a:pt x="144" y="104"/>
                  <a:pt x="144" y="104"/>
                  <a:pt x="144" y="104"/>
                </a:cubicBezTo>
                <a:cubicBezTo>
                  <a:pt x="143" y="104"/>
                  <a:pt x="143" y="104"/>
                  <a:pt x="143" y="104"/>
                </a:cubicBezTo>
                <a:cubicBezTo>
                  <a:pt x="143" y="104"/>
                  <a:pt x="143" y="104"/>
                  <a:pt x="143" y="104"/>
                </a:cubicBezTo>
                <a:cubicBezTo>
                  <a:pt x="143" y="103"/>
                  <a:pt x="143" y="103"/>
                  <a:pt x="143" y="103"/>
                </a:cubicBezTo>
                <a:cubicBezTo>
                  <a:pt x="143" y="103"/>
                  <a:pt x="143" y="103"/>
                  <a:pt x="143" y="103"/>
                </a:cubicBezTo>
                <a:cubicBezTo>
                  <a:pt x="144" y="103"/>
                  <a:pt x="144" y="103"/>
                  <a:pt x="143" y="103"/>
                </a:cubicBezTo>
                <a:cubicBezTo>
                  <a:pt x="143" y="103"/>
                  <a:pt x="143" y="103"/>
                  <a:pt x="143" y="103"/>
                </a:cubicBezTo>
                <a:cubicBezTo>
                  <a:pt x="143" y="103"/>
                  <a:pt x="144" y="103"/>
                  <a:pt x="144" y="103"/>
                </a:cubicBezTo>
                <a:cubicBezTo>
                  <a:pt x="144" y="103"/>
                  <a:pt x="144" y="103"/>
                  <a:pt x="144" y="103"/>
                </a:cubicBezTo>
                <a:cubicBezTo>
                  <a:pt x="143" y="103"/>
                  <a:pt x="143" y="103"/>
                  <a:pt x="143" y="103"/>
                </a:cubicBezTo>
                <a:cubicBezTo>
                  <a:pt x="143" y="102"/>
                  <a:pt x="143" y="102"/>
                  <a:pt x="143" y="102"/>
                </a:cubicBezTo>
                <a:cubicBezTo>
                  <a:pt x="143" y="102"/>
                  <a:pt x="143" y="102"/>
                  <a:pt x="143" y="102"/>
                </a:cubicBezTo>
                <a:cubicBezTo>
                  <a:pt x="143" y="102"/>
                  <a:pt x="143" y="102"/>
                  <a:pt x="143" y="102"/>
                </a:cubicBezTo>
                <a:cubicBezTo>
                  <a:pt x="143" y="102"/>
                  <a:pt x="143" y="102"/>
                  <a:pt x="144" y="102"/>
                </a:cubicBezTo>
                <a:cubicBezTo>
                  <a:pt x="144" y="102"/>
                  <a:pt x="144" y="102"/>
                  <a:pt x="144" y="102"/>
                </a:cubicBezTo>
                <a:cubicBezTo>
                  <a:pt x="143" y="102"/>
                  <a:pt x="143" y="102"/>
                  <a:pt x="143" y="102"/>
                </a:cubicBezTo>
                <a:cubicBezTo>
                  <a:pt x="143" y="102"/>
                  <a:pt x="143" y="101"/>
                  <a:pt x="143" y="101"/>
                </a:cubicBezTo>
                <a:cubicBezTo>
                  <a:pt x="143" y="101"/>
                  <a:pt x="143" y="101"/>
                  <a:pt x="143" y="101"/>
                </a:cubicBezTo>
                <a:cubicBezTo>
                  <a:pt x="143" y="101"/>
                  <a:pt x="144" y="101"/>
                  <a:pt x="144" y="100"/>
                </a:cubicBezTo>
                <a:cubicBezTo>
                  <a:pt x="144" y="101"/>
                  <a:pt x="144" y="101"/>
                  <a:pt x="145" y="101"/>
                </a:cubicBezTo>
                <a:cubicBezTo>
                  <a:pt x="145" y="101"/>
                  <a:pt x="145" y="101"/>
                  <a:pt x="145" y="101"/>
                </a:cubicBezTo>
                <a:cubicBezTo>
                  <a:pt x="145" y="101"/>
                  <a:pt x="144" y="101"/>
                  <a:pt x="144" y="101"/>
                </a:cubicBezTo>
                <a:cubicBezTo>
                  <a:pt x="144" y="100"/>
                  <a:pt x="144" y="100"/>
                  <a:pt x="144" y="100"/>
                </a:cubicBezTo>
                <a:cubicBezTo>
                  <a:pt x="145" y="100"/>
                  <a:pt x="145" y="100"/>
                  <a:pt x="145" y="100"/>
                </a:cubicBezTo>
                <a:cubicBezTo>
                  <a:pt x="145" y="101"/>
                  <a:pt x="145" y="101"/>
                  <a:pt x="145" y="101"/>
                </a:cubicBezTo>
                <a:cubicBezTo>
                  <a:pt x="145" y="101"/>
                  <a:pt x="146" y="101"/>
                  <a:pt x="146" y="101"/>
                </a:cubicBezTo>
                <a:cubicBezTo>
                  <a:pt x="146" y="101"/>
                  <a:pt x="146" y="101"/>
                  <a:pt x="146" y="101"/>
                </a:cubicBezTo>
                <a:cubicBezTo>
                  <a:pt x="146" y="101"/>
                  <a:pt x="146" y="101"/>
                  <a:pt x="146" y="101"/>
                </a:cubicBezTo>
                <a:cubicBezTo>
                  <a:pt x="146" y="100"/>
                  <a:pt x="146" y="100"/>
                  <a:pt x="146" y="100"/>
                </a:cubicBezTo>
                <a:cubicBezTo>
                  <a:pt x="146" y="100"/>
                  <a:pt x="146" y="100"/>
                  <a:pt x="146" y="100"/>
                </a:cubicBezTo>
                <a:cubicBezTo>
                  <a:pt x="146" y="100"/>
                  <a:pt x="147" y="100"/>
                  <a:pt x="147" y="100"/>
                </a:cubicBezTo>
                <a:cubicBezTo>
                  <a:pt x="147" y="100"/>
                  <a:pt x="147" y="100"/>
                  <a:pt x="147" y="100"/>
                </a:cubicBezTo>
                <a:cubicBezTo>
                  <a:pt x="147" y="100"/>
                  <a:pt x="147" y="100"/>
                  <a:pt x="146" y="100"/>
                </a:cubicBezTo>
                <a:cubicBezTo>
                  <a:pt x="146" y="100"/>
                  <a:pt x="146" y="100"/>
                  <a:pt x="146" y="100"/>
                </a:cubicBezTo>
                <a:cubicBezTo>
                  <a:pt x="146" y="100"/>
                  <a:pt x="146" y="100"/>
                  <a:pt x="146" y="99"/>
                </a:cubicBezTo>
                <a:cubicBezTo>
                  <a:pt x="146" y="99"/>
                  <a:pt x="147" y="100"/>
                  <a:pt x="147" y="100"/>
                </a:cubicBezTo>
                <a:cubicBezTo>
                  <a:pt x="147" y="100"/>
                  <a:pt x="147" y="99"/>
                  <a:pt x="147" y="99"/>
                </a:cubicBezTo>
                <a:cubicBezTo>
                  <a:pt x="148" y="100"/>
                  <a:pt x="148" y="100"/>
                  <a:pt x="149" y="100"/>
                </a:cubicBezTo>
                <a:cubicBezTo>
                  <a:pt x="149" y="99"/>
                  <a:pt x="149" y="99"/>
                  <a:pt x="149" y="99"/>
                </a:cubicBezTo>
                <a:cubicBezTo>
                  <a:pt x="149" y="99"/>
                  <a:pt x="150" y="99"/>
                  <a:pt x="151" y="98"/>
                </a:cubicBezTo>
                <a:cubicBezTo>
                  <a:pt x="152" y="98"/>
                  <a:pt x="152" y="99"/>
                  <a:pt x="153" y="98"/>
                </a:cubicBezTo>
                <a:cubicBezTo>
                  <a:pt x="153" y="98"/>
                  <a:pt x="153" y="99"/>
                  <a:pt x="153" y="99"/>
                </a:cubicBezTo>
                <a:cubicBezTo>
                  <a:pt x="154" y="99"/>
                  <a:pt x="154" y="99"/>
                  <a:pt x="154" y="99"/>
                </a:cubicBezTo>
                <a:cubicBezTo>
                  <a:pt x="154" y="99"/>
                  <a:pt x="154" y="99"/>
                  <a:pt x="155" y="99"/>
                </a:cubicBezTo>
                <a:cubicBezTo>
                  <a:pt x="155" y="99"/>
                  <a:pt x="155" y="100"/>
                  <a:pt x="156" y="100"/>
                </a:cubicBezTo>
                <a:cubicBezTo>
                  <a:pt x="156" y="100"/>
                  <a:pt x="157" y="100"/>
                  <a:pt x="157" y="100"/>
                </a:cubicBezTo>
                <a:cubicBezTo>
                  <a:pt x="157" y="100"/>
                  <a:pt x="158" y="100"/>
                  <a:pt x="158" y="100"/>
                </a:cubicBezTo>
                <a:cubicBezTo>
                  <a:pt x="158" y="100"/>
                  <a:pt x="159" y="100"/>
                  <a:pt x="159" y="100"/>
                </a:cubicBezTo>
                <a:cubicBezTo>
                  <a:pt x="160" y="100"/>
                  <a:pt x="161" y="99"/>
                  <a:pt x="161" y="98"/>
                </a:cubicBezTo>
                <a:cubicBezTo>
                  <a:pt x="161" y="98"/>
                  <a:pt x="160" y="98"/>
                  <a:pt x="160" y="97"/>
                </a:cubicBezTo>
                <a:cubicBezTo>
                  <a:pt x="160" y="97"/>
                  <a:pt x="159" y="97"/>
                  <a:pt x="159" y="97"/>
                </a:cubicBezTo>
                <a:cubicBezTo>
                  <a:pt x="159" y="96"/>
                  <a:pt x="159" y="96"/>
                  <a:pt x="159" y="96"/>
                </a:cubicBezTo>
                <a:cubicBezTo>
                  <a:pt x="159" y="96"/>
                  <a:pt x="158" y="96"/>
                  <a:pt x="158" y="96"/>
                </a:cubicBezTo>
                <a:cubicBezTo>
                  <a:pt x="158" y="95"/>
                  <a:pt x="158" y="95"/>
                  <a:pt x="157" y="95"/>
                </a:cubicBezTo>
                <a:cubicBezTo>
                  <a:pt x="157" y="95"/>
                  <a:pt x="157" y="95"/>
                  <a:pt x="157" y="95"/>
                </a:cubicBezTo>
                <a:cubicBezTo>
                  <a:pt x="156" y="95"/>
                  <a:pt x="156" y="94"/>
                  <a:pt x="156" y="94"/>
                </a:cubicBezTo>
                <a:cubicBezTo>
                  <a:pt x="156" y="94"/>
                  <a:pt x="156" y="94"/>
                  <a:pt x="156" y="94"/>
                </a:cubicBezTo>
                <a:cubicBezTo>
                  <a:pt x="156" y="94"/>
                  <a:pt x="155" y="94"/>
                  <a:pt x="155" y="94"/>
                </a:cubicBezTo>
                <a:cubicBezTo>
                  <a:pt x="155" y="94"/>
                  <a:pt x="156" y="94"/>
                  <a:pt x="156" y="93"/>
                </a:cubicBezTo>
                <a:cubicBezTo>
                  <a:pt x="156" y="93"/>
                  <a:pt x="156" y="93"/>
                  <a:pt x="156" y="93"/>
                </a:cubicBezTo>
                <a:cubicBezTo>
                  <a:pt x="157" y="93"/>
                  <a:pt x="157" y="93"/>
                  <a:pt x="157" y="92"/>
                </a:cubicBezTo>
                <a:cubicBezTo>
                  <a:pt x="157" y="92"/>
                  <a:pt x="156" y="92"/>
                  <a:pt x="156" y="92"/>
                </a:cubicBezTo>
                <a:cubicBezTo>
                  <a:pt x="156" y="92"/>
                  <a:pt x="156" y="92"/>
                  <a:pt x="156" y="92"/>
                </a:cubicBezTo>
                <a:cubicBezTo>
                  <a:pt x="157" y="92"/>
                  <a:pt x="157" y="91"/>
                  <a:pt x="158" y="91"/>
                </a:cubicBezTo>
                <a:cubicBezTo>
                  <a:pt x="158" y="91"/>
                  <a:pt x="158" y="91"/>
                  <a:pt x="158" y="91"/>
                </a:cubicBezTo>
                <a:cubicBezTo>
                  <a:pt x="157" y="91"/>
                  <a:pt x="157" y="91"/>
                  <a:pt x="157" y="91"/>
                </a:cubicBezTo>
                <a:cubicBezTo>
                  <a:pt x="157" y="91"/>
                  <a:pt x="157" y="91"/>
                  <a:pt x="157" y="91"/>
                </a:cubicBezTo>
                <a:cubicBezTo>
                  <a:pt x="156" y="91"/>
                  <a:pt x="156" y="91"/>
                  <a:pt x="156" y="91"/>
                </a:cubicBezTo>
                <a:cubicBezTo>
                  <a:pt x="156" y="91"/>
                  <a:pt x="156" y="91"/>
                  <a:pt x="155" y="91"/>
                </a:cubicBezTo>
                <a:cubicBezTo>
                  <a:pt x="155" y="92"/>
                  <a:pt x="154" y="92"/>
                  <a:pt x="154" y="92"/>
                </a:cubicBezTo>
                <a:cubicBezTo>
                  <a:pt x="154" y="92"/>
                  <a:pt x="154" y="92"/>
                  <a:pt x="154" y="92"/>
                </a:cubicBezTo>
                <a:cubicBezTo>
                  <a:pt x="153" y="92"/>
                  <a:pt x="153" y="92"/>
                  <a:pt x="153" y="92"/>
                </a:cubicBezTo>
                <a:cubicBezTo>
                  <a:pt x="153" y="92"/>
                  <a:pt x="153" y="92"/>
                  <a:pt x="153" y="92"/>
                </a:cubicBezTo>
                <a:cubicBezTo>
                  <a:pt x="153" y="92"/>
                  <a:pt x="153" y="92"/>
                  <a:pt x="153" y="92"/>
                </a:cubicBezTo>
                <a:cubicBezTo>
                  <a:pt x="153" y="92"/>
                  <a:pt x="153" y="92"/>
                  <a:pt x="153" y="92"/>
                </a:cubicBezTo>
                <a:cubicBezTo>
                  <a:pt x="152" y="92"/>
                  <a:pt x="152" y="92"/>
                  <a:pt x="152" y="92"/>
                </a:cubicBezTo>
                <a:cubicBezTo>
                  <a:pt x="152" y="92"/>
                  <a:pt x="152" y="92"/>
                  <a:pt x="152" y="92"/>
                </a:cubicBezTo>
                <a:cubicBezTo>
                  <a:pt x="152" y="93"/>
                  <a:pt x="153" y="93"/>
                  <a:pt x="153" y="94"/>
                </a:cubicBezTo>
                <a:cubicBezTo>
                  <a:pt x="153" y="94"/>
                  <a:pt x="154" y="94"/>
                  <a:pt x="154" y="94"/>
                </a:cubicBezTo>
                <a:cubicBezTo>
                  <a:pt x="154" y="94"/>
                  <a:pt x="154" y="94"/>
                  <a:pt x="155" y="94"/>
                </a:cubicBezTo>
                <a:cubicBezTo>
                  <a:pt x="155" y="94"/>
                  <a:pt x="154" y="94"/>
                  <a:pt x="154" y="94"/>
                </a:cubicBezTo>
                <a:cubicBezTo>
                  <a:pt x="154" y="94"/>
                  <a:pt x="154" y="94"/>
                  <a:pt x="154" y="94"/>
                </a:cubicBezTo>
                <a:cubicBezTo>
                  <a:pt x="154" y="94"/>
                  <a:pt x="154" y="94"/>
                  <a:pt x="153" y="94"/>
                </a:cubicBezTo>
                <a:cubicBezTo>
                  <a:pt x="153" y="94"/>
                  <a:pt x="153" y="94"/>
                  <a:pt x="153" y="94"/>
                </a:cubicBezTo>
                <a:cubicBezTo>
                  <a:pt x="153" y="94"/>
                  <a:pt x="153" y="94"/>
                  <a:pt x="152" y="94"/>
                </a:cubicBezTo>
                <a:cubicBezTo>
                  <a:pt x="152" y="95"/>
                  <a:pt x="152" y="95"/>
                  <a:pt x="151" y="95"/>
                </a:cubicBezTo>
                <a:cubicBezTo>
                  <a:pt x="151" y="95"/>
                  <a:pt x="151" y="95"/>
                  <a:pt x="151" y="95"/>
                </a:cubicBezTo>
                <a:cubicBezTo>
                  <a:pt x="151" y="94"/>
                  <a:pt x="151" y="94"/>
                  <a:pt x="150" y="94"/>
                </a:cubicBezTo>
                <a:cubicBezTo>
                  <a:pt x="150" y="94"/>
                  <a:pt x="150" y="94"/>
                  <a:pt x="150" y="94"/>
                </a:cubicBezTo>
                <a:cubicBezTo>
                  <a:pt x="150" y="93"/>
                  <a:pt x="151" y="93"/>
                  <a:pt x="151" y="93"/>
                </a:cubicBezTo>
                <a:cubicBezTo>
                  <a:pt x="151" y="93"/>
                  <a:pt x="151" y="93"/>
                  <a:pt x="151" y="92"/>
                </a:cubicBezTo>
                <a:cubicBezTo>
                  <a:pt x="150" y="92"/>
                  <a:pt x="150" y="93"/>
                  <a:pt x="149" y="92"/>
                </a:cubicBezTo>
                <a:cubicBezTo>
                  <a:pt x="149" y="92"/>
                  <a:pt x="149" y="92"/>
                  <a:pt x="149" y="92"/>
                </a:cubicBezTo>
                <a:cubicBezTo>
                  <a:pt x="149" y="92"/>
                  <a:pt x="149" y="92"/>
                  <a:pt x="150" y="92"/>
                </a:cubicBezTo>
                <a:cubicBezTo>
                  <a:pt x="150" y="92"/>
                  <a:pt x="150" y="92"/>
                  <a:pt x="150" y="92"/>
                </a:cubicBezTo>
                <a:cubicBezTo>
                  <a:pt x="149" y="92"/>
                  <a:pt x="149" y="92"/>
                  <a:pt x="149" y="91"/>
                </a:cubicBezTo>
                <a:cubicBezTo>
                  <a:pt x="149" y="91"/>
                  <a:pt x="149" y="92"/>
                  <a:pt x="149" y="92"/>
                </a:cubicBezTo>
                <a:cubicBezTo>
                  <a:pt x="149" y="92"/>
                  <a:pt x="149" y="92"/>
                  <a:pt x="149" y="92"/>
                </a:cubicBezTo>
                <a:cubicBezTo>
                  <a:pt x="148" y="92"/>
                  <a:pt x="148" y="92"/>
                  <a:pt x="147" y="93"/>
                </a:cubicBezTo>
                <a:cubicBezTo>
                  <a:pt x="147" y="93"/>
                  <a:pt x="146" y="93"/>
                  <a:pt x="147" y="93"/>
                </a:cubicBezTo>
                <a:cubicBezTo>
                  <a:pt x="147" y="94"/>
                  <a:pt x="147" y="94"/>
                  <a:pt x="147" y="94"/>
                </a:cubicBezTo>
                <a:cubicBezTo>
                  <a:pt x="147" y="94"/>
                  <a:pt x="147" y="94"/>
                  <a:pt x="146" y="94"/>
                </a:cubicBezTo>
                <a:cubicBezTo>
                  <a:pt x="146" y="94"/>
                  <a:pt x="145" y="95"/>
                  <a:pt x="145" y="96"/>
                </a:cubicBezTo>
                <a:cubicBezTo>
                  <a:pt x="145" y="96"/>
                  <a:pt x="145" y="96"/>
                  <a:pt x="145" y="96"/>
                </a:cubicBezTo>
                <a:cubicBezTo>
                  <a:pt x="145" y="96"/>
                  <a:pt x="145" y="96"/>
                  <a:pt x="145" y="97"/>
                </a:cubicBezTo>
                <a:cubicBezTo>
                  <a:pt x="145" y="97"/>
                  <a:pt x="145" y="97"/>
                  <a:pt x="145" y="97"/>
                </a:cubicBezTo>
                <a:cubicBezTo>
                  <a:pt x="144" y="97"/>
                  <a:pt x="144" y="98"/>
                  <a:pt x="144" y="98"/>
                </a:cubicBezTo>
                <a:cubicBezTo>
                  <a:pt x="144" y="98"/>
                  <a:pt x="144" y="98"/>
                  <a:pt x="144" y="98"/>
                </a:cubicBezTo>
                <a:cubicBezTo>
                  <a:pt x="144" y="98"/>
                  <a:pt x="145" y="99"/>
                  <a:pt x="145" y="99"/>
                </a:cubicBezTo>
                <a:cubicBezTo>
                  <a:pt x="145" y="99"/>
                  <a:pt x="146" y="99"/>
                  <a:pt x="146" y="99"/>
                </a:cubicBezTo>
                <a:cubicBezTo>
                  <a:pt x="146" y="100"/>
                  <a:pt x="146" y="100"/>
                  <a:pt x="146" y="100"/>
                </a:cubicBezTo>
                <a:cubicBezTo>
                  <a:pt x="145" y="100"/>
                  <a:pt x="145" y="100"/>
                  <a:pt x="145" y="100"/>
                </a:cubicBezTo>
                <a:cubicBezTo>
                  <a:pt x="144" y="100"/>
                  <a:pt x="144" y="100"/>
                  <a:pt x="144" y="100"/>
                </a:cubicBezTo>
                <a:cubicBezTo>
                  <a:pt x="144" y="100"/>
                  <a:pt x="144" y="100"/>
                  <a:pt x="144" y="100"/>
                </a:cubicBezTo>
                <a:cubicBezTo>
                  <a:pt x="144" y="100"/>
                  <a:pt x="143" y="100"/>
                  <a:pt x="143" y="101"/>
                </a:cubicBezTo>
                <a:cubicBezTo>
                  <a:pt x="143" y="101"/>
                  <a:pt x="143" y="101"/>
                  <a:pt x="143" y="101"/>
                </a:cubicBezTo>
                <a:cubicBezTo>
                  <a:pt x="143" y="101"/>
                  <a:pt x="143" y="101"/>
                  <a:pt x="143" y="101"/>
                </a:cubicBezTo>
                <a:cubicBezTo>
                  <a:pt x="143" y="101"/>
                  <a:pt x="143" y="101"/>
                  <a:pt x="143" y="100"/>
                </a:cubicBezTo>
                <a:cubicBezTo>
                  <a:pt x="143" y="100"/>
                  <a:pt x="143" y="100"/>
                  <a:pt x="143" y="100"/>
                </a:cubicBezTo>
                <a:cubicBezTo>
                  <a:pt x="143" y="100"/>
                  <a:pt x="143" y="100"/>
                  <a:pt x="142" y="100"/>
                </a:cubicBezTo>
                <a:cubicBezTo>
                  <a:pt x="142" y="100"/>
                  <a:pt x="142" y="100"/>
                  <a:pt x="142" y="100"/>
                </a:cubicBezTo>
                <a:cubicBezTo>
                  <a:pt x="142" y="100"/>
                  <a:pt x="141" y="100"/>
                  <a:pt x="141" y="100"/>
                </a:cubicBezTo>
                <a:cubicBezTo>
                  <a:pt x="141" y="100"/>
                  <a:pt x="141" y="100"/>
                  <a:pt x="141" y="100"/>
                </a:cubicBezTo>
                <a:cubicBezTo>
                  <a:pt x="141" y="100"/>
                  <a:pt x="141" y="100"/>
                  <a:pt x="140" y="100"/>
                </a:cubicBezTo>
                <a:cubicBezTo>
                  <a:pt x="140" y="100"/>
                  <a:pt x="140" y="100"/>
                  <a:pt x="140" y="100"/>
                </a:cubicBezTo>
                <a:cubicBezTo>
                  <a:pt x="140" y="100"/>
                  <a:pt x="140" y="100"/>
                  <a:pt x="140" y="100"/>
                </a:cubicBezTo>
                <a:cubicBezTo>
                  <a:pt x="140" y="101"/>
                  <a:pt x="140" y="101"/>
                  <a:pt x="140" y="101"/>
                </a:cubicBezTo>
                <a:cubicBezTo>
                  <a:pt x="140" y="101"/>
                  <a:pt x="140" y="101"/>
                  <a:pt x="140" y="101"/>
                </a:cubicBezTo>
                <a:cubicBezTo>
                  <a:pt x="140" y="101"/>
                  <a:pt x="140" y="101"/>
                  <a:pt x="140" y="101"/>
                </a:cubicBezTo>
                <a:cubicBezTo>
                  <a:pt x="140" y="101"/>
                  <a:pt x="140" y="101"/>
                  <a:pt x="140" y="101"/>
                </a:cubicBezTo>
                <a:cubicBezTo>
                  <a:pt x="140" y="101"/>
                  <a:pt x="140" y="101"/>
                  <a:pt x="140" y="101"/>
                </a:cubicBezTo>
                <a:cubicBezTo>
                  <a:pt x="140" y="101"/>
                  <a:pt x="140" y="101"/>
                  <a:pt x="140" y="101"/>
                </a:cubicBezTo>
                <a:cubicBezTo>
                  <a:pt x="140" y="101"/>
                  <a:pt x="140" y="101"/>
                  <a:pt x="140" y="101"/>
                </a:cubicBezTo>
                <a:cubicBezTo>
                  <a:pt x="140" y="101"/>
                  <a:pt x="140" y="101"/>
                  <a:pt x="140" y="101"/>
                </a:cubicBezTo>
                <a:cubicBezTo>
                  <a:pt x="140" y="101"/>
                  <a:pt x="140" y="101"/>
                  <a:pt x="140" y="101"/>
                </a:cubicBezTo>
                <a:cubicBezTo>
                  <a:pt x="140" y="101"/>
                  <a:pt x="139" y="101"/>
                  <a:pt x="139" y="101"/>
                </a:cubicBezTo>
                <a:cubicBezTo>
                  <a:pt x="139" y="101"/>
                  <a:pt x="139" y="101"/>
                  <a:pt x="139" y="101"/>
                </a:cubicBezTo>
                <a:cubicBezTo>
                  <a:pt x="139" y="101"/>
                  <a:pt x="139" y="101"/>
                  <a:pt x="140" y="101"/>
                </a:cubicBezTo>
                <a:cubicBezTo>
                  <a:pt x="140" y="101"/>
                  <a:pt x="140" y="101"/>
                  <a:pt x="140" y="101"/>
                </a:cubicBezTo>
                <a:cubicBezTo>
                  <a:pt x="139" y="101"/>
                  <a:pt x="139" y="101"/>
                  <a:pt x="139" y="101"/>
                </a:cubicBezTo>
                <a:cubicBezTo>
                  <a:pt x="139" y="101"/>
                  <a:pt x="139" y="101"/>
                  <a:pt x="139" y="101"/>
                </a:cubicBezTo>
                <a:cubicBezTo>
                  <a:pt x="139" y="101"/>
                  <a:pt x="139" y="100"/>
                  <a:pt x="139" y="100"/>
                </a:cubicBezTo>
                <a:cubicBezTo>
                  <a:pt x="139" y="100"/>
                  <a:pt x="139" y="100"/>
                  <a:pt x="139" y="100"/>
                </a:cubicBezTo>
                <a:cubicBezTo>
                  <a:pt x="139" y="100"/>
                  <a:pt x="139" y="100"/>
                  <a:pt x="139" y="100"/>
                </a:cubicBezTo>
                <a:cubicBezTo>
                  <a:pt x="139" y="100"/>
                  <a:pt x="138" y="100"/>
                  <a:pt x="138" y="101"/>
                </a:cubicBezTo>
                <a:cubicBezTo>
                  <a:pt x="138" y="101"/>
                  <a:pt x="138" y="101"/>
                  <a:pt x="138" y="101"/>
                </a:cubicBezTo>
                <a:cubicBezTo>
                  <a:pt x="138" y="101"/>
                  <a:pt x="138" y="101"/>
                  <a:pt x="138" y="101"/>
                </a:cubicBezTo>
                <a:cubicBezTo>
                  <a:pt x="138" y="102"/>
                  <a:pt x="139" y="102"/>
                  <a:pt x="139" y="102"/>
                </a:cubicBezTo>
                <a:cubicBezTo>
                  <a:pt x="139" y="102"/>
                  <a:pt x="139" y="102"/>
                  <a:pt x="139" y="102"/>
                </a:cubicBezTo>
                <a:cubicBezTo>
                  <a:pt x="139" y="102"/>
                  <a:pt x="139" y="102"/>
                  <a:pt x="139" y="102"/>
                </a:cubicBezTo>
                <a:cubicBezTo>
                  <a:pt x="139" y="102"/>
                  <a:pt x="139" y="102"/>
                  <a:pt x="139" y="102"/>
                </a:cubicBezTo>
                <a:cubicBezTo>
                  <a:pt x="139" y="102"/>
                  <a:pt x="139" y="102"/>
                  <a:pt x="139" y="102"/>
                </a:cubicBezTo>
                <a:cubicBezTo>
                  <a:pt x="139" y="102"/>
                  <a:pt x="139" y="102"/>
                  <a:pt x="139" y="102"/>
                </a:cubicBezTo>
                <a:cubicBezTo>
                  <a:pt x="139" y="102"/>
                  <a:pt x="139" y="102"/>
                  <a:pt x="139" y="102"/>
                </a:cubicBezTo>
                <a:cubicBezTo>
                  <a:pt x="139" y="102"/>
                  <a:pt x="139" y="102"/>
                  <a:pt x="139" y="103"/>
                </a:cubicBezTo>
                <a:cubicBezTo>
                  <a:pt x="139" y="103"/>
                  <a:pt x="138" y="103"/>
                  <a:pt x="138" y="103"/>
                </a:cubicBezTo>
                <a:cubicBezTo>
                  <a:pt x="138" y="103"/>
                  <a:pt x="138" y="103"/>
                  <a:pt x="138" y="103"/>
                </a:cubicBezTo>
                <a:cubicBezTo>
                  <a:pt x="139" y="103"/>
                  <a:pt x="140" y="104"/>
                  <a:pt x="140" y="104"/>
                </a:cubicBezTo>
                <a:cubicBezTo>
                  <a:pt x="140" y="104"/>
                  <a:pt x="140" y="104"/>
                  <a:pt x="140" y="104"/>
                </a:cubicBezTo>
                <a:cubicBezTo>
                  <a:pt x="140" y="104"/>
                  <a:pt x="140" y="104"/>
                  <a:pt x="140" y="104"/>
                </a:cubicBezTo>
                <a:cubicBezTo>
                  <a:pt x="140" y="104"/>
                  <a:pt x="140" y="104"/>
                  <a:pt x="140" y="104"/>
                </a:cubicBezTo>
                <a:cubicBezTo>
                  <a:pt x="140" y="104"/>
                  <a:pt x="140" y="104"/>
                  <a:pt x="140" y="104"/>
                </a:cubicBezTo>
                <a:cubicBezTo>
                  <a:pt x="140" y="104"/>
                  <a:pt x="140" y="104"/>
                  <a:pt x="139" y="104"/>
                </a:cubicBezTo>
                <a:cubicBezTo>
                  <a:pt x="139" y="104"/>
                  <a:pt x="139" y="104"/>
                  <a:pt x="139" y="104"/>
                </a:cubicBezTo>
                <a:cubicBezTo>
                  <a:pt x="139" y="104"/>
                  <a:pt x="139" y="104"/>
                  <a:pt x="139" y="104"/>
                </a:cubicBezTo>
                <a:cubicBezTo>
                  <a:pt x="139" y="104"/>
                  <a:pt x="139" y="104"/>
                  <a:pt x="139" y="104"/>
                </a:cubicBezTo>
                <a:cubicBezTo>
                  <a:pt x="139" y="105"/>
                  <a:pt x="139" y="105"/>
                  <a:pt x="139" y="105"/>
                </a:cubicBezTo>
                <a:cubicBezTo>
                  <a:pt x="139" y="105"/>
                  <a:pt x="139" y="105"/>
                  <a:pt x="139" y="105"/>
                </a:cubicBezTo>
                <a:cubicBezTo>
                  <a:pt x="139" y="105"/>
                  <a:pt x="139" y="105"/>
                  <a:pt x="139" y="105"/>
                </a:cubicBezTo>
                <a:cubicBezTo>
                  <a:pt x="139" y="105"/>
                  <a:pt x="139" y="105"/>
                  <a:pt x="139" y="105"/>
                </a:cubicBezTo>
                <a:cubicBezTo>
                  <a:pt x="139" y="105"/>
                  <a:pt x="139" y="105"/>
                  <a:pt x="139" y="105"/>
                </a:cubicBezTo>
                <a:cubicBezTo>
                  <a:pt x="139" y="105"/>
                  <a:pt x="139" y="105"/>
                  <a:pt x="138" y="105"/>
                </a:cubicBezTo>
                <a:cubicBezTo>
                  <a:pt x="138" y="105"/>
                  <a:pt x="138" y="105"/>
                  <a:pt x="138" y="105"/>
                </a:cubicBezTo>
                <a:cubicBezTo>
                  <a:pt x="139" y="105"/>
                  <a:pt x="139" y="105"/>
                  <a:pt x="139" y="106"/>
                </a:cubicBezTo>
                <a:cubicBezTo>
                  <a:pt x="139" y="106"/>
                  <a:pt x="138" y="106"/>
                  <a:pt x="138" y="106"/>
                </a:cubicBezTo>
                <a:cubicBezTo>
                  <a:pt x="138" y="106"/>
                  <a:pt x="138" y="106"/>
                  <a:pt x="138" y="106"/>
                </a:cubicBezTo>
                <a:cubicBezTo>
                  <a:pt x="138" y="106"/>
                  <a:pt x="138" y="106"/>
                  <a:pt x="138" y="106"/>
                </a:cubicBezTo>
                <a:cubicBezTo>
                  <a:pt x="138" y="106"/>
                  <a:pt x="138" y="105"/>
                  <a:pt x="138" y="105"/>
                </a:cubicBezTo>
                <a:cubicBezTo>
                  <a:pt x="138" y="105"/>
                  <a:pt x="138" y="105"/>
                  <a:pt x="137" y="106"/>
                </a:cubicBezTo>
                <a:cubicBezTo>
                  <a:pt x="137" y="105"/>
                  <a:pt x="137" y="105"/>
                  <a:pt x="137" y="105"/>
                </a:cubicBezTo>
                <a:cubicBezTo>
                  <a:pt x="137" y="105"/>
                  <a:pt x="137" y="105"/>
                  <a:pt x="137" y="105"/>
                </a:cubicBezTo>
                <a:cubicBezTo>
                  <a:pt x="137" y="105"/>
                  <a:pt x="137" y="104"/>
                  <a:pt x="137" y="104"/>
                </a:cubicBezTo>
                <a:cubicBezTo>
                  <a:pt x="137" y="104"/>
                  <a:pt x="137" y="104"/>
                  <a:pt x="137" y="104"/>
                </a:cubicBezTo>
                <a:cubicBezTo>
                  <a:pt x="137" y="104"/>
                  <a:pt x="138" y="104"/>
                  <a:pt x="138" y="104"/>
                </a:cubicBezTo>
                <a:cubicBezTo>
                  <a:pt x="138" y="104"/>
                  <a:pt x="139" y="104"/>
                  <a:pt x="139" y="104"/>
                </a:cubicBezTo>
                <a:cubicBezTo>
                  <a:pt x="139" y="104"/>
                  <a:pt x="139" y="104"/>
                  <a:pt x="139" y="104"/>
                </a:cubicBezTo>
                <a:cubicBezTo>
                  <a:pt x="139" y="104"/>
                  <a:pt x="138" y="103"/>
                  <a:pt x="138" y="103"/>
                </a:cubicBezTo>
                <a:cubicBezTo>
                  <a:pt x="138" y="103"/>
                  <a:pt x="137" y="103"/>
                  <a:pt x="137" y="103"/>
                </a:cubicBezTo>
                <a:cubicBezTo>
                  <a:pt x="137" y="103"/>
                  <a:pt x="136" y="103"/>
                  <a:pt x="136" y="103"/>
                </a:cubicBezTo>
                <a:cubicBezTo>
                  <a:pt x="136" y="103"/>
                  <a:pt x="136" y="103"/>
                  <a:pt x="136" y="103"/>
                </a:cubicBezTo>
                <a:cubicBezTo>
                  <a:pt x="136" y="103"/>
                  <a:pt x="137" y="103"/>
                  <a:pt x="137" y="103"/>
                </a:cubicBezTo>
                <a:cubicBezTo>
                  <a:pt x="137" y="103"/>
                  <a:pt x="137" y="103"/>
                  <a:pt x="137" y="103"/>
                </a:cubicBezTo>
                <a:cubicBezTo>
                  <a:pt x="137" y="103"/>
                  <a:pt x="137" y="103"/>
                  <a:pt x="137" y="102"/>
                </a:cubicBezTo>
                <a:cubicBezTo>
                  <a:pt x="136" y="103"/>
                  <a:pt x="136" y="102"/>
                  <a:pt x="135" y="102"/>
                </a:cubicBezTo>
                <a:cubicBezTo>
                  <a:pt x="135" y="102"/>
                  <a:pt x="135" y="102"/>
                  <a:pt x="135" y="101"/>
                </a:cubicBezTo>
                <a:cubicBezTo>
                  <a:pt x="135" y="101"/>
                  <a:pt x="135" y="101"/>
                  <a:pt x="135" y="101"/>
                </a:cubicBezTo>
                <a:cubicBezTo>
                  <a:pt x="135" y="101"/>
                  <a:pt x="135" y="101"/>
                  <a:pt x="135" y="101"/>
                </a:cubicBezTo>
                <a:cubicBezTo>
                  <a:pt x="135" y="101"/>
                  <a:pt x="135" y="101"/>
                  <a:pt x="135" y="100"/>
                </a:cubicBezTo>
                <a:cubicBezTo>
                  <a:pt x="135" y="100"/>
                  <a:pt x="135" y="100"/>
                  <a:pt x="135" y="100"/>
                </a:cubicBezTo>
                <a:cubicBezTo>
                  <a:pt x="135" y="100"/>
                  <a:pt x="135" y="99"/>
                  <a:pt x="135" y="99"/>
                </a:cubicBezTo>
                <a:cubicBezTo>
                  <a:pt x="135" y="99"/>
                  <a:pt x="135" y="99"/>
                  <a:pt x="135" y="99"/>
                </a:cubicBezTo>
                <a:cubicBezTo>
                  <a:pt x="135" y="99"/>
                  <a:pt x="135" y="99"/>
                  <a:pt x="134" y="99"/>
                </a:cubicBezTo>
                <a:cubicBezTo>
                  <a:pt x="134" y="98"/>
                  <a:pt x="134" y="98"/>
                  <a:pt x="134" y="98"/>
                </a:cubicBezTo>
                <a:cubicBezTo>
                  <a:pt x="134" y="98"/>
                  <a:pt x="133" y="98"/>
                  <a:pt x="132" y="97"/>
                </a:cubicBezTo>
                <a:cubicBezTo>
                  <a:pt x="132" y="97"/>
                  <a:pt x="132" y="97"/>
                  <a:pt x="132" y="97"/>
                </a:cubicBezTo>
                <a:cubicBezTo>
                  <a:pt x="132" y="97"/>
                  <a:pt x="131" y="96"/>
                  <a:pt x="131" y="96"/>
                </a:cubicBezTo>
                <a:cubicBezTo>
                  <a:pt x="131" y="96"/>
                  <a:pt x="131" y="96"/>
                  <a:pt x="131" y="96"/>
                </a:cubicBezTo>
                <a:cubicBezTo>
                  <a:pt x="130" y="96"/>
                  <a:pt x="130" y="96"/>
                  <a:pt x="130" y="95"/>
                </a:cubicBezTo>
                <a:cubicBezTo>
                  <a:pt x="130" y="95"/>
                  <a:pt x="130" y="95"/>
                  <a:pt x="130" y="95"/>
                </a:cubicBezTo>
                <a:cubicBezTo>
                  <a:pt x="130" y="95"/>
                  <a:pt x="130" y="95"/>
                  <a:pt x="130" y="95"/>
                </a:cubicBezTo>
                <a:cubicBezTo>
                  <a:pt x="129" y="95"/>
                  <a:pt x="130" y="94"/>
                  <a:pt x="129" y="94"/>
                </a:cubicBezTo>
                <a:cubicBezTo>
                  <a:pt x="129" y="94"/>
                  <a:pt x="129" y="94"/>
                  <a:pt x="129" y="94"/>
                </a:cubicBezTo>
                <a:cubicBezTo>
                  <a:pt x="128" y="94"/>
                  <a:pt x="128" y="94"/>
                  <a:pt x="128" y="95"/>
                </a:cubicBezTo>
                <a:cubicBezTo>
                  <a:pt x="128" y="94"/>
                  <a:pt x="128" y="94"/>
                  <a:pt x="128" y="94"/>
                </a:cubicBezTo>
                <a:cubicBezTo>
                  <a:pt x="128" y="94"/>
                  <a:pt x="128" y="93"/>
                  <a:pt x="128" y="93"/>
                </a:cubicBezTo>
                <a:cubicBezTo>
                  <a:pt x="128" y="93"/>
                  <a:pt x="128" y="93"/>
                  <a:pt x="128" y="93"/>
                </a:cubicBezTo>
                <a:cubicBezTo>
                  <a:pt x="128" y="93"/>
                  <a:pt x="128" y="93"/>
                  <a:pt x="127" y="93"/>
                </a:cubicBezTo>
                <a:cubicBezTo>
                  <a:pt x="127" y="93"/>
                  <a:pt x="127" y="93"/>
                  <a:pt x="127" y="93"/>
                </a:cubicBezTo>
                <a:cubicBezTo>
                  <a:pt x="127" y="93"/>
                  <a:pt x="127" y="94"/>
                  <a:pt x="126" y="94"/>
                </a:cubicBezTo>
                <a:cubicBezTo>
                  <a:pt x="126" y="94"/>
                  <a:pt x="126" y="94"/>
                  <a:pt x="126" y="94"/>
                </a:cubicBezTo>
                <a:cubicBezTo>
                  <a:pt x="126" y="94"/>
                  <a:pt x="126" y="94"/>
                  <a:pt x="126" y="94"/>
                </a:cubicBezTo>
                <a:cubicBezTo>
                  <a:pt x="126" y="94"/>
                  <a:pt x="127" y="94"/>
                  <a:pt x="127" y="94"/>
                </a:cubicBezTo>
                <a:cubicBezTo>
                  <a:pt x="127" y="95"/>
                  <a:pt x="126" y="95"/>
                  <a:pt x="126" y="95"/>
                </a:cubicBezTo>
                <a:cubicBezTo>
                  <a:pt x="127" y="95"/>
                  <a:pt x="127" y="96"/>
                  <a:pt x="127" y="96"/>
                </a:cubicBezTo>
                <a:cubicBezTo>
                  <a:pt x="128" y="96"/>
                  <a:pt x="128" y="96"/>
                  <a:pt x="128" y="96"/>
                </a:cubicBezTo>
                <a:cubicBezTo>
                  <a:pt x="128" y="97"/>
                  <a:pt x="128" y="97"/>
                  <a:pt x="128" y="97"/>
                </a:cubicBezTo>
                <a:cubicBezTo>
                  <a:pt x="128" y="98"/>
                  <a:pt x="129" y="98"/>
                  <a:pt x="129" y="98"/>
                </a:cubicBezTo>
                <a:cubicBezTo>
                  <a:pt x="130" y="99"/>
                  <a:pt x="131" y="98"/>
                  <a:pt x="131" y="99"/>
                </a:cubicBezTo>
                <a:cubicBezTo>
                  <a:pt x="131" y="99"/>
                  <a:pt x="131" y="99"/>
                  <a:pt x="131" y="99"/>
                </a:cubicBezTo>
                <a:cubicBezTo>
                  <a:pt x="131" y="99"/>
                  <a:pt x="131" y="99"/>
                  <a:pt x="131" y="99"/>
                </a:cubicBezTo>
                <a:cubicBezTo>
                  <a:pt x="131" y="99"/>
                  <a:pt x="131" y="99"/>
                  <a:pt x="131" y="99"/>
                </a:cubicBezTo>
                <a:cubicBezTo>
                  <a:pt x="132" y="100"/>
                  <a:pt x="133" y="100"/>
                  <a:pt x="134" y="101"/>
                </a:cubicBezTo>
                <a:cubicBezTo>
                  <a:pt x="134" y="101"/>
                  <a:pt x="134" y="101"/>
                  <a:pt x="133" y="102"/>
                </a:cubicBezTo>
                <a:cubicBezTo>
                  <a:pt x="133" y="101"/>
                  <a:pt x="133" y="101"/>
                  <a:pt x="133" y="101"/>
                </a:cubicBezTo>
                <a:cubicBezTo>
                  <a:pt x="133" y="101"/>
                  <a:pt x="133" y="101"/>
                  <a:pt x="133" y="101"/>
                </a:cubicBezTo>
                <a:cubicBezTo>
                  <a:pt x="133" y="101"/>
                  <a:pt x="132" y="101"/>
                  <a:pt x="132" y="101"/>
                </a:cubicBezTo>
                <a:cubicBezTo>
                  <a:pt x="132" y="100"/>
                  <a:pt x="131" y="101"/>
                  <a:pt x="131" y="102"/>
                </a:cubicBezTo>
                <a:cubicBezTo>
                  <a:pt x="132" y="102"/>
                  <a:pt x="132" y="102"/>
                  <a:pt x="132" y="102"/>
                </a:cubicBezTo>
                <a:cubicBezTo>
                  <a:pt x="132" y="102"/>
                  <a:pt x="132" y="102"/>
                  <a:pt x="132" y="103"/>
                </a:cubicBezTo>
                <a:cubicBezTo>
                  <a:pt x="132" y="103"/>
                  <a:pt x="132" y="103"/>
                  <a:pt x="132" y="103"/>
                </a:cubicBezTo>
                <a:cubicBezTo>
                  <a:pt x="132" y="103"/>
                  <a:pt x="132" y="103"/>
                  <a:pt x="131" y="103"/>
                </a:cubicBezTo>
                <a:cubicBezTo>
                  <a:pt x="131" y="103"/>
                  <a:pt x="131" y="103"/>
                  <a:pt x="131" y="103"/>
                </a:cubicBezTo>
                <a:cubicBezTo>
                  <a:pt x="131" y="104"/>
                  <a:pt x="131" y="104"/>
                  <a:pt x="131" y="104"/>
                </a:cubicBezTo>
                <a:cubicBezTo>
                  <a:pt x="130" y="104"/>
                  <a:pt x="130" y="104"/>
                  <a:pt x="130" y="104"/>
                </a:cubicBezTo>
                <a:cubicBezTo>
                  <a:pt x="130" y="104"/>
                  <a:pt x="130" y="104"/>
                  <a:pt x="130" y="104"/>
                </a:cubicBezTo>
                <a:cubicBezTo>
                  <a:pt x="130" y="104"/>
                  <a:pt x="130" y="104"/>
                  <a:pt x="130" y="104"/>
                </a:cubicBezTo>
                <a:cubicBezTo>
                  <a:pt x="131" y="104"/>
                  <a:pt x="131" y="103"/>
                  <a:pt x="131" y="103"/>
                </a:cubicBezTo>
                <a:cubicBezTo>
                  <a:pt x="131" y="103"/>
                  <a:pt x="131" y="103"/>
                  <a:pt x="131" y="103"/>
                </a:cubicBezTo>
                <a:cubicBezTo>
                  <a:pt x="131" y="103"/>
                  <a:pt x="131" y="103"/>
                  <a:pt x="131" y="103"/>
                </a:cubicBezTo>
                <a:cubicBezTo>
                  <a:pt x="131" y="103"/>
                  <a:pt x="131" y="103"/>
                  <a:pt x="131" y="103"/>
                </a:cubicBezTo>
                <a:cubicBezTo>
                  <a:pt x="131" y="103"/>
                  <a:pt x="130" y="101"/>
                  <a:pt x="130" y="101"/>
                </a:cubicBezTo>
                <a:cubicBezTo>
                  <a:pt x="130" y="101"/>
                  <a:pt x="130" y="101"/>
                  <a:pt x="130" y="101"/>
                </a:cubicBezTo>
                <a:cubicBezTo>
                  <a:pt x="130" y="101"/>
                  <a:pt x="130" y="101"/>
                  <a:pt x="129" y="101"/>
                </a:cubicBezTo>
                <a:cubicBezTo>
                  <a:pt x="129" y="101"/>
                  <a:pt x="130" y="101"/>
                  <a:pt x="129" y="101"/>
                </a:cubicBezTo>
                <a:cubicBezTo>
                  <a:pt x="129" y="100"/>
                  <a:pt x="129" y="100"/>
                  <a:pt x="129" y="100"/>
                </a:cubicBezTo>
                <a:cubicBezTo>
                  <a:pt x="129" y="100"/>
                  <a:pt x="129" y="100"/>
                  <a:pt x="129" y="100"/>
                </a:cubicBezTo>
                <a:cubicBezTo>
                  <a:pt x="129" y="100"/>
                  <a:pt x="129" y="100"/>
                  <a:pt x="129" y="100"/>
                </a:cubicBezTo>
                <a:cubicBezTo>
                  <a:pt x="129" y="100"/>
                  <a:pt x="129" y="100"/>
                  <a:pt x="129" y="100"/>
                </a:cubicBezTo>
                <a:cubicBezTo>
                  <a:pt x="129" y="100"/>
                  <a:pt x="129" y="100"/>
                  <a:pt x="129" y="100"/>
                </a:cubicBezTo>
                <a:cubicBezTo>
                  <a:pt x="129" y="100"/>
                  <a:pt x="129" y="100"/>
                  <a:pt x="129" y="100"/>
                </a:cubicBezTo>
                <a:cubicBezTo>
                  <a:pt x="129" y="100"/>
                  <a:pt x="129" y="100"/>
                  <a:pt x="128" y="100"/>
                </a:cubicBezTo>
                <a:cubicBezTo>
                  <a:pt x="128" y="99"/>
                  <a:pt x="128" y="100"/>
                  <a:pt x="127" y="99"/>
                </a:cubicBezTo>
                <a:cubicBezTo>
                  <a:pt x="126" y="99"/>
                  <a:pt x="126" y="98"/>
                  <a:pt x="125" y="98"/>
                </a:cubicBezTo>
                <a:cubicBezTo>
                  <a:pt x="124" y="97"/>
                  <a:pt x="124" y="96"/>
                  <a:pt x="123" y="95"/>
                </a:cubicBezTo>
                <a:cubicBezTo>
                  <a:pt x="123" y="95"/>
                  <a:pt x="122" y="95"/>
                  <a:pt x="122" y="95"/>
                </a:cubicBezTo>
                <a:cubicBezTo>
                  <a:pt x="122" y="95"/>
                  <a:pt x="121" y="96"/>
                  <a:pt x="121" y="96"/>
                </a:cubicBezTo>
                <a:cubicBezTo>
                  <a:pt x="121" y="96"/>
                  <a:pt x="121" y="96"/>
                  <a:pt x="121" y="96"/>
                </a:cubicBezTo>
                <a:cubicBezTo>
                  <a:pt x="120" y="96"/>
                  <a:pt x="120" y="97"/>
                  <a:pt x="119" y="97"/>
                </a:cubicBezTo>
                <a:cubicBezTo>
                  <a:pt x="118" y="97"/>
                  <a:pt x="118" y="97"/>
                  <a:pt x="118" y="97"/>
                </a:cubicBezTo>
                <a:cubicBezTo>
                  <a:pt x="118" y="96"/>
                  <a:pt x="118" y="97"/>
                  <a:pt x="117" y="97"/>
                </a:cubicBezTo>
                <a:cubicBezTo>
                  <a:pt x="117" y="97"/>
                  <a:pt x="117" y="96"/>
                  <a:pt x="116" y="97"/>
                </a:cubicBezTo>
                <a:cubicBezTo>
                  <a:pt x="115" y="97"/>
                  <a:pt x="116" y="98"/>
                  <a:pt x="116" y="99"/>
                </a:cubicBezTo>
                <a:cubicBezTo>
                  <a:pt x="115" y="99"/>
                  <a:pt x="115" y="99"/>
                  <a:pt x="115" y="99"/>
                </a:cubicBezTo>
                <a:cubicBezTo>
                  <a:pt x="115" y="99"/>
                  <a:pt x="114" y="99"/>
                  <a:pt x="114" y="99"/>
                </a:cubicBezTo>
                <a:cubicBezTo>
                  <a:pt x="114" y="100"/>
                  <a:pt x="113" y="99"/>
                  <a:pt x="113" y="100"/>
                </a:cubicBezTo>
                <a:cubicBezTo>
                  <a:pt x="113" y="100"/>
                  <a:pt x="113" y="100"/>
                  <a:pt x="113" y="100"/>
                </a:cubicBezTo>
                <a:cubicBezTo>
                  <a:pt x="113" y="100"/>
                  <a:pt x="113" y="100"/>
                  <a:pt x="113" y="100"/>
                </a:cubicBezTo>
                <a:cubicBezTo>
                  <a:pt x="112" y="100"/>
                  <a:pt x="112" y="101"/>
                  <a:pt x="112" y="102"/>
                </a:cubicBezTo>
                <a:cubicBezTo>
                  <a:pt x="112" y="102"/>
                  <a:pt x="112" y="102"/>
                  <a:pt x="112" y="103"/>
                </a:cubicBezTo>
                <a:cubicBezTo>
                  <a:pt x="112" y="103"/>
                  <a:pt x="112" y="103"/>
                  <a:pt x="112" y="103"/>
                </a:cubicBezTo>
                <a:cubicBezTo>
                  <a:pt x="112" y="103"/>
                  <a:pt x="112" y="103"/>
                  <a:pt x="112" y="103"/>
                </a:cubicBezTo>
                <a:cubicBezTo>
                  <a:pt x="112" y="103"/>
                  <a:pt x="111" y="104"/>
                  <a:pt x="111" y="104"/>
                </a:cubicBezTo>
                <a:cubicBezTo>
                  <a:pt x="111" y="104"/>
                  <a:pt x="111" y="104"/>
                  <a:pt x="111" y="105"/>
                </a:cubicBezTo>
                <a:cubicBezTo>
                  <a:pt x="111" y="105"/>
                  <a:pt x="110" y="105"/>
                  <a:pt x="110" y="105"/>
                </a:cubicBezTo>
                <a:cubicBezTo>
                  <a:pt x="110" y="105"/>
                  <a:pt x="110" y="105"/>
                  <a:pt x="109" y="106"/>
                </a:cubicBezTo>
                <a:cubicBezTo>
                  <a:pt x="109" y="106"/>
                  <a:pt x="109" y="106"/>
                  <a:pt x="109" y="106"/>
                </a:cubicBezTo>
                <a:cubicBezTo>
                  <a:pt x="109" y="106"/>
                  <a:pt x="109" y="106"/>
                  <a:pt x="109" y="106"/>
                </a:cubicBezTo>
                <a:cubicBezTo>
                  <a:pt x="108" y="106"/>
                  <a:pt x="107" y="106"/>
                  <a:pt x="107" y="106"/>
                </a:cubicBezTo>
                <a:cubicBezTo>
                  <a:pt x="107" y="106"/>
                  <a:pt x="107" y="106"/>
                  <a:pt x="106" y="106"/>
                </a:cubicBezTo>
                <a:cubicBezTo>
                  <a:pt x="106" y="106"/>
                  <a:pt x="106" y="106"/>
                  <a:pt x="106" y="107"/>
                </a:cubicBezTo>
                <a:cubicBezTo>
                  <a:pt x="106" y="107"/>
                  <a:pt x="106" y="107"/>
                  <a:pt x="106" y="107"/>
                </a:cubicBezTo>
                <a:cubicBezTo>
                  <a:pt x="106" y="107"/>
                  <a:pt x="106" y="106"/>
                  <a:pt x="106" y="106"/>
                </a:cubicBezTo>
                <a:cubicBezTo>
                  <a:pt x="106" y="106"/>
                  <a:pt x="106" y="106"/>
                  <a:pt x="106" y="106"/>
                </a:cubicBezTo>
                <a:cubicBezTo>
                  <a:pt x="106" y="107"/>
                  <a:pt x="106" y="107"/>
                  <a:pt x="106" y="107"/>
                </a:cubicBezTo>
                <a:cubicBezTo>
                  <a:pt x="105" y="107"/>
                  <a:pt x="105" y="106"/>
                  <a:pt x="105" y="106"/>
                </a:cubicBezTo>
                <a:cubicBezTo>
                  <a:pt x="105" y="106"/>
                  <a:pt x="105" y="106"/>
                  <a:pt x="104" y="106"/>
                </a:cubicBezTo>
                <a:cubicBezTo>
                  <a:pt x="104" y="105"/>
                  <a:pt x="104" y="105"/>
                  <a:pt x="103" y="105"/>
                </a:cubicBezTo>
                <a:cubicBezTo>
                  <a:pt x="103" y="105"/>
                  <a:pt x="103" y="105"/>
                  <a:pt x="103" y="105"/>
                </a:cubicBezTo>
                <a:cubicBezTo>
                  <a:pt x="103" y="105"/>
                  <a:pt x="102" y="105"/>
                  <a:pt x="102" y="105"/>
                </a:cubicBezTo>
                <a:cubicBezTo>
                  <a:pt x="102" y="105"/>
                  <a:pt x="102" y="105"/>
                  <a:pt x="102" y="105"/>
                </a:cubicBezTo>
                <a:cubicBezTo>
                  <a:pt x="102" y="105"/>
                  <a:pt x="102" y="105"/>
                  <a:pt x="102" y="105"/>
                </a:cubicBezTo>
                <a:cubicBezTo>
                  <a:pt x="101" y="105"/>
                  <a:pt x="102" y="105"/>
                  <a:pt x="102" y="105"/>
                </a:cubicBezTo>
                <a:cubicBezTo>
                  <a:pt x="102" y="104"/>
                  <a:pt x="102" y="104"/>
                  <a:pt x="102" y="104"/>
                </a:cubicBezTo>
                <a:cubicBezTo>
                  <a:pt x="102" y="104"/>
                  <a:pt x="102" y="104"/>
                  <a:pt x="102" y="104"/>
                </a:cubicBezTo>
                <a:cubicBezTo>
                  <a:pt x="102" y="104"/>
                  <a:pt x="102" y="104"/>
                  <a:pt x="102" y="103"/>
                </a:cubicBezTo>
                <a:cubicBezTo>
                  <a:pt x="102" y="103"/>
                  <a:pt x="102" y="103"/>
                  <a:pt x="102" y="103"/>
                </a:cubicBezTo>
                <a:cubicBezTo>
                  <a:pt x="102" y="103"/>
                  <a:pt x="101" y="103"/>
                  <a:pt x="101" y="103"/>
                </a:cubicBezTo>
                <a:cubicBezTo>
                  <a:pt x="101" y="103"/>
                  <a:pt x="101" y="103"/>
                  <a:pt x="101" y="103"/>
                </a:cubicBezTo>
                <a:cubicBezTo>
                  <a:pt x="101" y="103"/>
                  <a:pt x="101" y="103"/>
                  <a:pt x="101" y="103"/>
                </a:cubicBezTo>
                <a:cubicBezTo>
                  <a:pt x="101" y="103"/>
                  <a:pt x="101" y="103"/>
                  <a:pt x="102" y="103"/>
                </a:cubicBezTo>
                <a:cubicBezTo>
                  <a:pt x="102" y="103"/>
                  <a:pt x="102" y="103"/>
                  <a:pt x="101" y="103"/>
                </a:cubicBezTo>
                <a:cubicBezTo>
                  <a:pt x="101" y="103"/>
                  <a:pt x="101" y="103"/>
                  <a:pt x="101" y="103"/>
                </a:cubicBezTo>
                <a:cubicBezTo>
                  <a:pt x="101" y="103"/>
                  <a:pt x="101" y="103"/>
                  <a:pt x="101" y="103"/>
                </a:cubicBezTo>
                <a:cubicBezTo>
                  <a:pt x="101" y="103"/>
                  <a:pt x="101" y="103"/>
                  <a:pt x="101" y="103"/>
                </a:cubicBezTo>
                <a:cubicBezTo>
                  <a:pt x="101" y="103"/>
                  <a:pt x="101" y="102"/>
                  <a:pt x="101" y="102"/>
                </a:cubicBezTo>
                <a:cubicBezTo>
                  <a:pt x="102" y="102"/>
                  <a:pt x="102" y="100"/>
                  <a:pt x="102" y="99"/>
                </a:cubicBezTo>
                <a:cubicBezTo>
                  <a:pt x="102" y="99"/>
                  <a:pt x="102" y="98"/>
                  <a:pt x="102" y="98"/>
                </a:cubicBezTo>
                <a:cubicBezTo>
                  <a:pt x="102" y="98"/>
                  <a:pt x="102" y="97"/>
                  <a:pt x="101" y="97"/>
                </a:cubicBezTo>
                <a:cubicBezTo>
                  <a:pt x="101" y="97"/>
                  <a:pt x="101" y="97"/>
                  <a:pt x="101" y="97"/>
                </a:cubicBezTo>
                <a:cubicBezTo>
                  <a:pt x="101" y="97"/>
                  <a:pt x="102" y="97"/>
                  <a:pt x="102" y="97"/>
                </a:cubicBezTo>
                <a:cubicBezTo>
                  <a:pt x="102" y="97"/>
                  <a:pt x="102" y="97"/>
                  <a:pt x="102" y="97"/>
                </a:cubicBezTo>
                <a:cubicBezTo>
                  <a:pt x="102" y="96"/>
                  <a:pt x="102" y="96"/>
                  <a:pt x="102" y="96"/>
                </a:cubicBezTo>
                <a:cubicBezTo>
                  <a:pt x="103" y="96"/>
                  <a:pt x="103" y="96"/>
                  <a:pt x="104" y="96"/>
                </a:cubicBezTo>
                <a:cubicBezTo>
                  <a:pt x="104" y="96"/>
                  <a:pt x="105" y="96"/>
                  <a:pt x="105" y="96"/>
                </a:cubicBezTo>
                <a:cubicBezTo>
                  <a:pt x="105" y="96"/>
                  <a:pt x="106" y="96"/>
                  <a:pt x="106" y="96"/>
                </a:cubicBezTo>
                <a:cubicBezTo>
                  <a:pt x="107" y="96"/>
                  <a:pt x="108" y="97"/>
                  <a:pt x="109" y="96"/>
                </a:cubicBezTo>
                <a:cubicBezTo>
                  <a:pt x="109" y="96"/>
                  <a:pt x="109" y="97"/>
                  <a:pt x="110" y="97"/>
                </a:cubicBezTo>
                <a:cubicBezTo>
                  <a:pt x="110" y="96"/>
                  <a:pt x="110" y="95"/>
                  <a:pt x="110" y="95"/>
                </a:cubicBezTo>
                <a:cubicBezTo>
                  <a:pt x="111" y="95"/>
                  <a:pt x="111" y="95"/>
                  <a:pt x="111" y="95"/>
                </a:cubicBezTo>
                <a:cubicBezTo>
                  <a:pt x="111" y="95"/>
                  <a:pt x="111" y="95"/>
                  <a:pt x="111" y="95"/>
                </a:cubicBezTo>
                <a:cubicBezTo>
                  <a:pt x="111" y="95"/>
                  <a:pt x="111" y="95"/>
                  <a:pt x="110" y="95"/>
                </a:cubicBezTo>
                <a:cubicBezTo>
                  <a:pt x="110" y="94"/>
                  <a:pt x="111" y="94"/>
                  <a:pt x="111" y="93"/>
                </a:cubicBezTo>
                <a:cubicBezTo>
                  <a:pt x="111" y="93"/>
                  <a:pt x="111" y="93"/>
                  <a:pt x="111" y="93"/>
                </a:cubicBezTo>
                <a:cubicBezTo>
                  <a:pt x="111" y="94"/>
                  <a:pt x="111" y="94"/>
                  <a:pt x="111" y="94"/>
                </a:cubicBezTo>
                <a:cubicBezTo>
                  <a:pt x="111" y="94"/>
                  <a:pt x="111" y="93"/>
                  <a:pt x="111" y="93"/>
                </a:cubicBezTo>
                <a:cubicBezTo>
                  <a:pt x="111" y="93"/>
                  <a:pt x="111" y="93"/>
                  <a:pt x="111" y="93"/>
                </a:cubicBezTo>
                <a:cubicBezTo>
                  <a:pt x="110" y="92"/>
                  <a:pt x="111" y="92"/>
                  <a:pt x="110" y="92"/>
                </a:cubicBezTo>
                <a:cubicBezTo>
                  <a:pt x="110" y="92"/>
                  <a:pt x="110" y="92"/>
                  <a:pt x="110" y="91"/>
                </a:cubicBezTo>
                <a:cubicBezTo>
                  <a:pt x="110" y="91"/>
                  <a:pt x="110" y="91"/>
                  <a:pt x="110" y="91"/>
                </a:cubicBezTo>
                <a:cubicBezTo>
                  <a:pt x="109" y="91"/>
                  <a:pt x="109" y="91"/>
                  <a:pt x="109" y="91"/>
                </a:cubicBezTo>
                <a:cubicBezTo>
                  <a:pt x="109" y="91"/>
                  <a:pt x="109" y="91"/>
                  <a:pt x="109" y="91"/>
                </a:cubicBezTo>
                <a:cubicBezTo>
                  <a:pt x="109" y="90"/>
                  <a:pt x="109" y="90"/>
                  <a:pt x="109" y="90"/>
                </a:cubicBezTo>
                <a:cubicBezTo>
                  <a:pt x="109" y="90"/>
                  <a:pt x="109" y="91"/>
                  <a:pt x="109" y="91"/>
                </a:cubicBezTo>
                <a:cubicBezTo>
                  <a:pt x="108" y="90"/>
                  <a:pt x="108" y="90"/>
                  <a:pt x="107" y="90"/>
                </a:cubicBezTo>
                <a:cubicBezTo>
                  <a:pt x="107" y="90"/>
                  <a:pt x="107" y="90"/>
                  <a:pt x="107" y="90"/>
                </a:cubicBezTo>
                <a:cubicBezTo>
                  <a:pt x="107" y="90"/>
                  <a:pt x="107" y="90"/>
                  <a:pt x="107" y="90"/>
                </a:cubicBezTo>
                <a:cubicBezTo>
                  <a:pt x="107" y="90"/>
                  <a:pt x="107" y="90"/>
                  <a:pt x="107" y="90"/>
                </a:cubicBezTo>
                <a:cubicBezTo>
                  <a:pt x="107" y="90"/>
                  <a:pt x="107" y="90"/>
                  <a:pt x="107" y="90"/>
                </a:cubicBezTo>
                <a:cubicBezTo>
                  <a:pt x="107" y="90"/>
                  <a:pt x="107" y="90"/>
                  <a:pt x="107" y="89"/>
                </a:cubicBezTo>
                <a:cubicBezTo>
                  <a:pt x="107" y="89"/>
                  <a:pt x="107" y="89"/>
                  <a:pt x="107" y="89"/>
                </a:cubicBezTo>
                <a:cubicBezTo>
                  <a:pt x="107" y="89"/>
                  <a:pt x="107" y="89"/>
                  <a:pt x="107" y="89"/>
                </a:cubicBezTo>
                <a:cubicBezTo>
                  <a:pt x="107" y="89"/>
                  <a:pt x="107" y="89"/>
                  <a:pt x="106" y="89"/>
                </a:cubicBezTo>
                <a:cubicBezTo>
                  <a:pt x="106" y="89"/>
                  <a:pt x="106" y="89"/>
                  <a:pt x="106" y="89"/>
                </a:cubicBezTo>
                <a:cubicBezTo>
                  <a:pt x="107" y="89"/>
                  <a:pt x="107" y="89"/>
                  <a:pt x="107" y="89"/>
                </a:cubicBezTo>
                <a:cubicBezTo>
                  <a:pt x="107" y="89"/>
                  <a:pt x="107" y="89"/>
                  <a:pt x="107" y="89"/>
                </a:cubicBezTo>
                <a:cubicBezTo>
                  <a:pt x="107" y="89"/>
                  <a:pt x="108" y="89"/>
                  <a:pt x="108" y="89"/>
                </a:cubicBezTo>
                <a:cubicBezTo>
                  <a:pt x="108" y="89"/>
                  <a:pt x="108" y="89"/>
                  <a:pt x="108" y="89"/>
                </a:cubicBezTo>
                <a:cubicBezTo>
                  <a:pt x="108" y="89"/>
                  <a:pt x="108" y="88"/>
                  <a:pt x="108" y="88"/>
                </a:cubicBezTo>
                <a:cubicBezTo>
                  <a:pt x="109" y="89"/>
                  <a:pt x="109" y="89"/>
                  <a:pt x="109" y="89"/>
                </a:cubicBezTo>
                <a:cubicBezTo>
                  <a:pt x="109" y="89"/>
                  <a:pt x="110" y="89"/>
                  <a:pt x="110" y="89"/>
                </a:cubicBezTo>
                <a:cubicBezTo>
                  <a:pt x="110" y="89"/>
                  <a:pt x="110" y="89"/>
                  <a:pt x="110" y="89"/>
                </a:cubicBezTo>
                <a:cubicBezTo>
                  <a:pt x="110" y="89"/>
                  <a:pt x="110" y="89"/>
                  <a:pt x="110" y="89"/>
                </a:cubicBezTo>
                <a:cubicBezTo>
                  <a:pt x="110" y="89"/>
                  <a:pt x="110" y="88"/>
                  <a:pt x="110" y="88"/>
                </a:cubicBezTo>
                <a:cubicBezTo>
                  <a:pt x="110" y="88"/>
                  <a:pt x="110" y="88"/>
                  <a:pt x="110" y="87"/>
                </a:cubicBezTo>
                <a:cubicBezTo>
                  <a:pt x="110" y="87"/>
                  <a:pt x="110" y="87"/>
                  <a:pt x="111" y="87"/>
                </a:cubicBezTo>
                <a:cubicBezTo>
                  <a:pt x="111" y="87"/>
                  <a:pt x="111" y="88"/>
                  <a:pt x="111" y="88"/>
                </a:cubicBezTo>
                <a:cubicBezTo>
                  <a:pt x="111" y="87"/>
                  <a:pt x="112" y="88"/>
                  <a:pt x="112" y="88"/>
                </a:cubicBezTo>
                <a:cubicBezTo>
                  <a:pt x="112" y="88"/>
                  <a:pt x="112" y="88"/>
                  <a:pt x="112" y="88"/>
                </a:cubicBezTo>
                <a:cubicBezTo>
                  <a:pt x="112" y="87"/>
                  <a:pt x="112" y="87"/>
                  <a:pt x="112" y="87"/>
                </a:cubicBezTo>
                <a:cubicBezTo>
                  <a:pt x="112" y="87"/>
                  <a:pt x="113" y="87"/>
                  <a:pt x="114" y="87"/>
                </a:cubicBezTo>
                <a:cubicBezTo>
                  <a:pt x="114" y="86"/>
                  <a:pt x="114" y="86"/>
                  <a:pt x="114" y="85"/>
                </a:cubicBezTo>
                <a:cubicBezTo>
                  <a:pt x="114" y="85"/>
                  <a:pt x="114" y="85"/>
                  <a:pt x="114" y="85"/>
                </a:cubicBezTo>
                <a:cubicBezTo>
                  <a:pt x="115" y="85"/>
                  <a:pt x="115" y="85"/>
                  <a:pt x="115" y="85"/>
                </a:cubicBezTo>
                <a:cubicBezTo>
                  <a:pt x="115" y="85"/>
                  <a:pt x="115" y="85"/>
                  <a:pt x="116" y="85"/>
                </a:cubicBezTo>
                <a:cubicBezTo>
                  <a:pt x="116" y="85"/>
                  <a:pt x="116" y="85"/>
                  <a:pt x="116" y="85"/>
                </a:cubicBezTo>
                <a:cubicBezTo>
                  <a:pt x="116" y="84"/>
                  <a:pt x="116" y="84"/>
                  <a:pt x="116" y="84"/>
                </a:cubicBezTo>
                <a:cubicBezTo>
                  <a:pt x="116" y="84"/>
                  <a:pt x="117" y="84"/>
                  <a:pt x="117" y="84"/>
                </a:cubicBezTo>
                <a:cubicBezTo>
                  <a:pt x="117" y="83"/>
                  <a:pt x="117" y="83"/>
                  <a:pt x="117" y="82"/>
                </a:cubicBezTo>
                <a:cubicBezTo>
                  <a:pt x="118" y="82"/>
                  <a:pt x="118" y="82"/>
                  <a:pt x="118" y="82"/>
                </a:cubicBezTo>
                <a:cubicBezTo>
                  <a:pt x="118" y="82"/>
                  <a:pt x="118" y="82"/>
                  <a:pt x="118" y="83"/>
                </a:cubicBezTo>
                <a:cubicBezTo>
                  <a:pt x="118" y="83"/>
                  <a:pt x="118" y="83"/>
                  <a:pt x="118" y="83"/>
                </a:cubicBezTo>
                <a:cubicBezTo>
                  <a:pt x="118" y="83"/>
                  <a:pt x="118" y="83"/>
                  <a:pt x="118" y="83"/>
                </a:cubicBezTo>
                <a:cubicBezTo>
                  <a:pt x="118" y="83"/>
                  <a:pt x="118" y="83"/>
                  <a:pt x="118" y="83"/>
                </a:cubicBezTo>
                <a:cubicBezTo>
                  <a:pt x="118" y="83"/>
                  <a:pt x="118" y="83"/>
                  <a:pt x="118" y="83"/>
                </a:cubicBezTo>
                <a:cubicBezTo>
                  <a:pt x="119" y="83"/>
                  <a:pt x="119" y="83"/>
                  <a:pt x="119" y="83"/>
                </a:cubicBezTo>
                <a:cubicBezTo>
                  <a:pt x="119" y="83"/>
                  <a:pt x="119" y="83"/>
                  <a:pt x="118" y="83"/>
                </a:cubicBezTo>
                <a:cubicBezTo>
                  <a:pt x="118" y="83"/>
                  <a:pt x="119" y="83"/>
                  <a:pt x="119" y="82"/>
                </a:cubicBezTo>
                <a:cubicBezTo>
                  <a:pt x="118" y="82"/>
                  <a:pt x="118" y="82"/>
                  <a:pt x="118" y="82"/>
                </a:cubicBezTo>
                <a:cubicBezTo>
                  <a:pt x="118" y="82"/>
                  <a:pt x="118" y="82"/>
                  <a:pt x="118" y="82"/>
                </a:cubicBezTo>
                <a:cubicBezTo>
                  <a:pt x="119" y="82"/>
                  <a:pt x="119" y="81"/>
                  <a:pt x="120" y="82"/>
                </a:cubicBezTo>
                <a:cubicBezTo>
                  <a:pt x="120" y="82"/>
                  <a:pt x="120" y="82"/>
                  <a:pt x="120" y="82"/>
                </a:cubicBezTo>
                <a:cubicBezTo>
                  <a:pt x="120" y="82"/>
                  <a:pt x="120" y="82"/>
                  <a:pt x="120" y="82"/>
                </a:cubicBezTo>
                <a:cubicBezTo>
                  <a:pt x="120" y="82"/>
                  <a:pt x="120" y="82"/>
                  <a:pt x="120" y="82"/>
                </a:cubicBezTo>
                <a:cubicBezTo>
                  <a:pt x="120" y="82"/>
                  <a:pt x="120" y="82"/>
                  <a:pt x="120" y="81"/>
                </a:cubicBezTo>
                <a:cubicBezTo>
                  <a:pt x="120" y="81"/>
                  <a:pt x="120" y="81"/>
                  <a:pt x="120" y="81"/>
                </a:cubicBezTo>
                <a:cubicBezTo>
                  <a:pt x="121" y="81"/>
                  <a:pt x="121" y="81"/>
                  <a:pt x="121" y="81"/>
                </a:cubicBezTo>
                <a:cubicBezTo>
                  <a:pt x="121" y="81"/>
                  <a:pt x="121" y="81"/>
                  <a:pt x="121" y="82"/>
                </a:cubicBezTo>
                <a:cubicBezTo>
                  <a:pt x="121" y="82"/>
                  <a:pt x="121" y="82"/>
                  <a:pt x="122" y="82"/>
                </a:cubicBezTo>
                <a:cubicBezTo>
                  <a:pt x="122" y="82"/>
                  <a:pt x="122" y="82"/>
                  <a:pt x="122" y="82"/>
                </a:cubicBezTo>
                <a:cubicBezTo>
                  <a:pt x="122" y="82"/>
                  <a:pt x="122" y="82"/>
                  <a:pt x="122" y="81"/>
                </a:cubicBezTo>
                <a:cubicBezTo>
                  <a:pt x="122" y="81"/>
                  <a:pt x="122" y="81"/>
                  <a:pt x="122" y="81"/>
                </a:cubicBezTo>
                <a:cubicBezTo>
                  <a:pt x="122" y="81"/>
                  <a:pt x="122" y="81"/>
                  <a:pt x="122" y="81"/>
                </a:cubicBezTo>
                <a:cubicBezTo>
                  <a:pt x="122" y="81"/>
                  <a:pt x="122" y="81"/>
                  <a:pt x="122" y="81"/>
                </a:cubicBezTo>
                <a:cubicBezTo>
                  <a:pt x="122" y="81"/>
                  <a:pt x="122" y="81"/>
                  <a:pt x="123" y="81"/>
                </a:cubicBezTo>
                <a:cubicBezTo>
                  <a:pt x="123" y="81"/>
                  <a:pt x="122" y="81"/>
                  <a:pt x="122" y="81"/>
                </a:cubicBezTo>
                <a:cubicBezTo>
                  <a:pt x="122" y="81"/>
                  <a:pt x="122" y="81"/>
                  <a:pt x="122" y="81"/>
                </a:cubicBezTo>
                <a:cubicBezTo>
                  <a:pt x="122" y="81"/>
                  <a:pt x="122" y="81"/>
                  <a:pt x="122" y="80"/>
                </a:cubicBezTo>
                <a:cubicBezTo>
                  <a:pt x="122" y="80"/>
                  <a:pt x="122" y="80"/>
                  <a:pt x="122" y="80"/>
                </a:cubicBezTo>
                <a:cubicBezTo>
                  <a:pt x="122" y="80"/>
                  <a:pt x="122" y="80"/>
                  <a:pt x="122" y="80"/>
                </a:cubicBezTo>
                <a:cubicBezTo>
                  <a:pt x="122" y="80"/>
                  <a:pt x="122" y="80"/>
                  <a:pt x="122" y="80"/>
                </a:cubicBezTo>
                <a:cubicBezTo>
                  <a:pt x="122" y="80"/>
                  <a:pt x="122" y="80"/>
                  <a:pt x="122" y="80"/>
                </a:cubicBezTo>
                <a:cubicBezTo>
                  <a:pt x="122" y="80"/>
                  <a:pt x="122" y="79"/>
                  <a:pt x="122" y="79"/>
                </a:cubicBezTo>
                <a:cubicBezTo>
                  <a:pt x="122" y="79"/>
                  <a:pt x="122" y="79"/>
                  <a:pt x="122" y="78"/>
                </a:cubicBezTo>
                <a:cubicBezTo>
                  <a:pt x="122" y="78"/>
                  <a:pt x="122" y="78"/>
                  <a:pt x="122" y="78"/>
                </a:cubicBezTo>
                <a:cubicBezTo>
                  <a:pt x="122" y="78"/>
                  <a:pt x="122" y="78"/>
                  <a:pt x="122" y="78"/>
                </a:cubicBezTo>
                <a:cubicBezTo>
                  <a:pt x="122" y="78"/>
                  <a:pt x="121" y="78"/>
                  <a:pt x="121" y="78"/>
                </a:cubicBezTo>
                <a:cubicBezTo>
                  <a:pt x="121" y="78"/>
                  <a:pt x="122" y="78"/>
                  <a:pt x="122" y="78"/>
                </a:cubicBezTo>
                <a:cubicBezTo>
                  <a:pt x="122" y="77"/>
                  <a:pt x="121" y="77"/>
                  <a:pt x="122" y="77"/>
                </a:cubicBezTo>
                <a:cubicBezTo>
                  <a:pt x="122" y="77"/>
                  <a:pt x="122" y="77"/>
                  <a:pt x="122" y="77"/>
                </a:cubicBezTo>
                <a:cubicBezTo>
                  <a:pt x="122" y="77"/>
                  <a:pt x="122" y="76"/>
                  <a:pt x="123" y="76"/>
                </a:cubicBezTo>
                <a:cubicBezTo>
                  <a:pt x="123" y="76"/>
                  <a:pt x="123" y="76"/>
                  <a:pt x="123" y="77"/>
                </a:cubicBezTo>
                <a:cubicBezTo>
                  <a:pt x="123" y="76"/>
                  <a:pt x="123" y="76"/>
                  <a:pt x="123" y="76"/>
                </a:cubicBezTo>
                <a:cubicBezTo>
                  <a:pt x="123" y="76"/>
                  <a:pt x="123" y="76"/>
                  <a:pt x="123" y="76"/>
                </a:cubicBezTo>
                <a:cubicBezTo>
                  <a:pt x="123" y="76"/>
                  <a:pt x="124" y="76"/>
                  <a:pt x="124" y="76"/>
                </a:cubicBezTo>
                <a:cubicBezTo>
                  <a:pt x="124" y="76"/>
                  <a:pt x="124" y="76"/>
                  <a:pt x="124" y="76"/>
                </a:cubicBezTo>
                <a:cubicBezTo>
                  <a:pt x="124" y="76"/>
                  <a:pt x="124" y="77"/>
                  <a:pt x="125" y="77"/>
                </a:cubicBezTo>
                <a:cubicBezTo>
                  <a:pt x="125" y="77"/>
                  <a:pt x="125" y="77"/>
                  <a:pt x="125" y="77"/>
                </a:cubicBezTo>
                <a:cubicBezTo>
                  <a:pt x="124" y="77"/>
                  <a:pt x="124" y="77"/>
                  <a:pt x="124" y="77"/>
                </a:cubicBezTo>
                <a:cubicBezTo>
                  <a:pt x="124" y="77"/>
                  <a:pt x="124" y="77"/>
                  <a:pt x="124" y="77"/>
                </a:cubicBezTo>
                <a:cubicBezTo>
                  <a:pt x="124" y="77"/>
                  <a:pt x="124" y="77"/>
                  <a:pt x="124" y="77"/>
                </a:cubicBezTo>
                <a:cubicBezTo>
                  <a:pt x="124" y="78"/>
                  <a:pt x="124" y="78"/>
                  <a:pt x="124" y="78"/>
                </a:cubicBezTo>
                <a:cubicBezTo>
                  <a:pt x="124" y="78"/>
                  <a:pt x="123" y="78"/>
                  <a:pt x="123" y="78"/>
                </a:cubicBezTo>
                <a:cubicBezTo>
                  <a:pt x="123" y="78"/>
                  <a:pt x="123" y="78"/>
                  <a:pt x="123" y="78"/>
                </a:cubicBezTo>
                <a:cubicBezTo>
                  <a:pt x="123" y="78"/>
                  <a:pt x="123" y="79"/>
                  <a:pt x="123" y="79"/>
                </a:cubicBezTo>
                <a:cubicBezTo>
                  <a:pt x="123" y="79"/>
                  <a:pt x="124" y="79"/>
                  <a:pt x="124" y="80"/>
                </a:cubicBezTo>
                <a:cubicBezTo>
                  <a:pt x="124" y="80"/>
                  <a:pt x="124" y="80"/>
                  <a:pt x="124" y="80"/>
                </a:cubicBezTo>
                <a:cubicBezTo>
                  <a:pt x="124" y="80"/>
                  <a:pt x="124" y="80"/>
                  <a:pt x="124" y="80"/>
                </a:cubicBezTo>
                <a:cubicBezTo>
                  <a:pt x="125" y="80"/>
                  <a:pt x="125" y="80"/>
                  <a:pt x="125" y="80"/>
                </a:cubicBezTo>
                <a:cubicBezTo>
                  <a:pt x="125" y="80"/>
                  <a:pt x="125" y="80"/>
                  <a:pt x="125" y="80"/>
                </a:cubicBezTo>
                <a:cubicBezTo>
                  <a:pt x="125" y="80"/>
                  <a:pt x="125" y="80"/>
                  <a:pt x="125" y="81"/>
                </a:cubicBezTo>
                <a:cubicBezTo>
                  <a:pt x="125" y="81"/>
                  <a:pt x="125" y="81"/>
                  <a:pt x="125" y="81"/>
                </a:cubicBezTo>
                <a:cubicBezTo>
                  <a:pt x="125" y="81"/>
                  <a:pt x="125" y="81"/>
                  <a:pt x="125" y="81"/>
                </a:cubicBezTo>
                <a:cubicBezTo>
                  <a:pt x="125" y="81"/>
                  <a:pt x="125" y="81"/>
                  <a:pt x="125" y="81"/>
                </a:cubicBezTo>
                <a:cubicBezTo>
                  <a:pt x="125" y="81"/>
                  <a:pt x="125" y="81"/>
                  <a:pt x="125" y="81"/>
                </a:cubicBezTo>
                <a:cubicBezTo>
                  <a:pt x="125" y="81"/>
                  <a:pt x="125" y="81"/>
                  <a:pt x="125" y="81"/>
                </a:cubicBezTo>
                <a:cubicBezTo>
                  <a:pt x="125" y="80"/>
                  <a:pt x="127" y="80"/>
                  <a:pt x="127" y="80"/>
                </a:cubicBezTo>
                <a:cubicBezTo>
                  <a:pt x="127" y="81"/>
                  <a:pt x="128" y="80"/>
                  <a:pt x="128" y="80"/>
                </a:cubicBezTo>
                <a:cubicBezTo>
                  <a:pt x="128" y="81"/>
                  <a:pt x="128" y="81"/>
                  <a:pt x="128" y="81"/>
                </a:cubicBezTo>
                <a:cubicBezTo>
                  <a:pt x="128" y="81"/>
                  <a:pt x="129" y="81"/>
                  <a:pt x="129" y="81"/>
                </a:cubicBezTo>
                <a:cubicBezTo>
                  <a:pt x="129" y="81"/>
                  <a:pt x="129" y="81"/>
                  <a:pt x="129" y="81"/>
                </a:cubicBezTo>
                <a:cubicBezTo>
                  <a:pt x="130" y="81"/>
                  <a:pt x="131" y="80"/>
                  <a:pt x="132" y="79"/>
                </a:cubicBezTo>
                <a:cubicBezTo>
                  <a:pt x="133" y="79"/>
                  <a:pt x="133" y="79"/>
                  <a:pt x="133" y="80"/>
                </a:cubicBezTo>
                <a:cubicBezTo>
                  <a:pt x="134" y="80"/>
                  <a:pt x="134" y="80"/>
                  <a:pt x="134" y="80"/>
                </a:cubicBezTo>
                <a:cubicBezTo>
                  <a:pt x="134" y="80"/>
                  <a:pt x="135" y="80"/>
                  <a:pt x="135" y="80"/>
                </a:cubicBezTo>
                <a:cubicBezTo>
                  <a:pt x="135" y="79"/>
                  <a:pt x="135" y="79"/>
                  <a:pt x="135" y="79"/>
                </a:cubicBezTo>
                <a:cubicBezTo>
                  <a:pt x="136" y="79"/>
                  <a:pt x="136" y="79"/>
                  <a:pt x="137" y="79"/>
                </a:cubicBezTo>
                <a:cubicBezTo>
                  <a:pt x="137" y="79"/>
                  <a:pt x="137" y="79"/>
                  <a:pt x="137" y="79"/>
                </a:cubicBezTo>
                <a:cubicBezTo>
                  <a:pt x="137" y="79"/>
                  <a:pt x="137" y="79"/>
                  <a:pt x="137" y="79"/>
                </a:cubicBezTo>
                <a:cubicBezTo>
                  <a:pt x="137" y="78"/>
                  <a:pt x="137" y="79"/>
                  <a:pt x="137" y="78"/>
                </a:cubicBezTo>
                <a:cubicBezTo>
                  <a:pt x="137" y="78"/>
                  <a:pt x="136" y="77"/>
                  <a:pt x="137" y="76"/>
                </a:cubicBezTo>
                <a:cubicBezTo>
                  <a:pt x="137" y="76"/>
                  <a:pt x="137" y="76"/>
                  <a:pt x="137" y="76"/>
                </a:cubicBezTo>
                <a:cubicBezTo>
                  <a:pt x="137" y="76"/>
                  <a:pt x="137" y="75"/>
                  <a:pt x="137" y="75"/>
                </a:cubicBezTo>
                <a:cubicBezTo>
                  <a:pt x="137" y="75"/>
                  <a:pt x="137" y="75"/>
                  <a:pt x="137" y="75"/>
                </a:cubicBezTo>
                <a:cubicBezTo>
                  <a:pt x="138" y="75"/>
                  <a:pt x="138" y="75"/>
                  <a:pt x="138" y="75"/>
                </a:cubicBezTo>
                <a:cubicBezTo>
                  <a:pt x="138" y="75"/>
                  <a:pt x="138" y="75"/>
                  <a:pt x="138" y="75"/>
                </a:cubicBezTo>
                <a:cubicBezTo>
                  <a:pt x="139" y="75"/>
                  <a:pt x="139" y="75"/>
                  <a:pt x="139" y="75"/>
                </a:cubicBezTo>
                <a:cubicBezTo>
                  <a:pt x="139" y="75"/>
                  <a:pt x="139" y="75"/>
                  <a:pt x="139" y="76"/>
                </a:cubicBezTo>
                <a:cubicBezTo>
                  <a:pt x="140" y="76"/>
                  <a:pt x="140" y="76"/>
                  <a:pt x="140" y="75"/>
                </a:cubicBezTo>
                <a:cubicBezTo>
                  <a:pt x="140" y="75"/>
                  <a:pt x="140" y="74"/>
                  <a:pt x="141" y="74"/>
                </a:cubicBezTo>
                <a:cubicBezTo>
                  <a:pt x="141" y="74"/>
                  <a:pt x="140" y="73"/>
                  <a:pt x="140" y="73"/>
                </a:cubicBezTo>
                <a:cubicBezTo>
                  <a:pt x="140" y="74"/>
                  <a:pt x="140" y="74"/>
                  <a:pt x="140" y="74"/>
                </a:cubicBezTo>
                <a:cubicBezTo>
                  <a:pt x="140" y="74"/>
                  <a:pt x="140" y="74"/>
                  <a:pt x="140" y="74"/>
                </a:cubicBezTo>
                <a:cubicBezTo>
                  <a:pt x="140" y="73"/>
                  <a:pt x="140" y="73"/>
                  <a:pt x="140" y="73"/>
                </a:cubicBezTo>
                <a:cubicBezTo>
                  <a:pt x="140" y="73"/>
                  <a:pt x="140" y="73"/>
                  <a:pt x="139" y="73"/>
                </a:cubicBezTo>
                <a:cubicBezTo>
                  <a:pt x="139" y="73"/>
                  <a:pt x="139" y="73"/>
                  <a:pt x="139" y="72"/>
                </a:cubicBezTo>
                <a:cubicBezTo>
                  <a:pt x="139" y="72"/>
                  <a:pt x="139" y="72"/>
                  <a:pt x="139" y="72"/>
                </a:cubicBezTo>
                <a:cubicBezTo>
                  <a:pt x="140" y="72"/>
                  <a:pt x="140" y="72"/>
                  <a:pt x="140" y="72"/>
                </a:cubicBezTo>
                <a:cubicBezTo>
                  <a:pt x="141" y="72"/>
                  <a:pt x="141" y="72"/>
                  <a:pt x="141" y="72"/>
                </a:cubicBezTo>
                <a:cubicBezTo>
                  <a:pt x="141" y="72"/>
                  <a:pt x="141" y="71"/>
                  <a:pt x="141" y="71"/>
                </a:cubicBezTo>
                <a:cubicBezTo>
                  <a:pt x="141" y="71"/>
                  <a:pt x="141" y="72"/>
                  <a:pt x="142" y="72"/>
                </a:cubicBezTo>
                <a:cubicBezTo>
                  <a:pt x="142" y="71"/>
                  <a:pt x="142" y="71"/>
                  <a:pt x="142" y="71"/>
                </a:cubicBezTo>
                <a:cubicBezTo>
                  <a:pt x="142" y="71"/>
                  <a:pt x="142" y="71"/>
                  <a:pt x="143" y="71"/>
                </a:cubicBezTo>
                <a:cubicBezTo>
                  <a:pt x="143" y="72"/>
                  <a:pt x="144" y="72"/>
                  <a:pt x="144" y="72"/>
                </a:cubicBezTo>
                <a:cubicBezTo>
                  <a:pt x="145" y="72"/>
                  <a:pt x="145" y="71"/>
                  <a:pt x="145" y="71"/>
                </a:cubicBezTo>
                <a:cubicBezTo>
                  <a:pt x="145" y="71"/>
                  <a:pt x="145" y="71"/>
                  <a:pt x="145" y="72"/>
                </a:cubicBezTo>
                <a:cubicBezTo>
                  <a:pt x="145" y="71"/>
                  <a:pt x="145" y="71"/>
                  <a:pt x="145" y="71"/>
                </a:cubicBezTo>
                <a:cubicBezTo>
                  <a:pt x="145" y="71"/>
                  <a:pt x="145" y="71"/>
                  <a:pt x="145" y="71"/>
                </a:cubicBezTo>
                <a:cubicBezTo>
                  <a:pt x="145" y="71"/>
                  <a:pt x="145" y="71"/>
                  <a:pt x="145" y="71"/>
                </a:cubicBezTo>
                <a:cubicBezTo>
                  <a:pt x="145" y="71"/>
                  <a:pt x="145" y="71"/>
                  <a:pt x="145" y="71"/>
                </a:cubicBezTo>
                <a:cubicBezTo>
                  <a:pt x="145" y="71"/>
                  <a:pt x="145" y="71"/>
                  <a:pt x="145" y="71"/>
                </a:cubicBezTo>
                <a:cubicBezTo>
                  <a:pt x="145" y="71"/>
                  <a:pt x="145" y="71"/>
                  <a:pt x="146" y="71"/>
                </a:cubicBezTo>
                <a:cubicBezTo>
                  <a:pt x="146" y="71"/>
                  <a:pt x="146" y="71"/>
                  <a:pt x="146" y="70"/>
                </a:cubicBezTo>
                <a:cubicBezTo>
                  <a:pt x="146" y="71"/>
                  <a:pt x="147" y="71"/>
                  <a:pt x="147" y="71"/>
                </a:cubicBezTo>
                <a:cubicBezTo>
                  <a:pt x="147" y="71"/>
                  <a:pt x="147" y="71"/>
                  <a:pt x="147" y="71"/>
                </a:cubicBezTo>
                <a:cubicBezTo>
                  <a:pt x="147" y="70"/>
                  <a:pt x="146" y="71"/>
                  <a:pt x="145" y="70"/>
                </a:cubicBezTo>
                <a:cubicBezTo>
                  <a:pt x="145" y="70"/>
                  <a:pt x="145" y="69"/>
                  <a:pt x="145" y="69"/>
                </a:cubicBezTo>
                <a:cubicBezTo>
                  <a:pt x="145" y="69"/>
                  <a:pt x="145" y="69"/>
                  <a:pt x="145" y="69"/>
                </a:cubicBezTo>
                <a:cubicBezTo>
                  <a:pt x="145" y="69"/>
                  <a:pt x="144" y="70"/>
                  <a:pt x="144" y="70"/>
                </a:cubicBezTo>
                <a:cubicBezTo>
                  <a:pt x="144" y="70"/>
                  <a:pt x="144" y="70"/>
                  <a:pt x="144" y="70"/>
                </a:cubicBezTo>
                <a:cubicBezTo>
                  <a:pt x="144" y="70"/>
                  <a:pt x="144" y="70"/>
                  <a:pt x="143" y="70"/>
                </a:cubicBezTo>
                <a:cubicBezTo>
                  <a:pt x="143" y="70"/>
                  <a:pt x="143" y="70"/>
                  <a:pt x="143" y="70"/>
                </a:cubicBezTo>
                <a:cubicBezTo>
                  <a:pt x="143" y="70"/>
                  <a:pt x="143" y="70"/>
                  <a:pt x="143" y="70"/>
                </a:cubicBezTo>
                <a:cubicBezTo>
                  <a:pt x="143" y="70"/>
                  <a:pt x="143" y="70"/>
                  <a:pt x="143" y="70"/>
                </a:cubicBezTo>
                <a:cubicBezTo>
                  <a:pt x="143" y="70"/>
                  <a:pt x="142" y="70"/>
                  <a:pt x="142" y="70"/>
                </a:cubicBezTo>
                <a:cubicBezTo>
                  <a:pt x="142" y="70"/>
                  <a:pt x="142" y="70"/>
                  <a:pt x="142" y="70"/>
                </a:cubicBezTo>
                <a:cubicBezTo>
                  <a:pt x="142" y="70"/>
                  <a:pt x="142" y="70"/>
                  <a:pt x="142" y="70"/>
                </a:cubicBezTo>
                <a:cubicBezTo>
                  <a:pt x="142" y="70"/>
                  <a:pt x="141" y="70"/>
                  <a:pt x="141" y="70"/>
                </a:cubicBezTo>
                <a:cubicBezTo>
                  <a:pt x="141" y="70"/>
                  <a:pt x="141" y="70"/>
                  <a:pt x="141" y="70"/>
                </a:cubicBezTo>
                <a:cubicBezTo>
                  <a:pt x="141" y="70"/>
                  <a:pt x="141" y="70"/>
                  <a:pt x="141" y="71"/>
                </a:cubicBezTo>
                <a:cubicBezTo>
                  <a:pt x="140" y="71"/>
                  <a:pt x="140" y="71"/>
                  <a:pt x="140" y="71"/>
                </a:cubicBezTo>
                <a:cubicBezTo>
                  <a:pt x="140" y="71"/>
                  <a:pt x="140" y="71"/>
                  <a:pt x="140" y="71"/>
                </a:cubicBezTo>
                <a:cubicBezTo>
                  <a:pt x="140" y="71"/>
                  <a:pt x="139" y="71"/>
                  <a:pt x="139" y="71"/>
                </a:cubicBezTo>
                <a:cubicBezTo>
                  <a:pt x="139" y="71"/>
                  <a:pt x="139" y="71"/>
                  <a:pt x="139" y="70"/>
                </a:cubicBezTo>
                <a:cubicBezTo>
                  <a:pt x="139" y="70"/>
                  <a:pt x="139" y="70"/>
                  <a:pt x="139" y="70"/>
                </a:cubicBezTo>
                <a:cubicBezTo>
                  <a:pt x="139" y="70"/>
                  <a:pt x="138" y="70"/>
                  <a:pt x="138" y="70"/>
                </a:cubicBezTo>
                <a:cubicBezTo>
                  <a:pt x="138" y="70"/>
                  <a:pt x="138" y="70"/>
                  <a:pt x="138" y="70"/>
                </a:cubicBezTo>
                <a:cubicBezTo>
                  <a:pt x="138" y="70"/>
                  <a:pt x="138" y="70"/>
                  <a:pt x="138" y="70"/>
                </a:cubicBezTo>
                <a:cubicBezTo>
                  <a:pt x="137" y="70"/>
                  <a:pt x="137" y="69"/>
                  <a:pt x="137" y="68"/>
                </a:cubicBezTo>
                <a:cubicBezTo>
                  <a:pt x="137" y="68"/>
                  <a:pt x="137" y="68"/>
                  <a:pt x="137" y="68"/>
                </a:cubicBezTo>
                <a:cubicBezTo>
                  <a:pt x="137" y="68"/>
                  <a:pt x="137" y="67"/>
                  <a:pt x="137" y="67"/>
                </a:cubicBezTo>
                <a:cubicBezTo>
                  <a:pt x="137" y="67"/>
                  <a:pt x="137" y="67"/>
                  <a:pt x="137" y="66"/>
                </a:cubicBezTo>
                <a:cubicBezTo>
                  <a:pt x="137" y="66"/>
                  <a:pt x="137" y="66"/>
                  <a:pt x="137" y="66"/>
                </a:cubicBezTo>
                <a:cubicBezTo>
                  <a:pt x="137" y="66"/>
                  <a:pt x="137" y="65"/>
                  <a:pt x="137" y="65"/>
                </a:cubicBezTo>
                <a:cubicBezTo>
                  <a:pt x="137" y="65"/>
                  <a:pt x="137" y="65"/>
                  <a:pt x="137" y="65"/>
                </a:cubicBezTo>
                <a:cubicBezTo>
                  <a:pt x="137" y="65"/>
                  <a:pt x="138" y="65"/>
                  <a:pt x="138" y="65"/>
                </a:cubicBezTo>
                <a:cubicBezTo>
                  <a:pt x="138" y="65"/>
                  <a:pt x="138" y="64"/>
                  <a:pt x="138" y="64"/>
                </a:cubicBezTo>
                <a:cubicBezTo>
                  <a:pt x="138" y="64"/>
                  <a:pt x="138" y="64"/>
                  <a:pt x="138" y="64"/>
                </a:cubicBezTo>
                <a:cubicBezTo>
                  <a:pt x="139" y="64"/>
                  <a:pt x="139" y="64"/>
                  <a:pt x="139" y="64"/>
                </a:cubicBezTo>
                <a:cubicBezTo>
                  <a:pt x="139" y="64"/>
                  <a:pt x="139" y="64"/>
                  <a:pt x="139" y="64"/>
                </a:cubicBezTo>
                <a:cubicBezTo>
                  <a:pt x="139" y="64"/>
                  <a:pt x="141" y="62"/>
                  <a:pt x="141" y="62"/>
                </a:cubicBezTo>
                <a:cubicBezTo>
                  <a:pt x="141" y="62"/>
                  <a:pt x="141" y="62"/>
                  <a:pt x="142" y="62"/>
                </a:cubicBezTo>
                <a:cubicBezTo>
                  <a:pt x="142" y="62"/>
                  <a:pt x="142" y="62"/>
                  <a:pt x="142" y="61"/>
                </a:cubicBezTo>
                <a:cubicBezTo>
                  <a:pt x="142" y="61"/>
                  <a:pt x="141" y="61"/>
                  <a:pt x="141" y="61"/>
                </a:cubicBezTo>
                <a:cubicBezTo>
                  <a:pt x="141" y="61"/>
                  <a:pt x="142" y="61"/>
                  <a:pt x="141" y="61"/>
                </a:cubicBezTo>
                <a:cubicBezTo>
                  <a:pt x="141" y="60"/>
                  <a:pt x="141" y="60"/>
                  <a:pt x="141" y="60"/>
                </a:cubicBezTo>
                <a:cubicBezTo>
                  <a:pt x="141" y="60"/>
                  <a:pt x="141" y="60"/>
                  <a:pt x="140" y="60"/>
                </a:cubicBezTo>
                <a:cubicBezTo>
                  <a:pt x="140" y="60"/>
                  <a:pt x="139" y="60"/>
                  <a:pt x="139" y="60"/>
                </a:cubicBezTo>
                <a:cubicBezTo>
                  <a:pt x="139" y="60"/>
                  <a:pt x="139" y="60"/>
                  <a:pt x="138" y="60"/>
                </a:cubicBezTo>
                <a:cubicBezTo>
                  <a:pt x="138" y="60"/>
                  <a:pt x="138" y="60"/>
                  <a:pt x="138" y="61"/>
                </a:cubicBezTo>
                <a:cubicBezTo>
                  <a:pt x="137" y="61"/>
                  <a:pt x="137" y="61"/>
                  <a:pt x="137" y="61"/>
                </a:cubicBezTo>
                <a:cubicBezTo>
                  <a:pt x="137" y="61"/>
                  <a:pt x="137" y="61"/>
                  <a:pt x="137" y="61"/>
                </a:cubicBezTo>
                <a:cubicBezTo>
                  <a:pt x="137" y="62"/>
                  <a:pt x="137" y="62"/>
                  <a:pt x="136" y="62"/>
                </a:cubicBezTo>
                <a:cubicBezTo>
                  <a:pt x="136" y="62"/>
                  <a:pt x="136" y="62"/>
                  <a:pt x="137" y="62"/>
                </a:cubicBezTo>
                <a:cubicBezTo>
                  <a:pt x="137" y="62"/>
                  <a:pt x="137" y="62"/>
                  <a:pt x="137" y="63"/>
                </a:cubicBezTo>
                <a:cubicBezTo>
                  <a:pt x="137" y="63"/>
                  <a:pt x="137" y="63"/>
                  <a:pt x="137" y="63"/>
                </a:cubicBezTo>
                <a:cubicBezTo>
                  <a:pt x="137" y="63"/>
                  <a:pt x="136" y="63"/>
                  <a:pt x="136" y="64"/>
                </a:cubicBezTo>
                <a:cubicBezTo>
                  <a:pt x="136" y="64"/>
                  <a:pt x="135" y="64"/>
                  <a:pt x="135" y="64"/>
                </a:cubicBezTo>
                <a:cubicBezTo>
                  <a:pt x="135" y="64"/>
                  <a:pt x="135" y="64"/>
                  <a:pt x="135" y="64"/>
                </a:cubicBezTo>
                <a:cubicBezTo>
                  <a:pt x="134" y="64"/>
                  <a:pt x="134" y="65"/>
                  <a:pt x="134" y="65"/>
                </a:cubicBezTo>
                <a:cubicBezTo>
                  <a:pt x="134" y="65"/>
                  <a:pt x="134" y="65"/>
                  <a:pt x="133" y="66"/>
                </a:cubicBezTo>
                <a:cubicBezTo>
                  <a:pt x="133" y="66"/>
                  <a:pt x="133" y="66"/>
                  <a:pt x="133" y="66"/>
                </a:cubicBezTo>
                <a:cubicBezTo>
                  <a:pt x="133" y="66"/>
                  <a:pt x="133" y="66"/>
                  <a:pt x="133" y="66"/>
                </a:cubicBezTo>
                <a:cubicBezTo>
                  <a:pt x="133" y="66"/>
                  <a:pt x="133" y="66"/>
                  <a:pt x="133" y="66"/>
                </a:cubicBezTo>
                <a:cubicBezTo>
                  <a:pt x="133" y="66"/>
                  <a:pt x="132" y="66"/>
                  <a:pt x="132" y="66"/>
                </a:cubicBezTo>
                <a:cubicBezTo>
                  <a:pt x="132" y="67"/>
                  <a:pt x="133" y="67"/>
                  <a:pt x="132" y="68"/>
                </a:cubicBezTo>
                <a:cubicBezTo>
                  <a:pt x="132" y="68"/>
                  <a:pt x="132" y="68"/>
                  <a:pt x="132" y="68"/>
                </a:cubicBezTo>
                <a:cubicBezTo>
                  <a:pt x="132" y="68"/>
                  <a:pt x="132" y="69"/>
                  <a:pt x="132" y="69"/>
                </a:cubicBezTo>
                <a:cubicBezTo>
                  <a:pt x="132" y="69"/>
                  <a:pt x="132" y="69"/>
                  <a:pt x="132" y="69"/>
                </a:cubicBezTo>
                <a:cubicBezTo>
                  <a:pt x="132" y="69"/>
                  <a:pt x="133" y="69"/>
                  <a:pt x="133" y="69"/>
                </a:cubicBezTo>
                <a:cubicBezTo>
                  <a:pt x="133" y="69"/>
                  <a:pt x="133" y="69"/>
                  <a:pt x="133" y="69"/>
                </a:cubicBezTo>
                <a:cubicBezTo>
                  <a:pt x="133" y="70"/>
                  <a:pt x="133" y="70"/>
                  <a:pt x="134" y="70"/>
                </a:cubicBezTo>
                <a:cubicBezTo>
                  <a:pt x="134" y="71"/>
                  <a:pt x="134" y="71"/>
                  <a:pt x="134" y="71"/>
                </a:cubicBezTo>
                <a:cubicBezTo>
                  <a:pt x="134" y="71"/>
                  <a:pt x="134" y="71"/>
                  <a:pt x="134" y="71"/>
                </a:cubicBezTo>
                <a:cubicBezTo>
                  <a:pt x="134" y="71"/>
                  <a:pt x="133" y="72"/>
                  <a:pt x="133" y="72"/>
                </a:cubicBezTo>
                <a:cubicBezTo>
                  <a:pt x="133" y="71"/>
                  <a:pt x="131" y="71"/>
                  <a:pt x="131" y="71"/>
                </a:cubicBezTo>
                <a:cubicBezTo>
                  <a:pt x="131" y="71"/>
                  <a:pt x="131" y="71"/>
                  <a:pt x="131" y="71"/>
                </a:cubicBezTo>
                <a:cubicBezTo>
                  <a:pt x="131" y="71"/>
                  <a:pt x="131" y="71"/>
                  <a:pt x="131" y="71"/>
                </a:cubicBezTo>
                <a:cubicBezTo>
                  <a:pt x="132" y="71"/>
                  <a:pt x="132" y="72"/>
                  <a:pt x="132" y="72"/>
                </a:cubicBezTo>
                <a:cubicBezTo>
                  <a:pt x="133" y="72"/>
                  <a:pt x="133" y="71"/>
                  <a:pt x="134" y="72"/>
                </a:cubicBezTo>
                <a:cubicBezTo>
                  <a:pt x="134" y="72"/>
                  <a:pt x="134" y="72"/>
                  <a:pt x="134" y="72"/>
                </a:cubicBezTo>
                <a:cubicBezTo>
                  <a:pt x="134" y="72"/>
                  <a:pt x="134" y="72"/>
                  <a:pt x="134" y="72"/>
                </a:cubicBezTo>
                <a:cubicBezTo>
                  <a:pt x="134" y="72"/>
                  <a:pt x="134" y="72"/>
                  <a:pt x="134" y="72"/>
                </a:cubicBezTo>
                <a:cubicBezTo>
                  <a:pt x="134" y="72"/>
                  <a:pt x="134" y="72"/>
                  <a:pt x="134" y="72"/>
                </a:cubicBezTo>
                <a:cubicBezTo>
                  <a:pt x="134" y="72"/>
                  <a:pt x="133" y="72"/>
                  <a:pt x="133" y="72"/>
                </a:cubicBezTo>
                <a:cubicBezTo>
                  <a:pt x="133" y="72"/>
                  <a:pt x="133" y="72"/>
                  <a:pt x="133" y="72"/>
                </a:cubicBezTo>
                <a:cubicBezTo>
                  <a:pt x="133" y="72"/>
                  <a:pt x="133" y="72"/>
                  <a:pt x="133" y="72"/>
                </a:cubicBezTo>
                <a:cubicBezTo>
                  <a:pt x="133" y="72"/>
                  <a:pt x="133" y="72"/>
                  <a:pt x="133" y="72"/>
                </a:cubicBezTo>
                <a:cubicBezTo>
                  <a:pt x="133" y="72"/>
                  <a:pt x="133" y="72"/>
                  <a:pt x="133" y="72"/>
                </a:cubicBezTo>
                <a:cubicBezTo>
                  <a:pt x="133" y="72"/>
                  <a:pt x="133" y="72"/>
                  <a:pt x="133" y="72"/>
                </a:cubicBezTo>
                <a:cubicBezTo>
                  <a:pt x="132" y="72"/>
                  <a:pt x="133" y="73"/>
                  <a:pt x="132" y="73"/>
                </a:cubicBezTo>
                <a:cubicBezTo>
                  <a:pt x="132" y="73"/>
                  <a:pt x="132" y="73"/>
                  <a:pt x="132" y="73"/>
                </a:cubicBezTo>
                <a:cubicBezTo>
                  <a:pt x="132" y="73"/>
                  <a:pt x="131" y="73"/>
                  <a:pt x="131" y="73"/>
                </a:cubicBezTo>
                <a:cubicBezTo>
                  <a:pt x="131" y="73"/>
                  <a:pt x="132" y="74"/>
                  <a:pt x="132" y="74"/>
                </a:cubicBezTo>
                <a:cubicBezTo>
                  <a:pt x="131" y="74"/>
                  <a:pt x="131" y="74"/>
                  <a:pt x="131" y="74"/>
                </a:cubicBezTo>
                <a:cubicBezTo>
                  <a:pt x="131" y="74"/>
                  <a:pt x="131" y="74"/>
                  <a:pt x="131" y="74"/>
                </a:cubicBezTo>
                <a:cubicBezTo>
                  <a:pt x="131" y="74"/>
                  <a:pt x="131" y="74"/>
                  <a:pt x="131" y="75"/>
                </a:cubicBezTo>
                <a:cubicBezTo>
                  <a:pt x="131" y="75"/>
                  <a:pt x="131" y="75"/>
                  <a:pt x="131" y="75"/>
                </a:cubicBezTo>
                <a:cubicBezTo>
                  <a:pt x="131" y="75"/>
                  <a:pt x="131" y="75"/>
                  <a:pt x="131" y="75"/>
                </a:cubicBezTo>
                <a:cubicBezTo>
                  <a:pt x="131" y="76"/>
                  <a:pt x="131" y="76"/>
                  <a:pt x="131" y="76"/>
                </a:cubicBezTo>
                <a:cubicBezTo>
                  <a:pt x="131" y="76"/>
                  <a:pt x="131" y="77"/>
                  <a:pt x="130" y="77"/>
                </a:cubicBezTo>
                <a:cubicBezTo>
                  <a:pt x="130" y="77"/>
                  <a:pt x="130" y="77"/>
                  <a:pt x="130" y="77"/>
                </a:cubicBezTo>
                <a:cubicBezTo>
                  <a:pt x="130" y="77"/>
                  <a:pt x="130" y="77"/>
                  <a:pt x="130" y="77"/>
                </a:cubicBezTo>
                <a:cubicBezTo>
                  <a:pt x="130" y="77"/>
                  <a:pt x="130" y="77"/>
                  <a:pt x="129" y="77"/>
                </a:cubicBezTo>
                <a:cubicBezTo>
                  <a:pt x="129" y="77"/>
                  <a:pt x="129" y="77"/>
                  <a:pt x="129" y="77"/>
                </a:cubicBezTo>
                <a:cubicBezTo>
                  <a:pt x="129" y="77"/>
                  <a:pt x="129" y="77"/>
                  <a:pt x="129" y="77"/>
                </a:cubicBezTo>
                <a:cubicBezTo>
                  <a:pt x="129" y="77"/>
                  <a:pt x="129" y="78"/>
                  <a:pt x="129" y="78"/>
                </a:cubicBezTo>
                <a:cubicBezTo>
                  <a:pt x="129" y="78"/>
                  <a:pt x="129" y="78"/>
                  <a:pt x="129" y="78"/>
                </a:cubicBezTo>
                <a:cubicBezTo>
                  <a:pt x="129" y="78"/>
                  <a:pt x="129" y="78"/>
                  <a:pt x="128" y="78"/>
                </a:cubicBezTo>
                <a:cubicBezTo>
                  <a:pt x="128" y="78"/>
                  <a:pt x="128" y="78"/>
                  <a:pt x="127" y="78"/>
                </a:cubicBezTo>
                <a:cubicBezTo>
                  <a:pt x="127" y="78"/>
                  <a:pt x="127" y="78"/>
                  <a:pt x="127" y="78"/>
                </a:cubicBezTo>
                <a:cubicBezTo>
                  <a:pt x="127" y="78"/>
                  <a:pt x="127" y="77"/>
                  <a:pt x="127" y="77"/>
                </a:cubicBezTo>
                <a:cubicBezTo>
                  <a:pt x="127" y="77"/>
                  <a:pt x="127" y="77"/>
                  <a:pt x="127" y="77"/>
                </a:cubicBezTo>
                <a:cubicBezTo>
                  <a:pt x="127" y="77"/>
                  <a:pt x="127" y="77"/>
                  <a:pt x="127" y="77"/>
                </a:cubicBezTo>
                <a:cubicBezTo>
                  <a:pt x="127" y="77"/>
                  <a:pt x="127" y="77"/>
                  <a:pt x="127" y="77"/>
                </a:cubicBezTo>
                <a:cubicBezTo>
                  <a:pt x="127" y="77"/>
                  <a:pt x="127" y="76"/>
                  <a:pt x="127" y="76"/>
                </a:cubicBezTo>
                <a:cubicBezTo>
                  <a:pt x="127" y="76"/>
                  <a:pt x="126" y="76"/>
                  <a:pt x="126" y="75"/>
                </a:cubicBezTo>
                <a:cubicBezTo>
                  <a:pt x="126" y="75"/>
                  <a:pt x="126" y="75"/>
                  <a:pt x="126" y="75"/>
                </a:cubicBezTo>
                <a:cubicBezTo>
                  <a:pt x="126" y="75"/>
                  <a:pt x="126" y="74"/>
                  <a:pt x="126" y="74"/>
                </a:cubicBezTo>
                <a:cubicBezTo>
                  <a:pt x="126" y="74"/>
                  <a:pt x="126" y="74"/>
                  <a:pt x="126" y="74"/>
                </a:cubicBezTo>
                <a:cubicBezTo>
                  <a:pt x="126" y="74"/>
                  <a:pt x="126" y="74"/>
                  <a:pt x="125" y="74"/>
                </a:cubicBezTo>
                <a:cubicBezTo>
                  <a:pt x="125" y="74"/>
                  <a:pt x="125" y="73"/>
                  <a:pt x="125" y="73"/>
                </a:cubicBezTo>
                <a:cubicBezTo>
                  <a:pt x="125" y="73"/>
                  <a:pt x="125" y="73"/>
                  <a:pt x="125" y="73"/>
                </a:cubicBezTo>
                <a:cubicBezTo>
                  <a:pt x="125" y="73"/>
                  <a:pt x="125" y="73"/>
                  <a:pt x="125" y="72"/>
                </a:cubicBezTo>
                <a:cubicBezTo>
                  <a:pt x="125" y="72"/>
                  <a:pt x="125" y="72"/>
                  <a:pt x="125" y="72"/>
                </a:cubicBezTo>
                <a:cubicBezTo>
                  <a:pt x="125" y="72"/>
                  <a:pt x="125" y="72"/>
                  <a:pt x="125" y="72"/>
                </a:cubicBezTo>
                <a:cubicBezTo>
                  <a:pt x="125" y="72"/>
                  <a:pt x="125" y="72"/>
                  <a:pt x="124" y="72"/>
                </a:cubicBezTo>
                <a:cubicBezTo>
                  <a:pt x="124" y="71"/>
                  <a:pt x="124" y="71"/>
                  <a:pt x="124" y="71"/>
                </a:cubicBezTo>
                <a:cubicBezTo>
                  <a:pt x="124" y="71"/>
                  <a:pt x="124" y="71"/>
                  <a:pt x="124" y="71"/>
                </a:cubicBezTo>
                <a:cubicBezTo>
                  <a:pt x="124" y="72"/>
                  <a:pt x="124" y="72"/>
                  <a:pt x="124" y="72"/>
                </a:cubicBezTo>
                <a:cubicBezTo>
                  <a:pt x="124" y="72"/>
                  <a:pt x="123" y="72"/>
                  <a:pt x="123" y="72"/>
                </a:cubicBezTo>
                <a:cubicBezTo>
                  <a:pt x="123" y="72"/>
                  <a:pt x="123" y="73"/>
                  <a:pt x="123" y="73"/>
                </a:cubicBezTo>
                <a:cubicBezTo>
                  <a:pt x="122" y="73"/>
                  <a:pt x="122" y="73"/>
                  <a:pt x="121" y="74"/>
                </a:cubicBezTo>
                <a:cubicBezTo>
                  <a:pt x="121" y="74"/>
                  <a:pt x="120" y="74"/>
                  <a:pt x="120" y="74"/>
                </a:cubicBezTo>
                <a:cubicBezTo>
                  <a:pt x="120" y="74"/>
                  <a:pt x="120" y="74"/>
                  <a:pt x="120" y="74"/>
                </a:cubicBezTo>
                <a:cubicBezTo>
                  <a:pt x="120" y="74"/>
                  <a:pt x="120" y="74"/>
                  <a:pt x="120" y="74"/>
                </a:cubicBezTo>
                <a:cubicBezTo>
                  <a:pt x="120" y="74"/>
                  <a:pt x="120" y="74"/>
                  <a:pt x="120" y="74"/>
                </a:cubicBezTo>
                <a:cubicBezTo>
                  <a:pt x="120" y="74"/>
                  <a:pt x="120" y="74"/>
                  <a:pt x="120" y="74"/>
                </a:cubicBezTo>
                <a:cubicBezTo>
                  <a:pt x="119" y="73"/>
                  <a:pt x="119" y="73"/>
                  <a:pt x="119" y="73"/>
                </a:cubicBezTo>
                <a:cubicBezTo>
                  <a:pt x="118" y="73"/>
                  <a:pt x="118" y="73"/>
                  <a:pt x="118" y="73"/>
                </a:cubicBezTo>
                <a:cubicBezTo>
                  <a:pt x="118" y="73"/>
                  <a:pt x="118" y="72"/>
                  <a:pt x="118" y="72"/>
                </a:cubicBezTo>
                <a:cubicBezTo>
                  <a:pt x="118" y="72"/>
                  <a:pt x="119" y="72"/>
                  <a:pt x="119" y="72"/>
                </a:cubicBezTo>
                <a:cubicBezTo>
                  <a:pt x="119" y="72"/>
                  <a:pt x="119" y="72"/>
                  <a:pt x="119" y="72"/>
                </a:cubicBezTo>
                <a:cubicBezTo>
                  <a:pt x="119" y="72"/>
                  <a:pt x="119" y="72"/>
                  <a:pt x="119" y="72"/>
                </a:cubicBezTo>
                <a:cubicBezTo>
                  <a:pt x="119" y="72"/>
                  <a:pt x="119" y="72"/>
                  <a:pt x="119" y="73"/>
                </a:cubicBezTo>
                <a:cubicBezTo>
                  <a:pt x="119" y="72"/>
                  <a:pt x="119" y="72"/>
                  <a:pt x="119" y="72"/>
                </a:cubicBezTo>
                <a:cubicBezTo>
                  <a:pt x="119" y="72"/>
                  <a:pt x="119" y="72"/>
                  <a:pt x="119" y="72"/>
                </a:cubicBezTo>
                <a:cubicBezTo>
                  <a:pt x="119" y="72"/>
                  <a:pt x="119" y="72"/>
                  <a:pt x="119" y="72"/>
                </a:cubicBezTo>
                <a:cubicBezTo>
                  <a:pt x="119" y="72"/>
                  <a:pt x="119" y="72"/>
                  <a:pt x="119" y="72"/>
                </a:cubicBezTo>
                <a:cubicBezTo>
                  <a:pt x="119" y="72"/>
                  <a:pt x="119" y="72"/>
                  <a:pt x="119" y="72"/>
                </a:cubicBezTo>
                <a:cubicBezTo>
                  <a:pt x="119" y="72"/>
                  <a:pt x="119" y="72"/>
                  <a:pt x="119" y="72"/>
                </a:cubicBezTo>
                <a:cubicBezTo>
                  <a:pt x="119" y="72"/>
                  <a:pt x="119" y="72"/>
                  <a:pt x="119" y="72"/>
                </a:cubicBezTo>
                <a:cubicBezTo>
                  <a:pt x="119" y="72"/>
                  <a:pt x="119" y="72"/>
                  <a:pt x="119" y="72"/>
                </a:cubicBezTo>
                <a:cubicBezTo>
                  <a:pt x="119" y="72"/>
                  <a:pt x="119" y="71"/>
                  <a:pt x="119" y="71"/>
                </a:cubicBezTo>
                <a:cubicBezTo>
                  <a:pt x="119" y="71"/>
                  <a:pt x="119" y="72"/>
                  <a:pt x="119" y="72"/>
                </a:cubicBezTo>
                <a:cubicBezTo>
                  <a:pt x="119" y="72"/>
                  <a:pt x="119" y="72"/>
                  <a:pt x="119" y="72"/>
                </a:cubicBezTo>
                <a:cubicBezTo>
                  <a:pt x="119" y="71"/>
                  <a:pt x="119" y="71"/>
                  <a:pt x="119" y="71"/>
                </a:cubicBezTo>
                <a:cubicBezTo>
                  <a:pt x="119" y="71"/>
                  <a:pt x="119" y="72"/>
                  <a:pt x="119" y="72"/>
                </a:cubicBezTo>
                <a:cubicBezTo>
                  <a:pt x="119" y="72"/>
                  <a:pt x="118" y="72"/>
                  <a:pt x="118" y="72"/>
                </a:cubicBezTo>
                <a:cubicBezTo>
                  <a:pt x="118" y="72"/>
                  <a:pt x="118" y="72"/>
                  <a:pt x="118" y="72"/>
                </a:cubicBezTo>
                <a:cubicBezTo>
                  <a:pt x="118" y="72"/>
                  <a:pt x="118" y="72"/>
                  <a:pt x="118" y="72"/>
                </a:cubicBezTo>
                <a:cubicBezTo>
                  <a:pt x="118" y="72"/>
                  <a:pt x="118" y="72"/>
                  <a:pt x="118" y="72"/>
                </a:cubicBezTo>
                <a:cubicBezTo>
                  <a:pt x="118" y="72"/>
                  <a:pt x="118" y="71"/>
                  <a:pt x="118" y="71"/>
                </a:cubicBezTo>
                <a:cubicBezTo>
                  <a:pt x="118" y="71"/>
                  <a:pt x="118" y="71"/>
                  <a:pt x="118" y="71"/>
                </a:cubicBezTo>
                <a:cubicBezTo>
                  <a:pt x="118" y="71"/>
                  <a:pt x="118" y="71"/>
                  <a:pt x="118" y="71"/>
                </a:cubicBezTo>
                <a:cubicBezTo>
                  <a:pt x="118" y="71"/>
                  <a:pt x="118" y="71"/>
                  <a:pt x="118" y="71"/>
                </a:cubicBezTo>
                <a:cubicBezTo>
                  <a:pt x="118" y="71"/>
                  <a:pt x="118" y="71"/>
                  <a:pt x="118" y="71"/>
                </a:cubicBezTo>
                <a:cubicBezTo>
                  <a:pt x="118" y="71"/>
                  <a:pt x="118" y="71"/>
                  <a:pt x="118" y="71"/>
                </a:cubicBezTo>
                <a:cubicBezTo>
                  <a:pt x="118" y="71"/>
                  <a:pt x="119" y="71"/>
                  <a:pt x="119" y="71"/>
                </a:cubicBezTo>
                <a:cubicBezTo>
                  <a:pt x="119" y="71"/>
                  <a:pt x="119" y="71"/>
                  <a:pt x="119" y="71"/>
                </a:cubicBezTo>
                <a:cubicBezTo>
                  <a:pt x="119" y="71"/>
                  <a:pt x="119" y="71"/>
                  <a:pt x="119" y="71"/>
                </a:cubicBezTo>
                <a:cubicBezTo>
                  <a:pt x="119" y="71"/>
                  <a:pt x="119" y="71"/>
                  <a:pt x="119" y="71"/>
                </a:cubicBezTo>
                <a:cubicBezTo>
                  <a:pt x="119" y="71"/>
                  <a:pt x="119" y="71"/>
                  <a:pt x="118" y="71"/>
                </a:cubicBezTo>
                <a:cubicBezTo>
                  <a:pt x="119" y="71"/>
                  <a:pt x="119" y="71"/>
                  <a:pt x="119" y="71"/>
                </a:cubicBezTo>
                <a:cubicBezTo>
                  <a:pt x="119" y="71"/>
                  <a:pt x="119" y="70"/>
                  <a:pt x="119" y="70"/>
                </a:cubicBezTo>
                <a:cubicBezTo>
                  <a:pt x="118" y="70"/>
                  <a:pt x="118" y="70"/>
                  <a:pt x="118" y="70"/>
                </a:cubicBezTo>
                <a:cubicBezTo>
                  <a:pt x="118" y="70"/>
                  <a:pt x="118" y="70"/>
                  <a:pt x="118" y="70"/>
                </a:cubicBezTo>
                <a:cubicBezTo>
                  <a:pt x="118" y="70"/>
                  <a:pt x="118" y="69"/>
                  <a:pt x="118" y="69"/>
                </a:cubicBezTo>
                <a:cubicBezTo>
                  <a:pt x="118" y="70"/>
                  <a:pt x="118" y="69"/>
                  <a:pt x="118" y="69"/>
                </a:cubicBezTo>
                <a:cubicBezTo>
                  <a:pt x="118" y="69"/>
                  <a:pt x="118" y="69"/>
                  <a:pt x="118" y="69"/>
                </a:cubicBezTo>
                <a:cubicBezTo>
                  <a:pt x="118" y="69"/>
                  <a:pt x="118" y="69"/>
                  <a:pt x="118" y="69"/>
                </a:cubicBezTo>
                <a:cubicBezTo>
                  <a:pt x="118" y="69"/>
                  <a:pt x="118" y="69"/>
                  <a:pt x="118" y="69"/>
                </a:cubicBezTo>
                <a:cubicBezTo>
                  <a:pt x="118" y="69"/>
                  <a:pt x="118" y="68"/>
                  <a:pt x="118" y="68"/>
                </a:cubicBezTo>
                <a:cubicBezTo>
                  <a:pt x="118" y="68"/>
                  <a:pt x="118" y="68"/>
                  <a:pt x="118" y="67"/>
                </a:cubicBezTo>
                <a:cubicBezTo>
                  <a:pt x="118" y="67"/>
                  <a:pt x="119" y="67"/>
                  <a:pt x="119" y="67"/>
                </a:cubicBezTo>
                <a:cubicBezTo>
                  <a:pt x="119" y="67"/>
                  <a:pt x="119" y="67"/>
                  <a:pt x="119" y="67"/>
                </a:cubicBezTo>
                <a:cubicBezTo>
                  <a:pt x="119" y="67"/>
                  <a:pt x="118" y="67"/>
                  <a:pt x="118" y="67"/>
                </a:cubicBezTo>
                <a:cubicBezTo>
                  <a:pt x="118" y="67"/>
                  <a:pt x="118" y="67"/>
                  <a:pt x="118" y="67"/>
                </a:cubicBezTo>
                <a:cubicBezTo>
                  <a:pt x="119" y="67"/>
                  <a:pt x="119" y="66"/>
                  <a:pt x="119" y="66"/>
                </a:cubicBezTo>
                <a:cubicBezTo>
                  <a:pt x="120" y="66"/>
                  <a:pt x="120" y="66"/>
                  <a:pt x="120" y="66"/>
                </a:cubicBezTo>
                <a:cubicBezTo>
                  <a:pt x="120" y="66"/>
                  <a:pt x="121" y="66"/>
                  <a:pt x="121" y="66"/>
                </a:cubicBezTo>
                <a:cubicBezTo>
                  <a:pt x="121" y="66"/>
                  <a:pt x="120" y="66"/>
                  <a:pt x="120" y="65"/>
                </a:cubicBezTo>
                <a:cubicBezTo>
                  <a:pt x="120" y="65"/>
                  <a:pt x="120" y="65"/>
                  <a:pt x="120" y="65"/>
                </a:cubicBezTo>
                <a:cubicBezTo>
                  <a:pt x="121" y="65"/>
                  <a:pt x="121" y="65"/>
                  <a:pt x="122" y="65"/>
                </a:cubicBezTo>
                <a:cubicBezTo>
                  <a:pt x="122" y="65"/>
                  <a:pt x="122" y="64"/>
                  <a:pt x="123" y="64"/>
                </a:cubicBezTo>
                <a:cubicBezTo>
                  <a:pt x="123" y="64"/>
                  <a:pt x="123" y="65"/>
                  <a:pt x="123" y="65"/>
                </a:cubicBezTo>
                <a:cubicBezTo>
                  <a:pt x="123" y="65"/>
                  <a:pt x="123" y="65"/>
                  <a:pt x="123" y="65"/>
                </a:cubicBezTo>
                <a:cubicBezTo>
                  <a:pt x="123" y="64"/>
                  <a:pt x="123" y="64"/>
                  <a:pt x="123" y="64"/>
                </a:cubicBezTo>
                <a:cubicBezTo>
                  <a:pt x="123" y="64"/>
                  <a:pt x="124" y="64"/>
                  <a:pt x="124" y="63"/>
                </a:cubicBezTo>
                <a:cubicBezTo>
                  <a:pt x="124" y="63"/>
                  <a:pt x="124" y="63"/>
                  <a:pt x="125" y="62"/>
                </a:cubicBezTo>
                <a:cubicBezTo>
                  <a:pt x="125" y="62"/>
                  <a:pt x="125" y="63"/>
                  <a:pt x="125" y="62"/>
                </a:cubicBezTo>
                <a:cubicBezTo>
                  <a:pt x="125" y="62"/>
                  <a:pt x="125" y="62"/>
                  <a:pt x="125" y="62"/>
                </a:cubicBezTo>
                <a:cubicBezTo>
                  <a:pt x="125" y="62"/>
                  <a:pt x="125" y="62"/>
                  <a:pt x="125" y="62"/>
                </a:cubicBezTo>
                <a:cubicBezTo>
                  <a:pt x="126" y="62"/>
                  <a:pt x="126" y="61"/>
                  <a:pt x="126" y="61"/>
                </a:cubicBezTo>
                <a:cubicBezTo>
                  <a:pt x="126" y="61"/>
                  <a:pt x="126" y="61"/>
                  <a:pt x="127" y="61"/>
                </a:cubicBezTo>
                <a:cubicBezTo>
                  <a:pt x="127" y="61"/>
                  <a:pt x="127" y="61"/>
                  <a:pt x="127" y="61"/>
                </a:cubicBezTo>
                <a:cubicBezTo>
                  <a:pt x="127" y="61"/>
                  <a:pt x="126" y="61"/>
                  <a:pt x="126" y="61"/>
                </a:cubicBezTo>
                <a:cubicBezTo>
                  <a:pt x="127" y="60"/>
                  <a:pt x="127" y="60"/>
                  <a:pt x="127" y="60"/>
                </a:cubicBezTo>
                <a:cubicBezTo>
                  <a:pt x="127" y="60"/>
                  <a:pt x="127" y="59"/>
                  <a:pt x="127" y="59"/>
                </a:cubicBezTo>
                <a:cubicBezTo>
                  <a:pt x="128" y="59"/>
                  <a:pt x="128" y="59"/>
                  <a:pt x="128" y="59"/>
                </a:cubicBezTo>
                <a:cubicBezTo>
                  <a:pt x="128" y="59"/>
                  <a:pt x="128" y="59"/>
                  <a:pt x="128" y="59"/>
                </a:cubicBezTo>
                <a:cubicBezTo>
                  <a:pt x="128" y="59"/>
                  <a:pt x="128" y="59"/>
                  <a:pt x="127" y="59"/>
                </a:cubicBezTo>
                <a:cubicBezTo>
                  <a:pt x="127" y="58"/>
                  <a:pt x="128" y="58"/>
                  <a:pt x="128" y="58"/>
                </a:cubicBezTo>
                <a:cubicBezTo>
                  <a:pt x="128" y="58"/>
                  <a:pt x="128" y="58"/>
                  <a:pt x="128" y="58"/>
                </a:cubicBezTo>
                <a:cubicBezTo>
                  <a:pt x="128" y="58"/>
                  <a:pt x="128" y="58"/>
                  <a:pt x="128" y="58"/>
                </a:cubicBezTo>
                <a:cubicBezTo>
                  <a:pt x="128" y="58"/>
                  <a:pt x="128" y="58"/>
                  <a:pt x="128" y="58"/>
                </a:cubicBezTo>
                <a:cubicBezTo>
                  <a:pt x="128" y="58"/>
                  <a:pt x="128" y="58"/>
                  <a:pt x="128" y="58"/>
                </a:cubicBezTo>
                <a:cubicBezTo>
                  <a:pt x="128" y="57"/>
                  <a:pt x="129" y="57"/>
                  <a:pt x="129" y="57"/>
                </a:cubicBezTo>
                <a:cubicBezTo>
                  <a:pt x="129" y="57"/>
                  <a:pt x="129" y="57"/>
                  <a:pt x="129" y="57"/>
                </a:cubicBezTo>
                <a:cubicBezTo>
                  <a:pt x="129" y="57"/>
                  <a:pt x="129" y="57"/>
                  <a:pt x="129" y="56"/>
                </a:cubicBezTo>
                <a:cubicBezTo>
                  <a:pt x="130" y="56"/>
                  <a:pt x="130" y="57"/>
                  <a:pt x="130" y="57"/>
                </a:cubicBezTo>
                <a:cubicBezTo>
                  <a:pt x="130" y="56"/>
                  <a:pt x="130" y="56"/>
                  <a:pt x="130" y="56"/>
                </a:cubicBezTo>
                <a:cubicBezTo>
                  <a:pt x="130" y="56"/>
                  <a:pt x="130" y="56"/>
                  <a:pt x="130" y="56"/>
                </a:cubicBezTo>
                <a:cubicBezTo>
                  <a:pt x="130" y="56"/>
                  <a:pt x="130" y="56"/>
                  <a:pt x="130" y="56"/>
                </a:cubicBezTo>
                <a:cubicBezTo>
                  <a:pt x="130" y="56"/>
                  <a:pt x="131" y="55"/>
                  <a:pt x="131" y="55"/>
                </a:cubicBezTo>
                <a:cubicBezTo>
                  <a:pt x="131" y="55"/>
                  <a:pt x="131" y="55"/>
                  <a:pt x="131" y="55"/>
                </a:cubicBezTo>
                <a:cubicBezTo>
                  <a:pt x="131" y="56"/>
                  <a:pt x="131" y="56"/>
                  <a:pt x="131" y="56"/>
                </a:cubicBezTo>
                <a:cubicBezTo>
                  <a:pt x="131" y="56"/>
                  <a:pt x="131" y="56"/>
                  <a:pt x="131" y="56"/>
                </a:cubicBezTo>
                <a:cubicBezTo>
                  <a:pt x="131" y="56"/>
                  <a:pt x="131" y="56"/>
                  <a:pt x="131" y="55"/>
                </a:cubicBezTo>
                <a:cubicBezTo>
                  <a:pt x="131" y="55"/>
                  <a:pt x="131" y="55"/>
                  <a:pt x="131" y="55"/>
                </a:cubicBezTo>
                <a:cubicBezTo>
                  <a:pt x="132" y="55"/>
                  <a:pt x="132" y="55"/>
                  <a:pt x="132" y="55"/>
                </a:cubicBezTo>
                <a:cubicBezTo>
                  <a:pt x="132" y="55"/>
                  <a:pt x="132" y="55"/>
                  <a:pt x="132" y="55"/>
                </a:cubicBezTo>
                <a:cubicBezTo>
                  <a:pt x="132" y="55"/>
                  <a:pt x="132" y="55"/>
                  <a:pt x="132" y="54"/>
                </a:cubicBezTo>
                <a:cubicBezTo>
                  <a:pt x="132" y="54"/>
                  <a:pt x="132" y="54"/>
                  <a:pt x="132" y="54"/>
                </a:cubicBezTo>
                <a:cubicBezTo>
                  <a:pt x="132" y="54"/>
                  <a:pt x="132" y="54"/>
                  <a:pt x="133" y="54"/>
                </a:cubicBezTo>
                <a:cubicBezTo>
                  <a:pt x="133" y="53"/>
                  <a:pt x="133" y="54"/>
                  <a:pt x="133" y="53"/>
                </a:cubicBezTo>
                <a:cubicBezTo>
                  <a:pt x="133" y="53"/>
                  <a:pt x="134" y="53"/>
                  <a:pt x="134" y="53"/>
                </a:cubicBezTo>
                <a:cubicBezTo>
                  <a:pt x="134" y="53"/>
                  <a:pt x="134" y="53"/>
                  <a:pt x="135" y="53"/>
                </a:cubicBezTo>
                <a:cubicBezTo>
                  <a:pt x="135" y="53"/>
                  <a:pt x="135" y="52"/>
                  <a:pt x="136" y="52"/>
                </a:cubicBezTo>
                <a:cubicBezTo>
                  <a:pt x="136" y="52"/>
                  <a:pt x="136" y="52"/>
                  <a:pt x="136" y="52"/>
                </a:cubicBezTo>
                <a:cubicBezTo>
                  <a:pt x="136" y="52"/>
                  <a:pt x="136" y="52"/>
                  <a:pt x="136" y="52"/>
                </a:cubicBezTo>
                <a:cubicBezTo>
                  <a:pt x="136" y="52"/>
                  <a:pt x="136" y="53"/>
                  <a:pt x="136" y="53"/>
                </a:cubicBezTo>
                <a:cubicBezTo>
                  <a:pt x="136" y="53"/>
                  <a:pt x="136" y="52"/>
                  <a:pt x="136" y="52"/>
                </a:cubicBezTo>
                <a:cubicBezTo>
                  <a:pt x="137" y="52"/>
                  <a:pt x="137" y="52"/>
                  <a:pt x="137" y="51"/>
                </a:cubicBezTo>
                <a:cubicBezTo>
                  <a:pt x="137" y="51"/>
                  <a:pt x="137" y="51"/>
                  <a:pt x="137" y="51"/>
                </a:cubicBezTo>
                <a:cubicBezTo>
                  <a:pt x="137" y="52"/>
                  <a:pt x="137" y="52"/>
                  <a:pt x="138" y="52"/>
                </a:cubicBezTo>
                <a:cubicBezTo>
                  <a:pt x="138" y="50"/>
                  <a:pt x="138" y="51"/>
                  <a:pt x="139" y="51"/>
                </a:cubicBezTo>
                <a:cubicBezTo>
                  <a:pt x="139" y="51"/>
                  <a:pt x="140" y="51"/>
                  <a:pt x="140" y="50"/>
                </a:cubicBezTo>
                <a:cubicBezTo>
                  <a:pt x="140" y="50"/>
                  <a:pt x="140" y="50"/>
                  <a:pt x="140" y="50"/>
                </a:cubicBezTo>
                <a:cubicBezTo>
                  <a:pt x="141" y="50"/>
                  <a:pt x="141" y="49"/>
                  <a:pt x="142" y="50"/>
                </a:cubicBezTo>
                <a:cubicBezTo>
                  <a:pt x="142" y="50"/>
                  <a:pt x="141" y="50"/>
                  <a:pt x="141" y="51"/>
                </a:cubicBezTo>
                <a:cubicBezTo>
                  <a:pt x="141" y="51"/>
                  <a:pt x="141" y="51"/>
                  <a:pt x="142" y="51"/>
                </a:cubicBezTo>
                <a:cubicBezTo>
                  <a:pt x="142" y="51"/>
                  <a:pt x="143" y="50"/>
                  <a:pt x="143" y="49"/>
                </a:cubicBezTo>
                <a:cubicBezTo>
                  <a:pt x="143" y="50"/>
                  <a:pt x="143" y="50"/>
                  <a:pt x="143" y="51"/>
                </a:cubicBezTo>
                <a:cubicBezTo>
                  <a:pt x="144" y="50"/>
                  <a:pt x="144" y="50"/>
                  <a:pt x="144" y="49"/>
                </a:cubicBezTo>
                <a:cubicBezTo>
                  <a:pt x="144" y="49"/>
                  <a:pt x="145" y="49"/>
                  <a:pt x="145" y="49"/>
                </a:cubicBezTo>
                <a:cubicBezTo>
                  <a:pt x="145" y="50"/>
                  <a:pt x="145" y="50"/>
                  <a:pt x="145" y="51"/>
                </a:cubicBezTo>
                <a:cubicBezTo>
                  <a:pt x="145" y="51"/>
                  <a:pt x="145" y="51"/>
                  <a:pt x="145" y="51"/>
                </a:cubicBezTo>
                <a:cubicBezTo>
                  <a:pt x="145" y="50"/>
                  <a:pt x="145" y="50"/>
                  <a:pt x="146" y="50"/>
                </a:cubicBezTo>
                <a:cubicBezTo>
                  <a:pt x="146" y="50"/>
                  <a:pt x="146" y="50"/>
                  <a:pt x="147" y="50"/>
                </a:cubicBezTo>
                <a:cubicBezTo>
                  <a:pt x="147" y="50"/>
                  <a:pt x="147" y="50"/>
                  <a:pt x="148" y="50"/>
                </a:cubicBezTo>
                <a:cubicBezTo>
                  <a:pt x="148" y="50"/>
                  <a:pt x="148" y="50"/>
                  <a:pt x="148" y="50"/>
                </a:cubicBezTo>
                <a:cubicBezTo>
                  <a:pt x="148" y="51"/>
                  <a:pt x="148" y="51"/>
                  <a:pt x="148" y="51"/>
                </a:cubicBezTo>
                <a:cubicBezTo>
                  <a:pt x="147" y="51"/>
                  <a:pt x="147" y="51"/>
                  <a:pt x="146" y="51"/>
                </a:cubicBezTo>
                <a:cubicBezTo>
                  <a:pt x="146" y="52"/>
                  <a:pt x="146" y="52"/>
                  <a:pt x="147" y="52"/>
                </a:cubicBezTo>
                <a:cubicBezTo>
                  <a:pt x="147" y="52"/>
                  <a:pt x="148" y="52"/>
                  <a:pt x="148" y="52"/>
                </a:cubicBezTo>
                <a:cubicBezTo>
                  <a:pt x="148" y="52"/>
                  <a:pt x="149" y="52"/>
                  <a:pt x="149" y="52"/>
                </a:cubicBezTo>
                <a:cubicBezTo>
                  <a:pt x="149" y="52"/>
                  <a:pt x="149" y="52"/>
                  <a:pt x="150" y="52"/>
                </a:cubicBezTo>
                <a:cubicBezTo>
                  <a:pt x="150" y="52"/>
                  <a:pt x="150" y="53"/>
                  <a:pt x="151" y="53"/>
                </a:cubicBezTo>
                <a:cubicBezTo>
                  <a:pt x="151" y="53"/>
                  <a:pt x="151" y="53"/>
                  <a:pt x="151" y="53"/>
                </a:cubicBezTo>
                <a:cubicBezTo>
                  <a:pt x="151" y="53"/>
                  <a:pt x="151" y="53"/>
                  <a:pt x="151" y="53"/>
                </a:cubicBezTo>
                <a:cubicBezTo>
                  <a:pt x="152" y="53"/>
                  <a:pt x="153" y="53"/>
                  <a:pt x="153" y="53"/>
                </a:cubicBezTo>
                <a:cubicBezTo>
                  <a:pt x="154" y="53"/>
                  <a:pt x="154" y="53"/>
                  <a:pt x="155" y="54"/>
                </a:cubicBezTo>
                <a:cubicBezTo>
                  <a:pt x="155" y="54"/>
                  <a:pt x="155" y="54"/>
                  <a:pt x="156" y="54"/>
                </a:cubicBezTo>
                <a:cubicBezTo>
                  <a:pt x="156" y="54"/>
                  <a:pt x="157" y="55"/>
                  <a:pt x="157" y="55"/>
                </a:cubicBezTo>
                <a:cubicBezTo>
                  <a:pt x="158" y="55"/>
                  <a:pt x="158" y="55"/>
                  <a:pt x="159" y="55"/>
                </a:cubicBezTo>
                <a:cubicBezTo>
                  <a:pt x="159" y="56"/>
                  <a:pt x="160" y="56"/>
                  <a:pt x="160" y="56"/>
                </a:cubicBezTo>
                <a:cubicBezTo>
                  <a:pt x="160" y="57"/>
                  <a:pt x="160" y="57"/>
                  <a:pt x="160" y="57"/>
                </a:cubicBezTo>
                <a:cubicBezTo>
                  <a:pt x="160" y="58"/>
                  <a:pt x="160" y="58"/>
                  <a:pt x="159" y="59"/>
                </a:cubicBezTo>
                <a:cubicBezTo>
                  <a:pt x="157" y="60"/>
                  <a:pt x="154" y="59"/>
                  <a:pt x="152" y="58"/>
                </a:cubicBezTo>
                <a:cubicBezTo>
                  <a:pt x="152" y="58"/>
                  <a:pt x="151" y="58"/>
                  <a:pt x="151" y="58"/>
                </a:cubicBezTo>
                <a:cubicBezTo>
                  <a:pt x="151" y="58"/>
                  <a:pt x="151" y="57"/>
                  <a:pt x="150" y="57"/>
                </a:cubicBezTo>
                <a:cubicBezTo>
                  <a:pt x="150" y="58"/>
                  <a:pt x="151" y="58"/>
                  <a:pt x="151" y="59"/>
                </a:cubicBezTo>
                <a:cubicBezTo>
                  <a:pt x="151" y="59"/>
                  <a:pt x="152" y="59"/>
                  <a:pt x="152" y="59"/>
                </a:cubicBezTo>
                <a:cubicBezTo>
                  <a:pt x="153" y="60"/>
                  <a:pt x="153" y="60"/>
                  <a:pt x="152" y="60"/>
                </a:cubicBezTo>
                <a:cubicBezTo>
                  <a:pt x="152" y="61"/>
                  <a:pt x="153" y="62"/>
                  <a:pt x="153" y="63"/>
                </a:cubicBezTo>
                <a:cubicBezTo>
                  <a:pt x="153" y="63"/>
                  <a:pt x="154" y="63"/>
                  <a:pt x="154" y="63"/>
                </a:cubicBezTo>
                <a:cubicBezTo>
                  <a:pt x="154" y="63"/>
                  <a:pt x="154" y="63"/>
                  <a:pt x="154" y="63"/>
                </a:cubicBezTo>
                <a:cubicBezTo>
                  <a:pt x="155" y="63"/>
                  <a:pt x="155" y="63"/>
                  <a:pt x="155" y="63"/>
                </a:cubicBezTo>
                <a:cubicBezTo>
                  <a:pt x="156" y="64"/>
                  <a:pt x="157" y="64"/>
                  <a:pt x="156" y="63"/>
                </a:cubicBezTo>
                <a:cubicBezTo>
                  <a:pt x="156" y="63"/>
                  <a:pt x="156" y="63"/>
                  <a:pt x="156" y="63"/>
                </a:cubicBezTo>
                <a:cubicBezTo>
                  <a:pt x="155" y="62"/>
                  <a:pt x="155" y="62"/>
                  <a:pt x="155" y="62"/>
                </a:cubicBezTo>
                <a:cubicBezTo>
                  <a:pt x="155" y="61"/>
                  <a:pt x="155" y="61"/>
                  <a:pt x="155" y="61"/>
                </a:cubicBezTo>
                <a:cubicBezTo>
                  <a:pt x="156" y="62"/>
                  <a:pt x="157" y="62"/>
                  <a:pt x="158" y="62"/>
                </a:cubicBezTo>
                <a:cubicBezTo>
                  <a:pt x="158" y="62"/>
                  <a:pt x="158" y="62"/>
                  <a:pt x="159" y="62"/>
                </a:cubicBezTo>
                <a:cubicBezTo>
                  <a:pt x="159" y="62"/>
                  <a:pt x="159" y="62"/>
                  <a:pt x="159" y="62"/>
                </a:cubicBezTo>
                <a:cubicBezTo>
                  <a:pt x="160" y="61"/>
                  <a:pt x="159" y="61"/>
                  <a:pt x="159" y="60"/>
                </a:cubicBezTo>
                <a:cubicBezTo>
                  <a:pt x="159" y="59"/>
                  <a:pt x="161" y="60"/>
                  <a:pt x="161" y="59"/>
                </a:cubicBezTo>
                <a:cubicBezTo>
                  <a:pt x="162" y="58"/>
                  <a:pt x="163" y="59"/>
                  <a:pt x="163" y="59"/>
                </a:cubicBezTo>
                <a:cubicBezTo>
                  <a:pt x="163" y="59"/>
                  <a:pt x="163" y="59"/>
                  <a:pt x="163" y="59"/>
                </a:cubicBezTo>
                <a:cubicBezTo>
                  <a:pt x="163" y="59"/>
                  <a:pt x="164" y="59"/>
                  <a:pt x="164" y="59"/>
                </a:cubicBezTo>
                <a:cubicBezTo>
                  <a:pt x="164" y="58"/>
                  <a:pt x="164" y="58"/>
                  <a:pt x="164" y="57"/>
                </a:cubicBezTo>
                <a:cubicBezTo>
                  <a:pt x="163" y="57"/>
                  <a:pt x="163" y="57"/>
                  <a:pt x="163" y="57"/>
                </a:cubicBezTo>
                <a:cubicBezTo>
                  <a:pt x="163" y="57"/>
                  <a:pt x="163" y="57"/>
                  <a:pt x="163" y="57"/>
                </a:cubicBezTo>
                <a:cubicBezTo>
                  <a:pt x="163" y="56"/>
                  <a:pt x="164" y="56"/>
                  <a:pt x="164" y="56"/>
                </a:cubicBezTo>
                <a:cubicBezTo>
                  <a:pt x="164" y="55"/>
                  <a:pt x="163" y="55"/>
                  <a:pt x="163" y="54"/>
                </a:cubicBezTo>
                <a:cubicBezTo>
                  <a:pt x="164" y="54"/>
                  <a:pt x="164" y="55"/>
                  <a:pt x="164" y="55"/>
                </a:cubicBezTo>
                <a:cubicBezTo>
                  <a:pt x="164" y="55"/>
                  <a:pt x="165" y="55"/>
                  <a:pt x="165" y="54"/>
                </a:cubicBezTo>
                <a:cubicBezTo>
                  <a:pt x="166" y="55"/>
                  <a:pt x="166" y="56"/>
                  <a:pt x="166" y="56"/>
                </a:cubicBezTo>
                <a:cubicBezTo>
                  <a:pt x="166" y="56"/>
                  <a:pt x="165" y="56"/>
                  <a:pt x="164" y="57"/>
                </a:cubicBezTo>
                <a:cubicBezTo>
                  <a:pt x="165" y="57"/>
                  <a:pt x="166" y="58"/>
                  <a:pt x="167" y="58"/>
                </a:cubicBezTo>
                <a:cubicBezTo>
                  <a:pt x="167" y="58"/>
                  <a:pt x="167" y="58"/>
                  <a:pt x="168" y="58"/>
                </a:cubicBezTo>
                <a:cubicBezTo>
                  <a:pt x="168" y="57"/>
                  <a:pt x="168" y="57"/>
                  <a:pt x="168" y="56"/>
                </a:cubicBezTo>
                <a:cubicBezTo>
                  <a:pt x="168" y="56"/>
                  <a:pt x="169" y="56"/>
                  <a:pt x="169" y="56"/>
                </a:cubicBezTo>
                <a:cubicBezTo>
                  <a:pt x="170" y="56"/>
                  <a:pt x="171" y="55"/>
                  <a:pt x="171" y="55"/>
                </a:cubicBezTo>
                <a:cubicBezTo>
                  <a:pt x="172" y="55"/>
                  <a:pt x="173" y="55"/>
                  <a:pt x="173" y="54"/>
                </a:cubicBezTo>
                <a:cubicBezTo>
                  <a:pt x="173" y="54"/>
                  <a:pt x="173" y="55"/>
                  <a:pt x="173" y="55"/>
                </a:cubicBezTo>
                <a:cubicBezTo>
                  <a:pt x="173" y="55"/>
                  <a:pt x="173" y="55"/>
                  <a:pt x="173" y="55"/>
                </a:cubicBezTo>
                <a:cubicBezTo>
                  <a:pt x="174" y="55"/>
                  <a:pt x="173" y="54"/>
                  <a:pt x="175" y="54"/>
                </a:cubicBezTo>
                <a:cubicBezTo>
                  <a:pt x="175" y="54"/>
                  <a:pt x="175" y="54"/>
                  <a:pt x="175" y="55"/>
                </a:cubicBezTo>
                <a:cubicBezTo>
                  <a:pt x="175" y="55"/>
                  <a:pt x="175" y="55"/>
                  <a:pt x="174" y="55"/>
                </a:cubicBezTo>
                <a:cubicBezTo>
                  <a:pt x="174" y="55"/>
                  <a:pt x="174" y="55"/>
                  <a:pt x="174" y="55"/>
                </a:cubicBezTo>
                <a:cubicBezTo>
                  <a:pt x="175" y="55"/>
                  <a:pt x="175" y="55"/>
                  <a:pt x="176" y="55"/>
                </a:cubicBezTo>
                <a:cubicBezTo>
                  <a:pt x="176" y="55"/>
                  <a:pt x="176" y="55"/>
                  <a:pt x="176" y="55"/>
                </a:cubicBezTo>
                <a:cubicBezTo>
                  <a:pt x="176" y="55"/>
                  <a:pt x="176" y="55"/>
                  <a:pt x="177" y="54"/>
                </a:cubicBezTo>
                <a:cubicBezTo>
                  <a:pt x="177" y="54"/>
                  <a:pt x="178" y="54"/>
                  <a:pt x="178" y="54"/>
                </a:cubicBezTo>
                <a:cubicBezTo>
                  <a:pt x="178" y="54"/>
                  <a:pt x="179" y="55"/>
                  <a:pt x="179" y="54"/>
                </a:cubicBezTo>
                <a:cubicBezTo>
                  <a:pt x="179" y="54"/>
                  <a:pt x="179" y="54"/>
                  <a:pt x="180" y="54"/>
                </a:cubicBezTo>
                <a:cubicBezTo>
                  <a:pt x="180" y="54"/>
                  <a:pt x="181" y="54"/>
                  <a:pt x="181" y="54"/>
                </a:cubicBezTo>
                <a:cubicBezTo>
                  <a:pt x="181" y="54"/>
                  <a:pt x="181" y="54"/>
                  <a:pt x="181" y="54"/>
                </a:cubicBezTo>
                <a:cubicBezTo>
                  <a:pt x="181" y="55"/>
                  <a:pt x="181" y="55"/>
                  <a:pt x="182" y="55"/>
                </a:cubicBezTo>
                <a:cubicBezTo>
                  <a:pt x="182" y="55"/>
                  <a:pt x="182" y="54"/>
                  <a:pt x="182" y="54"/>
                </a:cubicBezTo>
                <a:cubicBezTo>
                  <a:pt x="183" y="54"/>
                  <a:pt x="183" y="54"/>
                  <a:pt x="183" y="53"/>
                </a:cubicBezTo>
                <a:cubicBezTo>
                  <a:pt x="183" y="53"/>
                  <a:pt x="183" y="53"/>
                  <a:pt x="183" y="52"/>
                </a:cubicBezTo>
                <a:cubicBezTo>
                  <a:pt x="183" y="52"/>
                  <a:pt x="183" y="52"/>
                  <a:pt x="183" y="52"/>
                </a:cubicBezTo>
                <a:cubicBezTo>
                  <a:pt x="183" y="52"/>
                  <a:pt x="183" y="52"/>
                  <a:pt x="183" y="52"/>
                </a:cubicBezTo>
                <a:cubicBezTo>
                  <a:pt x="184" y="52"/>
                  <a:pt x="185" y="52"/>
                  <a:pt x="186" y="52"/>
                </a:cubicBezTo>
                <a:cubicBezTo>
                  <a:pt x="188" y="53"/>
                  <a:pt x="190" y="54"/>
                  <a:pt x="192" y="55"/>
                </a:cubicBezTo>
                <a:cubicBezTo>
                  <a:pt x="192" y="55"/>
                  <a:pt x="192" y="55"/>
                  <a:pt x="192" y="55"/>
                </a:cubicBezTo>
                <a:cubicBezTo>
                  <a:pt x="192" y="55"/>
                  <a:pt x="193" y="54"/>
                  <a:pt x="193" y="54"/>
                </a:cubicBezTo>
                <a:cubicBezTo>
                  <a:pt x="192" y="54"/>
                  <a:pt x="192" y="54"/>
                  <a:pt x="192" y="53"/>
                </a:cubicBezTo>
                <a:cubicBezTo>
                  <a:pt x="191" y="53"/>
                  <a:pt x="192" y="53"/>
                  <a:pt x="192" y="52"/>
                </a:cubicBezTo>
                <a:cubicBezTo>
                  <a:pt x="191" y="52"/>
                  <a:pt x="190" y="52"/>
                  <a:pt x="190" y="52"/>
                </a:cubicBezTo>
                <a:cubicBezTo>
                  <a:pt x="190" y="51"/>
                  <a:pt x="191" y="51"/>
                  <a:pt x="191" y="50"/>
                </a:cubicBezTo>
                <a:cubicBezTo>
                  <a:pt x="190" y="50"/>
                  <a:pt x="190" y="50"/>
                  <a:pt x="190" y="50"/>
                </a:cubicBezTo>
                <a:cubicBezTo>
                  <a:pt x="190" y="49"/>
                  <a:pt x="191" y="48"/>
                  <a:pt x="192" y="48"/>
                </a:cubicBezTo>
                <a:cubicBezTo>
                  <a:pt x="192" y="47"/>
                  <a:pt x="192" y="47"/>
                  <a:pt x="192" y="47"/>
                </a:cubicBezTo>
                <a:cubicBezTo>
                  <a:pt x="192" y="47"/>
                  <a:pt x="192" y="47"/>
                  <a:pt x="192" y="46"/>
                </a:cubicBezTo>
                <a:cubicBezTo>
                  <a:pt x="189" y="44"/>
                  <a:pt x="186" y="42"/>
                  <a:pt x="183" y="40"/>
                </a:cubicBezTo>
                <a:cubicBezTo>
                  <a:pt x="183" y="40"/>
                  <a:pt x="183" y="40"/>
                  <a:pt x="183" y="40"/>
                </a:cubicBezTo>
                <a:cubicBezTo>
                  <a:pt x="183" y="40"/>
                  <a:pt x="183" y="40"/>
                  <a:pt x="183" y="40"/>
                </a:cubicBezTo>
                <a:cubicBezTo>
                  <a:pt x="183" y="40"/>
                  <a:pt x="183" y="41"/>
                  <a:pt x="183" y="41"/>
                </a:cubicBezTo>
                <a:cubicBezTo>
                  <a:pt x="182" y="41"/>
                  <a:pt x="182" y="41"/>
                  <a:pt x="182" y="41"/>
                </a:cubicBezTo>
                <a:cubicBezTo>
                  <a:pt x="182" y="41"/>
                  <a:pt x="181" y="41"/>
                  <a:pt x="181" y="41"/>
                </a:cubicBezTo>
                <a:cubicBezTo>
                  <a:pt x="181" y="41"/>
                  <a:pt x="181" y="41"/>
                  <a:pt x="181" y="41"/>
                </a:cubicBezTo>
                <a:cubicBezTo>
                  <a:pt x="181" y="41"/>
                  <a:pt x="180" y="41"/>
                  <a:pt x="181" y="41"/>
                </a:cubicBezTo>
                <a:cubicBezTo>
                  <a:pt x="181" y="41"/>
                  <a:pt x="181" y="42"/>
                  <a:pt x="181" y="42"/>
                </a:cubicBezTo>
                <a:cubicBezTo>
                  <a:pt x="181" y="42"/>
                  <a:pt x="181" y="42"/>
                  <a:pt x="181" y="42"/>
                </a:cubicBezTo>
                <a:cubicBezTo>
                  <a:pt x="181" y="42"/>
                  <a:pt x="180" y="42"/>
                  <a:pt x="180" y="42"/>
                </a:cubicBezTo>
                <a:cubicBezTo>
                  <a:pt x="180" y="42"/>
                  <a:pt x="180" y="42"/>
                  <a:pt x="179" y="42"/>
                </a:cubicBezTo>
                <a:cubicBezTo>
                  <a:pt x="179" y="42"/>
                  <a:pt x="179" y="42"/>
                  <a:pt x="179" y="42"/>
                </a:cubicBezTo>
                <a:cubicBezTo>
                  <a:pt x="179" y="42"/>
                  <a:pt x="179" y="42"/>
                  <a:pt x="179" y="43"/>
                </a:cubicBezTo>
                <a:cubicBezTo>
                  <a:pt x="179" y="43"/>
                  <a:pt x="179" y="43"/>
                  <a:pt x="180" y="43"/>
                </a:cubicBezTo>
                <a:cubicBezTo>
                  <a:pt x="180" y="43"/>
                  <a:pt x="180" y="43"/>
                  <a:pt x="180" y="43"/>
                </a:cubicBezTo>
                <a:cubicBezTo>
                  <a:pt x="179" y="43"/>
                  <a:pt x="179" y="44"/>
                  <a:pt x="179" y="44"/>
                </a:cubicBezTo>
                <a:cubicBezTo>
                  <a:pt x="178" y="44"/>
                  <a:pt x="178" y="44"/>
                  <a:pt x="177" y="44"/>
                </a:cubicBezTo>
                <a:cubicBezTo>
                  <a:pt x="176" y="43"/>
                  <a:pt x="176" y="44"/>
                  <a:pt x="175" y="43"/>
                </a:cubicBezTo>
                <a:cubicBezTo>
                  <a:pt x="175" y="43"/>
                  <a:pt x="175" y="43"/>
                  <a:pt x="175" y="43"/>
                </a:cubicBezTo>
                <a:cubicBezTo>
                  <a:pt x="176" y="43"/>
                  <a:pt x="176" y="42"/>
                  <a:pt x="177" y="42"/>
                </a:cubicBezTo>
                <a:cubicBezTo>
                  <a:pt x="177" y="42"/>
                  <a:pt x="177" y="42"/>
                  <a:pt x="177" y="42"/>
                </a:cubicBezTo>
                <a:cubicBezTo>
                  <a:pt x="177" y="42"/>
                  <a:pt x="177" y="42"/>
                  <a:pt x="177" y="42"/>
                </a:cubicBezTo>
                <a:cubicBezTo>
                  <a:pt x="177" y="42"/>
                  <a:pt x="177" y="42"/>
                  <a:pt x="177" y="42"/>
                </a:cubicBezTo>
                <a:cubicBezTo>
                  <a:pt x="177" y="41"/>
                  <a:pt x="178" y="41"/>
                  <a:pt x="178" y="41"/>
                </a:cubicBezTo>
                <a:cubicBezTo>
                  <a:pt x="178" y="41"/>
                  <a:pt x="178" y="41"/>
                  <a:pt x="178" y="41"/>
                </a:cubicBezTo>
                <a:cubicBezTo>
                  <a:pt x="178" y="40"/>
                  <a:pt x="178" y="40"/>
                  <a:pt x="178" y="40"/>
                </a:cubicBezTo>
                <a:cubicBezTo>
                  <a:pt x="178" y="40"/>
                  <a:pt x="179" y="40"/>
                  <a:pt x="179" y="39"/>
                </a:cubicBezTo>
                <a:cubicBezTo>
                  <a:pt x="179" y="39"/>
                  <a:pt x="179" y="40"/>
                  <a:pt x="179" y="40"/>
                </a:cubicBezTo>
                <a:cubicBezTo>
                  <a:pt x="180" y="39"/>
                  <a:pt x="180" y="39"/>
                  <a:pt x="181" y="38"/>
                </a:cubicBezTo>
                <a:cubicBezTo>
                  <a:pt x="165" y="29"/>
                  <a:pt x="147" y="24"/>
                  <a:pt x="128" y="24"/>
                </a:cubicBezTo>
                <a:cubicBezTo>
                  <a:pt x="112" y="24"/>
                  <a:pt x="97" y="28"/>
                  <a:pt x="83" y="34"/>
                </a:cubicBezTo>
                <a:moveTo>
                  <a:pt x="84" y="39"/>
                </a:moveTo>
                <a:cubicBezTo>
                  <a:pt x="84" y="39"/>
                  <a:pt x="84" y="39"/>
                  <a:pt x="84" y="39"/>
                </a:cubicBezTo>
                <a:cubicBezTo>
                  <a:pt x="84" y="39"/>
                  <a:pt x="84" y="39"/>
                  <a:pt x="84" y="39"/>
                </a:cubicBezTo>
                <a:cubicBezTo>
                  <a:pt x="84" y="39"/>
                  <a:pt x="84" y="39"/>
                  <a:pt x="84" y="39"/>
                </a:cubicBezTo>
                <a:cubicBezTo>
                  <a:pt x="84" y="39"/>
                  <a:pt x="84" y="39"/>
                  <a:pt x="84" y="39"/>
                </a:cubicBezTo>
                <a:moveTo>
                  <a:pt x="174" y="99"/>
                </a:moveTo>
                <a:cubicBezTo>
                  <a:pt x="174" y="99"/>
                  <a:pt x="174" y="99"/>
                  <a:pt x="173" y="99"/>
                </a:cubicBezTo>
                <a:cubicBezTo>
                  <a:pt x="173" y="99"/>
                  <a:pt x="173" y="98"/>
                  <a:pt x="173" y="98"/>
                </a:cubicBezTo>
                <a:cubicBezTo>
                  <a:pt x="174" y="98"/>
                  <a:pt x="174" y="98"/>
                  <a:pt x="174" y="97"/>
                </a:cubicBezTo>
                <a:cubicBezTo>
                  <a:pt x="174" y="97"/>
                  <a:pt x="173" y="97"/>
                  <a:pt x="173" y="97"/>
                </a:cubicBezTo>
                <a:cubicBezTo>
                  <a:pt x="173" y="97"/>
                  <a:pt x="173" y="97"/>
                  <a:pt x="172" y="97"/>
                </a:cubicBezTo>
                <a:cubicBezTo>
                  <a:pt x="172" y="97"/>
                  <a:pt x="172" y="97"/>
                  <a:pt x="172" y="97"/>
                </a:cubicBezTo>
                <a:cubicBezTo>
                  <a:pt x="172" y="96"/>
                  <a:pt x="172" y="96"/>
                  <a:pt x="172" y="95"/>
                </a:cubicBezTo>
                <a:cubicBezTo>
                  <a:pt x="171" y="95"/>
                  <a:pt x="171" y="95"/>
                  <a:pt x="171" y="95"/>
                </a:cubicBezTo>
                <a:cubicBezTo>
                  <a:pt x="171" y="95"/>
                  <a:pt x="171" y="95"/>
                  <a:pt x="171" y="95"/>
                </a:cubicBezTo>
                <a:cubicBezTo>
                  <a:pt x="171" y="95"/>
                  <a:pt x="171" y="95"/>
                  <a:pt x="171" y="95"/>
                </a:cubicBezTo>
                <a:cubicBezTo>
                  <a:pt x="171" y="95"/>
                  <a:pt x="172" y="95"/>
                  <a:pt x="172" y="95"/>
                </a:cubicBezTo>
                <a:cubicBezTo>
                  <a:pt x="172" y="95"/>
                  <a:pt x="172" y="95"/>
                  <a:pt x="172" y="95"/>
                </a:cubicBezTo>
                <a:cubicBezTo>
                  <a:pt x="172" y="95"/>
                  <a:pt x="172" y="94"/>
                  <a:pt x="172" y="94"/>
                </a:cubicBezTo>
                <a:cubicBezTo>
                  <a:pt x="172" y="94"/>
                  <a:pt x="172" y="94"/>
                  <a:pt x="172" y="94"/>
                </a:cubicBezTo>
                <a:cubicBezTo>
                  <a:pt x="172" y="94"/>
                  <a:pt x="172" y="94"/>
                  <a:pt x="172" y="94"/>
                </a:cubicBezTo>
                <a:cubicBezTo>
                  <a:pt x="172" y="94"/>
                  <a:pt x="172" y="93"/>
                  <a:pt x="173" y="93"/>
                </a:cubicBezTo>
                <a:cubicBezTo>
                  <a:pt x="173" y="93"/>
                  <a:pt x="174" y="94"/>
                  <a:pt x="174" y="94"/>
                </a:cubicBezTo>
                <a:cubicBezTo>
                  <a:pt x="174" y="94"/>
                  <a:pt x="174" y="94"/>
                  <a:pt x="174" y="94"/>
                </a:cubicBezTo>
                <a:cubicBezTo>
                  <a:pt x="174" y="93"/>
                  <a:pt x="174" y="93"/>
                  <a:pt x="174" y="93"/>
                </a:cubicBezTo>
                <a:cubicBezTo>
                  <a:pt x="174" y="93"/>
                  <a:pt x="174" y="92"/>
                  <a:pt x="174" y="92"/>
                </a:cubicBezTo>
                <a:cubicBezTo>
                  <a:pt x="174" y="92"/>
                  <a:pt x="174" y="92"/>
                  <a:pt x="174" y="92"/>
                </a:cubicBezTo>
                <a:cubicBezTo>
                  <a:pt x="174" y="92"/>
                  <a:pt x="174" y="91"/>
                  <a:pt x="174" y="91"/>
                </a:cubicBezTo>
                <a:cubicBezTo>
                  <a:pt x="174" y="91"/>
                  <a:pt x="174" y="91"/>
                  <a:pt x="173" y="91"/>
                </a:cubicBezTo>
                <a:cubicBezTo>
                  <a:pt x="173" y="91"/>
                  <a:pt x="173" y="91"/>
                  <a:pt x="173" y="91"/>
                </a:cubicBezTo>
                <a:cubicBezTo>
                  <a:pt x="173" y="91"/>
                  <a:pt x="172" y="91"/>
                  <a:pt x="172" y="91"/>
                </a:cubicBezTo>
                <a:cubicBezTo>
                  <a:pt x="171" y="91"/>
                  <a:pt x="171" y="92"/>
                  <a:pt x="170" y="92"/>
                </a:cubicBezTo>
                <a:cubicBezTo>
                  <a:pt x="170" y="92"/>
                  <a:pt x="170" y="92"/>
                  <a:pt x="170" y="92"/>
                </a:cubicBezTo>
                <a:cubicBezTo>
                  <a:pt x="170" y="92"/>
                  <a:pt x="169" y="92"/>
                  <a:pt x="169" y="92"/>
                </a:cubicBezTo>
                <a:cubicBezTo>
                  <a:pt x="169" y="93"/>
                  <a:pt x="169" y="93"/>
                  <a:pt x="169" y="93"/>
                </a:cubicBezTo>
                <a:cubicBezTo>
                  <a:pt x="169" y="93"/>
                  <a:pt x="169" y="93"/>
                  <a:pt x="169" y="93"/>
                </a:cubicBezTo>
                <a:cubicBezTo>
                  <a:pt x="169" y="93"/>
                  <a:pt x="168" y="93"/>
                  <a:pt x="168" y="93"/>
                </a:cubicBezTo>
                <a:cubicBezTo>
                  <a:pt x="168" y="93"/>
                  <a:pt x="168" y="93"/>
                  <a:pt x="168" y="93"/>
                </a:cubicBezTo>
                <a:cubicBezTo>
                  <a:pt x="168" y="93"/>
                  <a:pt x="167" y="94"/>
                  <a:pt x="167" y="94"/>
                </a:cubicBezTo>
                <a:cubicBezTo>
                  <a:pt x="167" y="94"/>
                  <a:pt x="167" y="94"/>
                  <a:pt x="167" y="95"/>
                </a:cubicBezTo>
                <a:cubicBezTo>
                  <a:pt x="167" y="95"/>
                  <a:pt x="167" y="95"/>
                  <a:pt x="167" y="95"/>
                </a:cubicBezTo>
                <a:cubicBezTo>
                  <a:pt x="167" y="95"/>
                  <a:pt x="167" y="95"/>
                  <a:pt x="167" y="95"/>
                </a:cubicBezTo>
                <a:cubicBezTo>
                  <a:pt x="167" y="95"/>
                  <a:pt x="168" y="96"/>
                  <a:pt x="168" y="96"/>
                </a:cubicBezTo>
                <a:cubicBezTo>
                  <a:pt x="168" y="96"/>
                  <a:pt x="168" y="96"/>
                  <a:pt x="168" y="96"/>
                </a:cubicBezTo>
                <a:cubicBezTo>
                  <a:pt x="168" y="96"/>
                  <a:pt x="168" y="96"/>
                  <a:pt x="168" y="96"/>
                </a:cubicBezTo>
                <a:cubicBezTo>
                  <a:pt x="168" y="96"/>
                  <a:pt x="168" y="96"/>
                  <a:pt x="168" y="96"/>
                </a:cubicBezTo>
                <a:cubicBezTo>
                  <a:pt x="168" y="96"/>
                  <a:pt x="168" y="96"/>
                  <a:pt x="168" y="96"/>
                </a:cubicBezTo>
                <a:cubicBezTo>
                  <a:pt x="168" y="96"/>
                  <a:pt x="167" y="97"/>
                  <a:pt x="168" y="97"/>
                </a:cubicBezTo>
                <a:cubicBezTo>
                  <a:pt x="168" y="97"/>
                  <a:pt x="168" y="97"/>
                  <a:pt x="168" y="97"/>
                </a:cubicBezTo>
                <a:cubicBezTo>
                  <a:pt x="168" y="97"/>
                  <a:pt x="168" y="97"/>
                  <a:pt x="168" y="97"/>
                </a:cubicBezTo>
                <a:cubicBezTo>
                  <a:pt x="168" y="98"/>
                  <a:pt x="168" y="98"/>
                  <a:pt x="169" y="98"/>
                </a:cubicBezTo>
                <a:cubicBezTo>
                  <a:pt x="169" y="98"/>
                  <a:pt x="169" y="98"/>
                  <a:pt x="169" y="98"/>
                </a:cubicBezTo>
                <a:cubicBezTo>
                  <a:pt x="169" y="99"/>
                  <a:pt x="169" y="99"/>
                  <a:pt x="169" y="99"/>
                </a:cubicBezTo>
                <a:cubicBezTo>
                  <a:pt x="170" y="99"/>
                  <a:pt x="170" y="99"/>
                  <a:pt x="170" y="100"/>
                </a:cubicBezTo>
                <a:cubicBezTo>
                  <a:pt x="170" y="100"/>
                  <a:pt x="170" y="100"/>
                  <a:pt x="170" y="100"/>
                </a:cubicBezTo>
                <a:cubicBezTo>
                  <a:pt x="170" y="100"/>
                  <a:pt x="171" y="100"/>
                  <a:pt x="171" y="101"/>
                </a:cubicBezTo>
                <a:cubicBezTo>
                  <a:pt x="171" y="101"/>
                  <a:pt x="171" y="101"/>
                  <a:pt x="171" y="101"/>
                </a:cubicBezTo>
                <a:cubicBezTo>
                  <a:pt x="171" y="101"/>
                  <a:pt x="171" y="101"/>
                  <a:pt x="171" y="101"/>
                </a:cubicBezTo>
                <a:cubicBezTo>
                  <a:pt x="170" y="100"/>
                  <a:pt x="170" y="101"/>
                  <a:pt x="170" y="102"/>
                </a:cubicBezTo>
                <a:cubicBezTo>
                  <a:pt x="170" y="102"/>
                  <a:pt x="170" y="102"/>
                  <a:pt x="170" y="102"/>
                </a:cubicBezTo>
                <a:cubicBezTo>
                  <a:pt x="170" y="102"/>
                  <a:pt x="170" y="102"/>
                  <a:pt x="170" y="102"/>
                </a:cubicBezTo>
                <a:cubicBezTo>
                  <a:pt x="170" y="102"/>
                  <a:pt x="170" y="102"/>
                  <a:pt x="170" y="102"/>
                </a:cubicBezTo>
                <a:cubicBezTo>
                  <a:pt x="170" y="102"/>
                  <a:pt x="170" y="102"/>
                  <a:pt x="169" y="102"/>
                </a:cubicBezTo>
                <a:cubicBezTo>
                  <a:pt x="169" y="102"/>
                  <a:pt x="169" y="102"/>
                  <a:pt x="169" y="102"/>
                </a:cubicBezTo>
                <a:cubicBezTo>
                  <a:pt x="169" y="103"/>
                  <a:pt x="169" y="104"/>
                  <a:pt x="169" y="105"/>
                </a:cubicBezTo>
                <a:cubicBezTo>
                  <a:pt x="170" y="105"/>
                  <a:pt x="170" y="105"/>
                  <a:pt x="171" y="105"/>
                </a:cubicBezTo>
                <a:cubicBezTo>
                  <a:pt x="171" y="106"/>
                  <a:pt x="173" y="106"/>
                  <a:pt x="174" y="106"/>
                </a:cubicBezTo>
                <a:cubicBezTo>
                  <a:pt x="174" y="106"/>
                  <a:pt x="175" y="106"/>
                  <a:pt x="175" y="106"/>
                </a:cubicBezTo>
                <a:cubicBezTo>
                  <a:pt x="175" y="105"/>
                  <a:pt x="175" y="104"/>
                  <a:pt x="175" y="104"/>
                </a:cubicBezTo>
                <a:cubicBezTo>
                  <a:pt x="175" y="104"/>
                  <a:pt x="175" y="104"/>
                  <a:pt x="175" y="103"/>
                </a:cubicBezTo>
                <a:cubicBezTo>
                  <a:pt x="175" y="103"/>
                  <a:pt x="175" y="103"/>
                  <a:pt x="175" y="103"/>
                </a:cubicBezTo>
                <a:cubicBezTo>
                  <a:pt x="175" y="102"/>
                  <a:pt x="175" y="102"/>
                  <a:pt x="175" y="102"/>
                </a:cubicBezTo>
                <a:cubicBezTo>
                  <a:pt x="175" y="102"/>
                  <a:pt x="174" y="102"/>
                  <a:pt x="174" y="102"/>
                </a:cubicBezTo>
                <a:cubicBezTo>
                  <a:pt x="174" y="102"/>
                  <a:pt x="174" y="102"/>
                  <a:pt x="174" y="102"/>
                </a:cubicBezTo>
                <a:cubicBezTo>
                  <a:pt x="174" y="102"/>
                  <a:pt x="174" y="102"/>
                  <a:pt x="174" y="102"/>
                </a:cubicBezTo>
                <a:cubicBezTo>
                  <a:pt x="175" y="102"/>
                  <a:pt x="175" y="102"/>
                  <a:pt x="175" y="102"/>
                </a:cubicBezTo>
                <a:cubicBezTo>
                  <a:pt x="175" y="102"/>
                  <a:pt x="175" y="102"/>
                  <a:pt x="175" y="102"/>
                </a:cubicBezTo>
                <a:cubicBezTo>
                  <a:pt x="175" y="102"/>
                  <a:pt x="175" y="102"/>
                  <a:pt x="175" y="102"/>
                </a:cubicBezTo>
                <a:cubicBezTo>
                  <a:pt x="175" y="101"/>
                  <a:pt x="175" y="101"/>
                  <a:pt x="175" y="101"/>
                </a:cubicBezTo>
                <a:cubicBezTo>
                  <a:pt x="175" y="101"/>
                  <a:pt x="175" y="101"/>
                  <a:pt x="175" y="101"/>
                </a:cubicBezTo>
                <a:cubicBezTo>
                  <a:pt x="174" y="101"/>
                  <a:pt x="174" y="101"/>
                  <a:pt x="174" y="101"/>
                </a:cubicBezTo>
                <a:cubicBezTo>
                  <a:pt x="174" y="101"/>
                  <a:pt x="174" y="100"/>
                  <a:pt x="174" y="100"/>
                </a:cubicBezTo>
                <a:cubicBezTo>
                  <a:pt x="174" y="100"/>
                  <a:pt x="174" y="100"/>
                  <a:pt x="174" y="100"/>
                </a:cubicBezTo>
                <a:cubicBezTo>
                  <a:pt x="174" y="100"/>
                  <a:pt x="175" y="100"/>
                  <a:pt x="175" y="100"/>
                </a:cubicBezTo>
                <a:cubicBezTo>
                  <a:pt x="175" y="100"/>
                  <a:pt x="175" y="100"/>
                  <a:pt x="175" y="100"/>
                </a:cubicBezTo>
                <a:cubicBezTo>
                  <a:pt x="175" y="100"/>
                  <a:pt x="175" y="100"/>
                  <a:pt x="175" y="100"/>
                </a:cubicBezTo>
                <a:cubicBezTo>
                  <a:pt x="175" y="100"/>
                  <a:pt x="175" y="100"/>
                  <a:pt x="175" y="100"/>
                </a:cubicBezTo>
                <a:cubicBezTo>
                  <a:pt x="175" y="100"/>
                  <a:pt x="175" y="100"/>
                  <a:pt x="175" y="100"/>
                </a:cubicBezTo>
                <a:cubicBezTo>
                  <a:pt x="175" y="100"/>
                  <a:pt x="175" y="100"/>
                  <a:pt x="175" y="100"/>
                </a:cubicBezTo>
                <a:cubicBezTo>
                  <a:pt x="176" y="100"/>
                  <a:pt x="176" y="100"/>
                  <a:pt x="176" y="100"/>
                </a:cubicBezTo>
                <a:cubicBezTo>
                  <a:pt x="176" y="100"/>
                  <a:pt x="176" y="100"/>
                  <a:pt x="176" y="100"/>
                </a:cubicBezTo>
                <a:cubicBezTo>
                  <a:pt x="176" y="100"/>
                  <a:pt x="176" y="100"/>
                  <a:pt x="176" y="100"/>
                </a:cubicBezTo>
                <a:cubicBezTo>
                  <a:pt x="176" y="100"/>
                  <a:pt x="176" y="100"/>
                  <a:pt x="176" y="100"/>
                </a:cubicBezTo>
                <a:cubicBezTo>
                  <a:pt x="176" y="99"/>
                  <a:pt x="176" y="99"/>
                  <a:pt x="175" y="99"/>
                </a:cubicBezTo>
                <a:cubicBezTo>
                  <a:pt x="175" y="99"/>
                  <a:pt x="175" y="98"/>
                  <a:pt x="175" y="98"/>
                </a:cubicBezTo>
                <a:cubicBezTo>
                  <a:pt x="175" y="98"/>
                  <a:pt x="174" y="98"/>
                  <a:pt x="174" y="98"/>
                </a:cubicBezTo>
                <a:cubicBezTo>
                  <a:pt x="174" y="99"/>
                  <a:pt x="174" y="99"/>
                  <a:pt x="174" y="100"/>
                </a:cubicBezTo>
                <a:cubicBezTo>
                  <a:pt x="174" y="99"/>
                  <a:pt x="174" y="99"/>
                  <a:pt x="174" y="99"/>
                </a:cubicBezTo>
                <a:cubicBezTo>
                  <a:pt x="174" y="99"/>
                  <a:pt x="174" y="99"/>
                  <a:pt x="174" y="99"/>
                </a:cubicBezTo>
                <a:cubicBezTo>
                  <a:pt x="174" y="99"/>
                  <a:pt x="174" y="99"/>
                  <a:pt x="174" y="99"/>
                </a:cubicBezTo>
                <a:moveTo>
                  <a:pt x="143" y="99"/>
                </a:moveTo>
                <a:cubicBezTo>
                  <a:pt x="143" y="99"/>
                  <a:pt x="143" y="99"/>
                  <a:pt x="143" y="99"/>
                </a:cubicBezTo>
                <a:cubicBezTo>
                  <a:pt x="143" y="99"/>
                  <a:pt x="143" y="99"/>
                  <a:pt x="143" y="99"/>
                </a:cubicBezTo>
                <a:cubicBezTo>
                  <a:pt x="143" y="99"/>
                  <a:pt x="143" y="99"/>
                  <a:pt x="143" y="99"/>
                </a:cubicBezTo>
                <a:cubicBezTo>
                  <a:pt x="143" y="99"/>
                  <a:pt x="143" y="99"/>
                  <a:pt x="143" y="99"/>
                </a:cubicBezTo>
                <a:cubicBezTo>
                  <a:pt x="143" y="99"/>
                  <a:pt x="143" y="99"/>
                  <a:pt x="143" y="99"/>
                </a:cubicBezTo>
                <a:moveTo>
                  <a:pt x="177" y="44"/>
                </a:moveTo>
                <a:cubicBezTo>
                  <a:pt x="178" y="44"/>
                  <a:pt x="178" y="44"/>
                  <a:pt x="178" y="44"/>
                </a:cubicBezTo>
                <a:cubicBezTo>
                  <a:pt x="178" y="46"/>
                  <a:pt x="177" y="45"/>
                  <a:pt x="177" y="47"/>
                </a:cubicBezTo>
                <a:cubicBezTo>
                  <a:pt x="177" y="48"/>
                  <a:pt x="177" y="49"/>
                  <a:pt x="178" y="49"/>
                </a:cubicBezTo>
                <a:cubicBezTo>
                  <a:pt x="178" y="49"/>
                  <a:pt x="179" y="49"/>
                  <a:pt x="179" y="50"/>
                </a:cubicBezTo>
                <a:cubicBezTo>
                  <a:pt x="178" y="50"/>
                  <a:pt x="178" y="50"/>
                  <a:pt x="177" y="50"/>
                </a:cubicBezTo>
                <a:cubicBezTo>
                  <a:pt x="177" y="50"/>
                  <a:pt x="177" y="50"/>
                  <a:pt x="176" y="50"/>
                </a:cubicBezTo>
                <a:cubicBezTo>
                  <a:pt x="176" y="50"/>
                  <a:pt x="176" y="50"/>
                  <a:pt x="176" y="50"/>
                </a:cubicBezTo>
                <a:cubicBezTo>
                  <a:pt x="175" y="50"/>
                  <a:pt x="175" y="50"/>
                  <a:pt x="175" y="50"/>
                </a:cubicBezTo>
                <a:cubicBezTo>
                  <a:pt x="175" y="49"/>
                  <a:pt x="175" y="49"/>
                  <a:pt x="175" y="49"/>
                </a:cubicBezTo>
                <a:cubicBezTo>
                  <a:pt x="175" y="49"/>
                  <a:pt x="175" y="49"/>
                  <a:pt x="176" y="49"/>
                </a:cubicBezTo>
                <a:cubicBezTo>
                  <a:pt x="175" y="49"/>
                  <a:pt x="174" y="48"/>
                  <a:pt x="174" y="48"/>
                </a:cubicBezTo>
                <a:cubicBezTo>
                  <a:pt x="173" y="48"/>
                  <a:pt x="173" y="48"/>
                  <a:pt x="172" y="48"/>
                </a:cubicBezTo>
                <a:cubicBezTo>
                  <a:pt x="172" y="48"/>
                  <a:pt x="172" y="48"/>
                  <a:pt x="172" y="48"/>
                </a:cubicBezTo>
                <a:cubicBezTo>
                  <a:pt x="172" y="47"/>
                  <a:pt x="172" y="47"/>
                  <a:pt x="172" y="47"/>
                </a:cubicBezTo>
                <a:cubicBezTo>
                  <a:pt x="173" y="47"/>
                  <a:pt x="173" y="47"/>
                  <a:pt x="173" y="47"/>
                </a:cubicBezTo>
                <a:cubicBezTo>
                  <a:pt x="174" y="47"/>
                  <a:pt x="174" y="46"/>
                  <a:pt x="174" y="46"/>
                </a:cubicBezTo>
                <a:cubicBezTo>
                  <a:pt x="174" y="46"/>
                  <a:pt x="174" y="46"/>
                  <a:pt x="173" y="45"/>
                </a:cubicBezTo>
                <a:cubicBezTo>
                  <a:pt x="173" y="45"/>
                  <a:pt x="174" y="45"/>
                  <a:pt x="174" y="45"/>
                </a:cubicBezTo>
                <a:cubicBezTo>
                  <a:pt x="174" y="45"/>
                  <a:pt x="174" y="45"/>
                  <a:pt x="174" y="45"/>
                </a:cubicBezTo>
                <a:cubicBezTo>
                  <a:pt x="175" y="44"/>
                  <a:pt x="175" y="44"/>
                  <a:pt x="175" y="44"/>
                </a:cubicBezTo>
                <a:cubicBezTo>
                  <a:pt x="176" y="44"/>
                  <a:pt x="177" y="44"/>
                  <a:pt x="177" y="44"/>
                </a:cubicBezTo>
                <a:moveTo>
                  <a:pt x="143" y="29"/>
                </a:moveTo>
                <a:cubicBezTo>
                  <a:pt x="142" y="29"/>
                  <a:pt x="142" y="29"/>
                  <a:pt x="142" y="30"/>
                </a:cubicBezTo>
                <a:cubicBezTo>
                  <a:pt x="141" y="30"/>
                  <a:pt x="141" y="30"/>
                  <a:pt x="141" y="30"/>
                </a:cubicBezTo>
                <a:cubicBezTo>
                  <a:pt x="140" y="30"/>
                  <a:pt x="140" y="30"/>
                  <a:pt x="140" y="30"/>
                </a:cubicBezTo>
                <a:cubicBezTo>
                  <a:pt x="139" y="30"/>
                  <a:pt x="138" y="30"/>
                  <a:pt x="137" y="30"/>
                </a:cubicBezTo>
                <a:cubicBezTo>
                  <a:pt x="137" y="30"/>
                  <a:pt x="137" y="30"/>
                  <a:pt x="137" y="30"/>
                </a:cubicBezTo>
                <a:cubicBezTo>
                  <a:pt x="137" y="29"/>
                  <a:pt x="137" y="29"/>
                  <a:pt x="138" y="28"/>
                </a:cubicBezTo>
                <a:cubicBezTo>
                  <a:pt x="138" y="28"/>
                  <a:pt x="138" y="28"/>
                  <a:pt x="138" y="28"/>
                </a:cubicBezTo>
                <a:cubicBezTo>
                  <a:pt x="136" y="28"/>
                  <a:pt x="134" y="29"/>
                  <a:pt x="133" y="28"/>
                </a:cubicBezTo>
                <a:cubicBezTo>
                  <a:pt x="133" y="28"/>
                  <a:pt x="133" y="28"/>
                  <a:pt x="133" y="28"/>
                </a:cubicBezTo>
                <a:cubicBezTo>
                  <a:pt x="134" y="28"/>
                  <a:pt x="134" y="28"/>
                  <a:pt x="134" y="27"/>
                </a:cubicBezTo>
                <a:cubicBezTo>
                  <a:pt x="135" y="27"/>
                  <a:pt x="135" y="27"/>
                  <a:pt x="135" y="26"/>
                </a:cubicBezTo>
                <a:cubicBezTo>
                  <a:pt x="135" y="26"/>
                  <a:pt x="136" y="27"/>
                  <a:pt x="136" y="27"/>
                </a:cubicBezTo>
                <a:cubicBezTo>
                  <a:pt x="137" y="28"/>
                  <a:pt x="137" y="27"/>
                  <a:pt x="138" y="28"/>
                </a:cubicBezTo>
                <a:cubicBezTo>
                  <a:pt x="138" y="28"/>
                  <a:pt x="138" y="27"/>
                  <a:pt x="138" y="27"/>
                </a:cubicBezTo>
                <a:cubicBezTo>
                  <a:pt x="139" y="27"/>
                  <a:pt x="139" y="27"/>
                  <a:pt x="139" y="26"/>
                </a:cubicBezTo>
                <a:cubicBezTo>
                  <a:pt x="139" y="27"/>
                  <a:pt x="139" y="27"/>
                  <a:pt x="139" y="28"/>
                </a:cubicBezTo>
                <a:cubicBezTo>
                  <a:pt x="139" y="28"/>
                  <a:pt x="139" y="28"/>
                  <a:pt x="139" y="28"/>
                </a:cubicBezTo>
                <a:cubicBezTo>
                  <a:pt x="140" y="27"/>
                  <a:pt x="140" y="27"/>
                  <a:pt x="141" y="27"/>
                </a:cubicBezTo>
                <a:cubicBezTo>
                  <a:pt x="141" y="27"/>
                  <a:pt x="141" y="27"/>
                  <a:pt x="141" y="27"/>
                </a:cubicBezTo>
                <a:cubicBezTo>
                  <a:pt x="141" y="27"/>
                  <a:pt x="141" y="27"/>
                  <a:pt x="141" y="27"/>
                </a:cubicBezTo>
                <a:cubicBezTo>
                  <a:pt x="142" y="27"/>
                  <a:pt x="142" y="27"/>
                  <a:pt x="143" y="27"/>
                </a:cubicBezTo>
                <a:cubicBezTo>
                  <a:pt x="143" y="27"/>
                  <a:pt x="143" y="28"/>
                  <a:pt x="144" y="28"/>
                </a:cubicBezTo>
                <a:cubicBezTo>
                  <a:pt x="144" y="28"/>
                  <a:pt x="144" y="28"/>
                  <a:pt x="144" y="28"/>
                </a:cubicBezTo>
                <a:cubicBezTo>
                  <a:pt x="144" y="28"/>
                  <a:pt x="144" y="28"/>
                  <a:pt x="144" y="28"/>
                </a:cubicBezTo>
                <a:lnTo>
                  <a:pt x="143" y="29"/>
                </a:lnTo>
                <a:close/>
                <a:moveTo>
                  <a:pt x="134" y="30"/>
                </a:moveTo>
                <a:cubicBezTo>
                  <a:pt x="135" y="30"/>
                  <a:pt x="135" y="30"/>
                  <a:pt x="135" y="30"/>
                </a:cubicBezTo>
                <a:cubicBezTo>
                  <a:pt x="136" y="30"/>
                  <a:pt x="136" y="31"/>
                  <a:pt x="136" y="31"/>
                </a:cubicBezTo>
                <a:cubicBezTo>
                  <a:pt x="136" y="31"/>
                  <a:pt x="136" y="31"/>
                  <a:pt x="136" y="31"/>
                </a:cubicBezTo>
                <a:cubicBezTo>
                  <a:pt x="135" y="31"/>
                  <a:pt x="135" y="32"/>
                  <a:pt x="135" y="32"/>
                </a:cubicBezTo>
                <a:cubicBezTo>
                  <a:pt x="134" y="32"/>
                  <a:pt x="134" y="33"/>
                  <a:pt x="134" y="33"/>
                </a:cubicBezTo>
                <a:cubicBezTo>
                  <a:pt x="134" y="34"/>
                  <a:pt x="134" y="34"/>
                  <a:pt x="134" y="34"/>
                </a:cubicBezTo>
                <a:cubicBezTo>
                  <a:pt x="133" y="34"/>
                  <a:pt x="133" y="34"/>
                  <a:pt x="133" y="34"/>
                </a:cubicBezTo>
                <a:cubicBezTo>
                  <a:pt x="132" y="35"/>
                  <a:pt x="132" y="35"/>
                  <a:pt x="132" y="36"/>
                </a:cubicBezTo>
                <a:cubicBezTo>
                  <a:pt x="132" y="36"/>
                  <a:pt x="132" y="36"/>
                  <a:pt x="132" y="36"/>
                </a:cubicBezTo>
                <a:cubicBezTo>
                  <a:pt x="131" y="36"/>
                  <a:pt x="129" y="35"/>
                  <a:pt x="129" y="35"/>
                </a:cubicBezTo>
                <a:cubicBezTo>
                  <a:pt x="129" y="35"/>
                  <a:pt x="129" y="35"/>
                  <a:pt x="129" y="35"/>
                </a:cubicBezTo>
                <a:cubicBezTo>
                  <a:pt x="129" y="34"/>
                  <a:pt x="129" y="34"/>
                  <a:pt x="129" y="34"/>
                </a:cubicBezTo>
                <a:cubicBezTo>
                  <a:pt x="130" y="34"/>
                  <a:pt x="131" y="34"/>
                  <a:pt x="132" y="34"/>
                </a:cubicBezTo>
                <a:cubicBezTo>
                  <a:pt x="131" y="34"/>
                  <a:pt x="131" y="33"/>
                  <a:pt x="131" y="33"/>
                </a:cubicBezTo>
                <a:cubicBezTo>
                  <a:pt x="130" y="33"/>
                  <a:pt x="130" y="34"/>
                  <a:pt x="129" y="34"/>
                </a:cubicBezTo>
                <a:cubicBezTo>
                  <a:pt x="128" y="34"/>
                  <a:pt x="128" y="33"/>
                  <a:pt x="128" y="33"/>
                </a:cubicBezTo>
                <a:cubicBezTo>
                  <a:pt x="128" y="33"/>
                  <a:pt x="128" y="33"/>
                  <a:pt x="128" y="33"/>
                </a:cubicBezTo>
                <a:cubicBezTo>
                  <a:pt x="129" y="33"/>
                  <a:pt x="131" y="33"/>
                  <a:pt x="131" y="32"/>
                </a:cubicBezTo>
                <a:cubicBezTo>
                  <a:pt x="131" y="32"/>
                  <a:pt x="131" y="32"/>
                  <a:pt x="131" y="32"/>
                </a:cubicBezTo>
                <a:cubicBezTo>
                  <a:pt x="131" y="32"/>
                  <a:pt x="130" y="31"/>
                  <a:pt x="130" y="31"/>
                </a:cubicBezTo>
                <a:cubicBezTo>
                  <a:pt x="129" y="31"/>
                  <a:pt x="129" y="32"/>
                  <a:pt x="128" y="32"/>
                </a:cubicBezTo>
                <a:cubicBezTo>
                  <a:pt x="127" y="33"/>
                  <a:pt x="126" y="31"/>
                  <a:pt x="126" y="31"/>
                </a:cubicBezTo>
                <a:cubicBezTo>
                  <a:pt x="126" y="31"/>
                  <a:pt x="126" y="31"/>
                  <a:pt x="127" y="30"/>
                </a:cubicBezTo>
                <a:cubicBezTo>
                  <a:pt x="127" y="30"/>
                  <a:pt x="126" y="30"/>
                  <a:pt x="126" y="30"/>
                </a:cubicBezTo>
                <a:cubicBezTo>
                  <a:pt x="126" y="30"/>
                  <a:pt x="126" y="30"/>
                  <a:pt x="125" y="30"/>
                </a:cubicBezTo>
                <a:cubicBezTo>
                  <a:pt x="125" y="30"/>
                  <a:pt x="125" y="29"/>
                  <a:pt x="125" y="29"/>
                </a:cubicBezTo>
                <a:cubicBezTo>
                  <a:pt x="125" y="29"/>
                  <a:pt x="125" y="29"/>
                  <a:pt x="126" y="29"/>
                </a:cubicBezTo>
                <a:cubicBezTo>
                  <a:pt x="126" y="29"/>
                  <a:pt x="126" y="29"/>
                  <a:pt x="127" y="29"/>
                </a:cubicBezTo>
                <a:cubicBezTo>
                  <a:pt x="127" y="29"/>
                  <a:pt x="127" y="28"/>
                  <a:pt x="128" y="28"/>
                </a:cubicBezTo>
                <a:cubicBezTo>
                  <a:pt x="128" y="29"/>
                  <a:pt x="128" y="29"/>
                  <a:pt x="128" y="29"/>
                </a:cubicBezTo>
                <a:cubicBezTo>
                  <a:pt x="128" y="29"/>
                  <a:pt x="128" y="30"/>
                  <a:pt x="129" y="30"/>
                </a:cubicBezTo>
                <a:cubicBezTo>
                  <a:pt x="129" y="30"/>
                  <a:pt x="129" y="30"/>
                  <a:pt x="129" y="30"/>
                </a:cubicBezTo>
                <a:cubicBezTo>
                  <a:pt x="129" y="29"/>
                  <a:pt x="129" y="29"/>
                  <a:pt x="129" y="29"/>
                </a:cubicBezTo>
                <a:cubicBezTo>
                  <a:pt x="129" y="28"/>
                  <a:pt x="129" y="28"/>
                  <a:pt x="129" y="29"/>
                </a:cubicBezTo>
                <a:cubicBezTo>
                  <a:pt x="130" y="29"/>
                  <a:pt x="130" y="30"/>
                  <a:pt x="131" y="30"/>
                </a:cubicBezTo>
                <a:cubicBezTo>
                  <a:pt x="131" y="30"/>
                  <a:pt x="131" y="30"/>
                  <a:pt x="131" y="30"/>
                </a:cubicBezTo>
                <a:cubicBezTo>
                  <a:pt x="131" y="30"/>
                  <a:pt x="130" y="29"/>
                  <a:pt x="131" y="28"/>
                </a:cubicBezTo>
                <a:cubicBezTo>
                  <a:pt x="131" y="28"/>
                  <a:pt x="131" y="28"/>
                  <a:pt x="131" y="28"/>
                </a:cubicBezTo>
                <a:cubicBezTo>
                  <a:pt x="131" y="28"/>
                  <a:pt x="132" y="28"/>
                  <a:pt x="132" y="28"/>
                </a:cubicBezTo>
                <a:cubicBezTo>
                  <a:pt x="133" y="28"/>
                  <a:pt x="133" y="28"/>
                  <a:pt x="133" y="28"/>
                </a:cubicBezTo>
                <a:cubicBezTo>
                  <a:pt x="133" y="28"/>
                  <a:pt x="133" y="28"/>
                  <a:pt x="133" y="28"/>
                </a:cubicBezTo>
                <a:cubicBezTo>
                  <a:pt x="133" y="29"/>
                  <a:pt x="133" y="29"/>
                  <a:pt x="133" y="29"/>
                </a:cubicBezTo>
                <a:cubicBezTo>
                  <a:pt x="133" y="30"/>
                  <a:pt x="133" y="30"/>
                  <a:pt x="133" y="30"/>
                </a:cubicBezTo>
                <a:cubicBezTo>
                  <a:pt x="133" y="29"/>
                  <a:pt x="133" y="29"/>
                  <a:pt x="134" y="29"/>
                </a:cubicBezTo>
                <a:cubicBezTo>
                  <a:pt x="134" y="29"/>
                  <a:pt x="134" y="30"/>
                  <a:pt x="134" y="30"/>
                </a:cubicBezTo>
                <a:moveTo>
                  <a:pt x="112" y="85"/>
                </a:moveTo>
                <a:cubicBezTo>
                  <a:pt x="112" y="85"/>
                  <a:pt x="112" y="85"/>
                  <a:pt x="112" y="85"/>
                </a:cubicBezTo>
                <a:cubicBezTo>
                  <a:pt x="113" y="85"/>
                  <a:pt x="114" y="85"/>
                  <a:pt x="114" y="85"/>
                </a:cubicBezTo>
                <a:cubicBezTo>
                  <a:pt x="114" y="85"/>
                  <a:pt x="114" y="85"/>
                  <a:pt x="114" y="85"/>
                </a:cubicBezTo>
                <a:cubicBezTo>
                  <a:pt x="114" y="85"/>
                  <a:pt x="114" y="85"/>
                  <a:pt x="114" y="85"/>
                </a:cubicBezTo>
                <a:cubicBezTo>
                  <a:pt x="113" y="85"/>
                  <a:pt x="113" y="85"/>
                  <a:pt x="113" y="85"/>
                </a:cubicBezTo>
                <a:cubicBezTo>
                  <a:pt x="113" y="85"/>
                  <a:pt x="113" y="86"/>
                  <a:pt x="112" y="86"/>
                </a:cubicBezTo>
                <a:cubicBezTo>
                  <a:pt x="112" y="86"/>
                  <a:pt x="112" y="86"/>
                  <a:pt x="112" y="86"/>
                </a:cubicBezTo>
                <a:cubicBezTo>
                  <a:pt x="111" y="86"/>
                  <a:pt x="111" y="86"/>
                  <a:pt x="111" y="86"/>
                </a:cubicBezTo>
                <a:cubicBezTo>
                  <a:pt x="111" y="86"/>
                  <a:pt x="111" y="86"/>
                  <a:pt x="111" y="86"/>
                </a:cubicBezTo>
                <a:cubicBezTo>
                  <a:pt x="110" y="86"/>
                  <a:pt x="110" y="86"/>
                  <a:pt x="110" y="86"/>
                </a:cubicBezTo>
                <a:cubicBezTo>
                  <a:pt x="110" y="86"/>
                  <a:pt x="110" y="86"/>
                  <a:pt x="110" y="86"/>
                </a:cubicBezTo>
                <a:cubicBezTo>
                  <a:pt x="109" y="86"/>
                  <a:pt x="109" y="86"/>
                  <a:pt x="108" y="86"/>
                </a:cubicBezTo>
                <a:cubicBezTo>
                  <a:pt x="108" y="87"/>
                  <a:pt x="108" y="86"/>
                  <a:pt x="107" y="86"/>
                </a:cubicBezTo>
                <a:cubicBezTo>
                  <a:pt x="107" y="86"/>
                  <a:pt x="107" y="86"/>
                  <a:pt x="107" y="86"/>
                </a:cubicBezTo>
                <a:cubicBezTo>
                  <a:pt x="106" y="86"/>
                  <a:pt x="106" y="87"/>
                  <a:pt x="106" y="87"/>
                </a:cubicBezTo>
                <a:cubicBezTo>
                  <a:pt x="106" y="87"/>
                  <a:pt x="106" y="87"/>
                  <a:pt x="106" y="87"/>
                </a:cubicBezTo>
                <a:cubicBezTo>
                  <a:pt x="106" y="87"/>
                  <a:pt x="105" y="87"/>
                  <a:pt x="105" y="87"/>
                </a:cubicBezTo>
                <a:cubicBezTo>
                  <a:pt x="105" y="87"/>
                  <a:pt x="105" y="87"/>
                  <a:pt x="105" y="86"/>
                </a:cubicBezTo>
                <a:cubicBezTo>
                  <a:pt x="106" y="86"/>
                  <a:pt x="107" y="86"/>
                  <a:pt x="107" y="85"/>
                </a:cubicBezTo>
                <a:cubicBezTo>
                  <a:pt x="107" y="85"/>
                  <a:pt x="107" y="85"/>
                  <a:pt x="107" y="85"/>
                </a:cubicBezTo>
                <a:cubicBezTo>
                  <a:pt x="108" y="85"/>
                  <a:pt x="108" y="85"/>
                  <a:pt x="108" y="85"/>
                </a:cubicBezTo>
                <a:cubicBezTo>
                  <a:pt x="108" y="85"/>
                  <a:pt x="109" y="84"/>
                  <a:pt x="109" y="84"/>
                </a:cubicBezTo>
                <a:cubicBezTo>
                  <a:pt x="109" y="84"/>
                  <a:pt x="108" y="85"/>
                  <a:pt x="108" y="85"/>
                </a:cubicBezTo>
                <a:cubicBezTo>
                  <a:pt x="108" y="85"/>
                  <a:pt x="108" y="85"/>
                  <a:pt x="108" y="85"/>
                </a:cubicBezTo>
                <a:cubicBezTo>
                  <a:pt x="108" y="85"/>
                  <a:pt x="108" y="85"/>
                  <a:pt x="108" y="85"/>
                </a:cubicBezTo>
                <a:cubicBezTo>
                  <a:pt x="108" y="84"/>
                  <a:pt x="107" y="84"/>
                  <a:pt x="107" y="84"/>
                </a:cubicBezTo>
                <a:cubicBezTo>
                  <a:pt x="107" y="84"/>
                  <a:pt x="107" y="84"/>
                  <a:pt x="106" y="84"/>
                </a:cubicBezTo>
                <a:cubicBezTo>
                  <a:pt x="106" y="84"/>
                  <a:pt x="106" y="84"/>
                  <a:pt x="106" y="84"/>
                </a:cubicBezTo>
                <a:cubicBezTo>
                  <a:pt x="106" y="84"/>
                  <a:pt x="106" y="84"/>
                  <a:pt x="106" y="84"/>
                </a:cubicBezTo>
                <a:cubicBezTo>
                  <a:pt x="106" y="84"/>
                  <a:pt x="107" y="84"/>
                  <a:pt x="107" y="83"/>
                </a:cubicBezTo>
                <a:cubicBezTo>
                  <a:pt x="107" y="83"/>
                  <a:pt x="107" y="83"/>
                  <a:pt x="107" y="82"/>
                </a:cubicBezTo>
                <a:cubicBezTo>
                  <a:pt x="107" y="82"/>
                  <a:pt x="107" y="82"/>
                  <a:pt x="107" y="82"/>
                </a:cubicBezTo>
                <a:cubicBezTo>
                  <a:pt x="107" y="82"/>
                  <a:pt x="107" y="82"/>
                  <a:pt x="107" y="82"/>
                </a:cubicBezTo>
                <a:cubicBezTo>
                  <a:pt x="107" y="82"/>
                  <a:pt x="107" y="82"/>
                  <a:pt x="107" y="82"/>
                </a:cubicBezTo>
                <a:cubicBezTo>
                  <a:pt x="107" y="82"/>
                  <a:pt x="108" y="82"/>
                  <a:pt x="109" y="82"/>
                </a:cubicBezTo>
                <a:cubicBezTo>
                  <a:pt x="109" y="82"/>
                  <a:pt x="109" y="82"/>
                  <a:pt x="109" y="82"/>
                </a:cubicBezTo>
                <a:cubicBezTo>
                  <a:pt x="108" y="81"/>
                  <a:pt x="109" y="81"/>
                  <a:pt x="109" y="80"/>
                </a:cubicBezTo>
                <a:cubicBezTo>
                  <a:pt x="109" y="80"/>
                  <a:pt x="109" y="80"/>
                  <a:pt x="109" y="80"/>
                </a:cubicBezTo>
                <a:cubicBezTo>
                  <a:pt x="108" y="80"/>
                  <a:pt x="108" y="80"/>
                  <a:pt x="108" y="80"/>
                </a:cubicBezTo>
                <a:cubicBezTo>
                  <a:pt x="108" y="80"/>
                  <a:pt x="108" y="80"/>
                  <a:pt x="108" y="80"/>
                </a:cubicBezTo>
                <a:cubicBezTo>
                  <a:pt x="108" y="80"/>
                  <a:pt x="108" y="79"/>
                  <a:pt x="108" y="79"/>
                </a:cubicBezTo>
                <a:cubicBezTo>
                  <a:pt x="108" y="79"/>
                  <a:pt x="108" y="79"/>
                  <a:pt x="107" y="79"/>
                </a:cubicBezTo>
                <a:cubicBezTo>
                  <a:pt x="107" y="79"/>
                  <a:pt x="107" y="79"/>
                  <a:pt x="107" y="79"/>
                </a:cubicBezTo>
                <a:cubicBezTo>
                  <a:pt x="107" y="79"/>
                  <a:pt x="107" y="79"/>
                  <a:pt x="107" y="79"/>
                </a:cubicBezTo>
                <a:cubicBezTo>
                  <a:pt x="106" y="79"/>
                  <a:pt x="106" y="79"/>
                  <a:pt x="106" y="79"/>
                </a:cubicBezTo>
                <a:cubicBezTo>
                  <a:pt x="106" y="79"/>
                  <a:pt x="107" y="78"/>
                  <a:pt x="107" y="78"/>
                </a:cubicBezTo>
                <a:cubicBezTo>
                  <a:pt x="106" y="78"/>
                  <a:pt x="106" y="78"/>
                  <a:pt x="106" y="78"/>
                </a:cubicBezTo>
                <a:cubicBezTo>
                  <a:pt x="106" y="78"/>
                  <a:pt x="107" y="78"/>
                  <a:pt x="107" y="77"/>
                </a:cubicBezTo>
                <a:cubicBezTo>
                  <a:pt x="107" y="77"/>
                  <a:pt x="107" y="77"/>
                  <a:pt x="107" y="77"/>
                </a:cubicBezTo>
                <a:cubicBezTo>
                  <a:pt x="106" y="77"/>
                  <a:pt x="106" y="77"/>
                  <a:pt x="106" y="77"/>
                </a:cubicBezTo>
                <a:cubicBezTo>
                  <a:pt x="106" y="77"/>
                  <a:pt x="106" y="77"/>
                  <a:pt x="106" y="78"/>
                </a:cubicBezTo>
                <a:cubicBezTo>
                  <a:pt x="106" y="78"/>
                  <a:pt x="106" y="78"/>
                  <a:pt x="106" y="78"/>
                </a:cubicBezTo>
                <a:cubicBezTo>
                  <a:pt x="105" y="77"/>
                  <a:pt x="106" y="77"/>
                  <a:pt x="106" y="76"/>
                </a:cubicBezTo>
                <a:cubicBezTo>
                  <a:pt x="106" y="76"/>
                  <a:pt x="106" y="76"/>
                  <a:pt x="106" y="76"/>
                </a:cubicBezTo>
                <a:cubicBezTo>
                  <a:pt x="106" y="76"/>
                  <a:pt x="106" y="76"/>
                  <a:pt x="106" y="76"/>
                </a:cubicBezTo>
                <a:cubicBezTo>
                  <a:pt x="105" y="76"/>
                  <a:pt x="105" y="76"/>
                  <a:pt x="105" y="77"/>
                </a:cubicBezTo>
                <a:cubicBezTo>
                  <a:pt x="105" y="77"/>
                  <a:pt x="105" y="77"/>
                  <a:pt x="105" y="76"/>
                </a:cubicBezTo>
                <a:cubicBezTo>
                  <a:pt x="105" y="76"/>
                  <a:pt x="105" y="76"/>
                  <a:pt x="105" y="76"/>
                </a:cubicBezTo>
                <a:cubicBezTo>
                  <a:pt x="105" y="75"/>
                  <a:pt x="105" y="75"/>
                  <a:pt x="105" y="75"/>
                </a:cubicBezTo>
                <a:cubicBezTo>
                  <a:pt x="105" y="75"/>
                  <a:pt x="106" y="75"/>
                  <a:pt x="106" y="75"/>
                </a:cubicBezTo>
                <a:cubicBezTo>
                  <a:pt x="106" y="75"/>
                  <a:pt x="105" y="75"/>
                  <a:pt x="105" y="75"/>
                </a:cubicBezTo>
                <a:cubicBezTo>
                  <a:pt x="105" y="74"/>
                  <a:pt x="105" y="74"/>
                  <a:pt x="106" y="74"/>
                </a:cubicBezTo>
                <a:cubicBezTo>
                  <a:pt x="106" y="74"/>
                  <a:pt x="106" y="74"/>
                  <a:pt x="106" y="74"/>
                </a:cubicBezTo>
                <a:cubicBezTo>
                  <a:pt x="106" y="74"/>
                  <a:pt x="106" y="74"/>
                  <a:pt x="106" y="74"/>
                </a:cubicBezTo>
                <a:cubicBezTo>
                  <a:pt x="106" y="74"/>
                  <a:pt x="106" y="74"/>
                  <a:pt x="106" y="74"/>
                </a:cubicBezTo>
                <a:cubicBezTo>
                  <a:pt x="106" y="73"/>
                  <a:pt x="106" y="73"/>
                  <a:pt x="106" y="73"/>
                </a:cubicBezTo>
                <a:cubicBezTo>
                  <a:pt x="106" y="73"/>
                  <a:pt x="106" y="73"/>
                  <a:pt x="106" y="73"/>
                </a:cubicBezTo>
                <a:cubicBezTo>
                  <a:pt x="106" y="73"/>
                  <a:pt x="107" y="73"/>
                  <a:pt x="107" y="73"/>
                </a:cubicBezTo>
                <a:cubicBezTo>
                  <a:pt x="107" y="73"/>
                  <a:pt x="108" y="73"/>
                  <a:pt x="108" y="73"/>
                </a:cubicBezTo>
                <a:cubicBezTo>
                  <a:pt x="108" y="73"/>
                  <a:pt x="109" y="73"/>
                  <a:pt x="108" y="73"/>
                </a:cubicBezTo>
                <a:cubicBezTo>
                  <a:pt x="108" y="74"/>
                  <a:pt x="107" y="74"/>
                  <a:pt x="107" y="75"/>
                </a:cubicBezTo>
                <a:cubicBezTo>
                  <a:pt x="107" y="75"/>
                  <a:pt x="107" y="75"/>
                  <a:pt x="107" y="75"/>
                </a:cubicBezTo>
                <a:cubicBezTo>
                  <a:pt x="108" y="75"/>
                  <a:pt x="109" y="74"/>
                  <a:pt x="110" y="75"/>
                </a:cubicBezTo>
                <a:cubicBezTo>
                  <a:pt x="110" y="75"/>
                  <a:pt x="110" y="75"/>
                  <a:pt x="110" y="75"/>
                </a:cubicBezTo>
                <a:cubicBezTo>
                  <a:pt x="109" y="76"/>
                  <a:pt x="109" y="77"/>
                  <a:pt x="108" y="77"/>
                </a:cubicBezTo>
                <a:cubicBezTo>
                  <a:pt x="108" y="77"/>
                  <a:pt x="108" y="77"/>
                  <a:pt x="108" y="77"/>
                </a:cubicBezTo>
                <a:cubicBezTo>
                  <a:pt x="109" y="77"/>
                  <a:pt x="109" y="77"/>
                  <a:pt x="109" y="77"/>
                </a:cubicBezTo>
                <a:cubicBezTo>
                  <a:pt x="109" y="77"/>
                  <a:pt x="109" y="77"/>
                  <a:pt x="109" y="77"/>
                </a:cubicBezTo>
                <a:cubicBezTo>
                  <a:pt x="109" y="77"/>
                  <a:pt x="108" y="77"/>
                  <a:pt x="108" y="77"/>
                </a:cubicBezTo>
                <a:cubicBezTo>
                  <a:pt x="108" y="77"/>
                  <a:pt x="108" y="77"/>
                  <a:pt x="108" y="77"/>
                </a:cubicBezTo>
                <a:cubicBezTo>
                  <a:pt x="108" y="78"/>
                  <a:pt x="108" y="77"/>
                  <a:pt x="109" y="77"/>
                </a:cubicBezTo>
                <a:cubicBezTo>
                  <a:pt x="109" y="77"/>
                  <a:pt x="110" y="78"/>
                  <a:pt x="110" y="78"/>
                </a:cubicBezTo>
                <a:cubicBezTo>
                  <a:pt x="110" y="79"/>
                  <a:pt x="110" y="79"/>
                  <a:pt x="110" y="79"/>
                </a:cubicBezTo>
                <a:cubicBezTo>
                  <a:pt x="111" y="80"/>
                  <a:pt x="111" y="79"/>
                  <a:pt x="111" y="80"/>
                </a:cubicBezTo>
                <a:cubicBezTo>
                  <a:pt x="111" y="80"/>
                  <a:pt x="111" y="80"/>
                  <a:pt x="112" y="80"/>
                </a:cubicBezTo>
                <a:cubicBezTo>
                  <a:pt x="112" y="81"/>
                  <a:pt x="112" y="81"/>
                  <a:pt x="112" y="81"/>
                </a:cubicBezTo>
                <a:cubicBezTo>
                  <a:pt x="112" y="82"/>
                  <a:pt x="113" y="82"/>
                  <a:pt x="112" y="82"/>
                </a:cubicBezTo>
                <a:cubicBezTo>
                  <a:pt x="112" y="82"/>
                  <a:pt x="112" y="83"/>
                  <a:pt x="112" y="83"/>
                </a:cubicBezTo>
                <a:cubicBezTo>
                  <a:pt x="113" y="82"/>
                  <a:pt x="114" y="82"/>
                  <a:pt x="114" y="83"/>
                </a:cubicBezTo>
                <a:cubicBezTo>
                  <a:pt x="114" y="83"/>
                  <a:pt x="114" y="83"/>
                  <a:pt x="114" y="83"/>
                </a:cubicBezTo>
                <a:cubicBezTo>
                  <a:pt x="114" y="84"/>
                  <a:pt x="113" y="84"/>
                  <a:pt x="112" y="85"/>
                </a:cubicBezTo>
                <a:moveTo>
                  <a:pt x="106" y="78"/>
                </a:moveTo>
                <a:cubicBezTo>
                  <a:pt x="106" y="78"/>
                  <a:pt x="106" y="78"/>
                  <a:pt x="106" y="78"/>
                </a:cubicBezTo>
                <a:cubicBezTo>
                  <a:pt x="106" y="78"/>
                  <a:pt x="106" y="78"/>
                  <a:pt x="105" y="78"/>
                </a:cubicBezTo>
                <a:cubicBezTo>
                  <a:pt x="105" y="78"/>
                  <a:pt x="105" y="78"/>
                  <a:pt x="105" y="78"/>
                </a:cubicBezTo>
                <a:cubicBezTo>
                  <a:pt x="105" y="78"/>
                  <a:pt x="105" y="78"/>
                  <a:pt x="105" y="78"/>
                </a:cubicBezTo>
                <a:cubicBezTo>
                  <a:pt x="105" y="78"/>
                  <a:pt x="105" y="78"/>
                  <a:pt x="106" y="78"/>
                </a:cubicBezTo>
                <a:moveTo>
                  <a:pt x="105" y="80"/>
                </a:moveTo>
                <a:cubicBezTo>
                  <a:pt x="105" y="80"/>
                  <a:pt x="105" y="81"/>
                  <a:pt x="104" y="81"/>
                </a:cubicBezTo>
                <a:cubicBezTo>
                  <a:pt x="105" y="81"/>
                  <a:pt x="105" y="82"/>
                  <a:pt x="105" y="82"/>
                </a:cubicBezTo>
                <a:cubicBezTo>
                  <a:pt x="105" y="83"/>
                  <a:pt x="105" y="83"/>
                  <a:pt x="105" y="83"/>
                </a:cubicBezTo>
                <a:cubicBezTo>
                  <a:pt x="104" y="83"/>
                  <a:pt x="104" y="83"/>
                  <a:pt x="104" y="83"/>
                </a:cubicBezTo>
                <a:cubicBezTo>
                  <a:pt x="104" y="83"/>
                  <a:pt x="104" y="83"/>
                  <a:pt x="104" y="84"/>
                </a:cubicBezTo>
                <a:cubicBezTo>
                  <a:pt x="104" y="84"/>
                  <a:pt x="103" y="84"/>
                  <a:pt x="103" y="84"/>
                </a:cubicBezTo>
                <a:cubicBezTo>
                  <a:pt x="103" y="84"/>
                  <a:pt x="102" y="84"/>
                  <a:pt x="102" y="84"/>
                </a:cubicBezTo>
                <a:cubicBezTo>
                  <a:pt x="102" y="84"/>
                  <a:pt x="102" y="84"/>
                  <a:pt x="102" y="84"/>
                </a:cubicBezTo>
                <a:cubicBezTo>
                  <a:pt x="101" y="84"/>
                  <a:pt x="101" y="85"/>
                  <a:pt x="101" y="85"/>
                </a:cubicBezTo>
                <a:cubicBezTo>
                  <a:pt x="101" y="84"/>
                  <a:pt x="101" y="84"/>
                  <a:pt x="101" y="84"/>
                </a:cubicBezTo>
                <a:cubicBezTo>
                  <a:pt x="100" y="84"/>
                  <a:pt x="100" y="84"/>
                  <a:pt x="100" y="84"/>
                </a:cubicBezTo>
                <a:cubicBezTo>
                  <a:pt x="100" y="84"/>
                  <a:pt x="100" y="84"/>
                  <a:pt x="100" y="84"/>
                </a:cubicBezTo>
                <a:cubicBezTo>
                  <a:pt x="100" y="84"/>
                  <a:pt x="100" y="84"/>
                  <a:pt x="100" y="84"/>
                </a:cubicBezTo>
                <a:cubicBezTo>
                  <a:pt x="100" y="84"/>
                  <a:pt x="100" y="84"/>
                  <a:pt x="100" y="84"/>
                </a:cubicBezTo>
                <a:cubicBezTo>
                  <a:pt x="100" y="84"/>
                  <a:pt x="100" y="84"/>
                  <a:pt x="100" y="84"/>
                </a:cubicBezTo>
                <a:cubicBezTo>
                  <a:pt x="100" y="83"/>
                  <a:pt x="100" y="83"/>
                  <a:pt x="100" y="83"/>
                </a:cubicBezTo>
                <a:cubicBezTo>
                  <a:pt x="100" y="83"/>
                  <a:pt x="100" y="83"/>
                  <a:pt x="101" y="83"/>
                </a:cubicBezTo>
                <a:cubicBezTo>
                  <a:pt x="101" y="83"/>
                  <a:pt x="101" y="83"/>
                  <a:pt x="101" y="83"/>
                </a:cubicBezTo>
                <a:cubicBezTo>
                  <a:pt x="101" y="83"/>
                  <a:pt x="101" y="83"/>
                  <a:pt x="101" y="83"/>
                </a:cubicBezTo>
                <a:cubicBezTo>
                  <a:pt x="101" y="83"/>
                  <a:pt x="101" y="83"/>
                  <a:pt x="101" y="83"/>
                </a:cubicBezTo>
                <a:cubicBezTo>
                  <a:pt x="101" y="83"/>
                  <a:pt x="101" y="83"/>
                  <a:pt x="101" y="83"/>
                </a:cubicBezTo>
                <a:cubicBezTo>
                  <a:pt x="101" y="83"/>
                  <a:pt x="101" y="82"/>
                  <a:pt x="101" y="82"/>
                </a:cubicBezTo>
                <a:cubicBezTo>
                  <a:pt x="101" y="82"/>
                  <a:pt x="101" y="82"/>
                  <a:pt x="101" y="82"/>
                </a:cubicBezTo>
                <a:cubicBezTo>
                  <a:pt x="101" y="82"/>
                  <a:pt x="101" y="82"/>
                  <a:pt x="102" y="82"/>
                </a:cubicBezTo>
                <a:cubicBezTo>
                  <a:pt x="102" y="82"/>
                  <a:pt x="102" y="82"/>
                  <a:pt x="102" y="82"/>
                </a:cubicBezTo>
                <a:cubicBezTo>
                  <a:pt x="101" y="82"/>
                  <a:pt x="100" y="82"/>
                  <a:pt x="100" y="81"/>
                </a:cubicBezTo>
                <a:cubicBezTo>
                  <a:pt x="100" y="81"/>
                  <a:pt x="100" y="81"/>
                  <a:pt x="100" y="81"/>
                </a:cubicBezTo>
                <a:cubicBezTo>
                  <a:pt x="100" y="81"/>
                  <a:pt x="100" y="81"/>
                  <a:pt x="100" y="81"/>
                </a:cubicBezTo>
                <a:cubicBezTo>
                  <a:pt x="100" y="81"/>
                  <a:pt x="100" y="81"/>
                  <a:pt x="101" y="81"/>
                </a:cubicBezTo>
                <a:cubicBezTo>
                  <a:pt x="100" y="81"/>
                  <a:pt x="101" y="81"/>
                  <a:pt x="101" y="81"/>
                </a:cubicBezTo>
                <a:cubicBezTo>
                  <a:pt x="101" y="81"/>
                  <a:pt x="101" y="81"/>
                  <a:pt x="101" y="81"/>
                </a:cubicBezTo>
                <a:cubicBezTo>
                  <a:pt x="100" y="81"/>
                  <a:pt x="100" y="81"/>
                  <a:pt x="100" y="81"/>
                </a:cubicBezTo>
                <a:cubicBezTo>
                  <a:pt x="100" y="81"/>
                  <a:pt x="100" y="81"/>
                  <a:pt x="100" y="81"/>
                </a:cubicBezTo>
                <a:cubicBezTo>
                  <a:pt x="100" y="80"/>
                  <a:pt x="100" y="80"/>
                  <a:pt x="100" y="80"/>
                </a:cubicBezTo>
                <a:cubicBezTo>
                  <a:pt x="101" y="80"/>
                  <a:pt x="101" y="80"/>
                  <a:pt x="102" y="80"/>
                </a:cubicBezTo>
                <a:cubicBezTo>
                  <a:pt x="102" y="80"/>
                  <a:pt x="102" y="80"/>
                  <a:pt x="102" y="80"/>
                </a:cubicBezTo>
                <a:cubicBezTo>
                  <a:pt x="102" y="80"/>
                  <a:pt x="102" y="80"/>
                  <a:pt x="102" y="79"/>
                </a:cubicBezTo>
                <a:cubicBezTo>
                  <a:pt x="102" y="79"/>
                  <a:pt x="102" y="79"/>
                  <a:pt x="102" y="79"/>
                </a:cubicBezTo>
                <a:cubicBezTo>
                  <a:pt x="102" y="79"/>
                  <a:pt x="102" y="79"/>
                  <a:pt x="102" y="79"/>
                </a:cubicBezTo>
                <a:cubicBezTo>
                  <a:pt x="102" y="79"/>
                  <a:pt x="102" y="79"/>
                  <a:pt x="102" y="79"/>
                </a:cubicBezTo>
                <a:cubicBezTo>
                  <a:pt x="102" y="79"/>
                  <a:pt x="102" y="79"/>
                  <a:pt x="103" y="78"/>
                </a:cubicBezTo>
                <a:cubicBezTo>
                  <a:pt x="103" y="79"/>
                  <a:pt x="103" y="79"/>
                  <a:pt x="103" y="79"/>
                </a:cubicBezTo>
                <a:cubicBezTo>
                  <a:pt x="104" y="79"/>
                  <a:pt x="105" y="78"/>
                  <a:pt x="105" y="79"/>
                </a:cubicBezTo>
                <a:cubicBezTo>
                  <a:pt x="105" y="79"/>
                  <a:pt x="105" y="80"/>
                  <a:pt x="105" y="80"/>
                </a:cubicBezTo>
                <a:moveTo>
                  <a:pt x="100" y="113"/>
                </a:moveTo>
                <a:cubicBezTo>
                  <a:pt x="101" y="112"/>
                  <a:pt x="101" y="112"/>
                  <a:pt x="101" y="112"/>
                </a:cubicBezTo>
                <a:cubicBezTo>
                  <a:pt x="101" y="112"/>
                  <a:pt x="101" y="111"/>
                  <a:pt x="101" y="111"/>
                </a:cubicBezTo>
                <a:cubicBezTo>
                  <a:pt x="101" y="111"/>
                  <a:pt x="102" y="110"/>
                  <a:pt x="102" y="110"/>
                </a:cubicBezTo>
                <a:cubicBezTo>
                  <a:pt x="103" y="110"/>
                  <a:pt x="104" y="110"/>
                  <a:pt x="104" y="109"/>
                </a:cubicBezTo>
                <a:cubicBezTo>
                  <a:pt x="104" y="109"/>
                  <a:pt x="105" y="107"/>
                  <a:pt x="105" y="107"/>
                </a:cubicBezTo>
                <a:cubicBezTo>
                  <a:pt x="105" y="107"/>
                  <a:pt x="105" y="107"/>
                  <a:pt x="105" y="107"/>
                </a:cubicBezTo>
                <a:cubicBezTo>
                  <a:pt x="106" y="107"/>
                  <a:pt x="106" y="108"/>
                  <a:pt x="107" y="108"/>
                </a:cubicBezTo>
                <a:cubicBezTo>
                  <a:pt x="107" y="108"/>
                  <a:pt x="108" y="107"/>
                  <a:pt x="109" y="107"/>
                </a:cubicBezTo>
                <a:cubicBezTo>
                  <a:pt x="109" y="108"/>
                  <a:pt x="109" y="108"/>
                  <a:pt x="110" y="108"/>
                </a:cubicBezTo>
                <a:cubicBezTo>
                  <a:pt x="110" y="108"/>
                  <a:pt x="110" y="107"/>
                  <a:pt x="111" y="107"/>
                </a:cubicBezTo>
                <a:cubicBezTo>
                  <a:pt x="111" y="107"/>
                  <a:pt x="111" y="107"/>
                  <a:pt x="112" y="107"/>
                </a:cubicBezTo>
                <a:cubicBezTo>
                  <a:pt x="112" y="107"/>
                  <a:pt x="112" y="107"/>
                  <a:pt x="112" y="107"/>
                </a:cubicBezTo>
                <a:cubicBezTo>
                  <a:pt x="112" y="107"/>
                  <a:pt x="112" y="106"/>
                  <a:pt x="113" y="106"/>
                </a:cubicBezTo>
                <a:cubicBezTo>
                  <a:pt x="113" y="106"/>
                  <a:pt x="114" y="106"/>
                  <a:pt x="115" y="106"/>
                </a:cubicBezTo>
                <a:cubicBezTo>
                  <a:pt x="115" y="106"/>
                  <a:pt x="115" y="106"/>
                  <a:pt x="115" y="106"/>
                </a:cubicBezTo>
                <a:cubicBezTo>
                  <a:pt x="115" y="106"/>
                  <a:pt x="116" y="106"/>
                  <a:pt x="116" y="106"/>
                </a:cubicBezTo>
                <a:cubicBezTo>
                  <a:pt x="116" y="106"/>
                  <a:pt x="116" y="106"/>
                  <a:pt x="116" y="105"/>
                </a:cubicBezTo>
                <a:cubicBezTo>
                  <a:pt x="117" y="105"/>
                  <a:pt x="118" y="106"/>
                  <a:pt x="118" y="106"/>
                </a:cubicBezTo>
                <a:cubicBezTo>
                  <a:pt x="119" y="106"/>
                  <a:pt x="119" y="105"/>
                  <a:pt x="119" y="105"/>
                </a:cubicBezTo>
                <a:cubicBezTo>
                  <a:pt x="120" y="105"/>
                  <a:pt x="120" y="105"/>
                  <a:pt x="120" y="105"/>
                </a:cubicBezTo>
                <a:cubicBezTo>
                  <a:pt x="120" y="105"/>
                  <a:pt x="120" y="105"/>
                  <a:pt x="121" y="105"/>
                </a:cubicBezTo>
                <a:cubicBezTo>
                  <a:pt x="121" y="105"/>
                  <a:pt x="121" y="106"/>
                  <a:pt x="121" y="106"/>
                </a:cubicBezTo>
                <a:cubicBezTo>
                  <a:pt x="122" y="106"/>
                  <a:pt x="123" y="105"/>
                  <a:pt x="123" y="105"/>
                </a:cubicBezTo>
                <a:cubicBezTo>
                  <a:pt x="123" y="105"/>
                  <a:pt x="123" y="105"/>
                  <a:pt x="123" y="105"/>
                </a:cubicBezTo>
                <a:cubicBezTo>
                  <a:pt x="123" y="105"/>
                  <a:pt x="124" y="105"/>
                  <a:pt x="124" y="105"/>
                </a:cubicBezTo>
                <a:cubicBezTo>
                  <a:pt x="124" y="105"/>
                  <a:pt x="124" y="105"/>
                  <a:pt x="124" y="106"/>
                </a:cubicBezTo>
                <a:cubicBezTo>
                  <a:pt x="124" y="106"/>
                  <a:pt x="124" y="106"/>
                  <a:pt x="124" y="106"/>
                </a:cubicBezTo>
                <a:cubicBezTo>
                  <a:pt x="124" y="105"/>
                  <a:pt x="125" y="105"/>
                  <a:pt x="125" y="105"/>
                </a:cubicBezTo>
                <a:cubicBezTo>
                  <a:pt x="125" y="106"/>
                  <a:pt x="123" y="106"/>
                  <a:pt x="125" y="107"/>
                </a:cubicBezTo>
                <a:cubicBezTo>
                  <a:pt x="125" y="107"/>
                  <a:pt x="125" y="107"/>
                  <a:pt x="125" y="108"/>
                </a:cubicBezTo>
                <a:cubicBezTo>
                  <a:pt x="125" y="108"/>
                  <a:pt x="124" y="109"/>
                  <a:pt x="124" y="109"/>
                </a:cubicBezTo>
                <a:cubicBezTo>
                  <a:pt x="124" y="109"/>
                  <a:pt x="124" y="110"/>
                  <a:pt x="124" y="110"/>
                </a:cubicBezTo>
                <a:cubicBezTo>
                  <a:pt x="125" y="110"/>
                  <a:pt x="125" y="110"/>
                  <a:pt x="125" y="110"/>
                </a:cubicBezTo>
                <a:cubicBezTo>
                  <a:pt x="125" y="110"/>
                  <a:pt x="125" y="110"/>
                  <a:pt x="125" y="110"/>
                </a:cubicBezTo>
                <a:cubicBezTo>
                  <a:pt x="126" y="110"/>
                  <a:pt x="126" y="111"/>
                  <a:pt x="127" y="111"/>
                </a:cubicBezTo>
                <a:cubicBezTo>
                  <a:pt x="127" y="111"/>
                  <a:pt x="127" y="111"/>
                  <a:pt x="128" y="111"/>
                </a:cubicBezTo>
                <a:cubicBezTo>
                  <a:pt x="128" y="111"/>
                  <a:pt x="128" y="111"/>
                  <a:pt x="129" y="111"/>
                </a:cubicBezTo>
                <a:cubicBezTo>
                  <a:pt x="129" y="111"/>
                  <a:pt x="129" y="111"/>
                  <a:pt x="129" y="111"/>
                </a:cubicBezTo>
                <a:cubicBezTo>
                  <a:pt x="129" y="111"/>
                  <a:pt x="129" y="111"/>
                  <a:pt x="129" y="111"/>
                </a:cubicBezTo>
                <a:cubicBezTo>
                  <a:pt x="130" y="112"/>
                  <a:pt x="130" y="113"/>
                  <a:pt x="130" y="113"/>
                </a:cubicBezTo>
                <a:cubicBezTo>
                  <a:pt x="131" y="113"/>
                  <a:pt x="132" y="113"/>
                  <a:pt x="133" y="113"/>
                </a:cubicBezTo>
                <a:cubicBezTo>
                  <a:pt x="133" y="113"/>
                  <a:pt x="134" y="114"/>
                  <a:pt x="134" y="114"/>
                </a:cubicBezTo>
                <a:cubicBezTo>
                  <a:pt x="134" y="114"/>
                  <a:pt x="135" y="114"/>
                  <a:pt x="135" y="114"/>
                </a:cubicBezTo>
                <a:cubicBezTo>
                  <a:pt x="136" y="113"/>
                  <a:pt x="135" y="113"/>
                  <a:pt x="135" y="112"/>
                </a:cubicBezTo>
                <a:cubicBezTo>
                  <a:pt x="136" y="111"/>
                  <a:pt x="137" y="111"/>
                  <a:pt x="139" y="111"/>
                </a:cubicBezTo>
                <a:cubicBezTo>
                  <a:pt x="139" y="111"/>
                  <a:pt x="139" y="112"/>
                  <a:pt x="139" y="112"/>
                </a:cubicBezTo>
                <a:cubicBezTo>
                  <a:pt x="139" y="112"/>
                  <a:pt x="140" y="112"/>
                  <a:pt x="140" y="112"/>
                </a:cubicBezTo>
                <a:cubicBezTo>
                  <a:pt x="141" y="112"/>
                  <a:pt x="141" y="112"/>
                  <a:pt x="141" y="112"/>
                </a:cubicBezTo>
                <a:cubicBezTo>
                  <a:pt x="141" y="112"/>
                  <a:pt x="141" y="112"/>
                  <a:pt x="141" y="113"/>
                </a:cubicBezTo>
                <a:cubicBezTo>
                  <a:pt x="143" y="113"/>
                  <a:pt x="143" y="113"/>
                  <a:pt x="143" y="113"/>
                </a:cubicBezTo>
                <a:cubicBezTo>
                  <a:pt x="143" y="113"/>
                  <a:pt x="144" y="113"/>
                  <a:pt x="144" y="113"/>
                </a:cubicBezTo>
                <a:cubicBezTo>
                  <a:pt x="144" y="113"/>
                  <a:pt x="145" y="113"/>
                  <a:pt x="145" y="113"/>
                </a:cubicBezTo>
                <a:cubicBezTo>
                  <a:pt x="145" y="113"/>
                  <a:pt x="145" y="113"/>
                  <a:pt x="145" y="113"/>
                </a:cubicBezTo>
                <a:cubicBezTo>
                  <a:pt x="146" y="113"/>
                  <a:pt x="146" y="114"/>
                  <a:pt x="146" y="113"/>
                </a:cubicBezTo>
                <a:cubicBezTo>
                  <a:pt x="146" y="113"/>
                  <a:pt x="146" y="113"/>
                  <a:pt x="147" y="113"/>
                </a:cubicBezTo>
                <a:cubicBezTo>
                  <a:pt x="147" y="113"/>
                  <a:pt x="148" y="112"/>
                  <a:pt x="149" y="113"/>
                </a:cubicBezTo>
                <a:cubicBezTo>
                  <a:pt x="149" y="113"/>
                  <a:pt x="149" y="113"/>
                  <a:pt x="149" y="113"/>
                </a:cubicBezTo>
                <a:cubicBezTo>
                  <a:pt x="150" y="113"/>
                  <a:pt x="150" y="113"/>
                  <a:pt x="151" y="113"/>
                </a:cubicBezTo>
                <a:cubicBezTo>
                  <a:pt x="151" y="113"/>
                  <a:pt x="151" y="113"/>
                  <a:pt x="152" y="113"/>
                </a:cubicBezTo>
                <a:cubicBezTo>
                  <a:pt x="152" y="114"/>
                  <a:pt x="152" y="114"/>
                  <a:pt x="153" y="115"/>
                </a:cubicBezTo>
                <a:cubicBezTo>
                  <a:pt x="152" y="116"/>
                  <a:pt x="152" y="117"/>
                  <a:pt x="152" y="117"/>
                </a:cubicBezTo>
                <a:cubicBezTo>
                  <a:pt x="152" y="117"/>
                  <a:pt x="152" y="117"/>
                  <a:pt x="152" y="117"/>
                </a:cubicBezTo>
                <a:cubicBezTo>
                  <a:pt x="151" y="117"/>
                  <a:pt x="150" y="116"/>
                  <a:pt x="150" y="115"/>
                </a:cubicBezTo>
                <a:cubicBezTo>
                  <a:pt x="150" y="115"/>
                  <a:pt x="150" y="115"/>
                  <a:pt x="150" y="115"/>
                </a:cubicBezTo>
                <a:cubicBezTo>
                  <a:pt x="150" y="116"/>
                  <a:pt x="151" y="116"/>
                  <a:pt x="151" y="117"/>
                </a:cubicBezTo>
                <a:cubicBezTo>
                  <a:pt x="151" y="118"/>
                  <a:pt x="151" y="118"/>
                  <a:pt x="152" y="119"/>
                </a:cubicBezTo>
                <a:cubicBezTo>
                  <a:pt x="152" y="120"/>
                  <a:pt x="153" y="121"/>
                  <a:pt x="153" y="121"/>
                </a:cubicBezTo>
                <a:cubicBezTo>
                  <a:pt x="153" y="122"/>
                  <a:pt x="153" y="122"/>
                  <a:pt x="154" y="122"/>
                </a:cubicBezTo>
                <a:cubicBezTo>
                  <a:pt x="154" y="122"/>
                  <a:pt x="154" y="122"/>
                  <a:pt x="153" y="122"/>
                </a:cubicBezTo>
                <a:cubicBezTo>
                  <a:pt x="154" y="123"/>
                  <a:pt x="154" y="123"/>
                  <a:pt x="154" y="123"/>
                </a:cubicBezTo>
                <a:cubicBezTo>
                  <a:pt x="154" y="123"/>
                  <a:pt x="154" y="124"/>
                  <a:pt x="154" y="124"/>
                </a:cubicBezTo>
                <a:cubicBezTo>
                  <a:pt x="155" y="124"/>
                  <a:pt x="155" y="125"/>
                  <a:pt x="155" y="125"/>
                </a:cubicBezTo>
                <a:cubicBezTo>
                  <a:pt x="156" y="126"/>
                  <a:pt x="155" y="128"/>
                  <a:pt x="156" y="128"/>
                </a:cubicBezTo>
                <a:cubicBezTo>
                  <a:pt x="156" y="129"/>
                  <a:pt x="157" y="129"/>
                  <a:pt x="157" y="129"/>
                </a:cubicBezTo>
                <a:cubicBezTo>
                  <a:pt x="158" y="130"/>
                  <a:pt x="158" y="132"/>
                  <a:pt x="159" y="133"/>
                </a:cubicBezTo>
                <a:cubicBezTo>
                  <a:pt x="159" y="133"/>
                  <a:pt x="159" y="133"/>
                  <a:pt x="159" y="133"/>
                </a:cubicBezTo>
                <a:cubicBezTo>
                  <a:pt x="159" y="133"/>
                  <a:pt x="159" y="132"/>
                  <a:pt x="159" y="132"/>
                </a:cubicBezTo>
                <a:cubicBezTo>
                  <a:pt x="159" y="132"/>
                  <a:pt x="159" y="133"/>
                  <a:pt x="159" y="133"/>
                </a:cubicBezTo>
                <a:cubicBezTo>
                  <a:pt x="159" y="133"/>
                  <a:pt x="160" y="133"/>
                  <a:pt x="160" y="133"/>
                </a:cubicBezTo>
                <a:cubicBezTo>
                  <a:pt x="160" y="133"/>
                  <a:pt x="160" y="134"/>
                  <a:pt x="161" y="134"/>
                </a:cubicBezTo>
                <a:cubicBezTo>
                  <a:pt x="161" y="134"/>
                  <a:pt x="161" y="134"/>
                  <a:pt x="161" y="134"/>
                </a:cubicBezTo>
                <a:cubicBezTo>
                  <a:pt x="161" y="134"/>
                  <a:pt x="161" y="135"/>
                  <a:pt x="162" y="135"/>
                </a:cubicBezTo>
                <a:cubicBezTo>
                  <a:pt x="162" y="135"/>
                  <a:pt x="163" y="136"/>
                  <a:pt x="163" y="136"/>
                </a:cubicBezTo>
                <a:cubicBezTo>
                  <a:pt x="163" y="136"/>
                  <a:pt x="162" y="137"/>
                  <a:pt x="162" y="137"/>
                </a:cubicBezTo>
                <a:cubicBezTo>
                  <a:pt x="162" y="137"/>
                  <a:pt x="162" y="137"/>
                  <a:pt x="162" y="137"/>
                </a:cubicBezTo>
                <a:cubicBezTo>
                  <a:pt x="162" y="137"/>
                  <a:pt x="162" y="137"/>
                  <a:pt x="162" y="137"/>
                </a:cubicBezTo>
                <a:cubicBezTo>
                  <a:pt x="162" y="137"/>
                  <a:pt x="162" y="137"/>
                  <a:pt x="163" y="137"/>
                </a:cubicBezTo>
                <a:cubicBezTo>
                  <a:pt x="163" y="137"/>
                  <a:pt x="163" y="138"/>
                  <a:pt x="164" y="138"/>
                </a:cubicBezTo>
                <a:cubicBezTo>
                  <a:pt x="164" y="138"/>
                  <a:pt x="164" y="138"/>
                  <a:pt x="164" y="138"/>
                </a:cubicBezTo>
                <a:cubicBezTo>
                  <a:pt x="165" y="138"/>
                  <a:pt x="165" y="138"/>
                  <a:pt x="166" y="138"/>
                </a:cubicBezTo>
                <a:cubicBezTo>
                  <a:pt x="166" y="138"/>
                  <a:pt x="166" y="138"/>
                  <a:pt x="166" y="138"/>
                </a:cubicBezTo>
                <a:cubicBezTo>
                  <a:pt x="167" y="138"/>
                  <a:pt x="167" y="138"/>
                  <a:pt x="167" y="137"/>
                </a:cubicBezTo>
                <a:cubicBezTo>
                  <a:pt x="167" y="137"/>
                  <a:pt x="167" y="137"/>
                  <a:pt x="167" y="137"/>
                </a:cubicBezTo>
                <a:cubicBezTo>
                  <a:pt x="168" y="137"/>
                  <a:pt x="168" y="137"/>
                  <a:pt x="168" y="138"/>
                </a:cubicBezTo>
                <a:cubicBezTo>
                  <a:pt x="168" y="137"/>
                  <a:pt x="169" y="137"/>
                  <a:pt x="169" y="137"/>
                </a:cubicBezTo>
                <a:cubicBezTo>
                  <a:pt x="169" y="137"/>
                  <a:pt x="169" y="137"/>
                  <a:pt x="170" y="137"/>
                </a:cubicBezTo>
                <a:cubicBezTo>
                  <a:pt x="170" y="137"/>
                  <a:pt x="171" y="137"/>
                  <a:pt x="171" y="136"/>
                </a:cubicBezTo>
                <a:cubicBezTo>
                  <a:pt x="171" y="137"/>
                  <a:pt x="172" y="137"/>
                  <a:pt x="172" y="137"/>
                </a:cubicBezTo>
                <a:cubicBezTo>
                  <a:pt x="172" y="137"/>
                  <a:pt x="172" y="137"/>
                  <a:pt x="172" y="137"/>
                </a:cubicBezTo>
                <a:cubicBezTo>
                  <a:pt x="172" y="137"/>
                  <a:pt x="172" y="137"/>
                  <a:pt x="172" y="137"/>
                </a:cubicBezTo>
                <a:cubicBezTo>
                  <a:pt x="172" y="138"/>
                  <a:pt x="172" y="138"/>
                  <a:pt x="172" y="138"/>
                </a:cubicBezTo>
                <a:cubicBezTo>
                  <a:pt x="172" y="138"/>
                  <a:pt x="171" y="138"/>
                  <a:pt x="171" y="139"/>
                </a:cubicBezTo>
                <a:cubicBezTo>
                  <a:pt x="171" y="139"/>
                  <a:pt x="171" y="139"/>
                  <a:pt x="171" y="140"/>
                </a:cubicBezTo>
                <a:cubicBezTo>
                  <a:pt x="171" y="140"/>
                  <a:pt x="171" y="140"/>
                  <a:pt x="171" y="141"/>
                </a:cubicBezTo>
                <a:cubicBezTo>
                  <a:pt x="170" y="141"/>
                  <a:pt x="170" y="141"/>
                  <a:pt x="170" y="141"/>
                </a:cubicBezTo>
                <a:cubicBezTo>
                  <a:pt x="170" y="141"/>
                  <a:pt x="170" y="141"/>
                  <a:pt x="170" y="142"/>
                </a:cubicBezTo>
                <a:cubicBezTo>
                  <a:pt x="170" y="142"/>
                  <a:pt x="170" y="142"/>
                  <a:pt x="169" y="143"/>
                </a:cubicBezTo>
                <a:cubicBezTo>
                  <a:pt x="169" y="143"/>
                  <a:pt x="169" y="143"/>
                  <a:pt x="169" y="144"/>
                </a:cubicBezTo>
                <a:cubicBezTo>
                  <a:pt x="169" y="145"/>
                  <a:pt x="168" y="145"/>
                  <a:pt x="167" y="146"/>
                </a:cubicBezTo>
                <a:cubicBezTo>
                  <a:pt x="167" y="147"/>
                  <a:pt x="166" y="147"/>
                  <a:pt x="166" y="148"/>
                </a:cubicBezTo>
                <a:cubicBezTo>
                  <a:pt x="165" y="148"/>
                  <a:pt x="164" y="149"/>
                  <a:pt x="163" y="150"/>
                </a:cubicBezTo>
                <a:cubicBezTo>
                  <a:pt x="162" y="151"/>
                  <a:pt x="161" y="151"/>
                  <a:pt x="161" y="152"/>
                </a:cubicBezTo>
                <a:cubicBezTo>
                  <a:pt x="161" y="153"/>
                  <a:pt x="161" y="153"/>
                  <a:pt x="161" y="153"/>
                </a:cubicBezTo>
                <a:cubicBezTo>
                  <a:pt x="160" y="153"/>
                  <a:pt x="160" y="153"/>
                  <a:pt x="160" y="153"/>
                </a:cubicBezTo>
                <a:cubicBezTo>
                  <a:pt x="160" y="154"/>
                  <a:pt x="159" y="154"/>
                  <a:pt x="159" y="154"/>
                </a:cubicBezTo>
                <a:cubicBezTo>
                  <a:pt x="159" y="155"/>
                  <a:pt x="158" y="155"/>
                  <a:pt x="158" y="155"/>
                </a:cubicBezTo>
                <a:cubicBezTo>
                  <a:pt x="158" y="156"/>
                  <a:pt x="158" y="156"/>
                  <a:pt x="158" y="156"/>
                </a:cubicBezTo>
                <a:cubicBezTo>
                  <a:pt x="158" y="156"/>
                  <a:pt x="158" y="156"/>
                  <a:pt x="158" y="156"/>
                </a:cubicBezTo>
                <a:cubicBezTo>
                  <a:pt x="158" y="156"/>
                  <a:pt x="157" y="158"/>
                  <a:pt x="157" y="158"/>
                </a:cubicBezTo>
                <a:cubicBezTo>
                  <a:pt x="158" y="158"/>
                  <a:pt x="158" y="159"/>
                  <a:pt x="158" y="159"/>
                </a:cubicBezTo>
                <a:cubicBezTo>
                  <a:pt x="158" y="159"/>
                  <a:pt x="158" y="159"/>
                  <a:pt x="158" y="160"/>
                </a:cubicBezTo>
                <a:cubicBezTo>
                  <a:pt x="158" y="160"/>
                  <a:pt x="158" y="160"/>
                  <a:pt x="158" y="160"/>
                </a:cubicBezTo>
                <a:cubicBezTo>
                  <a:pt x="158" y="161"/>
                  <a:pt x="158" y="162"/>
                  <a:pt x="158" y="162"/>
                </a:cubicBezTo>
                <a:cubicBezTo>
                  <a:pt x="159" y="163"/>
                  <a:pt x="159" y="163"/>
                  <a:pt x="159" y="163"/>
                </a:cubicBezTo>
                <a:cubicBezTo>
                  <a:pt x="159" y="163"/>
                  <a:pt x="159" y="164"/>
                  <a:pt x="159" y="164"/>
                </a:cubicBezTo>
                <a:cubicBezTo>
                  <a:pt x="159" y="164"/>
                  <a:pt x="159" y="165"/>
                  <a:pt x="159" y="165"/>
                </a:cubicBezTo>
                <a:cubicBezTo>
                  <a:pt x="159" y="166"/>
                  <a:pt x="159" y="166"/>
                  <a:pt x="159" y="166"/>
                </a:cubicBezTo>
                <a:cubicBezTo>
                  <a:pt x="159" y="166"/>
                  <a:pt x="159" y="167"/>
                  <a:pt x="159" y="168"/>
                </a:cubicBezTo>
                <a:cubicBezTo>
                  <a:pt x="160" y="168"/>
                  <a:pt x="160" y="168"/>
                  <a:pt x="160" y="168"/>
                </a:cubicBezTo>
                <a:cubicBezTo>
                  <a:pt x="160" y="168"/>
                  <a:pt x="160" y="168"/>
                  <a:pt x="160" y="168"/>
                </a:cubicBezTo>
                <a:cubicBezTo>
                  <a:pt x="160" y="168"/>
                  <a:pt x="160" y="168"/>
                  <a:pt x="159" y="168"/>
                </a:cubicBezTo>
                <a:cubicBezTo>
                  <a:pt x="159" y="168"/>
                  <a:pt x="159" y="169"/>
                  <a:pt x="159" y="169"/>
                </a:cubicBezTo>
                <a:cubicBezTo>
                  <a:pt x="159" y="169"/>
                  <a:pt x="159" y="170"/>
                  <a:pt x="158" y="170"/>
                </a:cubicBezTo>
                <a:cubicBezTo>
                  <a:pt x="157" y="171"/>
                  <a:pt x="156" y="171"/>
                  <a:pt x="156" y="171"/>
                </a:cubicBezTo>
                <a:cubicBezTo>
                  <a:pt x="155" y="172"/>
                  <a:pt x="155" y="173"/>
                  <a:pt x="154" y="173"/>
                </a:cubicBezTo>
                <a:cubicBezTo>
                  <a:pt x="153" y="173"/>
                  <a:pt x="153" y="174"/>
                  <a:pt x="153" y="174"/>
                </a:cubicBezTo>
                <a:cubicBezTo>
                  <a:pt x="153" y="175"/>
                  <a:pt x="153" y="175"/>
                  <a:pt x="153" y="175"/>
                </a:cubicBezTo>
                <a:cubicBezTo>
                  <a:pt x="153" y="175"/>
                  <a:pt x="153" y="175"/>
                  <a:pt x="153" y="175"/>
                </a:cubicBezTo>
                <a:cubicBezTo>
                  <a:pt x="153" y="176"/>
                  <a:pt x="153" y="176"/>
                  <a:pt x="153" y="177"/>
                </a:cubicBezTo>
                <a:cubicBezTo>
                  <a:pt x="153" y="177"/>
                  <a:pt x="153" y="177"/>
                  <a:pt x="153" y="177"/>
                </a:cubicBezTo>
                <a:cubicBezTo>
                  <a:pt x="153" y="177"/>
                  <a:pt x="154" y="178"/>
                  <a:pt x="153" y="178"/>
                </a:cubicBezTo>
                <a:cubicBezTo>
                  <a:pt x="153" y="179"/>
                  <a:pt x="153" y="179"/>
                  <a:pt x="153" y="179"/>
                </a:cubicBezTo>
                <a:cubicBezTo>
                  <a:pt x="153" y="179"/>
                  <a:pt x="153" y="179"/>
                  <a:pt x="153" y="179"/>
                </a:cubicBezTo>
                <a:cubicBezTo>
                  <a:pt x="153" y="179"/>
                  <a:pt x="153" y="179"/>
                  <a:pt x="153" y="179"/>
                </a:cubicBezTo>
                <a:cubicBezTo>
                  <a:pt x="153" y="180"/>
                  <a:pt x="152" y="180"/>
                  <a:pt x="151" y="181"/>
                </a:cubicBezTo>
                <a:cubicBezTo>
                  <a:pt x="150" y="181"/>
                  <a:pt x="150" y="181"/>
                  <a:pt x="150" y="182"/>
                </a:cubicBezTo>
                <a:cubicBezTo>
                  <a:pt x="150" y="182"/>
                  <a:pt x="150" y="182"/>
                  <a:pt x="150" y="182"/>
                </a:cubicBezTo>
                <a:cubicBezTo>
                  <a:pt x="150" y="182"/>
                  <a:pt x="150" y="182"/>
                  <a:pt x="150" y="182"/>
                </a:cubicBezTo>
                <a:cubicBezTo>
                  <a:pt x="151" y="183"/>
                  <a:pt x="150" y="184"/>
                  <a:pt x="150" y="184"/>
                </a:cubicBezTo>
                <a:cubicBezTo>
                  <a:pt x="150" y="184"/>
                  <a:pt x="150" y="184"/>
                  <a:pt x="150" y="184"/>
                </a:cubicBezTo>
                <a:cubicBezTo>
                  <a:pt x="150" y="184"/>
                  <a:pt x="150" y="185"/>
                  <a:pt x="150" y="185"/>
                </a:cubicBezTo>
                <a:cubicBezTo>
                  <a:pt x="150" y="185"/>
                  <a:pt x="149" y="186"/>
                  <a:pt x="149" y="186"/>
                </a:cubicBezTo>
                <a:cubicBezTo>
                  <a:pt x="147" y="188"/>
                  <a:pt x="146" y="189"/>
                  <a:pt x="144" y="191"/>
                </a:cubicBezTo>
                <a:cubicBezTo>
                  <a:pt x="144" y="191"/>
                  <a:pt x="144" y="191"/>
                  <a:pt x="144" y="191"/>
                </a:cubicBezTo>
                <a:cubicBezTo>
                  <a:pt x="143" y="192"/>
                  <a:pt x="142" y="192"/>
                  <a:pt x="142" y="192"/>
                </a:cubicBezTo>
                <a:cubicBezTo>
                  <a:pt x="142" y="192"/>
                  <a:pt x="142" y="192"/>
                  <a:pt x="142" y="192"/>
                </a:cubicBezTo>
                <a:cubicBezTo>
                  <a:pt x="142" y="192"/>
                  <a:pt x="141" y="192"/>
                  <a:pt x="141" y="192"/>
                </a:cubicBezTo>
                <a:cubicBezTo>
                  <a:pt x="141" y="192"/>
                  <a:pt x="141" y="192"/>
                  <a:pt x="141" y="192"/>
                </a:cubicBezTo>
                <a:cubicBezTo>
                  <a:pt x="140" y="192"/>
                  <a:pt x="140" y="192"/>
                  <a:pt x="139" y="192"/>
                </a:cubicBezTo>
                <a:cubicBezTo>
                  <a:pt x="139" y="192"/>
                  <a:pt x="139" y="192"/>
                  <a:pt x="139" y="192"/>
                </a:cubicBezTo>
                <a:cubicBezTo>
                  <a:pt x="139" y="192"/>
                  <a:pt x="138" y="192"/>
                  <a:pt x="138" y="192"/>
                </a:cubicBezTo>
                <a:cubicBezTo>
                  <a:pt x="138" y="192"/>
                  <a:pt x="137" y="192"/>
                  <a:pt x="137" y="192"/>
                </a:cubicBezTo>
                <a:cubicBezTo>
                  <a:pt x="137" y="193"/>
                  <a:pt x="136" y="192"/>
                  <a:pt x="136" y="192"/>
                </a:cubicBezTo>
                <a:cubicBezTo>
                  <a:pt x="136" y="193"/>
                  <a:pt x="135" y="193"/>
                  <a:pt x="135" y="193"/>
                </a:cubicBezTo>
                <a:cubicBezTo>
                  <a:pt x="135" y="193"/>
                  <a:pt x="135" y="193"/>
                  <a:pt x="135" y="193"/>
                </a:cubicBezTo>
                <a:cubicBezTo>
                  <a:pt x="134" y="193"/>
                  <a:pt x="134" y="192"/>
                  <a:pt x="134" y="192"/>
                </a:cubicBezTo>
                <a:cubicBezTo>
                  <a:pt x="134" y="192"/>
                  <a:pt x="134" y="192"/>
                  <a:pt x="134" y="192"/>
                </a:cubicBezTo>
                <a:cubicBezTo>
                  <a:pt x="134" y="192"/>
                  <a:pt x="134" y="192"/>
                  <a:pt x="134" y="192"/>
                </a:cubicBezTo>
                <a:cubicBezTo>
                  <a:pt x="134" y="192"/>
                  <a:pt x="134" y="192"/>
                  <a:pt x="134" y="192"/>
                </a:cubicBezTo>
                <a:cubicBezTo>
                  <a:pt x="134" y="192"/>
                  <a:pt x="134" y="192"/>
                  <a:pt x="134" y="192"/>
                </a:cubicBezTo>
                <a:cubicBezTo>
                  <a:pt x="134" y="192"/>
                  <a:pt x="133" y="192"/>
                  <a:pt x="133" y="192"/>
                </a:cubicBezTo>
                <a:cubicBezTo>
                  <a:pt x="133" y="192"/>
                  <a:pt x="133" y="192"/>
                  <a:pt x="133" y="192"/>
                </a:cubicBezTo>
                <a:cubicBezTo>
                  <a:pt x="133" y="192"/>
                  <a:pt x="133" y="192"/>
                  <a:pt x="134" y="192"/>
                </a:cubicBezTo>
                <a:cubicBezTo>
                  <a:pt x="133" y="191"/>
                  <a:pt x="133" y="191"/>
                  <a:pt x="133" y="190"/>
                </a:cubicBezTo>
                <a:cubicBezTo>
                  <a:pt x="133" y="190"/>
                  <a:pt x="133" y="190"/>
                  <a:pt x="133" y="190"/>
                </a:cubicBezTo>
                <a:cubicBezTo>
                  <a:pt x="134" y="189"/>
                  <a:pt x="133" y="188"/>
                  <a:pt x="132" y="188"/>
                </a:cubicBezTo>
                <a:cubicBezTo>
                  <a:pt x="132" y="187"/>
                  <a:pt x="132" y="186"/>
                  <a:pt x="131" y="185"/>
                </a:cubicBezTo>
                <a:cubicBezTo>
                  <a:pt x="131" y="185"/>
                  <a:pt x="130" y="184"/>
                  <a:pt x="130" y="184"/>
                </a:cubicBezTo>
                <a:cubicBezTo>
                  <a:pt x="130" y="183"/>
                  <a:pt x="130" y="183"/>
                  <a:pt x="130" y="182"/>
                </a:cubicBezTo>
                <a:cubicBezTo>
                  <a:pt x="130" y="182"/>
                  <a:pt x="130" y="182"/>
                  <a:pt x="130" y="182"/>
                </a:cubicBezTo>
                <a:cubicBezTo>
                  <a:pt x="130" y="182"/>
                  <a:pt x="129" y="181"/>
                  <a:pt x="129" y="181"/>
                </a:cubicBezTo>
                <a:cubicBezTo>
                  <a:pt x="129" y="181"/>
                  <a:pt x="129" y="181"/>
                  <a:pt x="129" y="180"/>
                </a:cubicBezTo>
                <a:cubicBezTo>
                  <a:pt x="129" y="180"/>
                  <a:pt x="129" y="180"/>
                  <a:pt x="129" y="180"/>
                </a:cubicBezTo>
                <a:cubicBezTo>
                  <a:pt x="129" y="179"/>
                  <a:pt x="129" y="179"/>
                  <a:pt x="129" y="178"/>
                </a:cubicBezTo>
                <a:cubicBezTo>
                  <a:pt x="129" y="177"/>
                  <a:pt x="128" y="176"/>
                  <a:pt x="128" y="176"/>
                </a:cubicBezTo>
                <a:cubicBezTo>
                  <a:pt x="128" y="175"/>
                  <a:pt x="127" y="174"/>
                  <a:pt x="127" y="173"/>
                </a:cubicBezTo>
                <a:cubicBezTo>
                  <a:pt x="126" y="173"/>
                  <a:pt x="126" y="172"/>
                  <a:pt x="126" y="172"/>
                </a:cubicBezTo>
                <a:cubicBezTo>
                  <a:pt x="126" y="171"/>
                  <a:pt x="126" y="170"/>
                  <a:pt x="126" y="169"/>
                </a:cubicBezTo>
                <a:cubicBezTo>
                  <a:pt x="126" y="169"/>
                  <a:pt x="126" y="167"/>
                  <a:pt x="127" y="166"/>
                </a:cubicBezTo>
                <a:cubicBezTo>
                  <a:pt x="127" y="166"/>
                  <a:pt x="127" y="166"/>
                  <a:pt x="127" y="166"/>
                </a:cubicBezTo>
                <a:cubicBezTo>
                  <a:pt x="127" y="166"/>
                  <a:pt x="127" y="166"/>
                  <a:pt x="127" y="166"/>
                </a:cubicBezTo>
                <a:cubicBezTo>
                  <a:pt x="127" y="165"/>
                  <a:pt x="127" y="165"/>
                  <a:pt x="128" y="165"/>
                </a:cubicBezTo>
                <a:cubicBezTo>
                  <a:pt x="128" y="165"/>
                  <a:pt x="128" y="164"/>
                  <a:pt x="128" y="164"/>
                </a:cubicBezTo>
                <a:cubicBezTo>
                  <a:pt x="128" y="164"/>
                  <a:pt x="128" y="163"/>
                  <a:pt x="128" y="163"/>
                </a:cubicBezTo>
                <a:cubicBezTo>
                  <a:pt x="128" y="162"/>
                  <a:pt x="127" y="161"/>
                  <a:pt x="128" y="161"/>
                </a:cubicBezTo>
                <a:cubicBezTo>
                  <a:pt x="128" y="160"/>
                  <a:pt x="127" y="160"/>
                  <a:pt x="127" y="159"/>
                </a:cubicBezTo>
                <a:cubicBezTo>
                  <a:pt x="127" y="159"/>
                  <a:pt x="127" y="159"/>
                  <a:pt x="127" y="159"/>
                </a:cubicBezTo>
                <a:cubicBezTo>
                  <a:pt x="127" y="158"/>
                  <a:pt x="127" y="158"/>
                  <a:pt x="126" y="158"/>
                </a:cubicBezTo>
                <a:cubicBezTo>
                  <a:pt x="126" y="157"/>
                  <a:pt x="126" y="157"/>
                  <a:pt x="126" y="157"/>
                </a:cubicBezTo>
                <a:cubicBezTo>
                  <a:pt x="126" y="157"/>
                  <a:pt x="126" y="156"/>
                  <a:pt x="126" y="156"/>
                </a:cubicBezTo>
                <a:cubicBezTo>
                  <a:pt x="125" y="155"/>
                  <a:pt x="125" y="155"/>
                  <a:pt x="124" y="155"/>
                </a:cubicBezTo>
                <a:cubicBezTo>
                  <a:pt x="124" y="154"/>
                  <a:pt x="124" y="154"/>
                  <a:pt x="124" y="154"/>
                </a:cubicBezTo>
                <a:cubicBezTo>
                  <a:pt x="124" y="154"/>
                  <a:pt x="124" y="154"/>
                  <a:pt x="124" y="154"/>
                </a:cubicBezTo>
                <a:cubicBezTo>
                  <a:pt x="124" y="153"/>
                  <a:pt x="123" y="153"/>
                  <a:pt x="123" y="153"/>
                </a:cubicBezTo>
                <a:cubicBezTo>
                  <a:pt x="123" y="153"/>
                  <a:pt x="123" y="153"/>
                  <a:pt x="123" y="153"/>
                </a:cubicBezTo>
                <a:cubicBezTo>
                  <a:pt x="123" y="153"/>
                  <a:pt x="123" y="153"/>
                  <a:pt x="123" y="153"/>
                </a:cubicBezTo>
                <a:cubicBezTo>
                  <a:pt x="123" y="153"/>
                  <a:pt x="123" y="152"/>
                  <a:pt x="123" y="152"/>
                </a:cubicBezTo>
                <a:cubicBezTo>
                  <a:pt x="123" y="152"/>
                  <a:pt x="123" y="152"/>
                  <a:pt x="123" y="152"/>
                </a:cubicBezTo>
                <a:cubicBezTo>
                  <a:pt x="122" y="152"/>
                  <a:pt x="122" y="152"/>
                  <a:pt x="122" y="152"/>
                </a:cubicBezTo>
                <a:cubicBezTo>
                  <a:pt x="123" y="151"/>
                  <a:pt x="123" y="151"/>
                  <a:pt x="123" y="150"/>
                </a:cubicBezTo>
                <a:cubicBezTo>
                  <a:pt x="123" y="150"/>
                  <a:pt x="123" y="150"/>
                  <a:pt x="123" y="150"/>
                </a:cubicBezTo>
                <a:cubicBezTo>
                  <a:pt x="123" y="150"/>
                  <a:pt x="123" y="150"/>
                  <a:pt x="123" y="150"/>
                </a:cubicBezTo>
                <a:cubicBezTo>
                  <a:pt x="123" y="150"/>
                  <a:pt x="123" y="150"/>
                  <a:pt x="123" y="150"/>
                </a:cubicBezTo>
                <a:cubicBezTo>
                  <a:pt x="123" y="150"/>
                  <a:pt x="123" y="150"/>
                  <a:pt x="123" y="149"/>
                </a:cubicBezTo>
                <a:cubicBezTo>
                  <a:pt x="123" y="149"/>
                  <a:pt x="123" y="149"/>
                  <a:pt x="123" y="149"/>
                </a:cubicBezTo>
                <a:cubicBezTo>
                  <a:pt x="123" y="149"/>
                  <a:pt x="123" y="149"/>
                  <a:pt x="123" y="149"/>
                </a:cubicBezTo>
                <a:cubicBezTo>
                  <a:pt x="123" y="149"/>
                  <a:pt x="123" y="148"/>
                  <a:pt x="124" y="148"/>
                </a:cubicBezTo>
                <a:cubicBezTo>
                  <a:pt x="124" y="148"/>
                  <a:pt x="123" y="148"/>
                  <a:pt x="123" y="148"/>
                </a:cubicBezTo>
                <a:cubicBezTo>
                  <a:pt x="123" y="148"/>
                  <a:pt x="124" y="147"/>
                  <a:pt x="124" y="147"/>
                </a:cubicBezTo>
                <a:cubicBezTo>
                  <a:pt x="124" y="147"/>
                  <a:pt x="123" y="147"/>
                  <a:pt x="123" y="146"/>
                </a:cubicBezTo>
                <a:cubicBezTo>
                  <a:pt x="123" y="146"/>
                  <a:pt x="123" y="146"/>
                  <a:pt x="123" y="146"/>
                </a:cubicBezTo>
                <a:cubicBezTo>
                  <a:pt x="123" y="146"/>
                  <a:pt x="123" y="146"/>
                  <a:pt x="123" y="146"/>
                </a:cubicBezTo>
                <a:cubicBezTo>
                  <a:pt x="123" y="146"/>
                  <a:pt x="123" y="146"/>
                  <a:pt x="123" y="146"/>
                </a:cubicBezTo>
                <a:cubicBezTo>
                  <a:pt x="122" y="146"/>
                  <a:pt x="123" y="146"/>
                  <a:pt x="122" y="145"/>
                </a:cubicBezTo>
                <a:cubicBezTo>
                  <a:pt x="122" y="145"/>
                  <a:pt x="122" y="145"/>
                  <a:pt x="122" y="145"/>
                </a:cubicBezTo>
                <a:cubicBezTo>
                  <a:pt x="122" y="145"/>
                  <a:pt x="122" y="145"/>
                  <a:pt x="122" y="145"/>
                </a:cubicBezTo>
                <a:cubicBezTo>
                  <a:pt x="121" y="145"/>
                  <a:pt x="121" y="145"/>
                  <a:pt x="120" y="145"/>
                </a:cubicBezTo>
                <a:cubicBezTo>
                  <a:pt x="120" y="146"/>
                  <a:pt x="118" y="145"/>
                  <a:pt x="118" y="144"/>
                </a:cubicBezTo>
                <a:cubicBezTo>
                  <a:pt x="118" y="144"/>
                  <a:pt x="118" y="144"/>
                  <a:pt x="118" y="144"/>
                </a:cubicBezTo>
                <a:cubicBezTo>
                  <a:pt x="118" y="144"/>
                  <a:pt x="118" y="144"/>
                  <a:pt x="118" y="144"/>
                </a:cubicBezTo>
                <a:cubicBezTo>
                  <a:pt x="118" y="144"/>
                  <a:pt x="118" y="144"/>
                  <a:pt x="118" y="144"/>
                </a:cubicBezTo>
                <a:cubicBezTo>
                  <a:pt x="118" y="144"/>
                  <a:pt x="118" y="144"/>
                  <a:pt x="118" y="144"/>
                </a:cubicBezTo>
                <a:cubicBezTo>
                  <a:pt x="118" y="143"/>
                  <a:pt x="117" y="143"/>
                  <a:pt x="116" y="143"/>
                </a:cubicBezTo>
                <a:cubicBezTo>
                  <a:pt x="116" y="143"/>
                  <a:pt x="116" y="143"/>
                  <a:pt x="116" y="143"/>
                </a:cubicBezTo>
                <a:cubicBezTo>
                  <a:pt x="115" y="143"/>
                  <a:pt x="114" y="143"/>
                  <a:pt x="114" y="143"/>
                </a:cubicBezTo>
                <a:cubicBezTo>
                  <a:pt x="113" y="143"/>
                  <a:pt x="113" y="144"/>
                  <a:pt x="113" y="144"/>
                </a:cubicBezTo>
                <a:cubicBezTo>
                  <a:pt x="113" y="144"/>
                  <a:pt x="112" y="144"/>
                  <a:pt x="112" y="144"/>
                </a:cubicBezTo>
                <a:cubicBezTo>
                  <a:pt x="111" y="144"/>
                  <a:pt x="110" y="145"/>
                  <a:pt x="110" y="145"/>
                </a:cubicBezTo>
                <a:cubicBezTo>
                  <a:pt x="109" y="145"/>
                  <a:pt x="109" y="144"/>
                  <a:pt x="108" y="144"/>
                </a:cubicBezTo>
                <a:cubicBezTo>
                  <a:pt x="108" y="144"/>
                  <a:pt x="108" y="144"/>
                  <a:pt x="108" y="145"/>
                </a:cubicBezTo>
                <a:cubicBezTo>
                  <a:pt x="108" y="145"/>
                  <a:pt x="108" y="144"/>
                  <a:pt x="107" y="144"/>
                </a:cubicBezTo>
                <a:cubicBezTo>
                  <a:pt x="107" y="144"/>
                  <a:pt x="106" y="144"/>
                  <a:pt x="106" y="144"/>
                </a:cubicBezTo>
                <a:cubicBezTo>
                  <a:pt x="105" y="145"/>
                  <a:pt x="105" y="145"/>
                  <a:pt x="105" y="145"/>
                </a:cubicBezTo>
                <a:cubicBezTo>
                  <a:pt x="104" y="145"/>
                  <a:pt x="104" y="145"/>
                  <a:pt x="103" y="145"/>
                </a:cubicBezTo>
                <a:cubicBezTo>
                  <a:pt x="103" y="146"/>
                  <a:pt x="102" y="145"/>
                  <a:pt x="102" y="145"/>
                </a:cubicBezTo>
                <a:cubicBezTo>
                  <a:pt x="101" y="144"/>
                  <a:pt x="101" y="144"/>
                  <a:pt x="100" y="143"/>
                </a:cubicBezTo>
                <a:cubicBezTo>
                  <a:pt x="100" y="143"/>
                  <a:pt x="99" y="143"/>
                  <a:pt x="99" y="143"/>
                </a:cubicBezTo>
                <a:cubicBezTo>
                  <a:pt x="98" y="143"/>
                  <a:pt x="98" y="142"/>
                  <a:pt x="98" y="142"/>
                </a:cubicBezTo>
                <a:cubicBezTo>
                  <a:pt x="98" y="142"/>
                  <a:pt x="98" y="142"/>
                  <a:pt x="98" y="142"/>
                </a:cubicBezTo>
                <a:cubicBezTo>
                  <a:pt x="97" y="141"/>
                  <a:pt x="97" y="141"/>
                  <a:pt x="97" y="141"/>
                </a:cubicBezTo>
                <a:cubicBezTo>
                  <a:pt x="97" y="141"/>
                  <a:pt x="97" y="141"/>
                  <a:pt x="97" y="141"/>
                </a:cubicBezTo>
                <a:cubicBezTo>
                  <a:pt x="97" y="141"/>
                  <a:pt x="97" y="141"/>
                  <a:pt x="97" y="141"/>
                </a:cubicBezTo>
                <a:cubicBezTo>
                  <a:pt x="97" y="140"/>
                  <a:pt x="97" y="140"/>
                  <a:pt x="97" y="140"/>
                </a:cubicBezTo>
                <a:cubicBezTo>
                  <a:pt x="97" y="140"/>
                  <a:pt x="97" y="140"/>
                  <a:pt x="97" y="140"/>
                </a:cubicBezTo>
                <a:cubicBezTo>
                  <a:pt x="97" y="140"/>
                  <a:pt x="97" y="140"/>
                  <a:pt x="97" y="140"/>
                </a:cubicBezTo>
                <a:cubicBezTo>
                  <a:pt x="97" y="140"/>
                  <a:pt x="96" y="140"/>
                  <a:pt x="96" y="139"/>
                </a:cubicBezTo>
                <a:cubicBezTo>
                  <a:pt x="96" y="139"/>
                  <a:pt x="96" y="139"/>
                  <a:pt x="96" y="139"/>
                </a:cubicBezTo>
                <a:cubicBezTo>
                  <a:pt x="96" y="139"/>
                  <a:pt x="95" y="139"/>
                  <a:pt x="95" y="138"/>
                </a:cubicBezTo>
                <a:cubicBezTo>
                  <a:pt x="95" y="138"/>
                  <a:pt x="95" y="138"/>
                  <a:pt x="95" y="138"/>
                </a:cubicBezTo>
                <a:cubicBezTo>
                  <a:pt x="95" y="138"/>
                  <a:pt x="95" y="138"/>
                  <a:pt x="94" y="138"/>
                </a:cubicBezTo>
                <a:cubicBezTo>
                  <a:pt x="94" y="138"/>
                  <a:pt x="94" y="138"/>
                  <a:pt x="94" y="138"/>
                </a:cubicBezTo>
                <a:cubicBezTo>
                  <a:pt x="94" y="137"/>
                  <a:pt x="94" y="137"/>
                  <a:pt x="94" y="137"/>
                </a:cubicBezTo>
                <a:cubicBezTo>
                  <a:pt x="94" y="137"/>
                  <a:pt x="94" y="137"/>
                  <a:pt x="94" y="137"/>
                </a:cubicBezTo>
                <a:cubicBezTo>
                  <a:pt x="94" y="136"/>
                  <a:pt x="94" y="137"/>
                  <a:pt x="93" y="137"/>
                </a:cubicBezTo>
                <a:cubicBezTo>
                  <a:pt x="93" y="137"/>
                  <a:pt x="93" y="136"/>
                  <a:pt x="93" y="136"/>
                </a:cubicBezTo>
                <a:cubicBezTo>
                  <a:pt x="93" y="136"/>
                  <a:pt x="93" y="136"/>
                  <a:pt x="93" y="136"/>
                </a:cubicBezTo>
                <a:cubicBezTo>
                  <a:pt x="93" y="136"/>
                  <a:pt x="93" y="136"/>
                  <a:pt x="92" y="136"/>
                </a:cubicBezTo>
                <a:cubicBezTo>
                  <a:pt x="92" y="135"/>
                  <a:pt x="92" y="135"/>
                  <a:pt x="92" y="135"/>
                </a:cubicBezTo>
                <a:cubicBezTo>
                  <a:pt x="93" y="135"/>
                  <a:pt x="93" y="135"/>
                  <a:pt x="93" y="135"/>
                </a:cubicBezTo>
                <a:cubicBezTo>
                  <a:pt x="93" y="135"/>
                  <a:pt x="93" y="134"/>
                  <a:pt x="93" y="134"/>
                </a:cubicBezTo>
                <a:cubicBezTo>
                  <a:pt x="92" y="134"/>
                  <a:pt x="92" y="133"/>
                  <a:pt x="92" y="133"/>
                </a:cubicBezTo>
                <a:cubicBezTo>
                  <a:pt x="92" y="133"/>
                  <a:pt x="92" y="133"/>
                  <a:pt x="92" y="133"/>
                </a:cubicBezTo>
                <a:cubicBezTo>
                  <a:pt x="92" y="133"/>
                  <a:pt x="93" y="132"/>
                  <a:pt x="93" y="132"/>
                </a:cubicBezTo>
                <a:cubicBezTo>
                  <a:pt x="93" y="131"/>
                  <a:pt x="93" y="131"/>
                  <a:pt x="93" y="131"/>
                </a:cubicBezTo>
                <a:cubicBezTo>
                  <a:pt x="93" y="130"/>
                  <a:pt x="94" y="128"/>
                  <a:pt x="93" y="128"/>
                </a:cubicBezTo>
                <a:cubicBezTo>
                  <a:pt x="93" y="127"/>
                  <a:pt x="93" y="126"/>
                  <a:pt x="92" y="126"/>
                </a:cubicBezTo>
                <a:cubicBezTo>
                  <a:pt x="92" y="126"/>
                  <a:pt x="92" y="126"/>
                  <a:pt x="92" y="126"/>
                </a:cubicBezTo>
                <a:cubicBezTo>
                  <a:pt x="92" y="125"/>
                  <a:pt x="92" y="125"/>
                  <a:pt x="92" y="124"/>
                </a:cubicBezTo>
                <a:cubicBezTo>
                  <a:pt x="93" y="124"/>
                  <a:pt x="93" y="124"/>
                  <a:pt x="93" y="124"/>
                </a:cubicBezTo>
                <a:cubicBezTo>
                  <a:pt x="93" y="123"/>
                  <a:pt x="93" y="123"/>
                  <a:pt x="94" y="122"/>
                </a:cubicBezTo>
                <a:cubicBezTo>
                  <a:pt x="94" y="122"/>
                  <a:pt x="94" y="121"/>
                  <a:pt x="95" y="121"/>
                </a:cubicBezTo>
                <a:cubicBezTo>
                  <a:pt x="95" y="121"/>
                  <a:pt x="95" y="121"/>
                  <a:pt x="95" y="121"/>
                </a:cubicBezTo>
                <a:cubicBezTo>
                  <a:pt x="95" y="120"/>
                  <a:pt x="95" y="120"/>
                  <a:pt x="95" y="119"/>
                </a:cubicBezTo>
                <a:cubicBezTo>
                  <a:pt x="95" y="119"/>
                  <a:pt x="96" y="119"/>
                  <a:pt x="96" y="119"/>
                </a:cubicBezTo>
                <a:cubicBezTo>
                  <a:pt x="96" y="118"/>
                  <a:pt x="96" y="117"/>
                  <a:pt x="97" y="117"/>
                </a:cubicBezTo>
                <a:cubicBezTo>
                  <a:pt x="97" y="117"/>
                  <a:pt x="98" y="117"/>
                  <a:pt x="98" y="117"/>
                </a:cubicBezTo>
                <a:cubicBezTo>
                  <a:pt x="99" y="117"/>
                  <a:pt x="100" y="115"/>
                  <a:pt x="100" y="115"/>
                </a:cubicBezTo>
                <a:cubicBezTo>
                  <a:pt x="101" y="114"/>
                  <a:pt x="100" y="114"/>
                  <a:pt x="100" y="113"/>
                </a:cubicBezTo>
                <a:moveTo>
                  <a:pt x="95" y="62"/>
                </a:moveTo>
                <a:cubicBezTo>
                  <a:pt x="95" y="62"/>
                  <a:pt x="95" y="62"/>
                  <a:pt x="95" y="62"/>
                </a:cubicBezTo>
                <a:cubicBezTo>
                  <a:pt x="95" y="63"/>
                  <a:pt x="95" y="63"/>
                  <a:pt x="94" y="63"/>
                </a:cubicBezTo>
                <a:cubicBezTo>
                  <a:pt x="94" y="63"/>
                  <a:pt x="93" y="63"/>
                  <a:pt x="93" y="64"/>
                </a:cubicBezTo>
                <a:cubicBezTo>
                  <a:pt x="92" y="64"/>
                  <a:pt x="92" y="64"/>
                  <a:pt x="92" y="64"/>
                </a:cubicBezTo>
                <a:cubicBezTo>
                  <a:pt x="91" y="64"/>
                  <a:pt x="91" y="65"/>
                  <a:pt x="90" y="65"/>
                </a:cubicBezTo>
                <a:cubicBezTo>
                  <a:pt x="90" y="64"/>
                  <a:pt x="89" y="64"/>
                  <a:pt x="89" y="64"/>
                </a:cubicBezTo>
                <a:cubicBezTo>
                  <a:pt x="89" y="64"/>
                  <a:pt x="88" y="64"/>
                  <a:pt x="88" y="64"/>
                </a:cubicBezTo>
                <a:cubicBezTo>
                  <a:pt x="88" y="64"/>
                  <a:pt x="86" y="64"/>
                  <a:pt x="86" y="64"/>
                </a:cubicBezTo>
                <a:cubicBezTo>
                  <a:pt x="86" y="63"/>
                  <a:pt x="87" y="63"/>
                  <a:pt x="87" y="63"/>
                </a:cubicBezTo>
                <a:cubicBezTo>
                  <a:pt x="86" y="63"/>
                  <a:pt x="86" y="62"/>
                  <a:pt x="86" y="62"/>
                </a:cubicBezTo>
                <a:cubicBezTo>
                  <a:pt x="86" y="62"/>
                  <a:pt x="85" y="62"/>
                  <a:pt x="85" y="62"/>
                </a:cubicBezTo>
                <a:cubicBezTo>
                  <a:pt x="84" y="62"/>
                  <a:pt x="84" y="62"/>
                  <a:pt x="84" y="62"/>
                </a:cubicBezTo>
                <a:cubicBezTo>
                  <a:pt x="84" y="62"/>
                  <a:pt x="84" y="62"/>
                  <a:pt x="84" y="62"/>
                </a:cubicBezTo>
                <a:cubicBezTo>
                  <a:pt x="85" y="62"/>
                  <a:pt x="86" y="62"/>
                  <a:pt x="87" y="61"/>
                </a:cubicBezTo>
                <a:cubicBezTo>
                  <a:pt x="87" y="61"/>
                  <a:pt x="87" y="61"/>
                  <a:pt x="87" y="61"/>
                </a:cubicBezTo>
                <a:cubicBezTo>
                  <a:pt x="87" y="61"/>
                  <a:pt x="87" y="61"/>
                  <a:pt x="87" y="61"/>
                </a:cubicBezTo>
                <a:cubicBezTo>
                  <a:pt x="86" y="61"/>
                  <a:pt x="86" y="61"/>
                  <a:pt x="86" y="60"/>
                </a:cubicBezTo>
                <a:cubicBezTo>
                  <a:pt x="85" y="60"/>
                  <a:pt x="84" y="61"/>
                  <a:pt x="84" y="60"/>
                </a:cubicBezTo>
                <a:cubicBezTo>
                  <a:pt x="84" y="60"/>
                  <a:pt x="84" y="60"/>
                  <a:pt x="84" y="60"/>
                </a:cubicBezTo>
                <a:cubicBezTo>
                  <a:pt x="84" y="60"/>
                  <a:pt x="85" y="60"/>
                  <a:pt x="85" y="60"/>
                </a:cubicBezTo>
                <a:cubicBezTo>
                  <a:pt x="85" y="60"/>
                  <a:pt x="85" y="60"/>
                  <a:pt x="85" y="60"/>
                </a:cubicBezTo>
                <a:cubicBezTo>
                  <a:pt x="85" y="60"/>
                  <a:pt x="85" y="60"/>
                  <a:pt x="84" y="60"/>
                </a:cubicBezTo>
                <a:cubicBezTo>
                  <a:pt x="85" y="59"/>
                  <a:pt x="85" y="60"/>
                  <a:pt x="86" y="59"/>
                </a:cubicBezTo>
                <a:cubicBezTo>
                  <a:pt x="86" y="59"/>
                  <a:pt x="86" y="59"/>
                  <a:pt x="86" y="59"/>
                </a:cubicBezTo>
                <a:cubicBezTo>
                  <a:pt x="86" y="59"/>
                  <a:pt x="86" y="59"/>
                  <a:pt x="85" y="59"/>
                </a:cubicBezTo>
                <a:cubicBezTo>
                  <a:pt x="85" y="59"/>
                  <a:pt x="85" y="59"/>
                  <a:pt x="85" y="59"/>
                </a:cubicBezTo>
                <a:cubicBezTo>
                  <a:pt x="85" y="59"/>
                  <a:pt x="86" y="59"/>
                  <a:pt x="86" y="59"/>
                </a:cubicBezTo>
                <a:cubicBezTo>
                  <a:pt x="86" y="59"/>
                  <a:pt x="87" y="59"/>
                  <a:pt x="87" y="60"/>
                </a:cubicBezTo>
                <a:cubicBezTo>
                  <a:pt x="87" y="60"/>
                  <a:pt x="87" y="60"/>
                  <a:pt x="87" y="60"/>
                </a:cubicBezTo>
                <a:cubicBezTo>
                  <a:pt x="87" y="61"/>
                  <a:pt x="87" y="61"/>
                  <a:pt x="87" y="61"/>
                </a:cubicBezTo>
                <a:cubicBezTo>
                  <a:pt x="88" y="61"/>
                  <a:pt x="88" y="61"/>
                  <a:pt x="88" y="61"/>
                </a:cubicBezTo>
                <a:cubicBezTo>
                  <a:pt x="88" y="60"/>
                  <a:pt x="88" y="60"/>
                  <a:pt x="88" y="60"/>
                </a:cubicBezTo>
                <a:cubicBezTo>
                  <a:pt x="88" y="60"/>
                  <a:pt x="88" y="60"/>
                  <a:pt x="88" y="59"/>
                </a:cubicBezTo>
                <a:cubicBezTo>
                  <a:pt x="89" y="59"/>
                  <a:pt x="89" y="59"/>
                  <a:pt x="89" y="59"/>
                </a:cubicBezTo>
                <a:cubicBezTo>
                  <a:pt x="89" y="59"/>
                  <a:pt x="89" y="59"/>
                  <a:pt x="89" y="59"/>
                </a:cubicBezTo>
                <a:cubicBezTo>
                  <a:pt x="89" y="60"/>
                  <a:pt x="89" y="60"/>
                  <a:pt x="89" y="60"/>
                </a:cubicBezTo>
                <a:cubicBezTo>
                  <a:pt x="90" y="60"/>
                  <a:pt x="90" y="60"/>
                  <a:pt x="90" y="60"/>
                </a:cubicBezTo>
                <a:cubicBezTo>
                  <a:pt x="90" y="60"/>
                  <a:pt x="90" y="60"/>
                  <a:pt x="90" y="60"/>
                </a:cubicBezTo>
                <a:cubicBezTo>
                  <a:pt x="90" y="60"/>
                  <a:pt x="90" y="60"/>
                  <a:pt x="90" y="60"/>
                </a:cubicBezTo>
                <a:cubicBezTo>
                  <a:pt x="90" y="59"/>
                  <a:pt x="90" y="59"/>
                  <a:pt x="90" y="59"/>
                </a:cubicBezTo>
                <a:cubicBezTo>
                  <a:pt x="90" y="60"/>
                  <a:pt x="91" y="60"/>
                  <a:pt x="91" y="60"/>
                </a:cubicBezTo>
                <a:cubicBezTo>
                  <a:pt x="91" y="60"/>
                  <a:pt x="91" y="60"/>
                  <a:pt x="91" y="59"/>
                </a:cubicBezTo>
                <a:cubicBezTo>
                  <a:pt x="92" y="59"/>
                  <a:pt x="92" y="60"/>
                  <a:pt x="93" y="59"/>
                </a:cubicBezTo>
                <a:cubicBezTo>
                  <a:pt x="93" y="59"/>
                  <a:pt x="93" y="59"/>
                  <a:pt x="93" y="59"/>
                </a:cubicBezTo>
                <a:cubicBezTo>
                  <a:pt x="93" y="59"/>
                  <a:pt x="93" y="59"/>
                  <a:pt x="94" y="59"/>
                </a:cubicBezTo>
                <a:cubicBezTo>
                  <a:pt x="94" y="59"/>
                  <a:pt x="94" y="59"/>
                  <a:pt x="95" y="59"/>
                </a:cubicBezTo>
                <a:cubicBezTo>
                  <a:pt x="95" y="59"/>
                  <a:pt x="95" y="60"/>
                  <a:pt x="95" y="60"/>
                </a:cubicBezTo>
                <a:cubicBezTo>
                  <a:pt x="95" y="60"/>
                  <a:pt x="95" y="60"/>
                  <a:pt x="95" y="60"/>
                </a:cubicBezTo>
                <a:cubicBezTo>
                  <a:pt x="95" y="60"/>
                  <a:pt x="95" y="60"/>
                  <a:pt x="95" y="60"/>
                </a:cubicBezTo>
                <a:cubicBezTo>
                  <a:pt x="95" y="60"/>
                  <a:pt x="96" y="60"/>
                  <a:pt x="96" y="60"/>
                </a:cubicBezTo>
                <a:cubicBezTo>
                  <a:pt x="96" y="61"/>
                  <a:pt x="96" y="62"/>
                  <a:pt x="96" y="62"/>
                </a:cubicBezTo>
                <a:cubicBezTo>
                  <a:pt x="96" y="62"/>
                  <a:pt x="96" y="62"/>
                  <a:pt x="95" y="62"/>
                </a:cubicBezTo>
                <a:moveTo>
                  <a:pt x="122" y="146"/>
                </a:moveTo>
                <a:cubicBezTo>
                  <a:pt x="122" y="147"/>
                  <a:pt x="122" y="147"/>
                  <a:pt x="122" y="147"/>
                </a:cubicBezTo>
                <a:cubicBezTo>
                  <a:pt x="122" y="147"/>
                  <a:pt x="122" y="147"/>
                  <a:pt x="122" y="147"/>
                </a:cubicBezTo>
                <a:cubicBezTo>
                  <a:pt x="122" y="147"/>
                  <a:pt x="122" y="147"/>
                  <a:pt x="122" y="147"/>
                </a:cubicBezTo>
                <a:cubicBezTo>
                  <a:pt x="122" y="147"/>
                  <a:pt x="122" y="146"/>
                  <a:pt x="122" y="146"/>
                </a:cubicBezTo>
                <a:cubicBezTo>
                  <a:pt x="122" y="146"/>
                  <a:pt x="122" y="146"/>
                  <a:pt x="122" y="146"/>
                </a:cubicBezTo>
                <a:moveTo>
                  <a:pt x="163" y="176"/>
                </a:moveTo>
                <a:cubicBezTo>
                  <a:pt x="163" y="176"/>
                  <a:pt x="163" y="176"/>
                  <a:pt x="163" y="176"/>
                </a:cubicBezTo>
                <a:cubicBezTo>
                  <a:pt x="163" y="176"/>
                  <a:pt x="164" y="174"/>
                  <a:pt x="164" y="174"/>
                </a:cubicBezTo>
                <a:cubicBezTo>
                  <a:pt x="164" y="173"/>
                  <a:pt x="164" y="173"/>
                  <a:pt x="164" y="173"/>
                </a:cubicBezTo>
                <a:cubicBezTo>
                  <a:pt x="164" y="173"/>
                  <a:pt x="164" y="173"/>
                  <a:pt x="164" y="173"/>
                </a:cubicBezTo>
                <a:cubicBezTo>
                  <a:pt x="164" y="172"/>
                  <a:pt x="163" y="172"/>
                  <a:pt x="163" y="171"/>
                </a:cubicBezTo>
                <a:cubicBezTo>
                  <a:pt x="164" y="171"/>
                  <a:pt x="164" y="170"/>
                  <a:pt x="164" y="170"/>
                </a:cubicBezTo>
                <a:cubicBezTo>
                  <a:pt x="164" y="170"/>
                  <a:pt x="164" y="170"/>
                  <a:pt x="164" y="170"/>
                </a:cubicBezTo>
                <a:cubicBezTo>
                  <a:pt x="165" y="170"/>
                  <a:pt x="165" y="169"/>
                  <a:pt x="165" y="169"/>
                </a:cubicBezTo>
                <a:cubicBezTo>
                  <a:pt x="165" y="169"/>
                  <a:pt x="165" y="170"/>
                  <a:pt x="165" y="169"/>
                </a:cubicBezTo>
                <a:cubicBezTo>
                  <a:pt x="165" y="169"/>
                  <a:pt x="165" y="169"/>
                  <a:pt x="165" y="169"/>
                </a:cubicBezTo>
                <a:cubicBezTo>
                  <a:pt x="166" y="169"/>
                  <a:pt x="166" y="169"/>
                  <a:pt x="166" y="169"/>
                </a:cubicBezTo>
                <a:cubicBezTo>
                  <a:pt x="166" y="169"/>
                  <a:pt x="166" y="169"/>
                  <a:pt x="166" y="169"/>
                </a:cubicBezTo>
                <a:cubicBezTo>
                  <a:pt x="166" y="169"/>
                  <a:pt x="167" y="169"/>
                  <a:pt x="167" y="169"/>
                </a:cubicBezTo>
                <a:cubicBezTo>
                  <a:pt x="167" y="169"/>
                  <a:pt x="167" y="169"/>
                  <a:pt x="167" y="169"/>
                </a:cubicBezTo>
                <a:cubicBezTo>
                  <a:pt x="167" y="169"/>
                  <a:pt x="167" y="169"/>
                  <a:pt x="167" y="169"/>
                </a:cubicBezTo>
                <a:cubicBezTo>
                  <a:pt x="167" y="168"/>
                  <a:pt x="167" y="168"/>
                  <a:pt x="167" y="168"/>
                </a:cubicBezTo>
                <a:cubicBezTo>
                  <a:pt x="167" y="168"/>
                  <a:pt x="167" y="168"/>
                  <a:pt x="167" y="168"/>
                </a:cubicBezTo>
                <a:cubicBezTo>
                  <a:pt x="167" y="168"/>
                  <a:pt x="167" y="168"/>
                  <a:pt x="167" y="168"/>
                </a:cubicBezTo>
                <a:cubicBezTo>
                  <a:pt x="167" y="168"/>
                  <a:pt x="167" y="168"/>
                  <a:pt x="168" y="168"/>
                </a:cubicBezTo>
                <a:cubicBezTo>
                  <a:pt x="168" y="168"/>
                  <a:pt x="168" y="168"/>
                  <a:pt x="168" y="168"/>
                </a:cubicBezTo>
                <a:cubicBezTo>
                  <a:pt x="168" y="168"/>
                  <a:pt x="168" y="168"/>
                  <a:pt x="168" y="167"/>
                </a:cubicBezTo>
                <a:cubicBezTo>
                  <a:pt x="168" y="167"/>
                  <a:pt x="168" y="167"/>
                  <a:pt x="168" y="167"/>
                </a:cubicBezTo>
                <a:cubicBezTo>
                  <a:pt x="168" y="167"/>
                  <a:pt x="168" y="167"/>
                  <a:pt x="168" y="167"/>
                </a:cubicBezTo>
                <a:cubicBezTo>
                  <a:pt x="168" y="167"/>
                  <a:pt x="168" y="167"/>
                  <a:pt x="168" y="167"/>
                </a:cubicBezTo>
                <a:cubicBezTo>
                  <a:pt x="168" y="167"/>
                  <a:pt x="168" y="167"/>
                  <a:pt x="168" y="166"/>
                </a:cubicBezTo>
                <a:cubicBezTo>
                  <a:pt x="168" y="166"/>
                  <a:pt x="168" y="166"/>
                  <a:pt x="168" y="166"/>
                </a:cubicBezTo>
                <a:cubicBezTo>
                  <a:pt x="168" y="167"/>
                  <a:pt x="168" y="167"/>
                  <a:pt x="168" y="167"/>
                </a:cubicBezTo>
                <a:cubicBezTo>
                  <a:pt x="169" y="167"/>
                  <a:pt x="169" y="167"/>
                  <a:pt x="169" y="166"/>
                </a:cubicBezTo>
                <a:cubicBezTo>
                  <a:pt x="169" y="166"/>
                  <a:pt x="169" y="166"/>
                  <a:pt x="169" y="165"/>
                </a:cubicBezTo>
                <a:cubicBezTo>
                  <a:pt x="169" y="165"/>
                  <a:pt x="169" y="165"/>
                  <a:pt x="170" y="165"/>
                </a:cubicBezTo>
                <a:cubicBezTo>
                  <a:pt x="170" y="165"/>
                  <a:pt x="170" y="165"/>
                  <a:pt x="170" y="166"/>
                </a:cubicBezTo>
                <a:cubicBezTo>
                  <a:pt x="171" y="166"/>
                  <a:pt x="170" y="167"/>
                  <a:pt x="171" y="168"/>
                </a:cubicBezTo>
                <a:cubicBezTo>
                  <a:pt x="171" y="168"/>
                  <a:pt x="171" y="168"/>
                  <a:pt x="171" y="169"/>
                </a:cubicBezTo>
                <a:cubicBezTo>
                  <a:pt x="171" y="169"/>
                  <a:pt x="171" y="169"/>
                  <a:pt x="171" y="169"/>
                </a:cubicBezTo>
                <a:cubicBezTo>
                  <a:pt x="170" y="169"/>
                  <a:pt x="170" y="169"/>
                  <a:pt x="170" y="169"/>
                </a:cubicBezTo>
                <a:cubicBezTo>
                  <a:pt x="170" y="169"/>
                  <a:pt x="170" y="169"/>
                  <a:pt x="170" y="169"/>
                </a:cubicBezTo>
                <a:cubicBezTo>
                  <a:pt x="170" y="169"/>
                  <a:pt x="170" y="169"/>
                  <a:pt x="170" y="169"/>
                </a:cubicBezTo>
                <a:cubicBezTo>
                  <a:pt x="170" y="169"/>
                  <a:pt x="170" y="170"/>
                  <a:pt x="170" y="170"/>
                </a:cubicBezTo>
                <a:cubicBezTo>
                  <a:pt x="170" y="170"/>
                  <a:pt x="170" y="170"/>
                  <a:pt x="170" y="171"/>
                </a:cubicBezTo>
                <a:cubicBezTo>
                  <a:pt x="170" y="171"/>
                  <a:pt x="170" y="172"/>
                  <a:pt x="170" y="172"/>
                </a:cubicBezTo>
                <a:cubicBezTo>
                  <a:pt x="169" y="174"/>
                  <a:pt x="168" y="176"/>
                  <a:pt x="168" y="178"/>
                </a:cubicBezTo>
                <a:cubicBezTo>
                  <a:pt x="168" y="179"/>
                  <a:pt x="167" y="180"/>
                  <a:pt x="167" y="181"/>
                </a:cubicBezTo>
                <a:cubicBezTo>
                  <a:pt x="167" y="181"/>
                  <a:pt x="166" y="181"/>
                  <a:pt x="166" y="181"/>
                </a:cubicBezTo>
                <a:cubicBezTo>
                  <a:pt x="165" y="181"/>
                  <a:pt x="165" y="181"/>
                  <a:pt x="165" y="181"/>
                </a:cubicBezTo>
                <a:cubicBezTo>
                  <a:pt x="164" y="181"/>
                  <a:pt x="164" y="181"/>
                  <a:pt x="163" y="180"/>
                </a:cubicBezTo>
                <a:cubicBezTo>
                  <a:pt x="163" y="180"/>
                  <a:pt x="163" y="180"/>
                  <a:pt x="163" y="180"/>
                </a:cubicBezTo>
                <a:cubicBezTo>
                  <a:pt x="163" y="180"/>
                  <a:pt x="163" y="179"/>
                  <a:pt x="163" y="179"/>
                </a:cubicBezTo>
                <a:cubicBezTo>
                  <a:pt x="163" y="179"/>
                  <a:pt x="163" y="179"/>
                  <a:pt x="163" y="178"/>
                </a:cubicBezTo>
                <a:cubicBezTo>
                  <a:pt x="163" y="178"/>
                  <a:pt x="163" y="178"/>
                  <a:pt x="163" y="177"/>
                </a:cubicBezTo>
                <a:cubicBezTo>
                  <a:pt x="162" y="177"/>
                  <a:pt x="163" y="176"/>
                  <a:pt x="163" y="176"/>
                </a:cubicBezTo>
                <a:moveTo>
                  <a:pt x="152" y="108"/>
                </a:moveTo>
                <a:cubicBezTo>
                  <a:pt x="151" y="108"/>
                  <a:pt x="151" y="108"/>
                  <a:pt x="151" y="108"/>
                </a:cubicBezTo>
                <a:cubicBezTo>
                  <a:pt x="151" y="108"/>
                  <a:pt x="151" y="108"/>
                  <a:pt x="150" y="108"/>
                </a:cubicBezTo>
                <a:cubicBezTo>
                  <a:pt x="150" y="108"/>
                  <a:pt x="150" y="108"/>
                  <a:pt x="150" y="108"/>
                </a:cubicBezTo>
                <a:cubicBezTo>
                  <a:pt x="150" y="108"/>
                  <a:pt x="150" y="108"/>
                  <a:pt x="150" y="108"/>
                </a:cubicBezTo>
                <a:cubicBezTo>
                  <a:pt x="150" y="108"/>
                  <a:pt x="150" y="108"/>
                  <a:pt x="150" y="108"/>
                </a:cubicBezTo>
                <a:cubicBezTo>
                  <a:pt x="150" y="108"/>
                  <a:pt x="150" y="107"/>
                  <a:pt x="150" y="107"/>
                </a:cubicBezTo>
                <a:cubicBezTo>
                  <a:pt x="151" y="107"/>
                  <a:pt x="151" y="107"/>
                  <a:pt x="151" y="107"/>
                </a:cubicBezTo>
                <a:cubicBezTo>
                  <a:pt x="151" y="107"/>
                  <a:pt x="152" y="107"/>
                  <a:pt x="152" y="107"/>
                </a:cubicBezTo>
                <a:cubicBezTo>
                  <a:pt x="152" y="107"/>
                  <a:pt x="152" y="107"/>
                  <a:pt x="152" y="108"/>
                </a:cubicBezTo>
                <a:cubicBezTo>
                  <a:pt x="152" y="108"/>
                  <a:pt x="152" y="108"/>
                  <a:pt x="152" y="108"/>
                </a:cubicBezTo>
                <a:moveTo>
                  <a:pt x="141" y="108"/>
                </a:moveTo>
                <a:cubicBezTo>
                  <a:pt x="141" y="108"/>
                  <a:pt x="141" y="108"/>
                  <a:pt x="141" y="108"/>
                </a:cubicBezTo>
                <a:cubicBezTo>
                  <a:pt x="140" y="108"/>
                  <a:pt x="140" y="108"/>
                  <a:pt x="139" y="108"/>
                </a:cubicBezTo>
                <a:cubicBezTo>
                  <a:pt x="139" y="107"/>
                  <a:pt x="139" y="107"/>
                  <a:pt x="140" y="107"/>
                </a:cubicBezTo>
                <a:cubicBezTo>
                  <a:pt x="140" y="107"/>
                  <a:pt x="140" y="107"/>
                  <a:pt x="140" y="107"/>
                </a:cubicBezTo>
                <a:cubicBezTo>
                  <a:pt x="140" y="107"/>
                  <a:pt x="140" y="107"/>
                  <a:pt x="140" y="107"/>
                </a:cubicBezTo>
                <a:cubicBezTo>
                  <a:pt x="140" y="107"/>
                  <a:pt x="140" y="107"/>
                  <a:pt x="140" y="107"/>
                </a:cubicBezTo>
                <a:cubicBezTo>
                  <a:pt x="140" y="107"/>
                  <a:pt x="140" y="107"/>
                  <a:pt x="140" y="107"/>
                </a:cubicBezTo>
                <a:cubicBezTo>
                  <a:pt x="140" y="107"/>
                  <a:pt x="140" y="107"/>
                  <a:pt x="140" y="107"/>
                </a:cubicBezTo>
                <a:cubicBezTo>
                  <a:pt x="140" y="107"/>
                  <a:pt x="140" y="107"/>
                  <a:pt x="140" y="107"/>
                </a:cubicBezTo>
                <a:cubicBezTo>
                  <a:pt x="140" y="107"/>
                  <a:pt x="140" y="107"/>
                  <a:pt x="140" y="107"/>
                </a:cubicBezTo>
                <a:cubicBezTo>
                  <a:pt x="140" y="107"/>
                  <a:pt x="140" y="107"/>
                  <a:pt x="140" y="107"/>
                </a:cubicBezTo>
                <a:cubicBezTo>
                  <a:pt x="141" y="107"/>
                  <a:pt x="141" y="107"/>
                  <a:pt x="141" y="107"/>
                </a:cubicBezTo>
                <a:cubicBezTo>
                  <a:pt x="141" y="108"/>
                  <a:pt x="142" y="108"/>
                  <a:pt x="142" y="108"/>
                </a:cubicBezTo>
                <a:cubicBezTo>
                  <a:pt x="142" y="108"/>
                  <a:pt x="142" y="108"/>
                  <a:pt x="142" y="108"/>
                </a:cubicBezTo>
                <a:cubicBezTo>
                  <a:pt x="142" y="108"/>
                  <a:pt x="142" y="108"/>
                  <a:pt x="142" y="108"/>
                </a:cubicBezTo>
                <a:cubicBezTo>
                  <a:pt x="142" y="108"/>
                  <a:pt x="142" y="108"/>
                  <a:pt x="142" y="108"/>
                </a:cubicBezTo>
                <a:cubicBezTo>
                  <a:pt x="142" y="108"/>
                  <a:pt x="143" y="108"/>
                  <a:pt x="143" y="108"/>
                </a:cubicBezTo>
                <a:cubicBezTo>
                  <a:pt x="143" y="108"/>
                  <a:pt x="143" y="108"/>
                  <a:pt x="143" y="108"/>
                </a:cubicBezTo>
                <a:cubicBezTo>
                  <a:pt x="142" y="108"/>
                  <a:pt x="141" y="108"/>
                  <a:pt x="141" y="108"/>
                </a:cubicBezTo>
                <a:moveTo>
                  <a:pt x="130" y="105"/>
                </a:moveTo>
                <a:cubicBezTo>
                  <a:pt x="130" y="105"/>
                  <a:pt x="130" y="106"/>
                  <a:pt x="129" y="106"/>
                </a:cubicBezTo>
                <a:cubicBezTo>
                  <a:pt x="129" y="105"/>
                  <a:pt x="128" y="105"/>
                  <a:pt x="127" y="105"/>
                </a:cubicBezTo>
                <a:cubicBezTo>
                  <a:pt x="127" y="105"/>
                  <a:pt x="127" y="105"/>
                  <a:pt x="127" y="104"/>
                </a:cubicBezTo>
                <a:cubicBezTo>
                  <a:pt x="127" y="104"/>
                  <a:pt x="127" y="104"/>
                  <a:pt x="128" y="104"/>
                </a:cubicBezTo>
                <a:cubicBezTo>
                  <a:pt x="128" y="104"/>
                  <a:pt x="129" y="104"/>
                  <a:pt x="129" y="104"/>
                </a:cubicBezTo>
                <a:cubicBezTo>
                  <a:pt x="130" y="104"/>
                  <a:pt x="130" y="104"/>
                  <a:pt x="130" y="104"/>
                </a:cubicBezTo>
                <a:cubicBezTo>
                  <a:pt x="130" y="104"/>
                  <a:pt x="130" y="104"/>
                  <a:pt x="130" y="104"/>
                </a:cubicBezTo>
                <a:cubicBezTo>
                  <a:pt x="130" y="104"/>
                  <a:pt x="130" y="105"/>
                  <a:pt x="130" y="105"/>
                </a:cubicBezTo>
                <a:cubicBezTo>
                  <a:pt x="130" y="105"/>
                  <a:pt x="130" y="105"/>
                  <a:pt x="130" y="105"/>
                </a:cubicBezTo>
                <a:moveTo>
                  <a:pt x="123" y="102"/>
                </a:moveTo>
                <a:cubicBezTo>
                  <a:pt x="123" y="102"/>
                  <a:pt x="123" y="102"/>
                  <a:pt x="123" y="102"/>
                </a:cubicBezTo>
                <a:cubicBezTo>
                  <a:pt x="123" y="102"/>
                  <a:pt x="123" y="102"/>
                  <a:pt x="123" y="102"/>
                </a:cubicBezTo>
                <a:cubicBezTo>
                  <a:pt x="122" y="102"/>
                  <a:pt x="122" y="103"/>
                  <a:pt x="122" y="103"/>
                </a:cubicBezTo>
                <a:cubicBezTo>
                  <a:pt x="121" y="102"/>
                  <a:pt x="122" y="102"/>
                  <a:pt x="122" y="101"/>
                </a:cubicBezTo>
                <a:cubicBezTo>
                  <a:pt x="122" y="101"/>
                  <a:pt x="122" y="100"/>
                  <a:pt x="122" y="100"/>
                </a:cubicBezTo>
                <a:cubicBezTo>
                  <a:pt x="122" y="100"/>
                  <a:pt x="122" y="100"/>
                  <a:pt x="122" y="100"/>
                </a:cubicBezTo>
                <a:cubicBezTo>
                  <a:pt x="122" y="100"/>
                  <a:pt x="122" y="100"/>
                  <a:pt x="123" y="100"/>
                </a:cubicBezTo>
                <a:cubicBezTo>
                  <a:pt x="123" y="100"/>
                  <a:pt x="124" y="100"/>
                  <a:pt x="123" y="101"/>
                </a:cubicBezTo>
                <a:cubicBezTo>
                  <a:pt x="123" y="101"/>
                  <a:pt x="123" y="101"/>
                  <a:pt x="123" y="101"/>
                </a:cubicBezTo>
                <a:cubicBezTo>
                  <a:pt x="123" y="101"/>
                  <a:pt x="123" y="101"/>
                  <a:pt x="123" y="102"/>
                </a:cubicBezTo>
                <a:moveTo>
                  <a:pt x="123" y="99"/>
                </a:moveTo>
                <a:cubicBezTo>
                  <a:pt x="123" y="99"/>
                  <a:pt x="123" y="99"/>
                  <a:pt x="123" y="99"/>
                </a:cubicBezTo>
                <a:cubicBezTo>
                  <a:pt x="122" y="99"/>
                  <a:pt x="122" y="99"/>
                  <a:pt x="122" y="99"/>
                </a:cubicBezTo>
                <a:cubicBezTo>
                  <a:pt x="122" y="99"/>
                  <a:pt x="122" y="99"/>
                  <a:pt x="122" y="99"/>
                </a:cubicBezTo>
                <a:cubicBezTo>
                  <a:pt x="122" y="99"/>
                  <a:pt x="122" y="99"/>
                  <a:pt x="122" y="99"/>
                </a:cubicBezTo>
                <a:cubicBezTo>
                  <a:pt x="122" y="99"/>
                  <a:pt x="122" y="99"/>
                  <a:pt x="122" y="99"/>
                </a:cubicBezTo>
                <a:cubicBezTo>
                  <a:pt x="122" y="99"/>
                  <a:pt x="122" y="99"/>
                  <a:pt x="122" y="99"/>
                </a:cubicBezTo>
                <a:cubicBezTo>
                  <a:pt x="122" y="99"/>
                  <a:pt x="122" y="99"/>
                  <a:pt x="122" y="99"/>
                </a:cubicBezTo>
                <a:cubicBezTo>
                  <a:pt x="122" y="99"/>
                  <a:pt x="122" y="99"/>
                  <a:pt x="122" y="99"/>
                </a:cubicBezTo>
                <a:cubicBezTo>
                  <a:pt x="122" y="99"/>
                  <a:pt x="122" y="99"/>
                  <a:pt x="122" y="99"/>
                </a:cubicBezTo>
                <a:cubicBezTo>
                  <a:pt x="122" y="98"/>
                  <a:pt x="122" y="98"/>
                  <a:pt x="122" y="98"/>
                </a:cubicBezTo>
                <a:cubicBezTo>
                  <a:pt x="122" y="98"/>
                  <a:pt x="122" y="98"/>
                  <a:pt x="122" y="98"/>
                </a:cubicBezTo>
                <a:cubicBezTo>
                  <a:pt x="122" y="98"/>
                  <a:pt x="122" y="98"/>
                  <a:pt x="122" y="98"/>
                </a:cubicBezTo>
                <a:cubicBezTo>
                  <a:pt x="122" y="98"/>
                  <a:pt x="122" y="98"/>
                  <a:pt x="122" y="98"/>
                </a:cubicBezTo>
                <a:cubicBezTo>
                  <a:pt x="122" y="98"/>
                  <a:pt x="123" y="97"/>
                  <a:pt x="123" y="97"/>
                </a:cubicBezTo>
                <a:cubicBezTo>
                  <a:pt x="123" y="97"/>
                  <a:pt x="123" y="97"/>
                  <a:pt x="123" y="97"/>
                </a:cubicBezTo>
                <a:cubicBezTo>
                  <a:pt x="123" y="97"/>
                  <a:pt x="123" y="97"/>
                  <a:pt x="123" y="97"/>
                </a:cubicBezTo>
                <a:cubicBezTo>
                  <a:pt x="123" y="97"/>
                  <a:pt x="123" y="97"/>
                  <a:pt x="123" y="97"/>
                </a:cubicBezTo>
                <a:cubicBezTo>
                  <a:pt x="123" y="98"/>
                  <a:pt x="123" y="99"/>
                  <a:pt x="123" y="99"/>
                </a:cubicBezTo>
                <a:cubicBezTo>
                  <a:pt x="123" y="99"/>
                  <a:pt x="123" y="99"/>
                  <a:pt x="123" y="99"/>
                </a:cubicBezTo>
                <a:moveTo>
                  <a:pt x="87" y="43"/>
                </a:moveTo>
                <a:cubicBezTo>
                  <a:pt x="87" y="43"/>
                  <a:pt x="87" y="43"/>
                  <a:pt x="87" y="43"/>
                </a:cubicBezTo>
                <a:cubicBezTo>
                  <a:pt x="87" y="43"/>
                  <a:pt x="87" y="43"/>
                  <a:pt x="87" y="43"/>
                </a:cubicBezTo>
                <a:cubicBezTo>
                  <a:pt x="87" y="43"/>
                  <a:pt x="86" y="43"/>
                  <a:pt x="86" y="43"/>
                </a:cubicBezTo>
                <a:cubicBezTo>
                  <a:pt x="86" y="43"/>
                  <a:pt x="85" y="43"/>
                  <a:pt x="84" y="43"/>
                </a:cubicBezTo>
                <a:cubicBezTo>
                  <a:pt x="84" y="43"/>
                  <a:pt x="84" y="43"/>
                  <a:pt x="84" y="42"/>
                </a:cubicBezTo>
                <a:cubicBezTo>
                  <a:pt x="84" y="42"/>
                  <a:pt x="85" y="42"/>
                  <a:pt x="85" y="42"/>
                </a:cubicBezTo>
                <a:cubicBezTo>
                  <a:pt x="86" y="42"/>
                  <a:pt x="86" y="42"/>
                  <a:pt x="87" y="42"/>
                </a:cubicBezTo>
                <a:cubicBezTo>
                  <a:pt x="87" y="42"/>
                  <a:pt x="87" y="42"/>
                  <a:pt x="87" y="42"/>
                </a:cubicBezTo>
                <a:cubicBezTo>
                  <a:pt x="87" y="42"/>
                  <a:pt x="87" y="42"/>
                  <a:pt x="87" y="42"/>
                </a:cubicBezTo>
                <a:cubicBezTo>
                  <a:pt x="87" y="42"/>
                  <a:pt x="87" y="42"/>
                  <a:pt x="87" y="42"/>
                </a:cubicBezTo>
                <a:cubicBezTo>
                  <a:pt x="87" y="42"/>
                  <a:pt x="86" y="42"/>
                  <a:pt x="86" y="43"/>
                </a:cubicBezTo>
                <a:cubicBezTo>
                  <a:pt x="87" y="43"/>
                  <a:pt x="87" y="43"/>
                  <a:pt x="87" y="43"/>
                </a:cubicBezTo>
                <a:cubicBezTo>
                  <a:pt x="87" y="43"/>
                  <a:pt x="87" y="43"/>
                  <a:pt x="87" y="43"/>
                </a:cubicBezTo>
                <a:moveTo>
                  <a:pt x="85" y="42"/>
                </a:moveTo>
                <a:cubicBezTo>
                  <a:pt x="85" y="42"/>
                  <a:pt x="85" y="42"/>
                  <a:pt x="85" y="42"/>
                </a:cubicBezTo>
                <a:cubicBezTo>
                  <a:pt x="85" y="42"/>
                  <a:pt x="84" y="42"/>
                  <a:pt x="84" y="42"/>
                </a:cubicBezTo>
                <a:cubicBezTo>
                  <a:pt x="84" y="42"/>
                  <a:pt x="84" y="42"/>
                  <a:pt x="84" y="42"/>
                </a:cubicBezTo>
                <a:cubicBezTo>
                  <a:pt x="84" y="42"/>
                  <a:pt x="84" y="42"/>
                  <a:pt x="84" y="42"/>
                </a:cubicBezTo>
                <a:cubicBezTo>
                  <a:pt x="84" y="42"/>
                  <a:pt x="84" y="42"/>
                  <a:pt x="84" y="42"/>
                </a:cubicBezTo>
                <a:cubicBezTo>
                  <a:pt x="84" y="42"/>
                  <a:pt x="85" y="42"/>
                  <a:pt x="85" y="42"/>
                </a:cubicBezTo>
                <a:cubicBezTo>
                  <a:pt x="85" y="42"/>
                  <a:pt x="86" y="41"/>
                  <a:pt x="86" y="41"/>
                </a:cubicBezTo>
                <a:cubicBezTo>
                  <a:pt x="86" y="41"/>
                  <a:pt x="86" y="41"/>
                  <a:pt x="86" y="41"/>
                </a:cubicBezTo>
                <a:cubicBezTo>
                  <a:pt x="86" y="42"/>
                  <a:pt x="86" y="42"/>
                  <a:pt x="85" y="42"/>
                </a:cubicBezTo>
                <a:moveTo>
                  <a:pt x="83" y="41"/>
                </a:moveTo>
                <a:cubicBezTo>
                  <a:pt x="83" y="41"/>
                  <a:pt x="84" y="41"/>
                  <a:pt x="84" y="41"/>
                </a:cubicBezTo>
                <a:cubicBezTo>
                  <a:pt x="84" y="41"/>
                  <a:pt x="84" y="41"/>
                  <a:pt x="84" y="41"/>
                </a:cubicBezTo>
                <a:cubicBezTo>
                  <a:pt x="84" y="41"/>
                  <a:pt x="83" y="42"/>
                  <a:pt x="83" y="42"/>
                </a:cubicBezTo>
                <a:cubicBezTo>
                  <a:pt x="83" y="42"/>
                  <a:pt x="83" y="41"/>
                  <a:pt x="83" y="41"/>
                </a:cubicBezTo>
                <a:moveTo>
                  <a:pt x="85" y="37"/>
                </a:moveTo>
                <a:cubicBezTo>
                  <a:pt x="85" y="37"/>
                  <a:pt x="85" y="36"/>
                  <a:pt x="85" y="36"/>
                </a:cubicBezTo>
                <a:cubicBezTo>
                  <a:pt x="85" y="36"/>
                  <a:pt x="84" y="36"/>
                  <a:pt x="84" y="36"/>
                </a:cubicBezTo>
                <a:cubicBezTo>
                  <a:pt x="84" y="36"/>
                  <a:pt x="85" y="36"/>
                  <a:pt x="85" y="35"/>
                </a:cubicBezTo>
                <a:cubicBezTo>
                  <a:pt x="85" y="36"/>
                  <a:pt x="85" y="36"/>
                  <a:pt x="86" y="36"/>
                </a:cubicBezTo>
                <a:cubicBezTo>
                  <a:pt x="86" y="36"/>
                  <a:pt x="86" y="36"/>
                  <a:pt x="86" y="36"/>
                </a:cubicBezTo>
                <a:cubicBezTo>
                  <a:pt x="86" y="36"/>
                  <a:pt x="86" y="36"/>
                  <a:pt x="86" y="36"/>
                </a:cubicBezTo>
                <a:cubicBezTo>
                  <a:pt x="86" y="36"/>
                  <a:pt x="85" y="37"/>
                  <a:pt x="85" y="37"/>
                </a:cubicBezTo>
                <a:moveTo>
                  <a:pt x="84" y="37"/>
                </a:moveTo>
                <a:cubicBezTo>
                  <a:pt x="84" y="37"/>
                  <a:pt x="84" y="37"/>
                  <a:pt x="84" y="37"/>
                </a:cubicBezTo>
                <a:cubicBezTo>
                  <a:pt x="84" y="37"/>
                  <a:pt x="84" y="37"/>
                  <a:pt x="84" y="37"/>
                </a:cubicBezTo>
                <a:cubicBezTo>
                  <a:pt x="85" y="37"/>
                  <a:pt x="85" y="37"/>
                  <a:pt x="84" y="37"/>
                </a:cubicBezTo>
                <a:moveTo>
                  <a:pt x="84" y="37"/>
                </a:moveTo>
                <a:cubicBezTo>
                  <a:pt x="84" y="37"/>
                  <a:pt x="84" y="37"/>
                  <a:pt x="84" y="37"/>
                </a:cubicBezTo>
                <a:cubicBezTo>
                  <a:pt x="84" y="37"/>
                  <a:pt x="84" y="37"/>
                  <a:pt x="84" y="37"/>
                </a:cubicBezTo>
                <a:cubicBezTo>
                  <a:pt x="84" y="37"/>
                  <a:pt x="84" y="37"/>
                  <a:pt x="84" y="37"/>
                </a:cubicBezTo>
                <a:moveTo>
                  <a:pt x="85" y="39"/>
                </a:moveTo>
                <a:cubicBezTo>
                  <a:pt x="85" y="39"/>
                  <a:pt x="84" y="39"/>
                  <a:pt x="84" y="39"/>
                </a:cubicBezTo>
                <a:cubicBezTo>
                  <a:pt x="84" y="39"/>
                  <a:pt x="84" y="38"/>
                  <a:pt x="85" y="38"/>
                </a:cubicBezTo>
                <a:cubicBezTo>
                  <a:pt x="85" y="38"/>
                  <a:pt x="85" y="38"/>
                  <a:pt x="85" y="38"/>
                </a:cubicBezTo>
                <a:cubicBezTo>
                  <a:pt x="85" y="39"/>
                  <a:pt x="85" y="39"/>
                  <a:pt x="85" y="39"/>
                </a:cubicBezTo>
                <a:cubicBezTo>
                  <a:pt x="85" y="39"/>
                  <a:pt x="85" y="39"/>
                  <a:pt x="85" y="39"/>
                </a:cubicBezTo>
                <a:moveTo>
                  <a:pt x="86" y="47"/>
                </a:moveTo>
                <a:cubicBezTo>
                  <a:pt x="86" y="47"/>
                  <a:pt x="86" y="47"/>
                  <a:pt x="86" y="47"/>
                </a:cubicBezTo>
                <a:cubicBezTo>
                  <a:pt x="86" y="47"/>
                  <a:pt x="86" y="47"/>
                  <a:pt x="86" y="47"/>
                </a:cubicBezTo>
                <a:cubicBezTo>
                  <a:pt x="86" y="47"/>
                  <a:pt x="85" y="47"/>
                  <a:pt x="85" y="48"/>
                </a:cubicBezTo>
                <a:cubicBezTo>
                  <a:pt x="85" y="48"/>
                  <a:pt x="85" y="48"/>
                  <a:pt x="85" y="48"/>
                </a:cubicBezTo>
                <a:cubicBezTo>
                  <a:pt x="85" y="48"/>
                  <a:pt x="85" y="48"/>
                  <a:pt x="85" y="48"/>
                </a:cubicBezTo>
                <a:cubicBezTo>
                  <a:pt x="85" y="48"/>
                  <a:pt x="85" y="48"/>
                  <a:pt x="84" y="48"/>
                </a:cubicBezTo>
                <a:cubicBezTo>
                  <a:pt x="84" y="48"/>
                  <a:pt x="84" y="48"/>
                  <a:pt x="84" y="48"/>
                </a:cubicBezTo>
                <a:cubicBezTo>
                  <a:pt x="84" y="48"/>
                  <a:pt x="84" y="48"/>
                  <a:pt x="84" y="48"/>
                </a:cubicBezTo>
                <a:cubicBezTo>
                  <a:pt x="84" y="48"/>
                  <a:pt x="84" y="47"/>
                  <a:pt x="84" y="47"/>
                </a:cubicBezTo>
                <a:cubicBezTo>
                  <a:pt x="84" y="47"/>
                  <a:pt x="85" y="47"/>
                  <a:pt x="85" y="47"/>
                </a:cubicBezTo>
                <a:cubicBezTo>
                  <a:pt x="85" y="47"/>
                  <a:pt x="85" y="46"/>
                  <a:pt x="86" y="46"/>
                </a:cubicBezTo>
                <a:cubicBezTo>
                  <a:pt x="86" y="46"/>
                  <a:pt x="86" y="46"/>
                  <a:pt x="86" y="46"/>
                </a:cubicBezTo>
                <a:cubicBezTo>
                  <a:pt x="86" y="46"/>
                  <a:pt x="86" y="47"/>
                  <a:pt x="86" y="47"/>
                </a:cubicBezTo>
                <a:cubicBezTo>
                  <a:pt x="86" y="47"/>
                  <a:pt x="86" y="47"/>
                  <a:pt x="86" y="47"/>
                </a:cubicBezTo>
                <a:moveTo>
                  <a:pt x="66" y="74"/>
                </a:moveTo>
                <a:cubicBezTo>
                  <a:pt x="66" y="74"/>
                  <a:pt x="67" y="73"/>
                  <a:pt x="67" y="73"/>
                </a:cubicBezTo>
                <a:cubicBezTo>
                  <a:pt x="67" y="73"/>
                  <a:pt x="67" y="73"/>
                  <a:pt x="67" y="73"/>
                </a:cubicBezTo>
                <a:cubicBezTo>
                  <a:pt x="67" y="73"/>
                  <a:pt x="67" y="73"/>
                  <a:pt x="67" y="73"/>
                </a:cubicBezTo>
                <a:cubicBezTo>
                  <a:pt x="67" y="74"/>
                  <a:pt x="67" y="74"/>
                  <a:pt x="66" y="74"/>
                </a:cubicBezTo>
                <a:cubicBezTo>
                  <a:pt x="66" y="74"/>
                  <a:pt x="66" y="74"/>
                  <a:pt x="66" y="74"/>
                </a:cubicBezTo>
                <a:moveTo>
                  <a:pt x="59" y="100"/>
                </a:moveTo>
                <a:cubicBezTo>
                  <a:pt x="59" y="100"/>
                  <a:pt x="59" y="100"/>
                  <a:pt x="59" y="100"/>
                </a:cubicBezTo>
                <a:cubicBezTo>
                  <a:pt x="59" y="100"/>
                  <a:pt x="59" y="100"/>
                  <a:pt x="59" y="100"/>
                </a:cubicBezTo>
                <a:cubicBezTo>
                  <a:pt x="59" y="100"/>
                  <a:pt x="59" y="100"/>
                  <a:pt x="59" y="100"/>
                </a:cubicBezTo>
                <a:cubicBezTo>
                  <a:pt x="59" y="100"/>
                  <a:pt x="59" y="100"/>
                  <a:pt x="59" y="100"/>
                </a:cubicBezTo>
                <a:cubicBezTo>
                  <a:pt x="59" y="99"/>
                  <a:pt x="59" y="99"/>
                  <a:pt x="59" y="99"/>
                </a:cubicBezTo>
                <a:cubicBezTo>
                  <a:pt x="59" y="99"/>
                  <a:pt x="59" y="99"/>
                  <a:pt x="59" y="99"/>
                </a:cubicBezTo>
                <a:cubicBezTo>
                  <a:pt x="59" y="99"/>
                  <a:pt x="59" y="99"/>
                  <a:pt x="59" y="99"/>
                </a:cubicBezTo>
                <a:cubicBezTo>
                  <a:pt x="58" y="99"/>
                  <a:pt x="58" y="99"/>
                  <a:pt x="57" y="100"/>
                </a:cubicBezTo>
                <a:cubicBezTo>
                  <a:pt x="57" y="100"/>
                  <a:pt x="57" y="100"/>
                  <a:pt x="57" y="100"/>
                </a:cubicBezTo>
                <a:cubicBezTo>
                  <a:pt x="57" y="100"/>
                  <a:pt x="57" y="100"/>
                  <a:pt x="57" y="100"/>
                </a:cubicBezTo>
                <a:cubicBezTo>
                  <a:pt x="57" y="100"/>
                  <a:pt x="58" y="99"/>
                  <a:pt x="58" y="99"/>
                </a:cubicBezTo>
                <a:cubicBezTo>
                  <a:pt x="58" y="99"/>
                  <a:pt x="58" y="99"/>
                  <a:pt x="58" y="99"/>
                </a:cubicBezTo>
                <a:cubicBezTo>
                  <a:pt x="58" y="99"/>
                  <a:pt x="58" y="99"/>
                  <a:pt x="57" y="99"/>
                </a:cubicBezTo>
                <a:cubicBezTo>
                  <a:pt x="57" y="99"/>
                  <a:pt x="57" y="99"/>
                  <a:pt x="57" y="99"/>
                </a:cubicBezTo>
                <a:cubicBezTo>
                  <a:pt x="57" y="99"/>
                  <a:pt x="57" y="99"/>
                  <a:pt x="57" y="99"/>
                </a:cubicBezTo>
                <a:cubicBezTo>
                  <a:pt x="57" y="99"/>
                  <a:pt x="57" y="99"/>
                  <a:pt x="57" y="99"/>
                </a:cubicBezTo>
                <a:cubicBezTo>
                  <a:pt x="57" y="99"/>
                  <a:pt x="57" y="99"/>
                  <a:pt x="57" y="99"/>
                </a:cubicBezTo>
                <a:cubicBezTo>
                  <a:pt x="57" y="99"/>
                  <a:pt x="57" y="99"/>
                  <a:pt x="57" y="99"/>
                </a:cubicBezTo>
                <a:cubicBezTo>
                  <a:pt x="56" y="99"/>
                  <a:pt x="56" y="99"/>
                  <a:pt x="56" y="99"/>
                </a:cubicBezTo>
                <a:cubicBezTo>
                  <a:pt x="55" y="99"/>
                  <a:pt x="55" y="99"/>
                  <a:pt x="54" y="99"/>
                </a:cubicBezTo>
                <a:cubicBezTo>
                  <a:pt x="54" y="99"/>
                  <a:pt x="53" y="99"/>
                  <a:pt x="53" y="99"/>
                </a:cubicBezTo>
                <a:cubicBezTo>
                  <a:pt x="53" y="99"/>
                  <a:pt x="53" y="99"/>
                  <a:pt x="53" y="98"/>
                </a:cubicBezTo>
                <a:cubicBezTo>
                  <a:pt x="53" y="98"/>
                  <a:pt x="54" y="98"/>
                  <a:pt x="54" y="97"/>
                </a:cubicBezTo>
                <a:cubicBezTo>
                  <a:pt x="54" y="97"/>
                  <a:pt x="54" y="97"/>
                  <a:pt x="54" y="97"/>
                </a:cubicBezTo>
                <a:cubicBezTo>
                  <a:pt x="54" y="97"/>
                  <a:pt x="54" y="97"/>
                  <a:pt x="54" y="97"/>
                </a:cubicBezTo>
                <a:cubicBezTo>
                  <a:pt x="54" y="97"/>
                  <a:pt x="54" y="97"/>
                  <a:pt x="55" y="97"/>
                </a:cubicBezTo>
                <a:cubicBezTo>
                  <a:pt x="54" y="96"/>
                  <a:pt x="54" y="96"/>
                  <a:pt x="54" y="96"/>
                </a:cubicBezTo>
                <a:cubicBezTo>
                  <a:pt x="54" y="95"/>
                  <a:pt x="55" y="94"/>
                  <a:pt x="56" y="93"/>
                </a:cubicBezTo>
                <a:cubicBezTo>
                  <a:pt x="56" y="93"/>
                  <a:pt x="57" y="93"/>
                  <a:pt x="57" y="93"/>
                </a:cubicBezTo>
                <a:cubicBezTo>
                  <a:pt x="57" y="93"/>
                  <a:pt x="57" y="93"/>
                  <a:pt x="57" y="93"/>
                </a:cubicBezTo>
                <a:cubicBezTo>
                  <a:pt x="57" y="93"/>
                  <a:pt x="57" y="93"/>
                  <a:pt x="57" y="93"/>
                </a:cubicBezTo>
                <a:cubicBezTo>
                  <a:pt x="57" y="93"/>
                  <a:pt x="57" y="93"/>
                  <a:pt x="57" y="93"/>
                </a:cubicBezTo>
                <a:cubicBezTo>
                  <a:pt x="57" y="93"/>
                  <a:pt x="57" y="93"/>
                  <a:pt x="57" y="93"/>
                </a:cubicBezTo>
                <a:cubicBezTo>
                  <a:pt x="57" y="94"/>
                  <a:pt x="56" y="95"/>
                  <a:pt x="56" y="96"/>
                </a:cubicBezTo>
                <a:cubicBezTo>
                  <a:pt x="56" y="96"/>
                  <a:pt x="56" y="95"/>
                  <a:pt x="57" y="95"/>
                </a:cubicBezTo>
                <a:cubicBezTo>
                  <a:pt x="57" y="95"/>
                  <a:pt x="57" y="95"/>
                  <a:pt x="57" y="95"/>
                </a:cubicBezTo>
                <a:cubicBezTo>
                  <a:pt x="57" y="96"/>
                  <a:pt x="57" y="96"/>
                  <a:pt x="57" y="96"/>
                </a:cubicBezTo>
                <a:cubicBezTo>
                  <a:pt x="57" y="96"/>
                  <a:pt x="57" y="96"/>
                  <a:pt x="57" y="96"/>
                </a:cubicBezTo>
                <a:cubicBezTo>
                  <a:pt x="57" y="96"/>
                  <a:pt x="57" y="96"/>
                  <a:pt x="57" y="96"/>
                </a:cubicBezTo>
                <a:cubicBezTo>
                  <a:pt x="57" y="96"/>
                  <a:pt x="58" y="97"/>
                  <a:pt x="58" y="96"/>
                </a:cubicBezTo>
                <a:cubicBezTo>
                  <a:pt x="58" y="96"/>
                  <a:pt x="58" y="96"/>
                  <a:pt x="58" y="96"/>
                </a:cubicBezTo>
                <a:cubicBezTo>
                  <a:pt x="59" y="96"/>
                  <a:pt x="59" y="96"/>
                  <a:pt x="60" y="96"/>
                </a:cubicBezTo>
                <a:cubicBezTo>
                  <a:pt x="59" y="97"/>
                  <a:pt x="59" y="97"/>
                  <a:pt x="59" y="97"/>
                </a:cubicBezTo>
                <a:cubicBezTo>
                  <a:pt x="59" y="97"/>
                  <a:pt x="59" y="97"/>
                  <a:pt x="59" y="97"/>
                </a:cubicBezTo>
                <a:cubicBezTo>
                  <a:pt x="59" y="97"/>
                  <a:pt x="59" y="97"/>
                  <a:pt x="59" y="97"/>
                </a:cubicBezTo>
                <a:cubicBezTo>
                  <a:pt x="59" y="97"/>
                  <a:pt x="59" y="97"/>
                  <a:pt x="59" y="98"/>
                </a:cubicBezTo>
                <a:cubicBezTo>
                  <a:pt x="59" y="98"/>
                  <a:pt x="60" y="97"/>
                  <a:pt x="60" y="97"/>
                </a:cubicBezTo>
                <a:cubicBezTo>
                  <a:pt x="60" y="97"/>
                  <a:pt x="60" y="97"/>
                  <a:pt x="60" y="97"/>
                </a:cubicBezTo>
                <a:cubicBezTo>
                  <a:pt x="60" y="98"/>
                  <a:pt x="60" y="98"/>
                  <a:pt x="60" y="98"/>
                </a:cubicBezTo>
                <a:cubicBezTo>
                  <a:pt x="60" y="98"/>
                  <a:pt x="60" y="98"/>
                  <a:pt x="59" y="98"/>
                </a:cubicBezTo>
                <a:cubicBezTo>
                  <a:pt x="59" y="98"/>
                  <a:pt x="59" y="98"/>
                  <a:pt x="59" y="98"/>
                </a:cubicBezTo>
                <a:cubicBezTo>
                  <a:pt x="59" y="98"/>
                  <a:pt x="59" y="99"/>
                  <a:pt x="59" y="99"/>
                </a:cubicBezTo>
                <a:cubicBezTo>
                  <a:pt x="59" y="99"/>
                  <a:pt x="59" y="99"/>
                  <a:pt x="59" y="99"/>
                </a:cubicBezTo>
                <a:cubicBezTo>
                  <a:pt x="60" y="99"/>
                  <a:pt x="60" y="99"/>
                  <a:pt x="60" y="98"/>
                </a:cubicBezTo>
                <a:cubicBezTo>
                  <a:pt x="60" y="98"/>
                  <a:pt x="60" y="98"/>
                  <a:pt x="60" y="99"/>
                </a:cubicBezTo>
                <a:cubicBezTo>
                  <a:pt x="60" y="99"/>
                  <a:pt x="60" y="99"/>
                  <a:pt x="60" y="99"/>
                </a:cubicBezTo>
                <a:cubicBezTo>
                  <a:pt x="60" y="99"/>
                  <a:pt x="60" y="99"/>
                  <a:pt x="60" y="99"/>
                </a:cubicBezTo>
                <a:cubicBezTo>
                  <a:pt x="60" y="99"/>
                  <a:pt x="60" y="100"/>
                  <a:pt x="60" y="100"/>
                </a:cubicBezTo>
                <a:cubicBezTo>
                  <a:pt x="60" y="100"/>
                  <a:pt x="60" y="100"/>
                  <a:pt x="59" y="100"/>
                </a:cubicBezTo>
                <a:moveTo>
                  <a:pt x="59" y="166"/>
                </a:moveTo>
                <a:cubicBezTo>
                  <a:pt x="59" y="166"/>
                  <a:pt x="58" y="166"/>
                  <a:pt x="57" y="166"/>
                </a:cubicBezTo>
                <a:cubicBezTo>
                  <a:pt x="57" y="166"/>
                  <a:pt x="57" y="165"/>
                  <a:pt x="57" y="164"/>
                </a:cubicBezTo>
                <a:cubicBezTo>
                  <a:pt x="58" y="164"/>
                  <a:pt x="59" y="164"/>
                  <a:pt x="59" y="165"/>
                </a:cubicBezTo>
                <a:cubicBezTo>
                  <a:pt x="59" y="165"/>
                  <a:pt x="59" y="166"/>
                  <a:pt x="59" y="166"/>
                </a:cubicBezTo>
                <a:moveTo>
                  <a:pt x="58" y="54"/>
                </a:moveTo>
                <a:cubicBezTo>
                  <a:pt x="59" y="55"/>
                  <a:pt x="58" y="55"/>
                  <a:pt x="58" y="55"/>
                </a:cubicBezTo>
                <a:cubicBezTo>
                  <a:pt x="58" y="55"/>
                  <a:pt x="58" y="55"/>
                  <a:pt x="58" y="55"/>
                </a:cubicBezTo>
                <a:cubicBezTo>
                  <a:pt x="58" y="55"/>
                  <a:pt x="58" y="55"/>
                  <a:pt x="58" y="54"/>
                </a:cubicBezTo>
                <a:moveTo>
                  <a:pt x="50" y="101"/>
                </a:moveTo>
                <a:cubicBezTo>
                  <a:pt x="50" y="101"/>
                  <a:pt x="51" y="100"/>
                  <a:pt x="51" y="100"/>
                </a:cubicBezTo>
                <a:cubicBezTo>
                  <a:pt x="52" y="100"/>
                  <a:pt x="52" y="100"/>
                  <a:pt x="52" y="100"/>
                </a:cubicBezTo>
                <a:cubicBezTo>
                  <a:pt x="52" y="100"/>
                  <a:pt x="51" y="101"/>
                  <a:pt x="51" y="101"/>
                </a:cubicBezTo>
                <a:cubicBezTo>
                  <a:pt x="51" y="101"/>
                  <a:pt x="51" y="101"/>
                  <a:pt x="51" y="101"/>
                </a:cubicBezTo>
                <a:cubicBezTo>
                  <a:pt x="51" y="101"/>
                  <a:pt x="51" y="101"/>
                  <a:pt x="51" y="101"/>
                </a:cubicBezTo>
                <a:cubicBezTo>
                  <a:pt x="51" y="101"/>
                  <a:pt x="52" y="100"/>
                  <a:pt x="52" y="101"/>
                </a:cubicBezTo>
                <a:cubicBezTo>
                  <a:pt x="52" y="102"/>
                  <a:pt x="51" y="102"/>
                  <a:pt x="50" y="101"/>
                </a:cubicBezTo>
                <a:moveTo>
                  <a:pt x="44" y="138"/>
                </a:moveTo>
                <a:cubicBezTo>
                  <a:pt x="44" y="138"/>
                  <a:pt x="44" y="138"/>
                  <a:pt x="43" y="138"/>
                </a:cubicBezTo>
                <a:cubicBezTo>
                  <a:pt x="43" y="138"/>
                  <a:pt x="43" y="138"/>
                  <a:pt x="43" y="137"/>
                </a:cubicBezTo>
                <a:cubicBezTo>
                  <a:pt x="43" y="137"/>
                  <a:pt x="43" y="137"/>
                  <a:pt x="43" y="137"/>
                </a:cubicBezTo>
                <a:cubicBezTo>
                  <a:pt x="44" y="137"/>
                  <a:pt x="45" y="137"/>
                  <a:pt x="45" y="137"/>
                </a:cubicBezTo>
                <a:cubicBezTo>
                  <a:pt x="45" y="138"/>
                  <a:pt x="45" y="138"/>
                  <a:pt x="44" y="138"/>
                </a:cubicBezTo>
                <a:moveTo>
                  <a:pt x="44" y="152"/>
                </a:moveTo>
                <a:cubicBezTo>
                  <a:pt x="44" y="152"/>
                  <a:pt x="44" y="152"/>
                  <a:pt x="44" y="152"/>
                </a:cubicBezTo>
                <a:cubicBezTo>
                  <a:pt x="44" y="152"/>
                  <a:pt x="44" y="152"/>
                  <a:pt x="44" y="152"/>
                </a:cubicBezTo>
                <a:cubicBezTo>
                  <a:pt x="44" y="152"/>
                  <a:pt x="44" y="152"/>
                  <a:pt x="44" y="152"/>
                </a:cubicBezTo>
                <a:cubicBezTo>
                  <a:pt x="44" y="152"/>
                  <a:pt x="44" y="152"/>
                  <a:pt x="44" y="152"/>
                </a:cubicBezTo>
                <a:cubicBezTo>
                  <a:pt x="45" y="152"/>
                  <a:pt x="45" y="152"/>
                  <a:pt x="45" y="152"/>
                </a:cubicBezTo>
                <a:cubicBezTo>
                  <a:pt x="45" y="152"/>
                  <a:pt x="45" y="152"/>
                  <a:pt x="45" y="152"/>
                </a:cubicBezTo>
                <a:cubicBezTo>
                  <a:pt x="44" y="152"/>
                  <a:pt x="45" y="152"/>
                  <a:pt x="44" y="152"/>
                </a:cubicBezTo>
                <a:cubicBezTo>
                  <a:pt x="44" y="152"/>
                  <a:pt x="44" y="152"/>
                  <a:pt x="43" y="152"/>
                </a:cubicBezTo>
                <a:cubicBezTo>
                  <a:pt x="43" y="152"/>
                  <a:pt x="43" y="152"/>
                  <a:pt x="43" y="152"/>
                </a:cubicBezTo>
                <a:cubicBezTo>
                  <a:pt x="43" y="152"/>
                  <a:pt x="44" y="152"/>
                  <a:pt x="44" y="152"/>
                </a:cubicBezTo>
                <a:cubicBezTo>
                  <a:pt x="44" y="152"/>
                  <a:pt x="44" y="152"/>
                  <a:pt x="44" y="152"/>
                </a:cubicBezTo>
                <a:moveTo>
                  <a:pt x="41" y="137"/>
                </a:moveTo>
                <a:cubicBezTo>
                  <a:pt x="41" y="137"/>
                  <a:pt x="40" y="137"/>
                  <a:pt x="40" y="137"/>
                </a:cubicBezTo>
                <a:cubicBezTo>
                  <a:pt x="40" y="137"/>
                  <a:pt x="40" y="138"/>
                  <a:pt x="40" y="138"/>
                </a:cubicBezTo>
                <a:cubicBezTo>
                  <a:pt x="39" y="137"/>
                  <a:pt x="39" y="137"/>
                  <a:pt x="39" y="137"/>
                </a:cubicBezTo>
                <a:cubicBezTo>
                  <a:pt x="39" y="138"/>
                  <a:pt x="39" y="138"/>
                  <a:pt x="38" y="138"/>
                </a:cubicBezTo>
                <a:cubicBezTo>
                  <a:pt x="38" y="138"/>
                  <a:pt x="38" y="138"/>
                  <a:pt x="38" y="138"/>
                </a:cubicBezTo>
                <a:cubicBezTo>
                  <a:pt x="37" y="138"/>
                  <a:pt x="37" y="138"/>
                  <a:pt x="37" y="138"/>
                </a:cubicBezTo>
                <a:cubicBezTo>
                  <a:pt x="36" y="138"/>
                  <a:pt x="36" y="138"/>
                  <a:pt x="36" y="138"/>
                </a:cubicBezTo>
                <a:cubicBezTo>
                  <a:pt x="36" y="138"/>
                  <a:pt x="36" y="138"/>
                  <a:pt x="35" y="138"/>
                </a:cubicBezTo>
                <a:cubicBezTo>
                  <a:pt x="35" y="138"/>
                  <a:pt x="35" y="138"/>
                  <a:pt x="35" y="137"/>
                </a:cubicBezTo>
                <a:cubicBezTo>
                  <a:pt x="35" y="137"/>
                  <a:pt x="35" y="137"/>
                  <a:pt x="35" y="137"/>
                </a:cubicBezTo>
                <a:cubicBezTo>
                  <a:pt x="35" y="137"/>
                  <a:pt x="35" y="137"/>
                  <a:pt x="35" y="137"/>
                </a:cubicBezTo>
                <a:cubicBezTo>
                  <a:pt x="36" y="137"/>
                  <a:pt x="37" y="137"/>
                  <a:pt x="37" y="137"/>
                </a:cubicBezTo>
                <a:cubicBezTo>
                  <a:pt x="37" y="137"/>
                  <a:pt x="37" y="137"/>
                  <a:pt x="37" y="137"/>
                </a:cubicBezTo>
                <a:cubicBezTo>
                  <a:pt x="37" y="137"/>
                  <a:pt x="37" y="137"/>
                  <a:pt x="37" y="136"/>
                </a:cubicBezTo>
                <a:cubicBezTo>
                  <a:pt x="37" y="136"/>
                  <a:pt x="36" y="136"/>
                  <a:pt x="36" y="136"/>
                </a:cubicBezTo>
                <a:cubicBezTo>
                  <a:pt x="36" y="136"/>
                  <a:pt x="36" y="136"/>
                  <a:pt x="36" y="136"/>
                </a:cubicBezTo>
                <a:cubicBezTo>
                  <a:pt x="36" y="136"/>
                  <a:pt x="36" y="136"/>
                  <a:pt x="36" y="136"/>
                </a:cubicBezTo>
                <a:cubicBezTo>
                  <a:pt x="36" y="136"/>
                  <a:pt x="36" y="136"/>
                  <a:pt x="36" y="136"/>
                </a:cubicBezTo>
                <a:cubicBezTo>
                  <a:pt x="37" y="136"/>
                  <a:pt x="37" y="136"/>
                  <a:pt x="38" y="136"/>
                </a:cubicBezTo>
                <a:cubicBezTo>
                  <a:pt x="38" y="136"/>
                  <a:pt x="38" y="136"/>
                  <a:pt x="38" y="136"/>
                </a:cubicBezTo>
                <a:cubicBezTo>
                  <a:pt x="38" y="136"/>
                  <a:pt x="39" y="136"/>
                  <a:pt x="39" y="136"/>
                </a:cubicBezTo>
                <a:cubicBezTo>
                  <a:pt x="39" y="136"/>
                  <a:pt x="39" y="136"/>
                  <a:pt x="39" y="136"/>
                </a:cubicBezTo>
                <a:cubicBezTo>
                  <a:pt x="39" y="136"/>
                  <a:pt x="40" y="136"/>
                  <a:pt x="40" y="136"/>
                </a:cubicBezTo>
                <a:cubicBezTo>
                  <a:pt x="40" y="137"/>
                  <a:pt x="42" y="137"/>
                  <a:pt x="42" y="137"/>
                </a:cubicBezTo>
                <a:cubicBezTo>
                  <a:pt x="42" y="137"/>
                  <a:pt x="42" y="138"/>
                  <a:pt x="42" y="138"/>
                </a:cubicBezTo>
                <a:cubicBezTo>
                  <a:pt x="41" y="138"/>
                  <a:pt x="41" y="137"/>
                  <a:pt x="41" y="137"/>
                </a:cubicBezTo>
                <a:moveTo>
                  <a:pt x="34" y="115"/>
                </a:moveTo>
                <a:cubicBezTo>
                  <a:pt x="34" y="115"/>
                  <a:pt x="34" y="115"/>
                  <a:pt x="34" y="115"/>
                </a:cubicBezTo>
                <a:cubicBezTo>
                  <a:pt x="34" y="115"/>
                  <a:pt x="34" y="115"/>
                  <a:pt x="34" y="115"/>
                </a:cubicBezTo>
                <a:cubicBezTo>
                  <a:pt x="34" y="115"/>
                  <a:pt x="34" y="115"/>
                  <a:pt x="34" y="115"/>
                </a:cubicBezTo>
                <a:moveTo>
                  <a:pt x="33" y="115"/>
                </a:moveTo>
                <a:cubicBezTo>
                  <a:pt x="33" y="115"/>
                  <a:pt x="34" y="115"/>
                  <a:pt x="34" y="115"/>
                </a:cubicBezTo>
                <a:cubicBezTo>
                  <a:pt x="34" y="115"/>
                  <a:pt x="34" y="115"/>
                  <a:pt x="34" y="115"/>
                </a:cubicBezTo>
                <a:cubicBezTo>
                  <a:pt x="33" y="115"/>
                  <a:pt x="33" y="115"/>
                  <a:pt x="33" y="115"/>
                </a:cubicBezTo>
                <a:moveTo>
                  <a:pt x="33" y="115"/>
                </a:moveTo>
                <a:cubicBezTo>
                  <a:pt x="33" y="115"/>
                  <a:pt x="33" y="115"/>
                  <a:pt x="33" y="115"/>
                </a:cubicBezTo>
                <a:cubicBezTo>
                  <a:pt x="33" y="115"/>
                  <a:pt x="33" y="115"/>
                  <a:pt x="33" y="115"/>
                </a:cubicBezTo>
                <a:close/>
                <a:moveTo>
                  <a:pt x="32" y="138"/>
                </a:moveTo>
                <a:cubicBezTo>
                  <a:pt x="32" y="138"/>
                  <a:pt x="32" y="138"/>
                  <a:pt x="32" y="138"/>
                </a:cubicBezTo>
                <a:cubicBezTo>
                  <a:pt x="31" y="138"/>
                  <a:pt x="30" y="138"/>
                  <a:pt x="30" y="138"/>
                </a:cubicBezTo>
                <a:cubicBezTo>
                  <a:pt x="30" y="137"/>
                  <a:pt x="31" y="137"/>
                  <a:pt x="31" y="137"/>
                </a:cubicBezTo>
                <a:cubicBezTo>
                  <a:pt x="31" y="137"/>
                  <a:pt x="32" y="138"/>
                  <a:pt x="33" y="138"/>
                </a:cubicBezTo>
                <a:cubicBezTo>
                  <a:pt x="33" y="138"/>
                  <a:pt x="33" y="138"/>
                  <a:pt x="33" y="138"/>
                </a:cubicBezTo>
                <a:cubicBezTo>
                  <a:pt x="32" y="138"/>
                  <a:pt x="32" y="138"/>
                  <a:pt x="32" y="138"/>
                </a:cubicBezTo>
                <a:moveTo>
                  <a:pt x="206" y="140"/>
                </a:moveTo>
                <a:cubicBezTo>
                  <a:pt x="206" y="140"/>
                  <a:pt x="206" y="139"/>
                  <a:pt x="206" y="139"/>
                </a:cubicBezTo>
                <a:cubicBezTo>
                  <a:pt x="206" y="140"/>
                  <a:pt x="207" y="140"/>
                  <a:pt x="207" y="141"/>
                </a:cubicBezTo>
                <a:cubicBezTo>
                  <a:pt x="207" y="141"/>
                  <a:pt x="207" y="141"/>
                  <a:pt x="207" y="141"/>
                </a:cubicBezTo>
                <a:cubicBezTo>
                  <a:pt x="207" y="141"/>
                  <a:pt x="208" y="142"/>
                  <a:pt x="208" y="142"/>
                </a:cubicBezTo>
                <a:cubicBezTo>
                  <a:pt x="208" y="143"/>
                  <a:pt x="207" y="144"/>
                  <a:pt x="206" y="143"/>
                </a:cubicBezTo>
                <a:cubicBezTo>
                  <a:pt x="206" y="143"/>
                  <a:pt x="205" y="143"/>
                  <a:pt x="205" y="142"/>
                </a:cubicBezTo>
                <a:cubicBezTo>
                  <a:pt x="205" y="141"/>
                  <a:pt x="205" y="141"/>
                  <a:pt x="205" y="141"/>
                </a:cubicBezTo>
                <a:cubicBezTo>
                  <a:pt x="205" y="141"/>
                  <a:pt x="205" y="141"/>
                  <a:pt x="205" y="140"/>
                </a:cubicBezTo>
                <a:cubicBezTo>
                  <a:pt x="205" y="140"/>
                  <a:pt x="205" y="140"/>
                  <a:pt x="205" y="140"/>
                </a:cubicBezTo>
                <a:cubicBezTo>
                  <a:pt x="205" y="140"/>
                  <a:pt x="205" y="140"/>
                  <a:pt x="205" y="140"/>
                </a:cubicBezTo>
                <a:cubicBezTo>
                  <a:pt x="205" y="140"/>
                  <a:pt x="205" y="140"/>
                  <a:pt x="206" y="140"/>
                </a:cubicBezTo>
                <a:moveTo>
                  <a:pt x="123" y="75"/>
                </a:moveTo>
                <a:cubicBezTo>
                  <a:pt x="123" y="75"/>
                  <a:pt x="123" y="75"/>
                  <a:pt x="123" y="75"/>
                </a:cubicBezTo>
                <a:cubicBezTo>
                  <a:pt x="124" y="75"/>
                  <a:pt x="124" y="75"/>
                  <a:pt x="124" y="74"/>
                </a:cubicBezTo>
                <a:cubicBezTo>
                  <a:pt x="124" y="74"/>
                  <a:pt x="124" y="74"/>
                  <a:pt x="124" y="74"/>
                </a:cubicBezTo>
                <a:cubicBezTo>
                  <a:pt x="124" y="74"/>
                  <a:pt x="124" y="74"/>
                  <a:pt x="124" y="74"/>
                </a:cubicBezTo>
                <a:cubicBezTo>
                  <a:pt x="124" y="75"/>
                  <a:pt x="124" y="75"/>
                  <a:pt x="124" y="75"/>
                </a:cubicBezTo>
                <a:cubicBezTo>
                  <a:pt x="124" y="75"/>
                  <a:pt x="124" y="75"/>
                  <a:pt x="124" y="76"/>
                </a:cubicBezTo>
                <a:cubicBezTo>
                  <a:pt x="123" y="76"/>
                  <a:pt x="123" y="76"/>
                  <a:pt x="122" y="76"/>
                </a:cubicBezTo>
                <a:cubicBezTo>
                  <a:pt x="122" y="76"/>
                  <a:pt x="122" y="76"/>
                  <a:pt x="122" y="76"/>
                </a:cubicBezTo>
                <a:cubicBezTo>
                  <a:pt x="122" y="76"/>
                  <a:pt x="122" y="76"/>
                  <a:pt x="122" y="76"/>
                </a:cubicBezTo>
                <a:cubicBezTo>
                  <a:pt x="122" y="76"/>
                  <a:pt x="122" y="76"/>
                  <a:pt x="122" y="75"/>
                </a:cubicBezTo>
                <a:cubicBezTo>
                  <a:pt x="122" y="75"/>
                  <a:pt x="123" y="75"/>
                  <a:pt x="123" y="75"/>
                </a:cubicBezTo>
                <a:moveTo>
                  <a:pt x="126" y="78"/>
                </a:moveTo>
                <a:cubicBezTo>
                  <a:pt x="126" y="78"/>
                  <a:pt x="126" y="78"/>
                  <a:pt x="126" y="78"/>
                </a:cubicBezTo>
                <a:cubicBezTo>
                  <a:pt x="126" y="78"/>
                  <a:pt x="126" y="77"/>
                  <a:pt x="126" y="77"/>
                </a:cubicBezTo>
                <a:cubicBezTo>
                  <a:pt x="126" y="77"/>
                  <a:pt x="126" y="77"/>
                  <a:pt x="127" y="77"/>
                </a:cubicBezTo>
                <a:cubicBezTo>
                  <a:pt x="127" y="78"/>
                  <a:pt x="127" y="78"/>
                  <a:pt x="126" y="78"/>
                </a:cubicBezTo>
                <a:cubicBezTo>
                  <a:pt x="126" y="78"/>
                  <a:pt x="126" y="78"/>
                  <a:pt x="126" y="78"/>
                </a:cubicBezTo>
                <a:cubicBezTo>
                  <a:pt x="126" y="78"/>
                  <a:pt x="126" y="78"/>
                  <a:pt x="127" y="78"/>
                </a:cubicBezTo>
                <a:cubicBezTo>
                  <a:pt x="127" y="79"/>
                  <a:pt x="127" y="78"/>
                  <a:pt x="126" y="79"/>
                </a:cubicBezTo>
                <a:cubicBezTo>
                  <a:pt x="126" y="79"/>
                  <a:pt x="126" y="79"/>
                  <a:pt x="126" y="79"/>
                </a:cubicBezTo>
                <a:cubicBezTo>
                  <a:pt x="126" y="79"/>
                  <a:pt x="126" y="79"/>
                  <a:pt x="126" y="79"/>
                </a:cubicBezTo>
                <a:cubicBezTo>
                  <a:pt x="126" y="79"/>
                  <a:pt x="125" y="79"/>
                  <a:pt x="125" y="79"/>
                </a:cubicBezTo>
                <a:cubicBezTo>
                  <a:pt x="125" y="78"/>
                  <a:pt x="125" y="78"/>
                  <a:pt x="126" y="77"/>
                </a:cubicBezTo>
                <a:cubicBezTo>
                  <a:pt x="126" y="77"/>
                  <a:pt x="126" y="77"/>
                  <a:pt x="126" y="78"/>
                </a:cubicBezTo>
                <a:moveTo>
                  <a:pt x="40" y="107"/>
                </a:moveTo>
                <a:cubicBezTo>
                  <a:pt x="40" y="107"/>
                  <a:pt x="40" y="107"/>
                  <a:pt x="40" y="107"/>
                </a:cubicBezTo>
                <a:cubicBezTo>
                  <a:pt x="40" y="107"/>
                  <a:pt x="40" y="107"/>
                  <a:pt x="40" y="107"/>
                </a:cubicBezTo>
                <a:cubicBezTo>
                  <a:pt x="40" y="107"/>
                  <a:pt x="40" y="107"/>
                  <a:pt x="40" y="107"/>
                </a:cubicBezTo>
                <a:cubicBezTo>
                  <a:pt x="40" y="107"/>
                  <a:pt x="40" y="107"/>
                  <a:pt x="40" y="107"/>
                </a:cubicBezTo>
                <a:cubicBezTo>
                  <a:pt x="40" y="107"/>
                  <a:pt x="40" y="107"/>
                  <a:pt x="40" y="107"/>
                </a:cubicBezTo>
                <a:moveTo>
                  <a:pt x="40" y="107"/>
                </a:moveTo>
                <a:cubicBezTo>
                  <a:pt x="40" y="107"/>
                  <a:pt x="40" y="107"/>
                  <a:pt x="40" y="107"/>
                </a:cubicBezTo>
                <a:cubicBezTo>
                  <a:pt x="40" y="107"/>
                  <a:pt x="40" y="107"/>
                  <a:pt x="40" y="107"/>
                </a:cubicBezTo>
                <a:close/>
                <a:moveTo>
                  <a:pt x="33" y="114"/>
                </a:moveTo>
                <a:cubicBezTo>
                  <a:pt x="33" y="114"/>
                  <a:pt x="33" y="114"/>
                  <a:pt x="33" y="114"/>
                </a:cubicBezTo>
                <a:cubicBezTo>
                  <a:pt x="33" y="114"/>
                  <a:pt x="33" y="114"/>
                  <a:pt x="33" y="114"/>
                </a:cubicBezTo>
                <a:cubicBezTo>
                  <a:pt x="33" y="114"/>
                  <a:pt x="33" y="114"/>
                  <a:pt x="33" y="114"/>
                </a:cubicBezTo>
                <a:moveTo>
                  <a:pt x="33" y="115"/>
                </a:moveTo>
                <a:cubicBezTo>
                  <a:pt x="33" y="114"/>
                  <a:pt x="33" y="114"/>
                  <a:pt x="33" y="114"/>
                </a:cubicBezTo>
                <a:cubicBezTo>
                  <a:pt x="33" y="114"/>
                  <a:pt x="33" y="114"/>
                  <a:pt x="33" y="115"/>
                </a:cubicBezTo>
                <a:close/>
                <a:moveTo>
                  <a:pt x="33" y="114"/>
                </a:moveTo>
                <a:cubicBezTo>
                  <a:pt x="33" y="114"/>
                  <a:pt x="33" y="114"/>
                  <a:pt x="33" y="114"/>
                </a:cubicBezTo>
                <a:cubicBezTo>
                  <a:pt x="33" y="114"/>
                  <a:pt x="33" y="114"/>
                  <a:pt x="33" y="114"/>
                </a:cubicBezTo>
                <a:close/>
                <a:moveTo>
                  <a:pt x="33" y="114"/>
                </a:moveTo>
                <a:cubicBezTo>
                  <a:pt x="33" y="114"/>
                  <a:pt x="33" y="114"/>
                  <a:pt x="33" y="114"/>
                </a:cubicBezTo>
                <a:cubicBezTo>
                  <a:pt x="33" y="114"/>
                  <a:pt x="33" y="114"/>
                  <a:pt x="33" y="114"/>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7" name="Freeform 222"/>
          <p:cNvSpPr>
            <a:spLocks noEditPoints="1"/>
          </p:cNvSpPr>
          <p:nvPr/>
        </p:nvSpPr>
        <p:spPr bwMode="auto">
          <a:xfrm>
            <a:off x="6288921" y="4305307"/>
            <a:ext cx="300038" cy="400050"/>
          </a:xfrm>
          <a:custGeom>
            <a:avLst/>
            <a:gdLst/>
            <a:ahLst/>
            <a:cxnLst>
              <a:cxn ang="0">
                <a:pos x="96" y="256"/>
              </a:cxn>
              <a:cxn ang="0">
                <a:pos x="0" y="96"/>
              </a:cxn>
              <a:cxn ang="0">
                <a:pos x="96" y="0"/>
              </a:cxn>
              <a:cxn ang="0">
                <a:pos x="192" y="96"/>
              </a:cxn>
              <a:cxn ang="0">
                <a:pos x="96" y="256"/>
              </a:cxn>
              <a:cxn ang="0">
                <a:pos x="96" y="32"/>
              </a:cxn>
              <a:cxn ang="0">
                <a:pos x="32" y="96"/>
              </a:cxn>
              <a:cxn ang="0">
                <a:pos x="96" y="160"/>
              </a:cxn>
              <a:cxn ang="0">
                <a:pos x="160" y="96"/>
              </a:cxn>
              <a:cxn ang="0">
                <a:pos x="96" y="32"/>
              </a:cxn>
            </a:cxnLst>
            <a:rect l="0" t="0" r="r" b="b"/>
            <a:pathLst>
              <a:path w="192" h="256">
                <a:moveTo>
                  <a:pt x="96" y="256"/>
                </a:moveTo>
                <a:cubicBezTo>
                  <a:pt x="96" y="256"/>
                  <a:pt x="0" y="149"/>
                  <a:pt x="0" y="96"/>
                </a:cubicBezTo>
                <a:cubicBezTo>
                  <a:pt x="0" y="43"/>
                  <a:pt x="43" y="0"/>
                  <a:pt x="96" y="0"/>
                </a:cubicBezTo>
                <a:cubicBezTo>
                  <a:pt x="149" y="0"/>
                  <a:pt x="192" y="43"/>
                  <a:pt x="192" y="96"/>
                </a:cubicBezTo>
                <a:cubicBezTo>
                  <a:pt x="192" y="149"/>
                  <a:pt x="96" y="256"/>
                  <a:pt x="96" y="256"/>
                </a:cubicBezTo>
                <a:moveTo>
                  <a:pt x="96" y="32"/>
                </a:moveTo>
                <a:cubicBezTo>
                  <a:pt x="61" y="32"/>
                  <a:pt x="32" y="61"/>
                  <a:pt x="32" y="96"/>
                </a:cubicBezTo>
                <a:cubicBezTo>
                  <a:pt x="32" y="131"/>
                  <a:pt x="61" y="160"/>
                  <a:pt x="96" y="160"/>
                </a:cubicBezTo>
                <a:cubicBezTo>
                  <a:pt x="131" y="160"/>
                  <a:pt x="160" y="131"/>
                  <a:pt x="160" y="96"/>
                </a:cubicBezTo>
                <a:cubicBezTo>
                  <a:pt x="160" y="61"/>
                  <a:pt x="131" y="32"/>
                  <a:pt x="96" y="32"/>
                </a:cubicBezTo>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58" name="Group 57"/>
          <p:cNvGrpSpPr/>
          <p:nvPr/>
        </p:nvGrpSpPr>
        <p:grpSpPr>
          <a:xfrm>
            <a:off x="5069937" y="3271450"/>
            <a:ext cx="904530" cy="903110"/>
            <a:chOff x="7770813" y="2224088"/>
            <a:chExt cx="1011237" cy="1009650"/>
          </a:xfrm>
          <a:solidFill>
            <a:srgbClr val="56FFF2"/>
          </a:solidFill>
        </p:grpSpPr>
        <p:sp>
          <p:nvSpPr>
            <p:cNvPr id="59" name="Freeform 6"/>
            <p:cNvSpPr>
              <a:spLocks noEditPoints="1"/>
            </p:cNvSpPr>
            <p:nvPr/>
          </p:nvSpPr>
          <p:spPr bwMode="auto">
            <a:xfrm>
              <a:off x="7770813" y="2224088"/>
              <a:ext cx="1011237" cy="1009650"/>
            </a:xfrm>
            <a:custGeom>
              <a:avLst/>
              <a:gdLst>
                <a:gd name="T0" fmla="*/ 1640 w 3822"/>
                <a:gd name="T1" fmla="*/ 615 h 3818"/>
                <a:gd name="T2" fmla="*/ 1246 w 3822"/>
                <a:gd name="T3" fmla="*/ 796 h 3818"/>
                <a:gd name="T4" fmla="*/ 850 w 3822"/>
                <a:gd name="T5" fmla="*/ 593 h 3818"/>
                <a:gd name="T6" fmla="*/ 587 w 3822"/>
                <a:gd name="T7" fmla="*/ 835 h 3818"/>
                <a:gd name="T8" fmla="*/ 805 w 3822"/>
                <a:gd name="T9" fmla="*/ 1211 h 3818"/>
                <a:gd name="T10" fmla="*/ 644 w 3822"/>
                <a:gd name="T11" fmla="*/ 1617 h 3818"/>
                <a:gd name="T12" fmla="*/ 218 w 3822"/>
                <a:gd name="T13" fmla="*/ 1740 h 3818"/>
                <a:gd name="T14" fmla="*/ 594 w 3822"/>
                <a:gd name="T15" fmla="*/ 2170 h 3818"/>
                <a:gd name="T16" fmla="*/ 754 w 3822"/>
                <a:gd name="T17" fmla="*/ 2496 h 3818"/>
                <a:gd name="T18" fmla="*/ 597 w 3822"/>
                <a:gd name="T19" fmla="*/ 2968 h 3818"/>
                <a:gd name="T20" fmla="*/ 849 w 3822"/>
                <a:gd name="T21" fmla="*/ 3240 h 3818"/>
                <a:gd name="T22" fmla="*/ 1184 w 3822"/>
                <a:gd name="T23" fmla="*/ 3019 h 3818"/>
                <a:gd name="T24" fmla="*/ 1503 w 3822"/>
                <a:gd name="T25" fmla="*/ 3140 h 3818"/>
                <a:gd name="T26" fmla="*/ 1722 w 3822"/>
                <a:gd name="T27" fmla="*/ 3587 h 3818"/>
                <a:gd name="T28" fmla="*/ 2100 w 3822"/>
                <a:gd name="T29" fmla="*/ 3587 h 3818"/>
                <a:gd name="T30" fmla="*/ 2323 w 3822"/>
                <a:gd name="T31" fmla="*/ 3140 h 3818"/>
                <a:gd name="T32" fmla="*/ 2666 w 3822"/>
                <a:gd name="T33" fmla="*/ 3019 h 3818"/>
                <a:gd name="T34" fmla="*/ 2983 w 3822"/>
                <a:gd name="T35" fmla="*/ 3232 h 3818"/>
                <a:gd name="T36" fmla="*/ 3034 w 3822"/>
                <a:gd name="T37" fmla="*/ 2684 h 3818"/>
                <a:gd name="T38" fmla="*/ 3111 w 3822"/>
                <a:gd name="T39" fmla="*/ 2405 h 3818"/>
                <a:gd name="T40" fmla="*/ 3255 w 3822"/>
                <a:gd name="T41" fmla="*/ 2154 h 3818"/>
                <a:gd name="T42" fmla="*/ 3607 w 3822"/>
                <a:gd name="T43" fmla="*/ 1732 h 3818"/>
                <a:gd name="T44" fmla="*/ 3178 w 3822"/>
                <a:gd name="T45" fmla="*/ 1609 h 3818"/>
                <a:gd name="T46" fmla="*/ 3016 w 3822"/>
                <a:gd name="T47" fmla="*/ 1204 h 3818"/>
                <a:gd name="T48" fmla="*/ 3231 w 3822"/>
                <a:gd name="T49" fmla="*/ 829 h 3818"/>
                <a:gd name="T50" fmla="*/ 2969 w 3822"/>
                <a:gd name="T51" fmla="*/ 588 h 3818"/>
                <a:gd name="T52" fmla="*/ 2572 w 3822"/>
                <a:gd name="T53" fmla="*/ 792 h 3818"/>
                <a:gd name="T54" fmla="*/ 2169 w 3822"/>
                <a:gd name="T55" fmla="*/ 611 h 3818"/>
                <a:gd name="T56" fmla="*/ 1737 w 3822"/>
                <a:gd name="T57" fmla="*/ 215 h 3818"/>
                <a:gd name="T58" fmla="*/ 2238 w 3822"/>
                <a:gd name="T59" fmla="*/ 68 h 3818"/>
                <a:gd name="T60" fmla="*/ 2533 w 3822"/>
                <a:gd name="T61" fmla="*/ 530 h 3818"/>
                <a:gd name="T62" fmla="*/ 3016 w 3822"/>
                <a:gd name="T63" fmla="*/ 375 h 3818"/>
                <a:gd name="T64" fmla="*/ 3427 w 3822"/>
                <a:gd name="T65" fmla="*/ 739 h 3818"/>
                <a:gd name="T66" fmla="*/ 3408 w 3822"/>
                <a:gd name="T67" fmla="*/ 983 h 3818"/>
                <a:gd name="T68" fmla="*/ 3698 w 3822"/>
                <a:gd name="T69" fmla="*/ 1532 h 3818"/>
                <a:gd name="T70" fmla="*/ 3822 w 3822"/>
                <a:gd name="T71" fmla="*/ 1741 h 3818"/>
                <a:gd name="T72" fmla="*/ 3727 w 3822"/>
                <a:gd name="T73" fmla="*/ 2267 h 3818"/>
                <a:gd name="T74" fmla="*/ 3249 w 3822"/>
                <a:gd name="T75" fmla="*/ 2615 h 3818"/>
                <a:gd name="T76" fmla="*/ 3440 w 3822"/>
                <a:gd name="T77" fmla="*/ 3046 h 3818"/>
                <a:gd name="T78" fmla="*/ 3050 w 3822"/>
                <a:gd name="T79" fmla="*/ 3436 h 3818"/>
                <a:gd name="T80" fmla="*/ 2619 w 3822"/>
                <a:gd name="T81" fmla="*/ 3246 h 3818"/>
                <a:gd name="T82" fmla="*/ 2269 w 3822"/>
                <a:gd name="T83" fmla="*/ 3722 h 3818"/>
                <a:gd name="T84" fmla="*/ 1742 w 3822"/>
                <a:gd name="T85" fmla="*/ 3818 h 3818"/>
                <a:gd name="T86" fmla="*/ 1533 w 3822"/>
                <a:gd name="T87" fmla="*/ 3692 h 3818"/>
                <a:gd name="T88" fmla="*/ 988 w 3822"/>
                <a:gd name="T89" fmla="*/ 3409 h 3818"/>
                <a:gd name="T90" fmla="*/ 744 w 3822"/>
                <a:gd name="T91" fmla="*/ 3427 h 3818"/>
                <a:gd name="T92" fmla="*/ 380 w 3822"/>
                <a:gd name="T93" fmla="*/ 3016 h 3818"/>
                <a:gd name="T94" fmla="*/ 536 w 3822"/>
                <a:gd name="T95" fmla="*/ 2539 h 3818"/>
                <a:gd name="T96" fmla="*/ 68 w 3822"/>
                <a:gd name="T97" fmla="*/ 2252 h 3818"/>
                <a:gd name="T98" fmla="*/ 3 w 3822"/>
                <a:gd name="T99" fmla="*/ 1711 h 3818"/>
                <a:gd name="T100" fmla="*/ 160 w 3822"/>
                <a:gd name="T101" fmla="*/ 1525 h 3818"/>
                <a:gd name="T102" fmla="*/ 390 w 3822"/>
                <a:gd name="T103" fmla="*/ 955 h 3818"/>
                <a:gd name="T104" fmla="*/ 410 w 3822"/>
                <a:gd name="T105" fmla="*/ 712 h 3818"/>
                <a:gd name="T106" fmla="*/ 841 w 3822"/>
                <a:gd name="T107" fmla="*/ 376 h 3818"/>
                <a:gd name="T108" fmla="*/ 1368 w 3822"/>
                <a:gd name="T109" fmla="*/ 499 h 3818"/>
                <a:gd name="T110" fmla="*/ 1598 w 3822"/>
                <a:gd name="T111" fmla="*/ 45 h 3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822" h="3818">
                  <a:moveTo>
                    <a:pt x="1737" y="215"/>
                  </a:moveTo>
                  <a:lnTo>
                    <a:pt x="1728" y="217"/>
                  </a:lnTo>
                  <a:lnTo>
                    <a:pt x="1721" y="224"/>
                  </a:lnTo>
                  <a:lnTo>
                    <a:pt x="1716" y="232"/>
                  </a:lnTo>
                  <a:lnTo>
                    <a:pt x="1659" y="570"/>
                  </a:lnTo>
                  <a:lnTo>
                    <a:pt x="1652" y="594"/>
                  </a:lnTo>
                  <a:lnTo>
                    <a:pt x="1640" y="615"/>
                  </a:lnTo>
                  <a:lnTo>
                    <a:pt x="1623" y="632"/>
                  </a:lnTo>
                  <a:lnTo>
                    <a:pt x="1604" y="646"/>
                  </a:lnTo>
                  <a:lnTo>
                    <a:pt x="1580" y="655"/>
                  </a:lnTo>
                  <a:lnTo>
                    <a:pt x="1493" y="682"/>
                  </a:lnTo>
                  <a:lnTo>
                    <a:pt x="1409" y="715"/>
                  </a:lnTo>
                  <a:lnTo>
                    <a:pt x="1326" y="753"/>
                  </a:lnTo>
                  <a:lnTo>
                    <a:pt x="1246" y="796"/>
                  </a:lnTo>
                  <a:lnTo>
                    <a:pt x="1224" y="806"/>
                  </a:lnTo>
                  <a:lnTo>
                    <a:pt x="1200" y="811"/>
                  </a:lnTo>
                  <a:lnTo>
                    <a:pt x="1175" y="810"/>
                  </a:lnTo>
                  <a:lnTo>
                    <a:pt x="1151" y="804"/>
                  </a:lnTo>
                  <a:lnTo>
                    <a:pt x="1129" y="791"/>
                  </a:lnTo>
                  <a:lnTo>
                    <a:pt x="853" y="595"/>
                  </a:lnTo>
                  <a:lnTo>
                    <a:pt x="850" y="593"/>
                  </a:lnTo>
                  <a:lnTo>
                    <a:pt x="845" y="592"/>
                  </a:lnTo>
                  <a:lnTo>
                    <a:pt x="841" y="592"/>
                  </a:lnTo>
                  <a:lnTo>
                    <a:pt x="837" y="592"/>
                  </a:lnTo>
                  <a:lnTo>
                    <a:pt x="834" y="593"/>
                  </a:lnTo>
                  <a:lnTo>
                    <a:pt x="830" y="594"/>
                  </a:lnTo>
                  <a:lnTo>
                    <a:pt x="826" y="597"/>
                  </a:lnTo>
                  <a:lnTo>
                    <a:pt x="587" y="835"/>
                  </a:lnTo>
                  <a:lnTo>
                    <a:pt x="583" y="843"/>
                  </a:lnTo>
                  <a:lnTo>
                    <a:pt x="582" y="854"/>
                  </a:lnTo>
                  <a:lnTo>
                    <a:pt x="585" y="863"/>
                  </a:lnTo>
                  <a:lnTo>
                    <a:pt x="784" y="1141"/>
                  </a:lnTo>
                  <a:lnTo>
                    <a:pt x="797" y="1163"/>
                  </a:lnTo>
                  <a:lnTo>
                    <a:pt x="803" y="1187"/>
                  </a:lnTo>
                  <a:lnTo>
                    <a:pt x="805" y="1211"/>
                  </a:lnTo>
                  <a:lnTo>
                    <a:pt x="800" y="1235"/>
                  </a:lnTo>
                  <a:lnTo>
                    <a:pt x="790" y="1259"/>
                  </a:lnTo>
                  <a:lnTo>
                    <a:pt x="747" y="1337"/>
                  </a:lnTo>
                  <a:lnTo>
                    <a:pt x="709" y="1421"/>
                  </a:lnTo>
                  <a:lnTo>
                    <a:pt x="678" y="1506"/>
                  </a:lnTo>
                  <a:lnTo>
                    <a:pt x="654" y="1593"/>
                  </a:lnTo>
                  <a:lnTo>
                    <a:pt x="644" y="1617"/>
                  </a:lnTo>
                  <a:lnTo>
                    <a:pt x="630" y="1637"/>
                  </a:lnTo>
                  <a:lnTo>
                    <a:pt x="612" y="1653"/>
                  </a:lnTo>
                  <a:lnTo>
                    <a:pt x="591" y="1666"/>
                  </a:lnTo>
                  <a:lnTo>
                    <a:pt x="567" y="1673"/>
                  </a:lnTo>
                  <a:lnTo>
                    <a:pt x="233" y="1728"/>
                  </a:lnTo>
                  <a:lnTo>
                    <a:pt x="224" y="1732"/>
                  </a:lnTo>
                  <a:lnTo>
                    <a:pt x="218" y="1740"/>
                  </a:lnTo>
                  <a:lnTo>
                    <a:pt x="216" y="1749"/>
                  </a:lnTo>
                  <a:lnTo>
                    <a:pt x="216" y="2085"/>
                  </a:lnTo>
                  <a:lnTo>
                    <a:pt x="218" y="2095"/>
                  </a:lnTo>
                  <a:lnTo>
                    <a:pt x="224" y="2102"/>
                  </a:lnTo>
                  <a:lnTo>
                    <a:pt x="233" y="2105"/>
                  </a:lnTo>
                  <a:lnTo>
                    <a:pt x="571" y="2163"/>
                  </a:lnTo>
                  <a:lnTo>
                    <a:pt x="594" y="2170"/>
                  </a:lnTo>
                  <a:lnTo>
                    <a:pt x="617" y="2182"/>
                  </a:lnTo>
                  <a:lnTo>
                    <a:pt x="634" y="2199"/>
                  </a:lnTo>
                  <a:lnTo>
                    <a:pt x="648" y="2219"/>
                  </a:lnTo>
                  <a:lnTo>
                    <a:pt x="657" y="2242"/>
                  </a:lnTo>
                  <a:lnTo>
                    <a:pt x="683" y="2329"/>
                  </a:lnTo>
                  <a:lnTo>
                    <a:pt x="715" y="2414"/>
                  </a:lnTo>
                  <a:lnTo>
                    <a:pt x="754" y="2496"/>
                  </a:lnTo>
                  <a:lnTo>
                    <a:pt x="798" y="2575"/>
                  </a:lnTo>
                  <a:lnTo>
                    <a:pt x="808" y="2598"/>
                  </a:lnTo>
                  <a:lnTo>
                    <a:pt x="813" y="2623"/>
                  </a:lnTo>
                  <a:lnTo>
                    <a:pt x="812" y="2647"/>
                  </a:lnTo>
                  <a:lnTo>
                    <a:pt x="805" y="2671"/>
                  </a:lnTo>
                  <a:lnTo>
                    <a:pt x="793" y="2694"/>
                  </a:lnTo>
                  <a:lnTo>
                    <a:pt x="597" y="2968"/>
                  </a:lnTo>
                  <a:lnTo>
                    <a:pt x="593" y="2978"/>
                  </a:lnTo>
                  <a:lnTo>
                    <a:pt x="594" y="2987"/>
                  </a:lnTo>
                  <a:lnTo>
                    <a:pt x="599" y="2996"/>
                  </a:lnTo>
                  <a:lnTo>
                    <a:pt x="837" y="3233"/>
                  </a:lnTo>
                  <a:lnTo>
                    <a:pt x="841" y="3236"/>
                  </a:lnTo>
                  <a:lnTo>
                    <a:pt x="845" y="3239"/>
                  </a:lnTo>
                  <a:lnTo>
                    <a:pt x="849" y="3240"/>
                  </a:lnTo>
                  <a:lnTo>
                    <a:pt x="852" y="3240"/>
                  </a:lnTo>
                  <a:lnTo>
                    <a:pt x="856" y="3240"/>
                  </a:lnTo>
                  <a:lnTo>
                    <a:pt x="860" y="3238"/>
                  </a:lnTo>
                  <a:lnTo>
                    <a:pt x="864" y="3236"/>
                  </a:lnTo>
                  <a:lnTo>
                    <a:pt x="1144" y="3037"/>
                  </a:lnTo>
                  <a:lnTo>
                    <a:pt x="1164" y="3026"/>
                  </a:lnTo>
                  <a:lnTo>
                    <a:pt x="1184" y="3019"/>
                  </a:lnTo>
                  <a:lnTo>
                    <a:pt x="1205" y="3017"/>
                  </a:lnTo>
                  <a:lnTo>
                    <a:pt x="1224" y="3019"/>
                  </a:lnTo>
                  <a:lnTo>
                    <a:pt x="1242" y="3024"/>
                  </a:lnTo>
                  <a:lnTo>
                    <a:pt x="1260" y="3032"/>
                  </a:lnTo>
                  <a:lnTo>
                    <a:pt x="1339" y="3073"/>
                  </a:lnTo>
                  <a:lnTo>
                    <a:pt x="1420" y="3110"/>
                  </a:lnTo>
                  <a:lnTo>
                    <a:pt x="1503" y="3140"/>
                  </a:lnTo>
                  <a:lnTo>
                    <a:pt x="1587" y="3166"/>
                  </a:lnTo>
                  <a:lnTo>
                    <a:pt x="1611" y="3175"/>
                  </a:lnTo>
                  <a:lnTo>
                    <a:pt x="1630" y="3189"/>
                  </a:lnTo>
                  <a:lnTo>
                    <a:pt x="1648" y="3206"/>
                  </a:lnTo>
                  <a:lnTo>
                    <a:pt x="1659" y="3227"/>
                  </a:lnTo>
                  <a:lnTo>
                    <a:pt x="1666" y="3251"/>
                  </a:lnTo>
                  <a:lnTo>
                    <a:pt x="1722" y="3587"/>
                  </a:lnTo>
                  <a:lnTo>
                    <a:pt x="1726" y="3596"/>
                  </a:lnTo>
                  <a:lnTo>
                    <a:pt x="1734" y="3602"/>
                  </a:lnTo>
                  <a:lnTo>
                    <a:pt x="1743" y="3604"/>
                  </a:lnTo>
                  <a:lnTo>
                    <a:pt x="2080" y="3604"/>
                  </a:lnTo>
                  <a:lnTo>
                    <a:pt x="2089" y="3602"/>
                  </a:lnTo>
                  <a:lnTo>
                    <a:pt x="2096" y="3596"/>
                  </a:lnTo>
                  <a:lnTo>
                    <a:pt x="2100" y="3587"/>
                  </a:lnTo>
                  <a:lnTo>
                    <a:pt x="2156" y="3251"/>
                  </a:lnTo>
                  <a:lnTo>
                    <a:pt x="2163" y="3228"/>
                  </a:lnTo>
                  <a:lnTo>
                    <a:pt x="2175" y="3206"/>
                  </a:lnTo>
                  <a:lnTo>
                    <a:pt x="2191" y="3189"/>
                  </a:lnTo>
                  <a:lnTo>
                    <a:pt x="2212" y="3175"/>
                  </a:lnTo>
                  <a:lnTo>
                    <a:pt x="2235" y="3166"/>
                  </a:lnTo>
                  <a:lnTo>
                    <a:pt x="2323" y="3140"/>
                  </a:lnTo>
                  <a:lnTo>
                    <a:pt x="2407" y="3109"/>
                  </a:lnTo>
                  <a:lnTo>
                    <a:pt x="2491" y="3071"/>
                  </a:lnTo>
                  <a:lnTo>
                    <a:pt x="2570" y="3026"/>
                  </a:lnTo>
                  <a:lnTo>
                    <a:pt x="2593" y="3017"/>
                  </a:lnTo>
                  <a:lnTo>
                    <a:pt x="2618" y="3013"/>
                  </a:lnTo>
                  <a:lnTo>
                    <a:pt x="2642" y="3014"/>
                  </a:lnTo>
                  <a:lnTo>
                    <a:pt x="2666" y="3019"/>
                  </a:lnTo>
                  <a:lnTo>
                    <a:pt x="2687" y="3032"/>
                  </a:lnTo>
                  <a:lnTo>
                    <a:pt x="2965" y="3228"/>
                  </a:lnTo>
                  <a:lnTo>
                    <a:pt x="2968" y="3231"/>
                  </a:lnTo>
                  <a:lnTo>
                    <a:pt x="2972" y="3232"/>
                  </a:lnTo>
                  <a:lnTo>
                    <a:pt x="2976" y="3233"/>
                  </a:lnTo>
                  <a:lnTo>
                    <a:pt x="2980" y="3233"/>
                  </a:lnTo>
                  <a:lnTo>
                    <a:pt x="2983" y="3232"/>
                  </a:lnTo>
                  <a:lnTo>
                    <a:pt x="2988" y="3229"/>
                  </a:lnTo>
                  <a:lnTo>
                    <a:pt x="2991" y="3226"/>
                  </a:lnTo>
                  <a:lnTo>
                    <a:pt x="3230" y="2988"/>
                  </a:lnTo>
                  <a:lnTo>
                    <a:pt x="3235" y="2980"/>
                  </a:lnTo>
                  <a:lnTo>
                    <a:pt x="3235" y="2971"/>
                  </a:lnTo>
                  <a:lnTo>
                    <a:pt x="3232" y="2961"/>
                  </a:lnTo>
                  <a:lnTo>
                    <a:pt x="3034" y="2684"/>
                  </a:lnTo>
                  <a:lnTo>
                    <a:pt x="3023" y="2662"/>
                  </a:lnTo>
                  <a:lnTo>
                    <a:pt x="3016" y="2638"/>
                  </a:lnTo>
                  <a:lnTo>
                    <a:pt x="3016" y="2613"/>
                  </a:lnTo>
                  <a:lnTo>
                    <a:pt x="3021" y="2589"/>
                  </a:lnTo>
                  <a:lnTo>
                    <a:pt x="3030" y="2567"/>
                  </a:lnTo>
                  <a:lnTo>
                    <a:pt x="3074" y="2487"/>
                  </a:lnTo>
                  <a:lnTo>
                    <a:pt x="3111" y="2405"/>
                  </a:lnTo>
                  <a:lnTo>
                    <a:pt x="3144" y="2320"/>
                  </a:lnTo>
                  <a:lnTo>
                    <a:pt x="3169" y="2233"/>
                  </a:lnTo>
                  <a:lnTo>
                    <a:pt x="3178" y="2210"/>
                  </a:lnTo>
                  <a:lnTo>
                    <a:pt x="3191" y="2189"/>
                  </a:lnTo>
                  <a:lnTo>
                    <a:pt x="3210" y="2173"/>
                  </a:lnTo>
                  <a:lnTo>
                    <a:pt x="3231" y="2161"/>
                  </a:lnTo>
                  <a:lnTo>
                    <a:pt x="3255" y="2154"/>
                  </a:lnTo>
                  <a:lnTo>
                    <a:pt x="3591" y="2097"/>
                  </a:lnTo>
                  <a:lnTo>
                    <a:pt x="3600" y="2094"/>
                  </a:lnTo>
                  <a:lnTo>
                    <a:pt x="3606" y="2087"/>
                  </a:lnTo>
                  <a:lnTo>
                    <a:pt x="3608" y="2078"/>
                  </a:lnTo>
                  <a:lnTo>
                    <a:pt x="3609" y="2078"/>
                  </a:lnTo>
                  <a:lnTo>
                    <a:pt x="3609" y="1741"/>
                  </a:lnTo>
                  <a:lnTo>
                    <a:pt x="3607" y="1732"/>
                  </a:lnTo>
                  <a:lnTo>
                    <a:pt x="3601" y="1725"/>
                  </a:lnTo>
                  <a:lnTo>
                    <a:pt x="3592" y="1720"/>
                  </a:lnTo>
                  <a:lnTo>
                    <a:pt x="3256" y="1663"/>
                  </a:lnTo>
                  <a:lnTo>
                    <a:pt x="3232" y="1658"/>
                  </a:lnTo>
                  <a:lnTo>
                    <a:pt x="3211" y="1645"/>
                  </a:lnTo>
                  <a:lnTo>
                    <a:pt x="3192" y="1629"/>
                  </a:lnTo>
                  <a:lnTo>
                    <a:pt x="3178" y="1609"/>
                  </a:lnTo>
                  <a:lnTo>
                    <a:pt x="3170" y="1585"/>
                  </a:lnTo>
                  <a:lnTo>
                    <a:pt x="3145" y="1498"/>
                  </a:lnTo>
                  <a:lnTo>
                    <a:pt x="3112" y="1413"/>
                  </a:lnTo>
                  <a:lnTo>
                    <a:pt x="3075" y="1331"/>
                  </a:lnTo>
                  <a:lnTo>
                    <a:pt x="3031" y="1250"/>
                  </a:lnTo>
                  <a:lnTo>
                    <a:pt x="3021" y="1228"/>
                  </a:lnTo>
                  <a:lnTo>
                    <a:pt x="3016" y="1204"/>
                  </a:lnTo>
                  <a:lnTo>
                    <a:pt x="3017" y="1180"/>
                  </a:lnTo>
                  <a:lnTo>
                    <a:pt x="3024" y="1155"/>
                  </a:lnTo>
                  <a:lnTo>
                    <a:pt x="3036" y="1133"/>
                  </a:lnTo>
                  <a:lnTo>
                    <a:pt x="3233" y="857"/>
                  </a:lnTo>
                  <a:lnTo>
                    <a:pt x="3237" y="848"/>
                  </a:lnTo>
                  <a:lnTo>
                    <a:pt x="3235" y="838"/>
                  </a:lnTo>
                  <a:lnTo>
                    <a:pt x="3231" y="829"/>
                  </a:lnTo>
                  <a:lnTo>
                    <a:pt x="2993" y="592"/>
                  </a:lnTo>
                  <a:lnTo>
                    <a:pt x="2988" y="589"/>
                  </a:lnTo>
                  <a:lnTo>
                    <a:pt x="2985" y="587"/>
                  </a:lnTo>
                  <a:lnTo>
                    <a:pt x="2981" y="586"/>
                  </a:lnTo>
                  <a:lnTo>
                    <a:pt x="2978" y="586"/>
                  </a:lnTo>
                  <a:lnTo>
                    <a:pt x="2974" y="586"/>
                  </a:lnTo>
                  <a:lnTo>
                    <a:pt x="2969" y="588"/>
                  </a:lnTo>
                  <a:lnTo>
                    <a:pt x="2966" y="589"/>
                  </a:lnTo>
                  <a:lnTo>
                    <a:pt x="2690" y="788"/>
                  </a:lnTo>
                  <a:lnTo>
                    <a:pt x="2667" y="799"/>
                  </a:lnTo>
                  <a:lnTo>
                    <a:pt x="2644" y="806"/>
                  </a:lnTo>
                  <a:lnTo>
                    <a:pt x="2620" y="807"/>
                  </a:lnTo>
                  <a:lnTo>
                    <a:pt x="2595" y="803"/>
                  </a:lnTo>
                  <a:lnTo>
                    <a:pt x="2572" y="792"/>
                  </a:lnTo>
                  <a:lnTo>
                    <a:pt x="2491" y="748"/>
                  </a:lnTo>
                  <a:lnTo>
                    <a:pt x="2406" y="710"/>
                  </a:lnTo>
                  <a:lnTo>
                    <a:pt x="2319" y="677"/>
                  </a:lnTo>
                  <a:lnTo>
                    <a:pt x="2230" y="652"/>
                  </a:lnTo>
                  <a:lnTo>
                    <a:pt x="2206" y="643"/>
                  </a:lnTo>
                  <a:lnTo>
                    <a:pt x="2187" y="629"/>
                  </a:lnTo>
                  <a:lnTo>
                    <a:pt x="2169" y="611"/>
                  </a:lnTo>
                  <a:lnTo>
                    <a:pt x="2158" y="589"/>
                  </a:lnTo>
                  <a:lnTo>
                    <a:pt x="2151" y="565"/>
                  </a:lnTo>
                  <a:lnTo>
                    <a:pt x="2095" y="232"/>
                  </a:lnTo>
                  <a:lnTo>
                    <a:pt x="2090" y="224"/>
                  </a:lnTo>
                  <a:lnTo>
                    <a:pt x="2083" y="217"/>
                  </a:lnTo>
                  <a:lnTo>
                    <a:pt x="2074" y="215"/>
                  </a:lnTo>
                  <a:lnTo>
                    <a:pt x="1737" y="215"/>
                  </a:lnTo>
                  <a:close/>
                  <a:moveTo>
                    <a:pt x="1736" y="0"/>
                  </a:moveTo>
                  <a:lnTo>
                    <a:pt x="2072" y="0"/>
                  </a:lnTo>
                  <a:lnTo>
                    <a:pt x="2110" y="3"/>
                  </a:lnTo>
                  <a:lnTo>
                    <a:pt x="2146" y="12"/>
                  </a:lnTo>
                  <a:lnTo>
                    <a:pt x="2180" y="27"/>
                  </a:lnTo>
                  <a:lnTo>
                    <a:pt x="2211" y="45"/>
                  </a:lnTo>
                  <a:lnTo>
                    <a:pt x="2238" y="68"/>
                  </a:lnTo>
                  <a:lnTo>
                    <a:pt x="2262" y="95"/>
                  </a:lnTo>
                  <a:lnTo>
                    <a:pt x="2282" y="126"/>
                  </a:lnTo>
                  <a:lnTo>
                    <a:pt x="2296" y="160"/>
                  </a:lnTo>
                  <a:lnTo>
                    <a:pt x="2305" y="197"/>
                  </a:lnTo>
                  <a:lnTo>
                    <a:pt x="2350" y="462"/>
                  </a:lnTo>
                  <a:lnTo>
                    <a:pt x="2442" y="493"/>
                  </a:lnTo>
                  <a:lnTo>
                    <a:pt x="2533" y="530"/>
                  </a:lnTo>
                  <a:lnTo>
                    <a:pt x="2620" y="573"/>
                  </a:lnTo>
                  <a:lnTo>
                    <a:pt x="2842" y="415"/>
                  </a:lnTo>
                  <a:lnTo>
                    <a:pt x="2873" y="396"/>
                  </a:lnTo>
                  <a:lnTo>
                    <a:pt x="2907" y="383"/>
                  </a:lnTo>
                  <a:lnTo>
                    <a:pt x="2942" y="374"/>
                  </a:lnTo>
                  <a:lnTo>
                    <a:pt x="2979" y="371"/>
                  </a:lnTo>
                  <a:lnTo>
                    <a:pt x="3016" y="375"/>
                  </a:lnTo>
                  <a:lnTo>
                    <a:pt x="3052" y="383"/>
                  </a:lnTo>
                  <a:lnTo>
                    <a:pt x="3086" y="397"/>
                  </a:lnTo>
                  <a:lnTo>
                    <a:pt x="3117" y="416"/>
                  </a:lnTo>
                  <a:lnTo>
                    <a:pt x="3145" y="441"/>
                  </a:lnTo>
                  <a:lnTo>
                    <a:pt x="3383" y="679"/>
                  </a:lnTo>
                  <a:lnTo>
                    <a:pt x="3408" y="706"/>
                  </a:lnTo>
                  <a:lnTo>
                    <a:pt x="3427" y="739"/>
                  </a:lnTo>
                  <a:lnTo>
                    <a:pt x="3441" y="773"/>
                  </a:lnTo>
                  <a:lnTo>
                    <a:pt x="3450" y="807"/>
                  </a:lnTo>
                  <a:lnTo>
                    <a:pt x="3453" y="843"/>
                  </a:lnTo>
                  <a:lnTo>
                    <a:pt x="3450" y="879"/>
                  </a:lnTo>
                  <a:lnTo>
                    <a:pt x="3442" y="915"/>
                  </a:lnTo>
                  <a:lnTo>
                    <a:pt x="3428" y="950"/>
                  </a:lnTo>
                  <a:lnTo>
                    <a:pt x="3408" y="983"/>
                  </a:lnTo>
                  <a:lnTo>
                    <a:pt x="3250" y="1203"/>
                  </a:lnTo>
                  <a:lnTo>
                    <a:pt x="3292" y="1288"/>
                  </a:lnTo>
                  <a:lnTo>
                    <a:pt x="3328" y="1373"/>
                  </a:lnTo>
                  <a:lnTo>
                    <a:pt x="3358" y="1463"/>
                  </a:lnTo>
                  <a:lnTo>
                    <a:pt x="3627" y="1508"/>
                  </a:lnTo>
                  <a:lnTo>
                    <a:pt x="3664" y="1517"/>
                  </a:lnTo>
                  <a:lnTo>
                    <a:pt x="3698" y="1532"/>
                  </a:lnTo>
                  <a:lnTo>
                    <a:pt x="3729" y="1552"/>
                  </a:lnTo>
                  <a:lnTo>
                    <a:pt x="3756" y="1575"/>
                  </a:lnTo>
                  <a:lnTo>
                    <a:pt x="3779" y="1603"/>
                  </a:lnTo>
                  <a:lnTo>
                    <a:pt x="3797" y="1633"/>
                  </a:lnTo>
                  <a:lnTo>
                    <a:pt x="3811" y="1668"/>
                  </a:lnTo>
                  <a:lnTo>
                    <a:pt x="3820" y="1704"/>
                  </a:lnTo>
                  <a:lnTo>
                    <a:pt x="3822" y="1741"/>
                  </a:lnTo>
                  <a:lnTo>
                    <a:pt x="3822" y="2078"/>
                  </a:lnTo>
                  <a:lnTo>
                    <a:pt x="3820" y="2115"/>
                  </a:lnTo>
                  <a:lnTo>
                    <a:pt x="3810" y="2151"/>
                  </a:lnTo>
                  <a:lnTo>
                    <a:pt x="3796" y="2184"/>
                  </a:lnTo>
                  <a:lnTo>
                    <a:pt x="3778" y="2216"/>
                  </a:lnTo>
                  <a:lnTo>
                    <a:pt x="3754" y="2243"/>
                  </a:lnTo>
                  <a:lnTo>
                    <a:pt x="3727" y="2267"/>
                  </a:lnTo>
                  <a:lnTo>
                    <a:pt x="3696" y="2286"/>
                  </a:lnTo>
                  <a:lnTo>
                    <a:pt x="3662" y="2300"/>
                  </a:lnTo>
                  <a:lnTo>
                    <a:pt x="3626" y="2310"/>
                  </a:lnTo>
                  <a:lnTo>
                    <a:pt x="3357" y="2355"/>
                  </a:lnTo>
                  <a:lnTo>
                    <a:pt x="3327" y="2443"/>
                  </a:lnTo>
                  <a:lnTo>
                    <a:pt x="3290" y="2530"/>
                  </a:lnTo>
                  <a:lnTo>
                    <a:pt x="3249" y="2615"/>
                  </a:lnTo>
                  <a:lnTo>
                    <a:pt x="3407" y="2836"/>
                  </a:lnTo>
                  <a:lnTo>
                    <a:pt x="3427" y="2869"/>
                  </a:lnTo>
                  <a:lnTo>
                    <a:pt x="3440" y="2903"/>
                  </a:lnTo>
                  <a:lnTo>
                    <a:pt x="3448" y="2938"/>
                  </a:lnTo>
                  <a:lnTo>
                    <a:pt x="3451" y="2975"/>
                  </a:lnTo>
                  <a:lnTo>
                    <a:pt x="3448" y="3011"/>
                  </a:lnTo>
                  <a:lnTo>
                    <a:pt x="3440" y="3046"/>
                  </a:lnTo>
                  <a:lnTo>
                    <a:pt x="3426" y="3080"/>
                  </a:lnTo>
                  <a:lnTo>
                    <a:pt x="3406" y="3111"/>
                  </a:lnTo>
                  <a:lnTo>
                    <a:pt x="3382" y="3140"/>
                  </a:lnTo>
                  <a:lnTo>
                    <a:pt x="3144" y="3378"/>
                  </a:lnTo>
                  <a:lnTo>
                    <a:pt x="3115" y="3402"/>
                  </a:lnTo>
                  <a:lnTo>
                    <a:pt x="3083" y="3422"/>
                  </a:lnTo>
                  <a:lnTo>
                    <a:pt x="3050" y="3436"/>
                  </a:lnTo>
                  <a:lnTo>
                    <a:pt x="3014" y="3444"/>
                  </a:lnTo>
                  <a:lnTo>
                    <a:pt x="2976" y="3448"/>
                  </a:lnTo>
                  <a:lnTo>
                    <a:pt x="2940" y="3444"/>
                  </a:lnTo>
                  <a:lnTo>
                    <a:pt x="2904" y="3436"/>
                  </a:lnTo>
                  <a:lnTo>
                    <a:pt x="2871" y="3422"/>
                  </a:lnTo>
                  <a:lnTo>
                    <a:pt x="2839" y="3403"/>
                  </a:lnTo>
                  <a:lnTo>
                    <a:pt x="2619" y="3246"/>
                  </a:lnTo>
                  <a:lnTo>
                    <a:pt x="2534" y="3286"/>
                  </a:lnTo>
                  <a:lnTo>
                    <a:pt x="2447" y="3322"/>
                  </a:lnTo>
                  <a:lnTo>
                    <a:pt x="2357" y="3354"/>
                  </a:lnTo>
                  <a:lnTo>
                    <a:pt x="2312" y="3622"/>
                  </a:lnTo>
                  <a:lnTo>
                    <a:pt x="2303" y="3657"/>
                  </a:lnTo>
                  <a:lnTo>
                    <a:pt x="2289" y="3692"/>
                  </a:lnTo>
                  <a:lnTo>
                    <a:pt x="2269" y="3722"/>
                  </a:lnTo>
                  <a:lnTo>
                    <a:pt x="2246" y="3750"/>
                  </a:lnTo>
                  <a:lnTo>
                    <a:pt x="2218" y="3773"/>
                  </a:lnTo>
                  <a:lnTo>
                    <a:pt x="2187" y="3792"/>
                  </a:lnTo>
                  <a:lnTo>
                    <a:pt x="2153" y="3806"/>
                  </a:lnTo>
                  <a:lnTo>
                    <a:pt x="2117" y="3815"/>
                  </a:lnTo>
                  <a:lnTo>
                    <a:pt x="2080" y="3818"/>
                  </a:lnTo>
                  <a:lnTo>
                    <a:pt x="1742" y="3818"/>
                  </a:lnTo>
                  <a:lnTo>
                    <a:pt x="1705" y="3815"/>
                  </a:lnTo>
                  <a:lnTo>
                    <a:pt x="1669" y="3806"/>
                  </a:lnTo>
                  <a:lnTo>
                    <a:pt x="1635" y="3792"/>
                  </a:lnTo>
                  <a:lnTo>
                    <a:pt x="1604" y="3773"/>
                  </a:lnTo>
                  <a:lnTo>
                    <a:pt x="1576" y="3750"/>
                  </a:lnTo>
                  <a:lnTo>
                    <a:pt x="1553" y="3722"/>
                  </a:lnTo>
                  <a:lnTo>
                    <a:pt x="1533" y="3692"/>
                  </a:lnTo>
                  <a:lnTo>
                    <a:pt x="1519" y="3657"/>
                  </a:lnTo>
                  <a:lnTo>
                    <a:pt x="1510" y="3622"/>
                  </a:lnTo>
                  <a:lnTo>
                    <a:pt x="1464" y="3354"/>
                  </a:lnTo>
                  <a:lnTo>
                    <a:pt x="1378" y="3323"/>
                  </a:lnTo>
                  <a:lnTo>
                    <a:pt x="1294" y="3289"/>
                  </a:lnTo>
                  <a:lnTo>
                    <a:pt x="1212" y="3249"/>
                  </a:lnTo>
                  <a:lnTo>
                    <a:pt x="988" y="3409"/>
                  </a:lnTo>
                  <a:lnTo>
                    <a:pt x="957" y="3428"/>
                  </a:lnTo>
                  <a:lnTo>
                    <a:pt x="923" y="3442"/>
                  </a:lnTo>
                  <a:lnTo>
                    <a:pt x="888" y="3450"/>
                  </a:lnTo>
                  <a:lnTo>
                    <a:pt x="851" y="3453"/>
                  </a:lnTo>
                  <a:lnTo>
                    <a:pt x="814" y="3450"/>
                  </a:lnTo>
                  <a:lnTo>
                    <a:pt x="778" y="3442"/>
                  </a:lnTo>
                  <a:lnTo>
                    <a:pt x="744" y="3427"/>
                  </a:lnTo>
                  <a:lnTo>
                    <a:pt x="713" y="3408"/>
                  </a:lnTo>
                  <a:lnTo>
                    <a:pt x="684" y="3384"/>
                  </a:lnTo>
                  <a:lnTo>
                    <a:pt x="447" y="3146"/>
                  </a:lnTo>
                  <a:lnTo>
                    <a:pt x="421" y="3117"/>
                  </a:lnTo>
                  <a:lnTo>
                    <a:pt x="403" y="3086"/>
                  </a:lnTo>
                  <a:lnTo>
                    <a:pt x="389" y="3052"/>
                  </a:lnTo>
                  <a:lnTo>
                    <a:pt x="380" y="3016"/>
                  </a:lnTo>
                  <a:lnTo>
                    <a:pt x="377" y="2980"/>
                  </a:lnTo>
                  <a:lnTo>
                    <a:pt x="380" y="2944"/>
                  </a:lnTo>
                  <a:lnTo>
                    <a:pt x="388" y="2909"/>
                  </a:lnTo>
                  <a:lnTo>
                    <a:pt x="402" y="2874"/>
                  </a:lnTo>
                  <a:lnTo>
                    <a:pt x="421" y="2842"/>
                  </a:lnTo>
                  <a:lnTo>
                    <a:pt x="578" y="2624"/>
                  </a:lnTo>
                  <a:lnTo>
                    <a:pt x="536" y="2539"/>
                  </a:lnTo>
                  <a:lnTo>
                    <a:pt x="499" y="2452"/>
                  </a:lnTo>
                  <a:lnTo>
                    <a:pt x="469" y="2364"/>
                  </a:lnTo>
                  <a:lnTo>
                    <a:pt x="197" y="2318"/>
                  </a:lnTo>
                  <a:lnTo>
                    <a:pt x="160" y="2308"/>
                  </a:lnTo>
                  <a:lnTo>
                    <a:pt x="126" y="2294"/>
                  </a:lnTo>
                  <a:lnTo>
                    <a:pt x="95" y="2275"/>
                  </a:lnTo>
                  <a:lnTo>
                    <a:pt x="68" y="2252"/>
                  </a:lnTo>
                  <a:lnTo>
                    <a:pt x="45" y="2224"/>
                  </a:lnTo>
                  <a:lnTo>
                    <a:pt x="25" y="2192"/>
                  </a:lnTo>
                  <a:lnTo>
                    <a:pt x="11" y="2159"/>
                  </a:lnTo>
                  <a:lnTo>
                    <a:pt x="3" y="2123"/>
                  </a:lnTo>
                  <a:lnTo>
                    <a:pt x="0" y="2085"/>
                  </a:lnTo>
                  <a:lnTo>
                    <a:pt x="0" y="1749"/>
                  </a:lnTo>
                  <a:lnTo>
                    <a:pt x="3" y="1711"/>
                  </a:lnTo>
                  <a:lnTo>
                    <a:pt x="11" y="1675"/>
                  </a:lnTo>
                  <a:lnTo>
                    <a:pt x="25" y="1641"/>
                  </a:lnTo>
                  <a:lnTo>
                    <a:pt x="45" y="1611"/>
                  </a:lnTo>
                  <a:lnTo>
                    <a:pt x="68" y="1583"/>
                  </a:lnTo>
                  <a:lnTo>
                    <a:pt x="95" y="1560"/>
                  </a:lnTo>
                  <a:lnTo>
                    <a:pt x="126" y="1540"/>
                  </a:lnTo>
                  <a:lnTo>
                    <a:pt x="160" y="1525"/>
                  </a:lnTo>
                  <a:lnTo>
                    <a:pt x="197" y="1516"/>
                  </a:lnTo>
                  <a:lnTo>
                    <a:pt x="462" y="1472"/>
                  </a:lnTo>
                  <a:lnTo>
                    <a:pt x="492" y="1383"/>
                  </a:lnTo>
                  <a:lnTo>
                    <a:pt x="527" y="1296"/>
                  </a:lnTo>
                  <a:lnTo>
                    <a:pt x="569" y="1211"/>
                  </a:lnTo>
                  <a:lnTo>
                    <a:pt x="409" y="987"/>
                  </a:lnTo>
                  <a:lnTo>
                    <a:pt x="390" y="955"/>
                  </a:lnTo>
                  <a:lnTo>
                    <a:pt x="376" y="920"/>
                  </a:lnTo>
                  <a:lnTo>
                    <a:pt x="368" y="884"/>
                  </a:lnTo>
                  <a:lnTo>
                    <a:pt x="366" y="848"/>
                  </a:lnTo>
                  <a:lnTo>
                    <a:pt x="368" y="812"/>
                  </a:lnTo>
                  <a:lnTo>
                    <a:pt x="377" y="777"/>
                  </a:lnTo>
                  <a:lnTo>
                    <a:pt x="391" y="744"/>
                  </a:lnTo>
                  <a:lnTo>
                    <a:pt x="410" y="712"/>
                  </a:lnTo>
                  <a:lnTo>
                    <a:pt x="434" y="683"/>
                  </a:lnTo>
                  <a:lnTo>
                    <a:pt x="673" y="445"/>
                  </a:lnTo>
                  <a:lnTo>
                    <a:pt x="701" y="421"/>
                  </a:lnTo>
                  <a:lnTo>
                    <a:pt x="733" y="401"/>
                  </a:lnTo>
                  <a:lnTo>
                    <a:pt x="766" y="387"/>
                  </a:lnTo>
                  <a:lnTo>
                    <a:pt x="802" y="379"/>
                  </a:lnTo>
                  <a:lnTo>
                    <a:pt x="841" y="376"/>
                  </a:lnTo>
                  <a:lnTo>
                    <a:pt x="877" y="379"/>
                  </a:lnTo>
                  <a:lnTo>
                    <a:pt x="913" y="387"/>
                  </a:lnTo>
                  <a:lnTo>
                    <a:pt x="946" y="401"/>
                  </a:lnTo>
                  <a:lnTo>
                    <a:pt x="978" y="420"/>
                  </a:lnTo>
                  <a:lnTo>
                    <a:pt x="1197" y="578"/>
                  </a:lnTo>
                  <a:lnTo>
                    <a:pt x="1281" y="536"/>
                  </a:lnTo>
                  <a:lnTo>
                    <a:pt x="1368" y="499"/>
                  </a:lnTo>
                  <a:lnTo>
                    <a:pt x="1456" y="469"/>
                  </a:lnTo>
                  <a:lnTo>
                    <a:pt x="1503" y="197"/>
                  </a:lnTo>
                  <a:lnTo>
                    <a:pt x="1512" y="160"/>
                  </a:lnTo>
                  <a:lnTo>
                    <a:pt x="1527" y="126"/>
                  </a:lnTo>
                  <a:lnTo>
                    <a:pt x="1546" y="95"/>
                  </a:lnTo>
                  <a:lnTo>
                    <a:pt x="1570" y="68"/>
                  </a:lnTo>
                  <a:lnTo>
                    <a:pt x="1598" y="45"/>
                  </a:lnTo>
                  <a:lnTo>
                    <a:pt x="1628" y="27"/>
                  </a:lnTo>
                  <a:lnTo>
                    <a:pt x="1662" y="12"/>
                  </a:lnTo>
                  <a:lnTo>
                    <a:pt x="1698" y="3"/>
                  </a:lnTo>
                  <a:lnTo>
                    <a:pt x="1736" y="0"/>
                  </a:lnTo>
                  <a:close/>
                </a:path>
              </a:pathLst>
            </a:custGeom>
            <a:grpFill/>
            <a:ln w="0">
              <a:solidFill>
                <a:srgbClr val="56FFF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Freeform 7"/>
            <p:cNvSpPr>
              <a:spLocks noEditPoints="1"/>
            </p:cNvSpPr>
            <p:nvPr/>
          </p:nvSpPr>
          <p:spPr bwMode="auto">
            <a:xfrm>
              <a:off x="8058150" y="2511426"/>
              <a:ext cx="436562" cy="434975"/>
            </a:xfrm>
            <a:custGeom>
              <a:avLst/>
              <a:gdLst>
                <a:gd name="T0" fmla="*/ 694 w 1649"/>
                <a:gd name="T1" fmla="*/ 229 h 1648"/>
                <a:gd name="T2" fmla="*/ 518 w 1649"/>
                <a:gd name="T3" fmla="*/ 299 h 1648"/>
                <a:gd name="T4" fmla="*/ 373 w 1649"/>
                <a:gd name="T5" fmla="*/ 416 h 1648"/>
                <a:gd name="T6" fmla="*/ 269 w 1649"/>
                <a:gd name="T7" fmla="*/ 573 h 1648"/>
                <a:gd name="T8" fmla="*/ 219 w 1649"/>
                <a:gd name="T9" fmla="*/ 757 h 1648"/>
                <a:gd name="T10" fmla="*/ 230 w 1649"/>
                <a:gd name="T11" fmla="*/ 954 h 1648"/>
                <a:gd name="T12" fmla="*/ 298 w 1649"/>
                <a:gd name="T13" fmla="*/ 1131 h 1648"/>
                <a:gd name="T14" fmla="*/ 417 w 1649"/>
                <a:gd name="T15" fmla="*/ 1276 h 1648"/>
                <a:gd name="T16" fmla="*/ 574 w 1649"/>
                <a:gd name="T17" fmla="*/ 1378 h 1648"/>
                <a:gd name="T18" fmla="*/ 758 w 1649"/>
                <a:gd name="T19" fmla="*/ 1429 h 1648"/>
                <a:gd name="T20" fmla="*/ 956 w 1649"/>
                <a:gd name="T21" fmla="*/ 1418 h 1648"/>
                <a:gd name="T22" fmla="*/ 1132 w 1649"/>
                <a:gd name="T23" fmla="*/ 1349 h 1648"/>
                <a:gd name="T24" fmla="*/ 1276 w 1649"/>
                <a:gd name="T25" fmla="*/ 1232 h 1648"/>
                <a:gd name="T26" fmla="*/ 1380 w 1649"/>
                <a:gd name="T27" fmla="*/ 1075 h 1648"/>
                <a:gd name="T28" fmla="*/ 1431 w 1649"/>
                <a:gd name="T29" fmla="*/ 890 h 1648"/>
                <a:gd name="T30" fmla="*/ 1420 w 1649"/>
                <a:gd name="T31" fmla="*/ 693 h 1648"/>
                <a:gd name="T32" fmla="*/ 1351 w 1649"/>
                <a:gd name="T33" fmla="*/ 517 h 1648"/>
                <a:gd name="T34" fmla="*/ 1233 w 1649"/>
                <a:gd name="T35" fmla="*/ 372 h 1648"/>
                <a:gd name="T36" fmla="*/ 1076 w 1649"/>
                <a:gd name="T37" fmla="*/ 270 h 1648"/>
                <a:gd name="T38" fmla="*/ 891 w 1649"/>
                <a:gd name="T39" fmla="*/ 219 h 1648"/>
                <a:gd name="T40" fmla="*/ 900 w 1649"/>
                <a:gd name="T41" fmla="*/ 3 h 1648"/>
                <a:gd name="T42" fmla="*/ 1112 w 1649"/>
                <a:gd name="T43" fmla="*/ 52 h 1648"/>
                <a:gd name="T44" fmla="*/ 1301 w 1649"/>
                <a:gd name="T45" fmla="*/ 150 h 1648"/>
                <a:gd name="T46" fmla="*/ 1455 w 1649"/>
                <a:gd name="T47" fmla="*/ 293 h 1648"/>
                <a:gd name="T48" fmla="*/ 1570 w 1649"/>
                <a:gd name="T49" fmla="*/ 471 h 1648"/>
                <a:gd name="T50" fmla="*/ 1636 w 1649"/>
                <a:gd name="T51" fmla="*/ 676 h 1648"/>
                <a:gd name="T52" fmla="*/ 1645 w 1649"/>
                <a:gd name="T53" fmla="*/ 899 h 1648"/>
                <a:gd name="T54" fmla="*/ 1598 w 1649"/>
                <a:gd name="T55" fmla="*/ 1111 h 1648"/>
                <a:gd name="T56" fmla="*/ 1498 w 1649"/>
                <a:gd name="T57" fmla="*/ 1299 h 1648"/>
                <a:gd name="T58" fmla="*/ 1356 w 1649"/>
                <a:gd name="T59" fmla="*/ 1454 h 1648"/>
                <a:gd name="T60" fmla="*/ 1177 w 1649"/>
                <a:gd name="T61" fmla="*/ 1568 h 1648"/>
                <a:gd name="T62" fmla="*/ 973 w 1649"/>
                <a:gd name="T63" fmla="*/ 1634 h 1648"/>
                <a:gd name="T64" fmla="*/ 750 w 1649"/>
                <a:gd name="T65" fmla="*/ 1644 h 1648"/>
                <a:gd name="T66" fmla="*/ 538 w 1649"/>
                <a:gd name="T67" fmla="*/ 1596 h 1648"/>
                <a:gd name="T68" fmla="*/ 349 w 1649"/>
                <a:gd name="T69" fmla="*/ 1497 h 1648"/>
                <a:gd name="T70" fmla="*/ 194 w 1649"/>
                <a:gd name="T71" fmla="*/ 1354 h 1648"/>
                <a:gd name="T72" fmla="*/ 79 w 1649"/>
                <a:gd name="T73" fmla="*/ 1177 h 1648"/>
                <a:gd name="T74" fmla="*/ 13 w 1649"/>
                <a:gd name="T75" fmla="*/ 972 h 1648"/>
                <a:gd name="T76" fmla="*/ 3 w 1649"/>
                <a:gd name="T77" fmla="*/ 749 h 1648"/>
                <a:gd name="T78" fmla="*/ 51 w 1649"/>
                <a:gd name="T79" fmla="*/ 537 h 1648"/>
                <a:gd name="T80" fmla="*/ 151 w 1649"/>
                <a:gd name="T81" fmla="*/ 349 h 1648"/>
                <a:gd name="T82" fmla="*/ 294 w 1649"/>
                <a:gd name="T83" fmla="*/ 193 h 1648"/>
                <a:gd name="T84" fmla="*/ 471 w 1649"/>
                <a:gd name="T85" fmla="*/ 80 h 1648"/>
                <a:gd name="T86" fmla="*/ 677 w 1649"/>
                <a:gd name="T87" fmla="*/ 14 h 1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49" h="1648">
                  <a:moveTo>
                    <a:pt x="824" y="215"/>
                  </a:moveTo>
                  <a:lnTo>
                    <a:pt x="758" y="219"/>
                  </a:lnTo>
                  <a:lnTo>
                    <a:pt x="694" y="229"/>
                  </a:lnTo>
                  <a:lnTo>
                    <a:pt x="632" y="247"/>
                  </a:lnTo>
                  <a:lnTo>
                    <a:pt x="574" y="270"/>
                  </a:lnTo>
                  <a:lnTo>
                    <a:pt x="518" y="299"/>
                  </a:lnTo>
                  <a:lnTo>
                    <a:pt x="464" y="333"/>
                  </a:lnTo>
                  <a:lnTo>
                    <a:pt x="417" y="372"/>
                  </a:lnTo>
                  <a:lnTo>
                    <a:pt x="373" y="416"/>
                  </a:lnTo>
                  <a:lnTo>
                    <a:pt x="333" y="465"/>
                  </a:lnTo>
                  <a:lnTo>
                    <a:pt x="298" y="517"/>
                  </a:lnTo>
                  <a:lnTo>
                    <a:pt x="269" y="573"/>
                  </a:lnTo>
                  <a:lnTo>
                    <a:pt x="246" y="632"/>
                  </a:lnTo>
                  <a:lnTo>
                    <a:pt x="230" y="693"/>
                  </a:lnTo>
                  <a:lnTo>
                    <a:pt x="219" y="757"/>
                  </a:lnTo>
                  <a:lnTo>
                    <a:pt x="216" y="824"/>
                  </a:lnTo>
                  <a:lnTo>
                    <a:pt x="219" y="890"/>
                  </a:lnTo>
                  <a:lnTo>
                    <a:pt x="230" y="954"/>
                  </a:lnTo>
                  <a:lnTo>
                    <a:pt x="246" y="1016"/>
                  </a:lnTo>
                  <a:lnTo>
                    <a:pt x="269" y="1075"/>
                  </a:lnTo>
                  <a:lnTo>
                    <a:pt x="298" y="1131"/>
                  </a:lnTo>
                  <a:lnTo>
                    <a:pt x="333" y="1183"/>
                  </a:lnTo>
                  <a:lnTo>
                    <a:pt x="373" y="1232"/>
                  </a:lnTo>
                  <a:lnTo>
                    <a:pt x="417" y="1276"/>
                  </a:lnTo>
                  <a:lnTo>
                    <a:pt x="464" y="1315"/>
                  </a:lnTo>
                  <a:lnTo>
                    <a:pt x="518" y="1349"/>
                  </a:lnTo>
                  <a:lnTo>
                    <a:pt x="574" y="1378"/>
                  </a:lnTo>
                  <a:lnTo>
                    <a:pt x="632" y="1401"/>
                  </a:lnTo>
                  <a:lnTo>
                    <a:pt x="694" y="1418"/>
                  </a:lnTo>
                  <a:lnTo>
                    <a:pt x="758" y="1429"/>
                  </a:lnTo>
                  <a:lnTo>
                    <a:pt x="824" y="1432"/>
                  </a:lnTo>
                  <a:lnTo>
                    <a:pt x="891" y="1429"/>
                  </a:lnTo>
                  <a:lnTo>
                    <a:pt x="956" y="1418"/>
                  </a:lnTo>
                  <a:lnTo>
                    <a:pt x="1017" y="1401"/>
                  </a:lnTo>
                  <a:lnTo>
                    <a:pt x="1076" y="1378"/>
                  </a:lnTo>
                  <a:lnTo>
                    <a:pt x="1132" y="1349"/>
                  </a:lnTo>
                  <a:lnTo>
                    <a:pt x="1184" y="1315"/>
                  </a:lnTo>
                  <a:lnTo>
                    <a:pt x="1233" y="1276"/>
                  </a:lnTo>
                  <a:lnTo>
                    <a:pt x="1276" y="1232"/>
                  </a:lnTo>
                  <a:lnTo>
                    <a:pt x="1316" y="1183"/>
                  </a:lnTo>
                  <a:lnTo>
                    <a:pt x="1351" y="1131"/>
                  </a:lnTo>
                  <a:lnTo>
                    <a:pt x="1380" y="1075"/>
                  </a:lnTo>
                  <a:lnTo>
                    <a:pt x="1403" y="1016"/>
                  </a:lnTo>
                  <a:lnTo>
                    <a:pt x="1420" y="954"/>
                  </a:lnTo>
                  <a:lnTo>
                    <a:pt x="1431" y="890"/>
                  </a:lnTo>
                  <a:lnTo>
                    <a:pt x="1434" y="824"/>
                  </a:lnTo>
                  <a:lnTo>
                    <a:pt x="1431" y="757"/>
                  </a:lnTo>
                  <a:lnTo>
                    <a:pt x="1420" y="693"/>
                  </a:lnTo>
                  <a:lnTo>
                    <a:pt x="1403" y="632"/>
                  </a:lnTo>
                  <a:lnTo>
                    <a:pt x="1380" y="573"/>
                  </a:lnTo>
                  <a:lnTo>
                    <a:pt x="1351" y="517"/>
                  </a:lnTo>
                  <a:lnTo>
                    <a:pt x="1316" y="465"/>
                  </a:lnTo>
                  <a:lnTo>
                    <a:pt x="1276" y="416"/>
                  </a:lnTo>
                  <a:lnTo>
                    <a:pt x="1233" y="372"/>
                  </a:lnTo>
                  <a:lnTo>
                    <a:pt x="1184" y="333"/>
                  </a:lnTo>
                  <a:lnTo>
                    <a:pt x="1132" y="299"/>
                  </a:lnTo>
                  <a:lnTo>
                    <a:pt x="1076" y="270"/>
                  </a:lnTo>
                  <a:lnTo>
                    <a:pt x="1017" y="247"/>
                  </a:lnTo>
                  <a:lnTo>
                    <a:pt x="956" y="229"/>
                  </a:lnTo>
                  <a:lnTo>
                    <a:pt x="891" y="219"/>
                  </a:lnTo>
                  <a:lnTo>
                    <a:pt x="824" y="215"/>
                  </a:lnTo>
                  <a:close/>
                  <a:moveTo>
                    <a:pt x="824" y="0"/>
                  </a:moveTo>
                  <a:lnTo>
                    <a:pt x="900" y="3"/>
                  </a:lnTo>
                  <a:lnTo>
                    <a:pt x="973" y="14"/>
                  </a:lnTo>
                  <a:lnTo>
                    <a:pt x="1044" y="30"/>
                  </a:lnTo>
                  <a:lnTo>
                    <a:pt x="1112" y="52"/>
                  </a:lnTo>
                  <a:lnTo>
                    <a:pt x="1177" y="80"/>
                  </a:lnTo>
                  <a:lnTo>
                    <a:pt x="1240" y="112"/>
                  </a:lnTo>
                  <a:lnTo>
                    <a:pt x="1301" y="150"/>
                  </a:lnTo>
                  <a:lnTo>
                    <a:pt x="1356" y="193"/>
                  </a:lnTo>
                  <a:lnTo>
                    <a:pt x="1407" y="241"/>
                  </a:lnTo>
                  <a:lnTo>
                    <a:pt x="1455" y="293"/>
                  </a:lnTo>
                  <a:lnTo>
                    <a:pt x="1498" y="349"/>
                  </a:lnTo>
                  <a:lnTo>
                    <a:pt x="1536" y="408"/>
                  </a:lnTo>
                  <a:lnTo>
                    <a:pt x="1570" y="471"/>
                  </a:lnTo>
                  <a:lnTo>
                    <a:pt x="1598" y="537"/>
                  </a:lnTo>
                  <a:lnTo>
                    <a:pt x="1620" y="605"/>
                  </a:lnTo>
                  <a:lnTo>
                    <a:pt x="1636" y="676"/>
                  </a:lnTo>
                  <a:lnTo>
                    <a:pt x="1645" y="749"/>
                  </a:lnTo>
                  <a:lnTo>
                    <a:pt x="1649" y="824"/>
                  </a:lnTo>
                  <a:lnTo>
                    <a:pt x="1645" y="899"/>
                  </a:lnTo>
                  <a:lnTo>
                    <a:pt x="1636" y="972"/>
                  </a:lnTo>
                  <a:lnTo>
                    <a:pt x="1620" y="1042"/>
                  </a:lnTo>
                  <a:lnTo>
                    <a:pt x="1598" y="1111"/>
                  </a:lnTo>
                  <a:lnTo>
                    <a:pt x="1570" y="1177"/>
                  </a:lnTo>
                  <a:lnTo>
                    <a:pt x="1536" y="1240"/>
                  </a:lnTo>
                  <a:lnTo>
                    <a:pt x="1498" y="1299"/>
                  </a:lnTo>
                  <a:lnTo>
                    <a:pt x="1455" y="1354"/>
                  </a:lnTo>
                  <a:lnTo>
                    <a:pt x="1407" y="1407"/>
                  </a:lnTo>
                  <a:lnTo>
                    <a:pt x="1356" y="1454"/>
                  </a:lnTo>
                  <a:lnTo>
                    <a:pt x="1301" y="1497"/>
                  </a:lnTo>
                  <a:lnTo>
                    <a:pt x="1240" y="1535"/>
                  </a:lnTo>
                  <a:lnTo>
                    <a:pt x="1177" y="1568"/>
                  </a:lnTo>
                  <a:lnTo>
                    <a:pt x="1112" y="1596"/>
                  </a:lnTo>
                  <a:lnTo>
                    <a:pt x="1044" y="1618"/>
                  </a:lnTo>
                  <a:lnTo>
                    <a:pt x="973" y="1634"/>
                  </a:lnTo>
                  <a:lnTo>
                    <a:pt x="900" y="1644"/>
                  </a:lnTo>
                  <a:lnTo>
                    <a:pt x="824" y="1648"/>
                  </a:lnTo>
                  <a:lnTo>
                    <a:pt x="750" y="1644"/>
                  </a:lnTo>
                  <a:lnTo>
                    <a:pt x="677" y="1634"/>
                  </a:lnTo>
                  <a:lnTo>
                    <a:pt x="606" y="1618"/>
                  </a:lnTo>
                  <a:lnTo>
                    <a:pt x="538" y="1596"/>
                  </a:lnTo>
                  <a:lnTo>
                    <a:pt x="471" y="1568"/>
                  </a:lnTo>
                  <a:lnTo>
                    <a:pt x="409" y="1535"/>
                  </a:lnTo>
                  <a:lnTo>
                    <a:pt x="349" y="1497"/>
                  </a:lnTo>
                  <a:lnTo>
                    <a:pt x="294" y="1454"/>
                  </a:lnTo>
                  <a:lnTo>
                    <a:pt x="241" y="1407"/>
                  </a:lnTo>
                  <a:lnTo>
                    <a:pt x="194" y="1354"/>
                  </a:lnTo>
                  <a:lnTo>
                    <a:pt x="151" y="1299"/>
                  </a:lnTo>
                  <a:lnTo>
                    <a:pt x="113" y="1240"/>
                  </a:lnTo>
                  <a:lnTo>
                    <a:pt x="79" y="1177"/>
                  </a:lnTo>
                  <a:lnTo>
                    <a:pt x="51" y="1111"/>
                  </a:lnTo>
                  <a:lnTo>
                    <a:pt x="29" y="1042"/>
                  </a:lnTo>
                  <a:lnTo>
                    <a:pt x="13" y="972"/>
                  </a:lnTo>
                  <a:lnTo>
                    <a:pt x="3" y="899"/>
                  </a:lnTo>
                  <a:lnTo>
                    <a:pt x="0" y="824"/>
                  </a:lnTo>
                  <a:lnTo>
                    <a:pt x="3" y="749"/>
                  </a:lnTo>
                  <a:lnTo>
                    <a:pt x="13" y="676"/>
                  </a:lnTo>
                  <a:lnTo>
                    <a:pt x="29" y="605"/>
                  </a:lnTo>
                  <a:lnTo>
                    <a:pt x="51" y="537"/>
                  </a:lnTo>
                  <a:lnTo>
                    <a:pt x="79" y="471"/>
                  </a:lnTo>
                  <a:lnTo>
                    <a:pt x="113" y="408"/>
                  </a:lnTo>
                  <a:lnTo>
                    <a:pt x="151" y="349"/>
                  </a:lnTo>
                  <a:lnTo>
                    <a:pt x="194" y="293"/>
                  </a:lnTo>
                  <a:lnTo>
                    <a:pt x="241" y="241"/>
                  </a:lnTo>
                  <a:lnTo>
                    <a:pt x="294" y="193"/>
                  </a:lnTo>
                  <a:lnTo>
                    <a:pt x="349" y="150"/>
                  </a:lnTo>
                  <a:lnTo>
                    <a:pt x="409" y="112"/>
                  </a:lnTo>
                  <a:lnTo>
                    <a:pt x="471" y="80"/>
                  </a:lnTo>
                  <a:lnTo>
                    <a:pt x="538" y="52"/>
                  </a:lnTo>
                  <a:lnTo>
                    <a:pt x="606" y="30"/>
                  </a:lnTo>
                  <a:lnTo>
                    <a:pt x="677" y="14"/>
                  </a:lnTo>
                  <a:lnTo>
                    <a:pt x="750" y="3"/>
                  </a:lnTo>
                  <a:lnTo>
                    <a:pt x="824" y="0"/>
                  </a:lnTo>
                  <a:close/>
                </a:path>
              </a:pathLst>
            </a:custGeom>
            <a:grpFill/>
            <a:ln w="0">
              <a:solidFill>
                <a:srgbClr val="56FFF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cxnSp>
        <p:nvCxnSpPr>
          <p:cNvPr id="61" name="Straight Connector 60"/>
          <p:cNvCxnSpPr/>
          <p:nvPr/>
        </p:nvCxnSpPr>
        <p:spPr>
          <a:xfrm>
            <a:off x="3821035" y="4769104"/>
            <a:ext cx="329470" cy="0"/>
          </a:xfrm>
          <a:prstGeom prst="line">
            <a:avLst/>
          </a:prstGeom>
          <a:ln w="12700">
            <a:solidFill>
              <a:srgbClr val="021559"/>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6910203" y="4832992"/>
            <a:ext cx="329470" cy="0"/>
          </a:xfrm>
          <a:prstGeom prst="line">
            <a:avLst/>
          </a:prstGeom>
          <a:ln w="12700">
            <a:solidFill>
              <a:srgbClr val="021559"/>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3512330" y="3358582"/>
            <a:ext cx="329470" cy="0"/>
          </a:xfrm>
          <a:prstGeom prst="line">
            <a:avLst/>
          </a:prstGeom>
          <a:ln w="12700">
            <a:solidFill>
              <a:srgbClr val="021559"/>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7240510" y="3358582"/>
            <a:ext cx="329470" cy="0"/>
          </a:xfrm>
          <a:prstGeom prst="line">
            <a:avLst/>
          </a:prstGeom>
          <a:ln w="12700">
            <a:solidFill>
              <a:srgbClr val="021559"/>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4440160" y="2166375"/>
            <a:ext cx="329470" cy="0"/>
          </a:xfrm>
          <a:prstGeom prst="line">
            <a:avLst/>
          </a:prstGeom>
          <a:ln w="12700">
            <a:solidFill>
              <a:srgbClr val="021559"/>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6321639" y="2166375"/>
            <a:ext cx="329470" cy="0"/>
          </a:xfrm>
          <a:prstGeom prst="line">
            <a:avLst/>
          </a:prstGeom>
          <a:ln w="12700">
            <a:solidFill>
              <a:srgbClr val="021559"/>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67" name="Inhaltsplatzhalter 4"/>
          <p:cNvSpPr txBox="1">
            <a:spLocks/>
          </p:cNvSpPr>
          <p:nvPr/>
        </p:nvSpPr>
        <p:spPr>
          <a:xfrm>
            <a:off x="180000" y="2908081"/>
            <a:ext cx="3260962" cy="646331"/>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lnSpc>
                <a:spcPct val="100000"/>
              </a:lnSpc>
              <a:buNone/>
            </a:pPr>
            <a:r>
              <a:rPr lang="el-GR" sz="1400" b="1" dirty="0">
                <a:solidFill>
                  <a:srgbClr val="021559"/>
                </a:solidFill>
                <a:latin typeface="Roboto" charset="0"/>
                <a:ea typeface="Roboto" charset="0"/>
                <a:cs typeface="Roboto" charset="0"/>
              </a:rPr>
              <a:t>Κατανομή πόρων </a:t>
            </a:r>
            <a:r>
              <a:rPr lang="el-GR" sz="1400" dirty="0">
                <a:solidFill>
                  <a:srgbClr val="021559"/>
                </a:solidFill>
                <a:latin typeface="Roboto" charset="0"/>
                <a:ea typeface="Roboto" charset="0"/>
                <a:cs typeface="Roboto" charset="0"/>
              </a:rPr>
              <a:t>στα ΑΕΙ στη βάση </a:t>
            </a:r>
            <a:r>
              <a:rPr lang="el-GR" sz="1400" b="1" dirty="0">
                <a:solidFill>
                  <a:srgbClr val="021559"/>
                </a:solidFill>
                <a:latin typeface="Roboto" charset="0"/>
                <a:ea typeface="Roboto" charset="0"/>
                <a:cs typeface="Roboto" charset="0"/>
              </a:rPr>
              <a:t>αντικειμενικών (80%) και ποιοτικών κριτηρίων (20%)</a:t>
            </a:r>
            <a:endParaRPr lang="el-GR" sz="1400" dirty="0">
              <a:solidFill>
                <a:srgbClr val="021559"/>
              </a:solidFill>
              <a:latin typeface="Roboto" charset="0"/>
              <a:ea typeface="Roboto" charset="0"/>
              <a:cs typeface="Roboto" charset="0"/>
            </a:endParaRPr>
          </a:p>
        </p:txBody>
      </p:sp>
      <p:sp>
        <p:nvSpPr>
          <p:cNvPr id="68" name="Inhaltsplatzhalter 4"/>
          <p:cNvSpPr txBox="1">
            <a:spLocks/>
          </p:cNvSpPr>
          <p:nvPr/>
        </p:nvSpPr>
        <p:spPr>
          <a:xfrm>
            <a:off x="7705397" y="3012645"/>
            <a:ext cx="4166584" cy="1292662"/>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buNone/>
            </a:pPr>
            <a:r>
              <a:rPr lang="el-GR" sz="1400" dirty="0">
                <a:solidFill>
                  <a:srgbClr val="021559"/>
                </a:solidFill>
                <a:latin typeface="Roboto" charset="0"/>
                <a:ea typeface="Roboto" charset="0"/>
                <a:cs typeface="Roboto" charset="0"/>
              </a:rPr>
              <a:t>Αναβάθμιση ακαδημαϊκού περιβάλλοντος, με </a:t>
            </a:r>
            <a:r>
              <a:rPr lang="el-GR" sz="1400" b="1" dirty="0">
                <a:solidFill>
                  <a:srgbClr val="021559"/>
                </a:solidFill>
                <a:latin typeface="Roboto" charset="0"/>
                <a:ea typeface="Roboto" charset="0"/>
                <a:cs typeface="Roboto" charset="0"/>
              </a:rPr>
              <a:t>αποκατάσταση πανεπιστημιακού ασύλου </a:t>
            </a:r>
            <a:r>
              <a:rPr lang="el-GR" sz="1400" dirty="0">
                <a:solidFill>
                  <a:srgbClr val="021559"/>
                </a:solidFill>
                <a:latin typeface="Roboto" charset="0"/>
                <a:ea typeface="Roboto" charset="0"/>
                <a:cs typeface="Roboto" charset="0"/>
              </a:rPr>
              <a:t>στην πραγματική του έννοια και </a:t>
            </a:r>
            <a:r>
              <a:rPr lang="el-GR" sz="1400" b="1" dirty="0">
                <a:solidFill>
                  <a:srgbClr val="021559"/>
                </a:solidFill>
                <a:latin typeface="Roboto" charset="0"/>
                <a:ea typeface="Roboto" charset="0"/>
                <a:cs typeface="Roboto" charset="0"/>
              </a:rPr>
              <a:t>ολοκληρωμένο πλαίσιο για την ενίσχυση του ακαδημαϊκού περιβάλλοντος </a:t>
            </a:r>
            <a:r>
              <a:rPr lang="el-GR" sz="1400" dirty="0">
                <a:solidFill>
                  <a:srgbClr val="021559"/>
                </a:solidFill>
                <a:latin typeface="Roboto" charset="0"/>
                <a:ea typeface="Roboto" charset="0"/>
                <a:cs typeface="Roboto" charset="0"/>
              </a:rPr>
              <a:t>(π.χ. εκπόνηση σχεδίων ασφαλείας, Ομάδες Προστασίας Πανεπιστημιακών Ιδρυμάτων)</a:t>
            </a:r>
          </a:p>
        </p:txBody>
      </p:sp>
      <p:sp>
        <p:nvSpPr>
          <p:cNvPr id="69" name="Inhaltsplatzhalter 4"/>
          <p:cNvSpPr txBox="1">
            <a:spLocks/>
          </p:cNvSpPr>
          <p:nvPr/>
        </p:nvSpPr>
        <p:spPr>
          <a:xfrm>
            <a:off x="375137" y="4230495"/>
            <a:ext cx="3301928" cy="1077218"/>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lnSpc>
                <a:spcPct val="100000"/>
              </a:lnSpc>
              <a:buNone/>
            </a:pPr>
            <a:r>
              <a:rPr lang="el-GR" sz="1400" dirty="0">
                <a:solidFill>
                  <a:srgbClr val="021559"/>
                </a:solidFill>
                <a:latin typeface="Roboto" charset="0"/>
                <a:ea typeface="Roboto" charset="0"/>
                <a:cs typeface="Roboto" charset="0"/>
              </a:rPr>
              <a:t>Υποστήριξη των Μονάδων Διασφάλισης Ποιότητας των Πανεπιστημίων μέσω δράσης ΕΣΠΑ ύψους </a:t>
            </a:r>
            <a:r>
              <a:rPr lang="el-GR" sz="1400" b="1" dirty="0">
                <a:solidFill>
                  <a:srgbClr val="021559"/>
                </a:solidFill>
                <a:latin typeface="Roboto" charset="0"/>
                <a:ea typeface="Roboto" charset="0"/>
                <a:cs typeface="Roboto" charset="0"/>
              </a:rPr>
              <a:t>6 εκ. € </a:t>
            </a:r>
            <a:r>
              <a:rPr lang="el-GR" sz="1400" dirty="0">
                <a:solidFill>
                  <a:srgbClr val="021559"/>
                </a:solidFill>
                <a:latin typeface="Roboto" charset="0"/>
                <a:ea typeface="Roboto" charset="0"/>
                <a:cs typeface="Roboto" charset="0"/>
              </a:rPr>
              <a:t>και των Γραφείων Μεταφοράς Τεχνολογίας μέσω της ΓΓΕΚ </a:t>
            </a:r>
          </a:p>
        </p:txBody>
      </p:sp>
      <p:sp>
        <p:nvSpPr>
          <p:cNvPr id="70" name="Inhaltsplatzhalter 4"/>
          <p:cNvSpPr txBox="1">
            <a:spLocks/>
          </p:cNvSpPr>
          <p:nvPr/>
        </p:nvSpPr>
        <p:spPr>
          <a:xfrm>
            <a:off x="7405245" y="4643038"/>
            <a:ext cx="3841196" cy="1723549"/>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buNone/>
            </a:pPr>
            <a:r>
              <a:rPr lang="el-GR" sz="1400" b="1" dirty="0">
                <a:solidFill>
                  <a:srgbClr val="021559"/>
                </a:solidFill>
                <a:latin typeface="Roboto" charset="0"/>
                <a:ea typeface="Roboto" charset="0"/>
                <a:cs typeface="Roboto" charset="0"/>
              </a:rPr>
              <a:t>Αναδιάρθρωση του ακαδημαϊκού χάρτη </a:t>
            </a:r>
            <a:r>
              <a:rPr lang="el-GR" sz="1400" dirty="0">
                <a:solidFill>
                  <a:srgbClr val="021559"/>
                </a:solidFill>
                <a:latin typeface="Roboto" charset="0"/>
                <a:ea typeface="Roboto" charset="0"/>
                <a:cs typeface="Roboto" charset="0"/>
              </a:rPr>
              <a:t>στη βάση αξιολόγησης από την ΕΘΑΕΕ, με ήδη δρομολογημένη την αναστολή</a:t>
            </a:r>
            <a:r>
              <a:rPr lang="el-GR" sz="1400" b="1" dirty="0">
                <a:solidFill>
                  <a:srgbClr val="021559"/>
                </a:solidFill>
                <a:latin typeface="Roboto" charset="0"/>
                <a:ea typeface="Roboto" charset="0"/>
                <a:cs typeface="Roboto" charset="0"/>
              </a:rPr>
              <a:t> 37 νέων τμημάτων </a:t>
            </a:r>
            <a:r>
              <a:rPr lang="el-GR" sz="1400" dirty="0">
                <a:solidFill>
                  <a:srgbClr val="021559"/>
                </a:solidFill>
                <a:latin typeface="Roboto" charset="0"/>
                <a:ea typeface="Roboto" charset="0"/>
                <a:cs typeface="Roboto" charset="0"/>
              </a:rPr>
              <a:t>που ιδρύθηκαν προεκλογικά από τον ΣΥΡΙΖΑ χωρίς ακαδημαϊκά κριτήρια, της 4ης Νομικής, των 6 εκκλησιαστικών τμημάτων και περαιτέρω ενέργειες αναδιάρθρωσης εν εξελίξει </a:t>
            </a:r>
          </a:p>
        </p:txBody>
      </p:sp>
      <p:sp>
        <p:nvSpPr>
          <p:cNvPr id="71" name="Inhaltsplatzhalter 4"/>
          <p:cNvSpPr txBox="1">
            <a:spLocks/>
          </p:cNvSpPr>
          <p:nvPr/>
        </p:nvSpPr>
        <p:spPr>
          <a:xfrm>
            <a:off x="700070" y="1553553"/>
            <a:ext cx="3560944" cy="646331"/>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lnSpc>
                <a:spcPct val="100000"/>
              </a:lnSpc>
              <a:buNone/>
            </a:pPr>
            <a:r>
              <a:rPr lang="el-GR" sz="1400" dirty="0" err="1">
                <a:solidFill>
                  <a:srgbClr val="021559"/>
                </a:solidFill>
                <a:latin typeface="Roboto" charset="0"/>
                <a:ea typeface="Roboto" charset="0"/>
                <a:cs typeface="Roboto" charset="0"/>
              </a:rPr>
              <a:t>Εξορθολογισμός</a:t>
            </a:r>
            <a:r>
              <a:rPr lang="el-GR" sz="1400" dirty="0">
                <a:solidFill>
                  <a:srgbClr val="021559"/>
                </a:solidFill>
                <a:latin typeface="Roboto" charset="0"/>
                <a:ea typeface="Roboto" charset="0"/>
                <a:cs typeface="Roboto" charset="0"/>
              </a:rPr>
              <a:t> της διαδικασίας φοίτησης, με </a:t>
            </a:r>
            <a:r>
              <a:rPr lang="el-GR" sz="1400" b="1" dirty="0">
                <a:solidFill>
                  <a:srgbClr val="021559"/>
                </a:solidFill>
                <a:latin typeface="Roboto" charset="0"/>
                <a:ea typeface="Roboto" charset="0"/>
                <a:cs typeface="Roboto" charset="0"/>
              </a:rPr>
              <a:t>ανώτατο όριο φοίτησης </a:t>
            </a:r>
            <a:r>
              <a:rPr lang="el-GR" sz="1400" dirty="0">
                <a:solidFill>
                  <a:srgbClr val="021559"/>
                </a:solidFill>
                <a:latin typeface="Roboto" charset="0"/>
                <a:ea typeface="Roboto" charset="0"/>
                <a:cs typeface="Roboto" charset="0"/>
              </a:rPr>
              <a:t>(Ν+2/Ν+3) και </a:t>
            </a:r>
            <a:r>
              <a:rPr lang="el-GR" sz="1400" b="1" dirty="0">
                <a:solidFill>
                  <a:srgbClr val="021559"/>
                </a:solidFill>
                <a:latin typeface="Roboto" charset="0"/>
                <a:ea typeface="Roboto" charset="0"/>
                <a:cs typeface="Roboto" charset="0"/>
              </a:rPr>
              <a:t>Ελάχιστη Βάση Εισαγωγής </a:t>
            </a:r>
          </a:p>
        </p:txBody>
      </p:sp>
      <p:sp>
        <p:nvSpPr>
          <p:cNvPr id="72" name="Inhaltsplatzhalter 4"/>
          <p:cNvSpPr txBox="1">
            <a:spLocks/>
          </p:cNvSpPr>
          <p:nvPr/>
        </p:nvSpPr>
        <p:spPr>
          <a:xfrm>
            <a:off x="6806082" y="1469200"/>
            <a:ext cx="4973992" cy="861774"/>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buNone/>
            </a:pPr>
            <a:r>
              <a:rPr lang="el-GR" sz="1400" dirty="0">
                <a:solidFill>
                  <a:schemeClr val="tx1"/>
                </a:solidFill>
                <a:latin typeface="Roboto" charset="0"/>
                <a:ea typeface="Roboto" charset="0"/>
                <a:cs typeface="Roboto" charset="0"/>
              </a:rPr>
              <a:t>Υποστήριξη της διεθνοποίησης των ΑΕΙ, με δυνατότητα ίδρυσης </a:t>
            </a:r>
            <a:r>
              <a:rPr lang="el-GR" sz="1400" b="1" dirty="0">
                <a:solidFill>
                  <a:schemeClr val="tx1"/>
                </a:solidFill>
                <a:latin typeface="Roboto" charset="0"/>
                <a:ea typeface="Roboto" charset="0"/>
                <a:cs typeface="Roboto" charset="0"/>
              </a:rPr>
              <a:t>ξενόγλωσσων προγραμμάτων σπουδών </a:t>
            </a:r>
            <a:r>
              <a:rPr lang="el-GR" sz="1400" dirty="0">
                <a:solidFill>
                  <a:schemeClr val="tx1"/>
                </a:solidFill>
                <a:latin typeface="Roboto" charset="0"/>
                <a:ea typeface="Roboto" charset="0"/>
                <a:cs typeface="Roboto" charset="0"/>
              </a:rPr>
              <a:t>κάθε κύκλου και </a:t>
            </a:r>
            <a:r>
              <a:rPr lang="el-GR" sz="1400" b="1" dirty="0">
                <a:solidFill>
                  <a:schemeClr val="tx1"/>
                </a:solidFill>
                <a:latin typeface="Roboto" charset="0"/>
                <a:ea typeface="Roboto" charset="0"/>
                <a:cs typeface="Roboto" charset="0"/>
              </a:rPr>
              <a:t>προγράμματα συνεργασιών μεταξύ ελληνικών και ξένων ΑΕΙ</a:t>
            </a:r>
            <a:r>
              <a:rPr lang="el-GR" sz="1400" dirty="0">
                <a:solidFill>
                  <a:schemeClr val="tx1"/>
                </a:solidFill>
                <a:latin typeface="Roboto" charset="0"/>
                <a:ea typeface="Roboto" charset="0"/>
                <a:cs typeface="Roboto" charset="0"/>
              </a:rPr>
              <a:t> –  Ενίσχυση μέσω δράσης </a:t>
            </a:r>
            <a:r>
              <a:rPr lang="el-GR" sz="1400" b="1" dirty="0">
                <a:solidFill>
                  <a:schemeClr val="tx1"/>
                </a:solidFill>
                <a:latin typeface="Roboto" charset="0"/>
                <a:ea typeface="Roboto" charset="0"/>
                <a:cs typeface="Roboto" charset="0"/>
              </a:rPr>
              <a:t>ΕΣΠΑ ύψους 20 εκ</a:t>
            </a:r>
            <a:r>
              <a:rPr lang="el-GR" sz="1400" dirty="0">
                <a:solidFill>
                  <a:schemeClr val="tx1"/>
                </a:solidFill>
                <a:latin typeface="Roboto" charset="0"/>
                <a:ea typeface="Roboto" charset="0"/>
                <a:cs typeface="Roboto" charset="0"/>
              </a:rPr>
              <a:t>.</a:t>
            </a:r>
            <a:r>
              <a:rPr lang="el-GR" sz="1400" b="1" dirty="0">
                <a:solidFill>
                  <a:schemeClr val="tx1"/>
                </a:solidFill>
                <a:latin typeface="Roboto" charset="0"/>
                <a:ea typeface="Roboto" charset="0"/>
                <a:cs typeface="Roboto" charset="0"/>
              </a:rPr>
              <a:t>€</a:t>
            </a:r>
          </a:p>
        </p:txBody>
      </p:sp>
      <p:sp>
        <p:nvSpPr>
          <p:cNvPr id="73" name="Inhaltsplatzhalter 4"/>
          <p:cNvSpPr txBox="1">
            <a:spLocks/>
          </p:cNvSpPr>
          <p:nvPr/>
        </p:nvSpPr>
        <p:spPr>
          <a:xfrm>
            <a:off x="775508" y="5585023"/>
            <a:ext cx="4224347" cy="646331"/>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lnSpc>
                <a:spcPct val="100000"/>
              </a:lnSpc>
              <a:buNone/>
            </a:pPr>
            <a:r>
              <a:rPr lang="el-GR" sz="1400" dirty="0">
                <a:solidFill>
                  <a:srgbClr val="021559"/>
                </a:solidFill>
                <a:latin typeface="Roboto" charset="0"/>
                <a:ea typeface="Roboto" charset="0"/>
                <a:cs typeface="Roboto" charset="0"/>
              </a:rPr>
              <a:t>Έργα Ταμείου Ανάκαμψης για ΑΕΙ ύψους περίπου </a:t>
            </a:r>
            <a:r>
              <a:rPr lang="el-GR" sz="1400" b="1" dirty="0">
                <a:solidFill>
                  <a:srgbClr val="021559"/>
                </a:solidFill>
                <a:latin typeface="Roboto" charset="0"/>
                <a:ea typeface="Roboto" charset="0"/>
                <a:cs typeface="Roboto" charset="0"/>
              </a:rPr>
              <a:t>600 εκ. € </a:t>
            </a:r>
            <a:r>
              <a:rPr lang="el-GR" sz="1400" dirty="0">
                <a:solidFill>
                  <a:srgbClr val="021559"/>
                </a:solidFill>
                <a:latin typeface="Roboto" charset="0"/>
                <a:ea typeface="Roboto" charset="0"/>
                <a:cs typeface="Roboto" charset="0"/>
              </a:rPr>
              <a:t>– π.χ. βιομηχανικά διδακτορικά, επισκέπτες καθηγητές</a:t>
            </a:r>
          </a:p>
        </p:txBody>
      </p:sp>
      <p:grpSp>
        <p:nvGrpSpPr>
          <p:cNvPr id="11" name="Group 10">
            <a:extLst>
              <a:ext uri="{FF2B5EF4-FFF2-40B4-BE49-F238E27FC236}">
                <a16:creationId xmlns:a16="http://schemas.microsoft.com/office/drawing/2014/main" id="{A96524E5-2148-6415-91C3-741FE2DF2BD4}"/>
              </a:ext>
            </a:extLst>
          </p:cNvPr>
          <p:cNvGrpSpPr/>
          <p:nvPr/>
        </p:nvGrpSpPr>
        <p:grpSpPr>
          <a:xfrm>
            <a:off x="5199483" y="5455063"/>
            <a:ext cx="332147" cy="387649"/>
            <a:chOff x="5199483" y="5455063"/>
            <a:chExt cx="332147" cy="387649"/>
          </a:xfrm>
        </p:grpSpPr>
        <p:cxnSp>
          <p:nvCxnSpPr>
            <p:cNvPr id="75" name="Straight Connector 74"/>
            <p:cNvCxnSpPr/>
            <p:nvPr/>
          </p:nvCxnSpPr>
          <p:spPr>
            <a:xfrm flipV="1">
              <a:off x="5199483" y="5838246"/>
              <a:ext cx="329470" cy="0"/>
            </a:xfrm>
            <a:prstGeom prst="line">
              <a:avLst/>
            </a:prstGeom>
            <a:ln w="12700">
              <a:solidFill>
                <a:srgbClr val="021559"/>
              </a:solidFill>
              <a:headEnd type="ova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5531630" y="5455063"/>
              <a:ext cx="0" cy="387649"/>
            </a:xfrm>
            <a:prstGeom prst="line">
              <a:avLst/>
            </a:prstGeom>
            <a:ln w="12700">
              <a:solidFill>
                <a:srgbClr val="021559"/>
              </a:solidFill>
            </a:ln>
          </p:spPr>
          <p:style>
            <a:lnRef idx="1">
              <a:schemeClr val="accent1"/>
            </a:lnRef>
            <a:fillRef idx="0">
              <a:schemeClr val="accent1"/>
            </a:fillRef>
            <a:effectRef idx="0">
              <a:schemeClr val="accent1"/>
            </a:effectRef>
            <a:fontRef idx="minor">
              <a:schemeClr val="tx1"/>
            </a:fontRef>
          </p:style>
        </p:cxnSp>
      </p:grpSp>
      <p:pic>
        <p:nvPicPr>
          <p:cNvPr id="10" name="Picture 9">
            <a:extLst>
              <a:ext uri="{FF2B5EF4-FFF2-40B4-BE49-F238E27FC236}">
                <a16:creationId xmlns:a16="http://schemas.microsoft.com/office/drawing/2014/main" id="{4145952E-03DA-6596-71EF-0539290C05BD}"/>
              </a:ext>
            </a:extLst>
          </p:cNvPr>
          <p:cNvPicPr>
            <a:picLocks noChangeAspect="1"/>
          </p:cNvPicPr>
          <p:nvPr/>
        </p:nvPicPr>
        <p:blipFill>
          <a:blip r:embed="rId3"/>
          <a:stretch>
            <a:fillRect/>
          </a:stretch>
        </p:blipFill>
        <p:spPr>
          <a:xfrm>
            <a:off x="4380105" y="4280183"/>
            <a:ext cx="420472" cy="420472"/>
          </a:xfrm>
          <a:prstGeom prst="rect">
            <a:avLst/>
          </a:prstGeom>
        </p:spPr>
      </p:pic>
      <p:pic>
        <p:nvPicPr>
          <p:cNvPr id="40" name="Picture 39">
            <a:extLst>
              <a:ext uri="{FF2B5EF4-FFF2-40B4-BE49-F238E27FC236}">
                <a16:creationId xmlns:a16="http://schemas.microsoft.com/office/drawing/2014/main" id="{22B1114C-52C8-B296-564D-21A2A949AEBF}"/>
              </a:ext>
            </a:extLst>
          </p:cNvPr>
          <p:cNvPicPr>
            <a:picLocks noChangeAspect="1"/>
          </p:cNvPicPr>
          <p:nvPr/>
        </p:nvPicPr>
        <p:blipFill>
          <a:blip r:embed="rId4"/>
          <a:stretch>
            <a:fillRect/>
          </a:stretch>
        </p:blipFill>
        <p:spPr>
          <a:xfrm>
            <a:off x="180000" y="6300000"/>
            <a:ext cx="2414466" cy="432000"/>
          </a:xfrm>
          <a:prstGeom prst="rect">
            <a:avLst/>
          </a:prstGeom>
        </p:spPr>
      </p:pic>
    </p:spTree>
    <p:extLst>
      <p:ext uri="{BB962C8B-B14F-4D97-AF65-F5344CB8AC3E}">
        <p14:creationId xmlns:p14="http://schemas.microsoft.com/office/powerpoint/2010/main" val="1290132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6FFF2"/>
        </a:solidFill>
        <a:effectLst/>
      </p:bgPr>
    </p:bg>
    <p:spTree>
      <p:nvGrpSpPr>
        <p:cNvPr id="1" name="Shape 300"/>
        <p:cNvGrpSpPr/>
        <p:nvPr/>
      </p:nvGrpSpPr>
      <p:grpSpPr>
        <a:xfrm>
          <a:off x="0" y="0"/>
          <a:ext cx="0" cy="0"/>
          <a:chOff x="0" y="0"/>
          <a:chExt cx="0" cy="0"/>
        </a:xfrm>
      </p:grpSpPr>
      <p:sp>
        <p:nvSpPr>
          <p:cNvPr id="19" name="Rectangle 18">
            <a:extLst>
              <a:ext uri="{FF2B5EF4-FFF2-40B4-BE49-F238E27FC236}">
                <a16:creationId xmlns:a16="http://schemas.microsoft.com/office/drawing/2014/main" id="{DD07D95A-530D-4102-53BA-962BEC65FC18}"/>
              </a:ext>
            </a:extLst>
          </p:cNvPr>
          <p:cNvSpPr/>
          <p:nvPr/>
        </p:nvSpPr>
        <p:spPr>
          <a:xfrm>
            <a:off x="0" y="-78658"/>
            <a:ext cx="12192000" cy="570335"/>
          </a:xfrm>
          <a:prstGeom prst="rect">
            <a:avLst/>
          </a:prstGeom>
          <a:solidFill>
            <a:srgbClr val="021559"/>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CCA62">
                    <a:lumMod val="60000"/>
                    <a:lumOff val="40000"/>
                  </a:srgbClr>
                </a:solidFill>
              </a:ln>
              <a:noFill/>
              <a:highlight>
                <a:srgbClr val="EAF5F5"/>
              </a:highlight>
            </a:endParaRPr>
          </a:p>
        </p:txBody>
      </p:sp>
      <p:sp>
        <p:nvSpPr>
          <p:cNvPr id="2" name="Rectangle 1">
            <a:extLst>
              <a:ext uri="{FF2B5EF4-FFF2-40B4-BE49-F238E27FC236}">
                <a16:creationId xmlns:a16="http://schemas.microsoft.com/office/drawing/2014/main" id="{620C3FED-BFDB-6448-9763-4179B6BEE7EF}"/>
              </a:ext>
            </a:extLst>
          </p:cNvPr>
          <p:cNvSpPr/>
          <p:nvPr/>
        </p:nvSpPr>
        <p:spPr>
          <a:xfrm>
            <a:off x="375137" y="89973"/>
            <a:ext cx="1922321" cy="261610"/>
          </a:xfrm>
          <a:prstGeom prst="rect">
            <a:avLst/>
          </a:prstGeom>
        </p:spPr>
        <p:txBody>
          <a:bodyPr wrap="none">
            <a:spAutoFit/>
          </a:bodyPr>
          <a:lstStyle/>
          <a:p>
            <a:pPr lvl="0" defTabSz="914377">
              <a:spcBef>
                <a:spcPts val="1000"/>
              </a:spcBef>
              <a:spcAft>
                <a:spcPts val="1000"/>
              </a:spcAft>
              <a:buClr>
                <a:schemeClr val="bg1"/>
              </a:buClr>
            </a:pPr>
            <a:r>
              <a:rPr lang="el-GR" sz="1100" b="1" dirty="0">
                <a:solidFill>
                  <a:schemeClr val="bg1"/>
                </a:solidFill>
                <a:latin typeface="Roboto" panose="02000000000000000000" pitchFamily="2" charset="0"/>
                <a:ea typeface="Roboto" panose="02000000000000000000" pitchFamily="2" charset="0"/>
                <a:cs typeface="Roboto" panose="02000000000000000000" pitchFamily="2" charset="0"/>
              </a:rPr>
              <a:t>ΑΝΑΒΑΘΜΙΣΗ ΠΟΙΟΤΗΤΑΣ</a:t>
            </a:r>
          </a:p>
        </p:txBody>
      </p:sp>
      <p:sp>
        <p:nvSpPr>
          <p:cNvPr id="6" name="TextBox 5">
            <a:extLst>
              <a:ext uri="{FF2B5EF4-FFF2-40B4-BE49-F238E27FC236}">
                <a16:creationId xmlns:a16="http://schemas.microsoft.com/office/drawing/2014/main" id="{FFE011B0-6388-3F4B-A62A-049C407C0EDE}"/>
              </a:ext>
            </a:extLst>
          </p:cNvPr>
          <p:cNvSpPr txBox="1"/>
          <p:nvPr/>
        </p:nvSpPr>
        <p:spPr>
          <a:xfrm>
            <a:off x="410413" y="829316"/>
            <a:ext cx="8757387" cy="830997"/>
          </a:xfrm>
          <a:prstGeom prst="rect">
            <a:avLst/>
          </a:prstGeom>
          <a:noFill/>
        </p:spPr>
        <p:txBody>
          <a:bodyPr wrap="square" rtlCol="0">
            <a:spAutoFit/>
          </a:bodyPr>
          <a:lstStyle/>
          <a:p>
            <a:r>
              <a:rPr lang="el-GR" sz="2400" b="1" dirty="0">
                <a:solidFill>
                  <a:srgbClr val="021559"/>
                </a:solidFill>
                <a:latin typeface="Roboto" panose="02000000000000000000" pitchFamily="2" charset="0"/>
                <a:ea typeface="Roboto" panose="02000000000000000000" pitchFamily="2" charset="0"/>
              </a:rPr>
              <a:t>Πολιτικές νομοσχεδίου αναβάθμισης </a:t>
            </a:r>
            <a:endParaRPr lang="en-US" sz="2400" b="1" dirty="0">
              <a:solidFill>
                <a:srgbClr val="021559"/>
              </a:solidFill>
              <a:latin typeface="Roboto" panose="02000000000000000000" pitchFamily="2" charset="0"/>
              <a:ea typeface="Roboto" panose="02000000000000000000" pitchFamily="2" charset="0"/>
            </a:endParaRPr>
          </a:p>
          <a:p>
            <a:r>
              <a:rPr lang="el-GR" sz="2400" b="1" dirty="0">
                <a:solidFill>
                  <a:srgbClr val="021559"/>
                </a:solidFill>
                <a:latin typeface="Roboto" panose="02000000000000000000" pitchFamily="2" charset="0"/>
                <a:ea typeface="Roboto" panose="02000000000000000000" pitchFamily="2" charset="0"/>
              </a:rPr>
              <a:t>ποιότητας σε 3 άξονες: </a:t>
            </a:r>
          </a:p>
        </p:txBody>
      </p:sp>
      <p:pic>
        <p:nvPicPr>
          <p:cNvPr id="14" name="Picture 13">
            <a:extLst>
              <a:ext uri="{FF2B5EF4-FFF2-40B4-BE49-F238E27FC236}">
                <a16:creationId xmlns:a16="http://schemas.microsoft.com/office/drawing/2014/main" id="{7D979D46-CA93-F100-5A8C-059186EFBA41}"/>
              </a:ext>
            </a:extLst>
          </p:cNvPr>
          <p:cNvPicPr>
            <a:picLocks noChangeAspect="1"/>
          </p:cNvPicPr>
          <p:nvPr/>
        </p:nvPicPr>
        <p:blipFill>
          <a:blip r:embed="rId3">
            <a:alphaModFix amt="80000"/>
          </a:blip>
          <a:stretch>
            <a:fillRect/>
          </a:stretch>
        </p:blipFill>
        <p:spPr>
          <a:xfrm>
            <a:off x="410413" y="2050300"/>
            <a:ext cx="1212949" cy="1012054"/>
          </a:xfrm>
          <a:prstGeom prst="rect">
            <a:avLst/>
          </a:prstGeom>
          <a:noFill/>
        </p:spPr>
      </p:pic>
      <p:pic>
        <p:nvPicPr>
          <p:cNvPr id="15" name="Picture 14">
            <a:extLst>
              <a:ext uri="{FF2B5EF4-FFF2-40B4-BE49-F238E27FC236}">
                <a16:creationId xmlns:a16="http://schemas.microsoft.com/office/drawing/2014/main" id="{BDF53127-962F-343A-A705-A974C0EEC119}"/>
              </a:ext>
            </a:extLst>
          </p:cNvPr>
          <p:cNvPicPr>
            <a:picLocks noChangeAspect="1"/>
          </p:cNvPicPr>
          <p:nvPr/>
        </p:nvPicPr>
        <p:blipFill>
          <a:blip r:embed="rId4">
            <a:alphaModFix amt="80000"/>
          </a:blip>
          <a:stretch>
            <a:fillRect/>
          </a:stretch>
        </p:blipFill>
        <p:spPr>
          <a:xfrm>
            <a:off x="2596590" y="1940516"/>
            <a:ext cx="1046519" cy="1046519"/>
          </a:xfrm>
          <a:prstGeom prst="rect">
            <a:avLst/>
          </a:prstGeom>
        </p:spPr>
      </p:pic>
      <p:pic>
        <p:nvPicPr>
          <p:cNvPr id="16" name="Picture 15">
            <a:extLst>
              <a:ext uri="{FF2B5EF4-FFF2-40B4-BE49-F238E27FC236}">
                <a16:creationId xmlns:a16="http://schemas.microsoft.com/office/drawing/2014/main" id="{EFE1575A-C945-8A18-D6AA-EE2013238A3E}"/>
              </a:ext>
            </a:extLst>
          </p:cNvPr>
          <p:cNvPicPr>
            <a:picLocks noChangeAspect="1"/>
          </p:cNvPicPr>
          <p:nvPr/>
        </p:nvPicPr>
        <p:blipFill>
          <a:blip r:embed="rId5">
            <a:alphaModFix amt="80000"/>
          </a:blip>
          <a:stretch>
            <a:fillRect/>
          </a:stretch>
        </p:blipFill>
        <p:spPr>
          <a:xfrm>
            <a:off x="5101992" y="1978610"/>
            <a:ext cx="994007" cy="994007"/>
          </a:xfrm>
          <a:prstGeom prst="rect">
            <a:avLst/>
          </a:prstGeom>
        </p:spPr>
      </p:pic>
      <p:sp>
        <p:nvSpPr>
          <p:cNvPr id="8" name="Rectangle 7">
            <a:extLst>
              <a:ext uri="{FF2B5EF4-FFF2-40B4-BE49-F238E27FC236}">
                <a16:creationId xmlns:a16="http://schemas.microsoft.com/office/drawing/2014/main" id="{014766FC-162C-9F42-9313-694EF27D98C4}"/>
              </a:ext>
            </a:extLst>
          </p:cNvPr>
          <p:cNvSpPr/>
          <p:nvPr/>
        </p:nvSpPr>
        <p:spPr>
          <a:xfrm>
            <a:off x="574089" y="2343560"/>
            <a:ext cx="1829085" cy="1015663"/>
          </a:xfrm>
          <a:prstGeom prst="rect">
            <a:avLst/>
          </a:prstGeom>
        </p:spPr>
        <p:txBody>
          <a:bodyPr wrap="square">
            <a:spAutoFit/>
          </a:bodyPr>
          <a:lstStyle/>
          <a:p>
            <a:pPr defTabSz="914377">
              <a:buClr>
                <a:srgbClr val="021559"/>
              </a:buClr>
            </a:pPr>
            <a:r>
              <a:rPr lang="en-US" sz="2000" b="1" dirty="0">
                <a:solidFill>
                  <a:srgbClr val="021559"/>
                </a:solidFill>
                <a:latin typeface="Roboto" panose="02000000000000000000" pitchFamily="2" charset="0"/>
                <a:ea typeface="Roboto" panose="02000000000000000000" pitchFamily="2" charset="0"/>
                <a:cs typeface="Calibri" panose="020F0502020204030204" pitchFamily="34" charset="0"/>
              </a:rPr>
              <a:t>01</a:t>
            </a:r>
          </a:p>
          <a:p>
            <a:pPr defTabSz="914377">
              <a:buClr>
                <a:srgbClr val="021559"/>
              </a:buClr>
            </a:pPr>
            <a:r>
              <a:rPr lang="el-GR" sz="2000" b="1" dirty="0">
                <a:solidFill>
                  <a:srgbClr val="021559"/>
                </a:solidFill>
                <a:latin typeface="Roboto" panose="02000000000000000000" pitchFamily="2" charset="0"/>
                <a:ea typeface="Roboto" panose="02000000000000000000" pitchFamily="2" charset="0"/>
                <a:cs typeface="Calibri" panose="020F0502020204030204" pitchFamily="34" charset="0"/>
              </a:rPr>
              <a:t>Προγράμματα σπουδών</a:t>
            </a:r>
          </a:p>
        </p:txBody>
      </p:sp>
      <p:sp>
        <p:nvSpPr>
          <p:cNvPr id="4" name="Rectangle 3">
            <a:extLst>
              <a:ext uri="{FF2B5EF4-FFF2-40B4-BE49-F238E27FC236}">
                <a16:creationId xmlns:a16="http://schemas.microsoft.com/office/drawing/2014/main" id="{1DF3AA3C-B3C3-4481-4C70-FAD69A6AC4A1}"/>
              </a:ext>
            </a:extLst>
          </p:cNvPr>
          <p:cNvSpPr/>
          <p:nvPr/>
        </p:nvSpPr>
        <p:spPr>
          <a:xfrm>
            <a:off x="2708770" y="2342376"/>
            <a:ext cx="2166574" cy="1631216"/>
          </a:xfrm>
          <a:prstGeom prst="rect">
            <a:avLst/>
          </a:prstGeom>
        </p:spPr>
        <p:txBody>
          <a:bodyPr wrap="square">
            <a:spAutoFit/>
          </a:bodyPr>
          <a:lstStyle/>
          <a:p>
            <a:pPr defTabSz="914377">
              <a:buClr>
                <a:srgbClr val="021559"/>
              </a:buClr>
            </a:pPr>
            <a:r>
              <a:rPr lang="en-US" sz="2000" b="1" dirty="0">
                <a:solidFill>
                  <a:srgbClr val="021559"/>
                </a:solidFill>
                <a:latin typeface="Roboto" panose="02000000000000000000" pitchFamily="2" charset="0"/>
                <a:ea typeface="Roboto" panose="02000000000000000000" pitchFamily="2" charset="0"/>
                <a:cs typeface="Calibri" panose="020F0502020204030204" pitchFamily="34" charset="0"/>
              </a:rPr>
              <a:t>02</a:t>
            </a:r>
          </a:p>
          <a:p>
            <a:pPr defTabSz="914377">
              <a:buClr>
                <a:srgbClr val="021559"/>
              </a:buClr>
            </a:pPr>
            <a:r>
              <a:rPr lang="el-GR" sz="2000" b="1" dirty="0">
                <a:solidFill>
                  <a:srgbClr val="021559"/>
                </a:solidFill>
                <a:latin typeface="Roboto" panose="02000000000000000000" pitchFamily="2" charset="0"/>
                <a:ea typeface="Roboto" panose="02000000000000000000" pitchFamily="2" charset="0"/>
                <a:cs typeface="Calibri" panose="020F0502020204030204" pitchFamily="34" charset="0"/>
              </a:rPr>
              <a:t>Ερευνητική δραστηριότητα και καινοτομία – Πλαίσιο ΕΛΚΕ</a:t>
            </a:r>
          </a:p>
        </p:txBody>
      </p:sp>
      <p:sp>
        <p:nvSpPr>
          <p:cNvPr id="5" name="Rectangle 4">
            <a:extLst>
              <a:ext uri="{FF2B5EF4-FFF2-40B4-BE49-F238E27FC236}">
                <a16:creationId xmlns:a16="http://schemas.microsoft.com/office/drawing/2014/main" id="{7DDBBD5D-F2E2-0DFB-CCCC-5DE380476DFD}"/>
              </a:ext>
            </a:extLst>
          </p:cNvPr>
          <p:cNvSpPr/>
          <p:nvPr/>
        </p:nvSpPr>
        <p:spPr>
          <a:xfrm>
            <a:off x="5207724" y="2341479"/>
            <a:ext cx="1614842" cy="1323439"/>
          </a:xfrm>
          <a:prstGeom prst="rect">
            <a:avLst/>
          </a:prstGeom>
        </p:spPr>
        <p:txBody>
          <a:bodyPr wrap="square">
            <a:spAutoFit/>
          </a:bodyPr>
          <a:lstStyle/>
          <a:p>
            <a:pPr defTabSz="914377">
              <a:buClr>
                <a:srgbClr val="021559"/>
              </a:buClr>
            </a:pPr>
            <a:r>
              <a:rPr lang="en-US" sz="2000" b="1" dirty="0">
                <a:solidFill>
                  <a:srgbClr val="021559"/>
                </a:solidFill>
                <a:latin typeface="Roboto" panose="02000000000000000000" pitchFamily="2" charset="0"/>
                <a:ea typeface="Roboto" panose="02000000000000000000" pitchFamily="2" charset="0"/>
                <a:cs typeface="Calibri" panose="020F0502020204030204" pitchFamily="34" charset="0"/>
              </a:rPr>
              <a:t>03</a:t>
            </a:r>
          </a:p>
          <a:p>
            <a:pPr defTabSz="914377">
              <a:buClr>
                <a:srgbClr val="021559"/>
              </a:buClr>
            </a:pPr>
            <a:r>
              <a:rPr lang="el-GR" sz="2000" b="1" dirty="0">
                <a:solidFill>
                  <a:srgbClr val="021559"/>
                </a:solidFill>
                <a:latin typeface="Roboto" panose="02000000000000000000" pitchFamily="2" charset="0"/>
                <a:ea typeface="Roboto" panose="02000000000000000000" pitchFamily="2" charset="0"/>
                <a:cs typeface="Calibri" panose="020F0502020204030204" pitchFamily="34" charset="0"/>
              </a:rPr>
              <a:t>Εκλογή και εξέλιξη Μελών ΔΕΠ</a:t>
            </a:r>
          </a:p>
        </p:txBody>
      </p:sp>
      <p:pic>
        <p:nvPicPr>
          <p:cNvPr id="12" name="Picture 11">
            <a:extLst>
              <a:ext uri="{FF2B5EF4-FFF2-40B4-BE49-F238E27FC236}">
                <a16:creationId xmlns:a16="http://schemas.microsoft.com/office/drawing/2014/main" id="{99964B76-21BC-CDD9-2575-7F5AADFFDFB7}"/>
              </a:ext>
            </a:extLst>
          </p:cNvPr>
          <p:cNvPicPr>
            <a:picLocks noChangeAspect="1"/>
          </p:cNvPicPr>
          <p:nvPr/>
        </p:nvPicPr>
        <p:blipFill>
          <a:blip r:embed="rId6"/>
          <a:stretch>
            <a:fillRect/>
          </a:stretch>
        </p:blipFill>
        <p:spPr>
          <a:xfrm>
            <a:off x="180000" y="6300000"/>
            <a:ext cx="2414466" cy="432000"/>
          </a:xfrm>
          <a:prstGeom prst="rect">
            <a:avLst/>
          </a:prstGeom>
        </p:spPr>
      </p:pic>
    </p:spTree>
    <p:extLst>
      <p:ext uri="{BB962C8B-B14F-4D97-AF65-F5344CB8AC3E}">
        <p14:creationId xmlns:p14="http://schemas.microsoft.com/office/powerpoint/2010/main" val="28493802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6FFF2"/>
        </a:solidFill>
        <a:effectLst/>
      </p:bgPr>
    </p:bg>
    <p:spTree>
      <p:nvGrpSpPr>
        <p:cNvPr id="1" name="Shape 300"/>
        <p:cNvGrpSpPr/>
        <p:nvPr/>
      </p:nvGrpSpPr>
      <p:grpSpPr>
        <a:xfrm>
          <a:off x="0" y="0"/>
          <a:ext cx="0" cy="0"/>
          <a:chOff x="0" y="0"/>
          <a:chExt cx="0" cy="0"/>
        </a:xfrm>
      </p:grpSpPr>
      <p:sp>
        <p:nvSpPr>
          <p:cNvPr id="13" name="Rectangle 12">
            <a:extLst>
              <a:ext uri="{FF2B5EF4-FFF2-40B4-BE49-F238E27FC236}">
                <a16:creationId xmlns:a16="http://schemas.microsoft.com/office/drawing/2014/main" id="{85B3E8DB-0A94-BCB3-4D6F-7B69FA57F0B0}"/>
              </a:ext>
            </a:extLst>
          </p:cNvPr>
          <p:cNvSpPr/>
          <p:nvPr/>
        </p:nvSpPr>
        <p:spPr>
          <a:xfrm>
            <a:off x="2566431" y="-77101"/>
            <a:ext cx="9636177" cy="57033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CCA62">
                    <a:lumMod val="60000"/>
                    <a:lumOff val="40000"/>
                  </a:srgbClr>
                </a:solidFill>
              </a:ln>
              <a:noFill/>
              <a:highlight>
                <a:srgbClr val="EAF5F5"/>
              </a:highlight>
            </a:endParaRPr>
          </a:p>
        </p:txBody>
      </p:sp>
      <p:sp>
        <p:nvSpPr>
          <p:cNvPr id="11" name="Rectangle 10">
            <a:extLst>
              <a:ext uri="{FF2B5EF4-FFF2-40B4-BE49-F238E27FC236}">
                <a16:creationId xmlns:a16="http://schemas.microsoft.com/office/drawing/2014/main" id="{A543D092-7D8C-BAC0-7D47-9B50CF41406B}"/>
              </a:ext>
            </a:extLst>
          </p:cNvPr>
          <p:cNvSpPr/>
          <p:nvPr/>
        </p:nvSpPr>
        <p:spPr>
          <a:xfrm>
            <a:off x="0" y="-78658"/>
            <a:ext cx="2567678" cy="570335"/>
          </a:xfrm>
          <a:prstGeom prst="rect">
            <a:avLst/>
          </a:prstGeom>
          <a:solidFill>
            <a:srgbClr val="021559"/>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CCA62">
                    <a:lumMod val="60000"/>
                    <a:lumOff val="40000"/>
                  </a:srgbClr>
                </a:solidFill>
              </a:ln>
              <a:noFill/>
              <a:highlight>
                <a:srgbClr val="EAF5F5"/>
              </a:highlight>
            </a:endParaRPr>
          </a:p>
        </p:txBody>
      </p:sp>
      <p:sp>
        <p:nvSpPr>
          <p:cNvPr id="10" name="Google Shape;232;p34">
            <a:extLst>
              <a:ext uri="{FF2B5EF4-FFF2-40B4-BE49-F238E27FC236}">
                <a16:creationId xmlns:a16="http://schemas.microsoft.com/office/drawing/2014/main" id="{21B89356-4234-7A45-8340-F0433CBA8A4B}"/>
              </a:ext>
            </a:extLst>
          </p:cNvPr>
          <p:cNvSpPr txBox="1"/>
          <p:nvPr/>
        </p:nvSpPr>
        <p:spPr>
          <a:xfrm>
            <a:off x="1169445" y="3184783"/>
            <a:ext cx="2695074" cy="906400"/>
          </a:xfrm>
          <a:prstGeom prst="rect">
            <a:avLst/>
          </a:prstGeom>
          <a:noFill/>
          <a:ln>
            <a:noFill/>
          </a:ln>
        </p:spPr>
        <p:txBody>
          <a:bodyPr spcFirstLastPara="1" wrap="square" lIns="121900" tIns="121900" rIns="121900" bIns="121900" anchor="t" anchorCtr="0">
            <a:noAutofit/>
          </a:bodyPr>
          <a:lstStyle/>
          <a:p>
            <a:pPr>
              <a:buClr>
                <a:srgbClr val="000000"/>
              </a:buClr>
              <a:defRPr/>
            </a:pPr>
            <a:endParaRPr lang="el-GR" sz="2800" kern="0" spc="-150" dirty="0">
              <a:solidFill>
                <a:srgbClr val="02AEF0"/>
              </a:solidFill>
              <a:latin typeface="Roboto Regular" charset="0"/>
              <a:ea typeface="Roboto Regular" charset="0"/>
              <a:cs typeface="Roboto Regular" charset="0"/>
              <a:sym typeface="Arial"/>
            </a:endParaRPr>
          </a:p>
        </p:txBody>
      </p:sp>
      <p:sp>
        <p:nvSpPr>
          <p:cNvPr id="7" name="Rectangle 6">
            <a:extLst>
              <a:ext uri="{FF2B5EF4-FFF2-40B4-BE49-F238E27FC236}">
                <a16:creationId xmlns:a16="http://schemas.microsoft.com/office/drawing/2014/main" id="{61982B1A-52FA-6B42-BF04-035FACC867FE}"/>
              </a:ext>
            </a:extLst>
          </p:cNvPr>
          <p:cNvSpPr/>
          <p:nvPr/>
        </p:nvSpPr>
        <p:spPr>
          <a:xfrm>
            <a:off x="375137" y="829120"/>
            <a:ext cx="11452428" cy="5078313"/>
          </a:xfrm>
          <a:prstGeom prst="rect">
            <a:avLst/>
          </a:prstGeom>
        </p:spPr>
        <p:txBody>
          <a:bodyPr wrap="square">
            <a:spAutoFit/>
          </a:bodyPr>
          <a:lstStyle/>
          <a:p>
            <a:pPr marL="0" lvl="1">
              <a:buClr>
                <a:srgbClr val="003476"/>
              </a:buClr>
            </a:pPr>
            <a:r>
              <a:rPr lang="el-GR" sz="2400" b="1" dirty="0">
                <a:solidFill>
                  <a:srgbClr val="021559"/>
                </a:solidFill>
                <a:latin typeface="Roboto" panose="02000000000000000000" pitchFamily="2" charset="0"/>
                <a:ea typeface="Roboto" panose="02000000000000000000" pitchFamily="2" charset="0"/>
                <a:sym typeface="Arial"/>
              </a:rPr>
              <a:t>ΠΡΟΓΡΑΜΜΑΤΑ ΣΠΟΥΔΩΝ </a:t>
            </a:r>
          </a:p>
          <a:p>
            <a:pPr marL="0" lvl="1">
              <a:buClr>
                <a:srgbClr val="003476"/>
              </a:buClr>
            </a:pPr>
            <a:r>
              <a:rPr lang="el-GR" sz="2400" b="1" dirty="0">
                <a:solidFill>
                  <a:srgbClr val="021559"/>
                </a:solidFill>
                <a:latin typeface="Roboto" panose="02000000000000000000" pitchFamily="2" charset="0"/>
                <a:ea typeface="Roboto" panose="02000000000000000000" pitchFamily="2" charset="0"/>
                <a:sym typeface="Arial"/>
              </a:rPr>
              <a:t>ΜΕ ΠΙΣΤΟΠΟΙΗΣΗ ΠΟΙΟΤΗΤΑΣ</a:t>
            </a:r>
            <a:endParaRPr lang="en-US" sz="2400" b="1" dirty="0">
              <a:solidFill>
                <a:srgbClr val="021559"/>
              </a:solidFill>
              <a:latin typeface="Roboto" panose="02000000000000000000" pitchFamily="2" charset="0"/>
              <a:ea typeface="Roboto" panose="02000000000000000000" pitchFamily="2" charset="0"/>
              <a:sym typeface="Arial"/>
            </a:endParaRPr>
          </a:p>
          <a:p>
            <a:pPr marL="0" lvl="1">
              <a:buClr>
                <a:srgbClr val="003476"/>
              </a:buClr>
            </a:pPr>
            <a:endParaRPr lang="el-GR" b="1" dirty="0">
              <a:solidFill>
                <a:srgbClr val="021559"/>
              </a:solidFill>
              <a:latin typeface="Roboto" panose="02000000000000000000" pitchFamily="2" charset="0"/>
              <a:ea typeface="Roboto" panose="02000000000000000000" pitchFamily="2" charset="0"/>
              <a:sym typeface="Arial"/>
            </a:endParaRPr>
          </a:p>
          <a:p>
            <a:pPr marL="285750" lvl="1" indent="-285750">
              <a:buClr>
                <a:srgbClr val="003476"/>
              </a:buClr>
              <a:buFont typeface="Arial" panose="020B0604020202020204" pitchFamily="34" charset="0"/>
              <a:buChar char="•"/>
            </a:pPr>
            <a:r>
              <a:rPr lang="el-GR" b="1" dirty="0">
                <a:solidFill>
                  <a:srgbClr val="021559"/>
                </a:solidFill>
                <a:latin typeface="Roboto" panose="02000000000000000000" pitchFamily="2" charset="0"/>
                <a:ea typeface="Roboto" panose="02000000000000000000" pitchFamily="2" charset="0"/>
                <a:sym typeface="Arial"/>
              </a:rPr>
              <a:t>Προϋπόθεση ίδρυσης νέων προγραμμάτων σπουδών</a:t>
            </a:r>
            <a:r>
              <a:rPr lang="el-GR" dirty="0">
                <a:solidFill>
                  <a:srgbClr val="021559"/>
                </a:solidFill>
                <a:latin typeface="Roboto" panose="02000000000000000000" pitchFamily="2" charset="0"/>
                <a:ea typeface="Roboto" panose="02000000000000000000" pitchFamily="2" charset="0"/>
                <a:sym typeface="Arial"/>
              </a:rPr>
              <a:t>: πιστοποίηση από την ΕΘΑΑΕ πριν την έναρξη λειτουργίας του</a:t>
            </a:r>
          </a:p>
          <a:p>
            <a:pPr marL="285750" lvl="1" indent="-285750">
              <a:buClr>
                <a:srgbClr val="003476"/>
              </a:buClr>
              <a:buFont typeface="Arial" panose="020B0604020202020204" pitchFamily="34" charset="0"/>
              <a:buChar char="•"/>
            </a:pPr>
            <a:r>
              <a:rPr lang="el-GR" b="1" dirty="0">
                <a:solidFill>
                  <a:srgbClr val="021559"/>
                </a:solidFill>
                <a:latin typeface="Roboto" panose="02000000000000000000" pitchFamily="2" charset="0"/>
                <a:ea typeface="Roboto" panose="02000000000000000000" pitchFamily="2" charset="0"/>
                <a:sym typeface="Arial"/>
              </a:rPr>
              <a:t>Προϋπόθεση συνέχισης λειτουργίας των προγραμμάτων σπουδών: </a:t>
            </a:r>
            <a:r>
              <a:rPr lang="el-GR" dirty="0">
                <a:solidFill>
                  <a:srgbClr val="021559"/>
                </a:solidFill>
                <a:latin typeface="Roboto" panose="02000000000000000000" pitchFamily="2" charset="0"/>
                <a:ea typeface="Roboto" panose="02000000000000000000" pitchFamily="2" charset="0"/>
                <a:sym typeface="Arial"/>
              </a:rPr>
              <a:t>περιοδική πιστοποίηση ανά 5 έτη από ΕΘΑΕΕ </a:t>
            </a:r>
          </a:p>
          <a:p>
            <a:pPr marL="0" lvl="1">
              <a:buClr>
                <a:srgbClr val="003476"/>
              </a:buClr>
            </a:pPr>
            <a:endParaRPr lang="el-GR" b="1" dirty="0">
              <a:solidFill>
                <a:srgbClr val="021559"/>
              </a:solidFill>
              <a:latin typeface="Roboto" panose="02000000000000000000" pitchFamily="2" charset="0"/>
              <a:ea typeface="Roboto" panose="02000000000000000000" pitchFamily="2" charset="0"/>
              <a:sym typeface="Arial"/>
            </a:endParaRPr>
          </a:p>
          <a:p>
            <a:pPr marL="0" lvl="1">
              <a:buClr>
                <a:srgbClr val="003476"/>
              </a:buClr>
            </a:pPr>
            <a:r>
              <a:rPr lang="el-GR" sz="2400" b="1" dirty="0">
                <a:solidFill>
                  <a:srgbClr val="021559"/>
                </a:solidFill>
                <a:latin typeface="Roboto" panose="02000000000000000000" pitchFamily="2" charset="0"/>
                <a:ea typeface="Roboto" panose="02000000000000000000" pitchFamily="2" charset="0"/>
              </a:rPr>
              <a:t>Η ΔΙΔΑΣΚΑΛΙΑ ΣΤΗΝ ΨΗΦΙΑΚΗ ΕΠΟΧΗ</a:t>
            </a:r>
            <a:endParaRPr lang="el-GR" sz="2400" b="1" dirty="0">
              <a:solidFill>
                <a:srgbClr val="021559"/>
              </a:solidFill>
              <a:latin typeface="Roboto" panose="02000000000000000000" pitchFamily="2" charset="0"/>
              <a:ea typeface="Roboto" panose="02000000000000000000" pitchFamily="2" charset="0"/>
              <a:sym typeface="Arial"/>
            </a:endParaRPr>
          </a:p>
          <a:p>
            <a:pPr marL="285750" lvl="1" indent="-285750">
              <a:buClr>
                <a:srgbClr val="003476"/>
              </a:buClr>
              <a:buFont typeface="Arial" panose="020B0604020202020204" pitchFamily="34" charset="0"/>
              <a:buChar char="•"/>
            </a:pPr>
            <a:endParaRPr lang="el-GR" dirty="0">
              <a:solidFill>
                <a:srgbClr val="021559"/>
              </a:solidFill>
              <a:latin typeface="Roboto" panose="02000000000000000000" pitchFamily="2" charset="0"/>
              <a:ea typeface="Roboto" panose="02000000000000000000" pitchFamily="2" charset="0"/>
              <a:sym typeface="Arial"/>
            </a:endParaRPr>
          </a:p>
          <a:p>
            <a:pPr marL="285750" lvl="1" indent="-285750">
              <a:buClr>
                <a:srgbClr val="003476"/>
              </a:buClr>
              <a:buFont typeface="Arial" panose="020B0604020202020204" pitchFamily="34" charset="0"/>
              <a:buChar char="•"/>
            </a:pPr>
            <a:r>
              <a:rPr lang="el-GR" dirty="0">
                <a:solidFill>
                  <a:srgbClr val="021559"/>
                </a:solidFill>
                <a:latin typeface="Roboto" panose="02000000000000000000" pitchFamily="2" charset="0"/>
                <a:ea typeface="Roboto" panose="02000000000000000000" pitchFamily="2" charset="0"/>
                <a:sym typeface="Arial"/>
              </a:rPr>
              <a:t>Χρήση σύγχρονης εξ αποστάσεως εκπαίδευσης κυρίως για: </a:t>
            </a:r>
            <a:r>
              <a:rPr lang="el-GR" b="1" dirty="0">
                <a:solidFill>
                  <a:srgbClr val="021559"/>
                </a:solidFill>
                <a:latin typeface="Roboto" panose="02000000000000000000" pitchFamily="2" charset="0"/>
                <a:ea typeface="Roboto" panose="02000000000000000000" pitchFamily="2" charset="0"/>
                <a:sym typeface="Arial"/>
              </a:rPr>
              <a:t>κοινά προγράμματα σπουδών με πανεπιστήμια του εξωτερικού</a:t>
            </a:r>
            <a:r>
              <a:rPr lang="el-GR" dirty="0">
                <a:solidFill>
                  <a:srgbClr val="021559"/>
                </a:solidFill>
                <a:latin typeface="Roboto" panose="02000000000000000000" pitchFamily="2" charset="0"/>
                <a:ea typeface="Roboto" panose="02000000000000000000" pitchFamily="2" charset="0"/>
                <a:sym typeface="Arial"/>
              </a:rPr>
              <a:t>, διαλέξεις </a:t>
            </a:r>
            <a:r>
              <a:rPr lang="el-GR" b="1" dirty="0">
                <a:solidFill>
                  <a:srgbClr val="021559"/>
                </a:solidFill>
                <a:latin typeface="Roboto" panose="02000000000000000000" pitchFamily="2" charset="0"/>
                <a:ea typeface="Roboto" panose="02000000000000000000" pitchFamily="2" charset="0"/>
                <a:sym typeface="Arial"/>
              </a:rPr>
              <a:t>πανεπιστημιακών του εξωτερικού</a:t>
            </a:r>
            <a:r>
              <a:rPr lang="el-GR" dirty="0">
                <a:solidFill>
                  <a:srgbClr val="021559"/>
                </a:solidFill>
                <a:latin typeface="Roboto" panose="02000000000000000000" pitchFamily="2" charset="0"/>
                <a:ea typeface="Roboto" panose="02000000000000000000" pitchFamily="2" charset="0"/>
                <a:sym typeface="Arial"/>
              </a:rPr>
              <a:t>, </a:t>
            </a:r>
            <a:r>
              <a:rPr lang="el-GR" b="1" dirty="0">
                <a:solidFill>
                  <a:srgbClr val="021559"/>
                </a:solidFill>
                <a:latin typeface="Roboto" panose="02000000000000000000" pitchFamily="2" charset="0"/>
                <a:ea typeface="Roboto" panose="02000000000000000000" pitchFamily="2" charset="0"/>
                <a:sym typeface="Arial"/>
              </a:rPr>
              <a:t>ομαλή διεξαγωγή του μαθήματος </a:t>
            </a:r>
            <a:r>
              <a:rPr lang="el-GR" dirty="0">
                <a:solidFill>
                  <a:srgbClr val="021559"/>
                </a:solidFill>
                <a:latin typeface="Roboto" panose="02000000000000000000" pitchFamily="2" charset="0"/>
                <a:ea typeface="Roboto" panose="02000000000000000000" pitchFamily="2" charset="0"/>
                <a:sym typeface="Arial"/>
              </a:rPr>
              <a:t>(π.χ. εν μέσω ακραίων καιρικών φαινομένων), παρακολούθηση </a:t>
            </a:r>
            <a:r>
              <a:rPr lang="el-GR" b="1" dirty="0">
                <a:solidFill>
                  <a:srgbClr val="021559"/>
                </a:solidFill>
                <a:latin typeface="Roboto" panose="02000000000000000000" pitchFamily="2" charset="0"/>
                <a:ea typeface="Roboto" panose="02000000000000000000" pitchFamily="2" charset="0"/>
                <a:sym typeface="Arial"/>
              </a:rPr>
              <a:t>φοιτητών άλλων Τμημάτων, δυνατότητα χρήσης και στα Μεταπτυχιακά</a:t>
            </a:r>
          </a:p>
          <a:p>
            <a:pPr marL="285750" lvl="1" indent="-285750">
              <a:buClr>
                <a:srgbClr val="003476"/>
              </a:buClr>
              <a:buFont typeface="Arial" panose="020B0604020202020204" pitchFamily="34" charset="0"/>
              <a:buChar char="•"/>
            </a:pPr>
            <a:r>
              <a:rPr lang="el-GR" b="1" dirty="0">
                <a:solidFill>
                  <a:srgbClr val="021559"/>
                </a:solidFill>
                <a:latin typeface="Roboto" panose="02000000000000000000" pitchFamily="2" charset="0"/>
                <a:ea typeface="Roboto" panose="02000000000000000000" pitchFamily="2" charset="0"/>
                <a:sym typeface="Arial"/>
              </a:rPr>
              <a:t>Πλατφόρμα ασύγχρονης εξ αποστάσεως εκπαίδευσης </a:t>
            </a:r>
            <a:r>
              <a:rPr lang="el-GR" dirty="0">
                <a:solidFill>
                  <a:srgbClr val="021559"/>
                </a:solidFill>
                <a:latin typeface="Roboto" panose="02000000000000000000" pitchFamily="2" charset="0"/>
                <a:ea typeface="Roboto" panose="02000000000000000000" pitchFamily="2" charset="0"/>
                <a:sym typeface="Arial"/>
              </a:rPr>
              <a:t>(</a:t>
            </a:r>
            <a:r>
              <a:rPr lang="en-US" dirty="0" err="1">
                <a:solidFill>
                  <a:srgbClr val="021559"/>
                </a:solidFill>
                <a:latin typeface="Roboto" panose="02000000000000000000" pitchFamily="2" charset="0"/>
                <a:ea typeface="Roboto" panose="02000000000000000000" pitchFamily="2" charset="0"/>
                <a:sym typeface="Arial"/>
              </a:rPr>
              <a:t>moodle</a:t>
            </a:r>
            <a:r>
              <a:rPr lang="en-US" dirty="0">
                <a:solidFill>
                  <a:srgbClr val="021559"/>
                </a:solidFill>
                <a:latin typeface="Roboto" panose="02000000000000000000" pitchFamily="2" charset="0"/>
                <a:ea typeface="Roboto" panose="02000000000000000000" pitchFamily="2" charset="0"/>
                <a:sym typeface="Arial"/>
              </a:rPr>
              <a:t>) </a:t>
            </a:r>
            <a:r>
              <a:rPr lang="el-GR" dirty="0">
                <a:solidFill>
                  <a:srgbClr val="021559"/>
                </a:solidFill>
                <a:latin typeface="Roboto" panose="02000000000000000000" pitchFamily="2" charset="0"/>
                <a:ea typeface="Roboto" panose="02000000000000000000" pitchFamily="2" charset="0"/>
                <a:sym typeface="Arial"/>
              </a:rPr>
              <a:t>ανά ΑΕΙ</a:t>
            </a:r>
          </a:p>
          <a:p>
            <a:pPr marL="285750" lvl="1" indent="-285750">
              <a:buClr>
                <a:srgbClr val="003476"/>
              </a:buClr>
              <a:buFont typeface="Arial" panose="020B0604020202020204" pitchFamily="34" charset="0"/>
              <a:buChar char="•"/>
            </a:pPr>
            <a:r>
              <a:rPr lang="el-GR" b="1" dirty="0">
                <a:solidFill>
                  <a:srgbClr val="021559"/>
                </a:solidFill>
                <a:latin typeface="Roboto" panose="02000000000000000000" pitchFamily="2" charset="0"/>
                <a:ea typeface="Roboto" panose="02000000000000000000" pitchFamily="2" charset="0"/>
                <a:sym typeface="Arial"/>
              </a:rPr>
              <a:t>Αναβάθμιση του θεσμού των Κέντρων </a:t>
            </a:r>
            <a:r>
              <a:rPr lang="el-GR" b="1" dirty="0">
                <a:solidFill>
                  <a:srgbClr val="021559"/>
                </a:solidFill>
                <a:latin typeface="Roboto" panose="02000000000000000000" pitchFamily="2" charset="0"/>
                <a:ea typeface="Roboto" panose="02000000000000000000" pitchFamily="2" charset="0"/>
              </a:rPr>
              <a:t>υποστήριξης διδασκαλίας</a:t>
            </a:r>
            <a:r>
              <a:rPr lang="el-GR" dirty="0">
                <a:solidFill>
                  <a:srgbClr val="021559"/>
                </a:solidFill>
                <a:latin typeface="Roboto" panose="02000000000000000000" pitchFamily="2" charset="0"/>
                <a:ea typeface="Roboto" panose="02000000000000000000" pitchFamily="2" charset="0"/>
              </a:rPr>
              <a:t> και μάθησης</a:t>
            </a:r>
            <a:r>
              <a:rPr lang="el-GR" dirty="0">
                <a:solidFill>
                  <a:srgbClr val="021559"/>
                </a:solidFill>
                <a:latin typeface="Roboto" panose="02000000000000000000" pitchFamily="2" charset="0"/>
                <a:ea typeface="Roboto" panose="02000000000000000000" pitchFamily="2" charset="0"/>
                <a:sym typeface="Arial"/>
              </a:rPr>
              <a:t> με έμφαση στην ανάπτυξη και καλλιέργεια νέων τεχνολογιών στη διδασκαλία</a:t>
            </a:r>
            <a:endParaRPr lang="el-GR" b="1" dirty="0">
              <a:solidFill>
                <a:srgbClr val="021559"/>
              </a:solidFill>
              <a:latin typeface="Roboto" panose="02000000000000000000" pitchFamily="2" charset="0"/>
              <a:ea typeface="Roboto" panose="02000000000000000000" pitchFamily="2" charset="0"/>
              <a:sym typeface="Arial"/>
            </a:endParaRPr>
          </a:p>
        </p:txBody>
      </p:sp>
      <p:sp>
        <p:nvSpPr>
          <p:cNvPr id="23" name="Rectangle 22">
            <a:extLst>
              <a:ext uri="{FF2B5EF4-FFF2-40B4-BE49-F238E27FC236}">
                <a16:creationId xmlns:a16="http://schemas.microsoft.com/office/drawing/2014/main" id="{A5D8504E-BC1D-4342-A6EB-8A40A63B9B69}"/>
              </a:ext>
            </a:extLst>
          </p:cNvPr>
          <p:cNvSpPr/>
          <p:nvPr/>
        </p:nvSpPr>
        <p:spPr>
          <a:xfrm>
            <a:off x="375136" y="89973"/>
            <a:ext cx="10919953" cy="687368"/>
          </a:xfrm>
          <a:prstGeom prst="rect">
            <a:avLst/>
          </a:prstGeom>
        </p:spPr>
        <p:txBody>
          <a:bodyPr wrap="square">
            <a:spAutoFit/>
          </a:bodyPr>
          <a:lstStyle/>
          <a:p>
            <a:pPr defTabSz="914377">
              <a:spcBef>
                <a:spcPts val="1000"/>
              </a:spcBef>
              <a:spcAft>
                <a:spcPts val="1000"/>
              </a:spcAft>
              <a:buClr>
                <a:prstClr val="white"/>
              </a:buClr>
            </a:pPr>
            <a:r>
              <a:rPr lang="el-GR" sz="1100" b="1" dirty="0">
                <a:solidFill>
                  <a:schemeClr val="bg1"/>
                </a:solidFill>
                <a:latin typeface="Roboto" panose="02000000000000000000" pitchFamily="2" charset="0"/>
                <a:ea typeface="Roboto" panose="02000000000000000000" pitchFamily="2" charset="0"/>
                <a:cs typeface="Roboto" panose="02000000000000000000" pitchFamily="2" charset="0"/>
              </a:rPr>
              <a:t>ΑΝΑΒΑΘΜΙΣΗ ΠΟΙΟΤΗΤΑΣ                     </a:t>
            </a:r>
            <a:r>
              <a:rPr lang="el-GR" sz="1100" b="1" dirty="0">
                <a:solidFill>
                  <a:srgbClr val="021559"/>
                </a:solidFill>
                <a:latin typeface="Roboto" panose="02000000000000000000" pitchFamily="2" charset="0"/>
                <a:ea typeface="Roboto" panose="02000000000000000000" pitchFamily="2" charset="0"/>
                <a:cs typeface="Roboto" panose="02000000000000000000" pitchFamily="2" charset="0"/>
              </a:rPr>
              <a:t>01 Προγράμματα Σπουδών / </a:t>
            </a:r>
            <a:r>
              <a:rPr lang="el-GR" sz="1100" b="1" i="1" dirty="0">
                <a:solidFill>
                  <a:srgbClr val="021559"/>
                </a:solidFill>
                <a:latin typeface="Roboto" panose="02000000000000000000" pitchFamily="2" charset="0"/>
                <a:ea typeface="Roboto" panose="02000000000000000000" pitchFamily="2" charset="0"/>
                <a:cs typeface="Roboto" panose="02000000000000000000" pitchFamily="2" charset="0"/>
              </a:rPr>
              <a:t>Βασικοί άξονες στην οργάνωση και λειτουργία προγραμμάτων σπουδών κάθε κύκλου </a:t>
            </a:r>
            <a:endParaRPr lang="el-GR" sz="1100" b="1" i="1" dirty="0">
              <a:solidFill>
                <a:srgbClr val="021559"/>
              </a:solidFill>
              <a:highlight>
                <a:srgbClr val="FFFF00"/>
              </a:highlight>
              <a:latin typeface="Roboto" panose="02000000000000000000" pitchFamily="2" charset="0"/>
              <a:ea typeface="Roboto" panose="02000000000000000000" pitchFamily="2" charset="0"/>
              <a:cs typeface="Roboto" panose="02000000000000000000" pitchFamily="2" charset="0"/>
            </a:endParaRPr>
          </a:p>
          <a:p>
            <a:pPr defTabSz="914377">
              <a:spcBef>
                <a:spcPts val="1000"/>
              </a:spcBef>
              <a:spcAft>
                <a:spcPts val="1000"/>
              </a:spcAft>
              <a:buClr>
                <a:prstClr val="white"/>
              </a:buClr>
            </a:pPr>
            <a:endParaRPr lang="el-GR" sz="11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8" name="Picture 7">
            <a:extLst>
              <a:ext uri="{FF2B5EF4-FFF2-40B4-BE49-F238E27FC236}">
                <a16:creationId xmlns:a16="http://schemas.microsoft.com/office/drawing/2014/main" id="{68045223-B23E-98CB-AE31-D556B3F265D4}"/>
              </a:ext>
            </a:extLst>
          </p:cNvPr>
          <p:cNvPicPr>
            <a:picLocks noChangeAspect="1"/>
          </p:cNvPicPr>
          <p:nvPr/>
        </p:nvPicPr>
        <p:blipFill>
          <a:blip r:embed="rId3"/>
          <a:stretch>
            <a:fillRect/>
          </a:stretch>
        </p:blipFill>
        <p:spPr>
          <a:xfrm>
            <a:off x="180000" y="6300000"/>
            <a:ext cx="2414466" cy="432000"/>
          </a:xfrm>
          <a:prstGeom prst="rect">
            <a:avLst/>
          </a:prstGeom>
        </p:spPr>
      </p:pic>
    </p:spTree>
    <p:extLst>
      <p:ext uri="{BB962C8B-B14F-4D97-AF65-F5344CB8AC3E}">
        <p14:creationId xmlns:p14="http://schemas.microsoft.com/office/powerpoint/2010/main" val="1246997586"/>
      </p:ext>
    </p:extLst>
  </p:cSld>
  <p:clrMapOvr>
    <a:masterClrMapping/>
  </p:clrMapOvr>
</p:sld>
</file>

<file path=ppt/theme/theme1.xml><?xml version="1.0" encoding="utf-8"?>
<a:theme xmlns:a="http://schemas.openxmlformats.org/drawingml/2006/main" name="IW">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W" id="{4530D093-6D0A-6441-A4FB-6C93C2EAA49A}" vid="{9E762864-B52E-A547-9B1B-4DD13AD4F31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IW</Template>
  <TotalTime>10626</TotalTime>
  <Words>5860</Words>
  <Application>Microsoft Macintosh PowerPoint</Application>
  <PresentationFormat>Widescreen</PresentationFormat>
  <Paragraphs>645</Paragraphs>
  <Slides>63</Slides>
  <Notes>58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63</vt:i4>
      </vt:variant>
    </vt:vector>
  </HeadingPairs>
  <TitlesOfParts>
    <vt:vector size="69" baseType="lpstr">
      <vt:lpstr>Arial</vt:lpstr>
      <vt:lpstr>Courier New</vt:lpstr>
      <vt:lpstr>Roboto</vt:lpstr>
      <vt:lpstr>Roboto Regular</vt:lpstr>
      <vt:lpstr>Wingdings</vt:lpstr>
      <vt:lpstr>IW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Νάνσυ Κορέντζελου</dc:creator>
  <cp:lastModifiedBy>Niki Kerameus</cp:lastModifiedBy>
  <cp:revision>566</cp:revision>
  <cp:lastPrinted>2022-02-14T19:11:38Z</cp:lastPrinted>
  <dcterms:created xsi:type="dcterms:W3CDTF">2019-09-02T08:29:26Z</dcterms:created>
  <dcterms:modified xsi:type="dcterms:W3CDTF">2022-05-26T09:16:03Z</dcterms:modified>
</cp:coreProperties>
</file>