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57" r:id="rId2"/>
    <p:sldId id="278" r:id="rId3"/>
    <p:sldId id="279" r:id="rId4"/>
    <p:sldId id="299" r:id="rId5"/>
    <p:sldId id="302" r:id="rId6"/>
    <p:sldId id="303" r:id="rId7"/>
    <p:sldId id="304" r:id="rId8"/>
    <p:sldId id="305" r:id="rId9"/>
    <p:sldId id="333" r:id="rId10"/>
    <p:sldId id="306" r:id="rId11"/>
    <p:sldId id="307" r:id="rId12"/>
    <p:sldId id="308" r:id="rId13"/>
    <p:sldId id="335" r:id="rId14"/>
    <p:sldId id="309" r:id="rId15"/>
    <p:sldId id="310" r:id="rId16"/>
    <p:sldId id="311" r:id="rId17"/>
    <p:sldId id="338" r:id="rId18"/>
    <p:sldId id="312" r:id="rId19"/>
    <p:sldId id="376" r:id="rId20"/>
    <p:sldId id="313" r:id="rId21"/>
    <p:sldId id="314" r:id="rId22"/>
    <p:sldId id="340" r:id="rId23"/>
    <p:sldId id="341" r:id="rId24"/>
    <p:sldId id="315" r:id="rId25"/>
    <p:sldId id="343" r:id="rId26"/>
    <p:sldId id="316" r:id="rId27"/>
    <p:sldId id="317" r:id="rId28"/>
    <p:sldId id="346" r:id="rId29"/>
    <p:sldId id="345" r:id="rId30"/>
    <p:sldId id="318" r:id="rId31"/>
    <p:sldId id="348" r:id="rId32"/>
    <p:sldId id="319" r:id="rId33"/>
    <p:sldId id="320" r:id="rId34"/>
    <p:sldId id="321" r:id="rId35"/>
    <p:sldId id="322" r:id="rId36"/>
    <p:sldId id="323" r:id="rId37"/>
    <p:sldId id="324" r:id="rId38"/>
    <p:sldId id="325" r:id="rId39"/>
    <p:sldId id="326" r:id="rId40"/>
    <p:sldId id="350" r:id="rId41"/>
    <p:sldId id="351" r:id="rId42"/>
    <p:sldId id="327" r:id="rId43"/>
    <p:sldId id="355" r:id="rId44"/>
    <p:sldId id="354" r:id="rId45"/>
    <p:sldId id="330" r:id="rId46"/>
    <p:sldId id="328" r:id="rId47"/>
    <p:sldId id="331" r:id="rId48"/>
    <p:sldId id="332" r:id="rId49"/>
    <p:sldId id="334" r:id="rId50"/>
    <p:sldId id="366" r:id="rId51"/>
    <p:sldId id="367" r:id="rId52"/>
    <p:sldId id="359" r:id="rId53"/>
    <p:sldId id="368" r:id="rId54"/>
    <p:sldId id="369" r:id="rId55"/>
    <p:sldId id="360" r:id="rId56"/>
    <p:sldId id="361" r:id="rId57"/>
    <p:sldId id="374" r:id="rId58"/>
    <p:sldId id="370" r:id="rId59"/>
    <p:sldId id="371" r:id="rId60"/>
    <p:sldId id="372" r:id="rId61"/>
    <p:sldId id="373" r:id="rId62"/>
    <p:sldId id="378" r:id="rId63"/>
    <p:sldId id="379" r:id="rId64"/>
    <p:sldId id="377" r:id="rId65"/>
  </p:sldIdLst>
  <p:sldSz cx="9144000" cy="6858000" type="screen4x3"/>
  <p:notesSz cx="6761163" cy="99425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6B95"/>
    <a:srgbClr val="136DBF"/>
    <a:srgbClr val="136AB9"/>
    <a:srgbClr val="0066CC"/>
    <a:srgbClr val="3366CC"/>
    <a:srgbClr val="003FBC"/>
    <a:srgbClr val="00339A"/>
    <a:srgbClr val="004F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388D6-E10F-4FC0-8241-285FA6569ED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l-GR"/>
        </a:p>
      </dgm:t>
    </dgm:pt>
    <dgm:pt modelId="{7A730018-78DA-45BF-96E7-9EBF7978586A}">
      <dgm:prSet/>
      <dgm:spPr/>
      <dgm:t>
        <a:bodyPr/>
        <a:lstStyle/>
        <a:p>
          <a:r>
            <a:rPr lang="el-GR" dirty="0" smtClean="0">
              <a:solidFill>
                <a:schemeClr val="tx2"/>
              </a:solidFill>
              <a:latin typeface="Cambria" pitchFamily="18" charset="0"/>
            </a:rPr>
            <a:t>Ο/η εκπαιδευτικός, σε τακτά χρονικά διαστήματα, ελέγχει την επίδοση των μαθητών και μαθητριών σε προκαθορισμένους τομείς με βάση συγκεκριμένα κριτήρια αξιολόγησης με στόχο να ενημερώσει τους γονείς /κηδεμόνες και τους/τις μαθητές/-</a:t>
          </a:r>
          <a:r>
            <a:rPr lang="el-GR" dirty="0" err="1" smtClean="0">
              <a:solidFill>
                <a:schemeClr val="tx2"/>
              </a:solidFill>
              <a:latin typeface="Cambria" pitchFamily="18" charset="0"/>
            </a:rPr>
            <a:t>τριες</a:t>
          </a:r>
          <a:r>
            <a:rPr lang="el-GR" dirty="0" smtClean="0">
              <a:solidFill>
                <a:schemeClr val="tx2"/>
              </a:solidFill>
              <a:latin typeface="Cambria" pitchFamily="18" charset="0"/>
            </a:rPr>
            <a:t> για το σημείο στο οποίο βρίσκονται ως προς την κατάκτηση της γνώσης, τον τρόπο που μαθαίνουν και το αποτέλεσμα της μαθησιακής διαδικασίας. </a:t>
          </a:r>
        </a:p>
      </dgm:t>
    </dgm:pt>
    <dgm:pt modelId="{C4AABC9F-3361-4F24-B439-55F4C3724C13}" type="parTrans" cxnId="{1679FB3A-0C4A-4B22-A21E-0FB73F8CBF33}">
      <dgm:prSet/>
      <dgm:spPr/>
      <dgm:t>
        <a:bodyPr/>
        <a:lstStyle/>
        <a:p>
          <a:endParaRPr lang="el-GR"/>
        </a:p>
      </dgm:t>
    </dgm:pt>
    <dgm:pt modelId="{0131591A-D07B-4146-9535-6ED3D67CB39D}" type="sibTrans" cxnId="{1679FB3A-0C4A-4B22-A21E-0FB73F8CBF33}">
      <dgm:prSet/>
      <dgm:spPr/>
      <dgm:t>
        <a:bodyPr/>
        <a:lstStyle/>
        <a:p>
          <a:endParaRPr lang="el-GR"/>
        </a:p>
      </dgm:t>
    </dgm:pt>
    <dgm:pt modelId="{31BB08A4-8355-4A58-A4AE-68E91EF1DFFE}">
      <dgm:prSet phldrT="[Κείμενο]" custT="1"/>
      <dgm:spPr/>
      <dgm:t>
        <a:bodyPr/>
        <a:lstStyle/>
        <a:p>
          <a:r>
            <a:rPr lang="el-GR" sz="2400" b="1" dirty="0" smtClean="0">
              <a:solidFill>
                <a:schemeClr val="tx2"/>
              </a:solidFill>
              <a:latin typeface="Cambria" pitchFamily="18" charset="0"/>
            </a:rPr>
            <a:t>Αξιολόγηση για τη μάθηση </a:t>
          </a:r>
          <a:endParaRPr lang="el-GR" sz="2400" b="1" dirty="0">
            <a:solidFill>
              <a:schemeClr val="tx2"/>
            </a:solidFill>
            <a:latin typeface="Cambria" pitchFamily="18" charset="0"/>
          </a:endParaRPr>
        </a:p>
      </dgm:t>
    </dgm:pt>
    <dgm:pt modelId="{30067D3B-E4A7-4276-80BC-0827E37CE8B5}" type="parTrans" cxnId="{0E4A5E93-B0E7-4135-A2ED-90173A260636}">
      <dgm:prSet/>
      <dgm:spPr/>
      <dgm:t>
        <a:bodyPr/>
        <a:lstStyle/>
        <a:p>
          <a:endParaRPr lang="el-GR"/>
        </a:p>
      </dgm:t>
    </dgm:pt>
    <dgm:pt modelId="{8819B175-E5ED-4886-9C34-13B0D29B690D}" type="sibTrans" cxnId="{0E4A5E93-B0E7-4135-A2ED-90173A260636}">
      <dgm:prSet/>
      <dgm:spPr/>
      <dgm:t>
        <a:bodyPr/>
        <a:lstStyle/>
        <a:p>
          <a:endParaRPr lang="el-GR"/>
        </a:p>
      </dgm:t>
    </dgm:pt>
    <dgm:pt modelId="{1A3E7C18-7E8E-444B-B12F-7186D21C2F78}">
      <dgm:prSet phldrT="[Κείμενο]"/>
      <dgm:spPr/>
      <dgm:t>
        <a:bodyPr/>
        <a:lstStyle/>
        <a:p>
          <a:r>
            <a:rPr lang="el-GR" dirty="0" smtClean="0">
              <a:latin typeface="Cambria" pitchFamily="18" charset="0"/>
            </a:rPr>
            <a:t>ο/</a:t>
          </a:r>
          <a:r>
            <a:rPr lang="el-GR" dirty="0" smtClean="0">
              <a:solidFill>
                <a:schemeClr val="tx2"/>
              </a:solidFill>
              <a:latin typeface="Cambria" pitchFamily="18" charset="0"/>
            </a:rPr>
            <a:t>η εκπαιδευτικός χρησιμοποιώντας ποικίλες μεθόδους αξιοποιεί συνεχώς δεδομένα από την εκπαιδευτική πράξη και τη συμμετοχή των μαθητών/-τριών σε αυτήν, με στόχο τη βελτίωση της διαδικασίας της διδασκαλίας και της μάθησης, που θα οδηγήσει και στην ανάπτυξη των μαθητών/-τριών σε ποικίλους τομείς. </a:t>
          </a:r>
          <a:endParaRPr lang="el-GR" dirty="0">
            <a:solidFill>
              <a:schemeClr val="tx2"/>
            </a:solidFill>
            <a:latin typeface="Cambria" pitchFamily="18" charset="0"/>
          </a:endParaRPr>
        </a:p>
      </dgm:t>
    </dgm:pt>
    <dgm:pt modelId="{4CD1275F-45D6-4489-934C-107E81BF2598}" type="parTrans" cxnId="{2A342294-D696-4BA5-B6B4-73FEBFC753E6}">
      <dgm:prSet/>
      <dgm:spPr/>
      <dgm:t>
        <a:bodyPr/>
        <a:lstStyle/>
        <a:p>
          <a:endParaRPr lang="el-GR"/>
        </a:p>
      </dgm:t>
    </dgm:pt>
    <dgm:pt modelId="{8AB775BD-BEFF-4887-8D5A-DA0A09E80895}" type="sibTrans" cxnId="{2A342294-D696-4BA5-B6B4-73FEBFC753E6}">
      <dgm:prSet/>
      <dgm:spPr/>
      <dgm:t>
        <a:bodyPr/>
        <a:lstStyle/>
        <a:p>
          <a:endParaRPr lang="el-GR"/>
        </a:p>
      </dgm:t>
    </dgm:pt>
    <dgm:pt modelId="{1C2E04CA-4F79-499D-A4F1-B1C8AACE85AB}">
      <dgm:prSet phldrT="[Κείμενο]" custT="1"/>
      <dgm:spPr/>
      <dgm:t>
        <a:bodyPr/>
        <a:lstStyle/>
        <a:p>
          <a:r>
            <a:rPr lang="el-GR" sz="2400" b="1" dirty="0" smtClean="0">
              <a:solidFill>
                <a:schemeClr val="tx2"/>
              </a:solidFill>
              <a:latin typeface="Cambria" pitchFamily="18" charset="0"/>
            </a:rPr>
            <a:t>Αξιολόγηση της μάθησης </a:t>
          </a:r>
          <a:endParaRPr lang="el-GR" sz="2400" b="1" dirty="0">
            <a:solidFill>
              <a:schemeClr val="tx2"/>
            </a:solidFill>
            <a:latin typeface="Cambria" pitchFamily="18" charset="0"/>
          </a:endParaRPr>
        </a:p>
      </dgm:t>
    </dgm:pt>
    <dgm:pt modelId="{B68868E2-1F9B-4ACB-9143-954C21A1F2F3}" type="parTrans" cxnId="{B2619347-79A0-4F61-902D-42C417F50545}">
      <dgm:prSet/>
      <dgm:spPr/>
      <dgm:t>
        <a:bodyPr/>
        <a:lstStyle/>
        <a:p>
          <a:endParaRPr lang="el-GR"/>
        </a:p>
      </dgm:t>
    </dgm:pt>
    <dgm:pt modelId="{6E010D1E-DF77-4FCF-A001-7C89A0A60C93}" type="sibTrans" cxnId="{B2619347-79A0-4F61-902D-42C417F50545}">
      <dgm:prSet/>
      <dgm:spPr/>
      <dgm:t>
        <a:bodyPr/>
        <a:lstStyle/>
        <a:p>
          <a:endParaRPr lang="el-GR"/>
        </a:p>
      </dgm:t>
    </dgm:pt>
    <dgm:pt modelId="{FDBC0F19-968C-4E9C-ADF5-3EE73EFE00CF}">
      <dgm:prSet phldrT="[Κείμενο]"/>
      <dgm:spPr/>
      <dgm:t>
        <a:bodyPr/>
        <a:lstStyle/>
        <a:p>
          <a:r>
            <a:rPr lang="el-GR" dirty="0" smtClean="0">
              <a:solidFill>
                <a:schemeClr val="tx2"/>
              </a:solidFill>
              <a:latin typeface="Cambria" pitchFamily="18" charset="0"/>
            </a:rPr>
            <a:t>αποτελεί καθαυτή μια μαθησιακή και αναστοχαστική διαδικασία</a:t>
          </a:r>
          <a:endParaRPr lang="el-GR" dirty="0">
            <a:solidFill>
              <a:schemeClr val="tx2"/>
            </a:solidFill>
            <a:latin typeface="Cambria" pitchFamily="18" charset="0"/>
          </a:endParaRPr>
        </a:p>
      </dgm:t>
    </dgm:pt>
    <dgm:pt modelId="{DC84ACBD-1B77-4A23-B638-667E128ABD6A}" type="parTrans" cxnId="{8A3DC0BA-3BFE-4AB7-80AE-4856BADED9AB}">
      <dgm:prSet/>
      <dgm:spPr/>
      <dgm:t>
        <a:bodyPr/>
        <a:lstStyle/>
        <a:p>
          <a:endParaRPr lang="el-GR"/>
        </a:p>
      </dgm:t>
    </dgm:pt>
    <dgm:pt modelId="{AF3FA25C-0CF9-4D3F-A580-5FC09F0DAA18}" type="sibTrans" cxnId="{8A3DC0BA-3BFE-4AB7-80AE-4856BADED9AB}">
      <dgm:prSet/>
      <dgm:spPr/>
      <dgm:t>
        <a:bodyPr/>
        <a:lstStyle/>
        <a:p>
          <a:endParaRPr lang="el-GR"/>
        </a:p>
      </dgm:t>
    </dgm:pt>
    <dgm:pt modelId="{2D3E38A4-1DCB-41E0-A7A8-0A1956F4E7FD}" type="pres">
      <dgm:prSet presAssocID="{839388D6-E10F-4FC0-8241-285FA6569ED9}" presName="Name0" presStyleCnt="0">
        <dgm:presLayoutVars>
          <dgm:dir/>
          <dgm:animLvl val="lvl"/>
          <dgm:resizeHandles val="exact"/>
        </dgm:presLayoutVars>
      </dgm:prSet>
      <dgm:spPr/>
      <dgm:t>
        <a:bodyPr/>
        <a:lstStyle/>
        <a:p>
          <a:endParaRPr lang="el-GR"/>
        </a:p>
      </dgm:t>
    </dgm:pt>
    <dgm:pt modelId="{2CBE1E58-6B33-441A-8F23-2738DE394D48}" type="pres">
      <dgm:prSet presAssocID="{31BB08A4-8355-4A58-A4AE-68E91EF1DFFE}" presName="composite" presStyleCnt="0"/>
      <dgm:spPr/>
    </dgm:pt>
    <dgm:pt modelId="{7F9389A3-10F3-4DDD-A634-978353F095BB}" type="pres">
      <dgm:prSet presAssocID="{31BB08A4-8355-4A58-A4AE-68E91EF1DFFE}" presName="parTx" presStyleLbl="alignNode1" presStyleIdx="0" presStyleCnt="2" custLinFactNeighborX="273" custLinFactNeighborY="1874">
        <dgm:presLayoutVars>
          <dgm:chMax val="0"/>
          <dgm:chPref val="0"/>
          <dgm:bulletEnabled val="1"/>
        </dgm:presLayoutVars>
      </dgm:prSet>
      <dgm:spPr/>
      <dgm:t>
        <a:bodyPr/>
        <a:lstStyle/>
        <a:p>
          <a:endParaRPr lang="el-GR"/>
        </a:p>
      </dgm:t>
    </dgm:pt>
    <dgm:pt modelId="{E623A954-37C9-4624-A934-20AB89E78147}" type="pres">
      <dgm:prSet presAssocID="{31BB08A4-8355-4A58-A4AE-68E91EF1DFFE}" presName="desTx" presStyleLbl="alignAccFollowNode1" presStyleIdx="0" presStyleCnt="2">
        <dgm:presLayoutVars>
          <dgm:bulletEnabled val="1"/>
        </dgm:presLayoutVars>
      </dgm:prSet>
      <dgm:spPr/>
      <dgm:t>
        <a:bodyPr/>
        <a:lstStyle/>
        <a:p>
          <a:endParaRPr lang="el-GR"/>
        </a:p>
      </dgm:t>
    </dgm:pt>
    <dgm:pt modelId="{AD3ACB23-755B-4E99-A34B-66D13EB91A33}" type="pres">
      <dgm:prSet presAssocID="{8819B175-E5ED-4886-9C34-13B0D29B690D}" presName="space" presStyleCnt="0"/>
      <dgm:spPr/>
    </dgm:pt>
    <dgm:pt modelId="{3CB52486-5E41-4F52-9A6B-E7AD346F98BF}" type="pres">
      <dgm:prSet presAssocID="{1C2E04CA-4F79-499D-A4F1-B1C8AACE85AB}" presName="composite" presStyleCnt="0"/>
      <dgm:spPr/>
    </dgm:pt>
    <dgm:pt modelId="{89806205-43E2-4714-A528-744D5F129BD9}" type="pres">
      <dgm:prSet presAssocID="{1C2E04CA-4F79-499D-A4F1-B1C8AACE85AB}" presName="parTx" presStyleLbl="alignNode1" presStyleIdx="1" presStyleCnt="2">
        <dgm:presLayoutVars>
          <dgm:chMax val="0"/>
          <dgm:chPref val="0"/>
          <dgm:bulletEnabled val="1"/>
        </dgm:presLayoutVars>
      </dgm:prSet>
      <dgm:spPr/>
      <dgm:t>
        <a:bodyPr/>
        <a:lstStyle/>
        <a:p>
          <a:endParaRPr lang="el-GR"/>
        </a:p>
      </dgm:t>
    </dgm:pt>
    <dgm:pt modelId="{ED815129-C765-4783-A733-3B0E66959F66}" type="pres">
      <dgm:prSet presAssocID="{1C2E04CA-4F79-499D-A4F1-B1C8AACE85AB}" presName="desTx" presStyleLbl="alignAccFollowNode1" presStyleIdx="1" presStyleCnt="2">
        <dgm:presLayoutVars>
          <dgm:bulletEnabled val="1"/>
        </dgm:presLayoutVars>
      </dgm:prSet>
      <dgm:spPr/>
      <dgm:t>
        <a:bodyPr/>
        <a:lstStyle/>
        <a:p>
          <a:endParaRPr lang="el-GR"/>
        </a:p>
      </dgm:t>
    </dgm:pt>
  </dgm:ptLst>
  <dgm:cxnLst>
    <dgm:cxn modelId="{84370D86-949A-4942-A437-34ED8A100726}" type="presOf" srcId="{FDBC0F19-968C-4E9C-ADF5-3EE73EFE00CF}" destId="{E623A954-37C9-4624-A934-20AB89E78147}" srcOrd="0" destOrd="1" presId="urn:microsoft.com/office/officeart/2005/8/layout/hList1"/>
    <dgm:cxn modelId="{8A3DC0BA-3BFE-4AB7-80AE-4856BADED9AB}" srcId="{31BB08A4-8355-4A58-A4AE-68E91EF1DFFE}" destId="{FDBC0F19-968C-4E9C-ADF5-3EE73EFE00CF}" srcOrd="1" destOrd="0" parTransId="{DC84ACBD-1B77-4A23-B638-667E128ABD6A}" sibTransId="{AF3FA25C-0CF9-4D3F-A580-5FC09F0DAA18}"/>
    <dgm:cxn modelId="{0E4A5E93-B0E7-4135-A2ED-90173A260636}" srcId="{839388D6-E10F-4FC0-8241-285FA6569ED9}" destId="{31BB08A4-8355-4A58-A4AE-68E91EF1DFFE}" srcOrd="0" destOrd="0" parTransId="{30067D3B-E4A7-4276-80BC-0827E37CE8B5}" sibTransId="{8819B175-E5ED-4886-9C34-13B0D29B690D}"/>
    <dgm:cxn modelId="{B2619347-79A0-4F61-902D-42C417F50545}" srcId="{839388D6-E10F-4FC0-8241-285FA6569ED9}" destId="{1C2E04CA-4F79-499D-A4F1-B1C8AACE85AB}" srcOrd="1" destOrd="0" parTransId="{B68868E2-1F9B-4ACB-9143-954C21A1F2F3}" sibTransId="{6E010D1E-DF77-4FCF-A001-7C89A0A60C93}"/>
    <dgm:cxn modelId="{E98F8D4C-4C05-4077-A199-BF1238485654}" type="presOf" srcId="{1C2E04CA-4F79-499D-A4F1-B1C8AACE85AB}" destId="{89806205-43E2-4714-A528-744D5F129BD9}" srcOrd="0" destOrd="0" presId="urn:microsoft.com/office/officeart/2005/8/layout/hList1"/>
    <dgm:cxn modelId="{D1204329-6F39-40A1-BEAA-4D6A5A88E09E}" type="presOf" srcId="{1A3E7C18-7E8E-444B-B12F-7186D21C2F78}" destId="{E623A954-37C9-4624-A934-20AB89E78147}" srcOrd="0" destOrd="0" presId="urn:microsoft.com/office/officeart/2005/8/layout/hList1"/>
    <dgm:cxn modelId="{1679FB3A-0C4A-4B22-A21E-0FB73F8CBF33}" srcId="{1C2E04CA-4F79-499D-A4F1-B1C8AACE85AB}" destId="{7A730018-78DA-45BF-96E7-9EBF7978586A}" srcOrd="0" destOrd="0" parTransId="{C4AABC9F-3361-4F24-B439-55F4C3724C13}" sibTransId="{0131591A-D07B-4146-9535-6ED3D67CB39D}"/>
    <dgm:cxn modelId="{2A342294-D696-4BA5-B6B4-73FEBFC753E6}" srcId="{31BB08A4-8355-4A58-A4AE-68E91EF1DFFE}" destId="{1A3E7C18-7E8E-444B-B12F-7186D21C2F78}" srcOrd="0" destOrd="0" parTransId="{4CD1275F-45D6-4489-934C-107E81BF2598}" sibTransId="{8AB775BD-BEFF-4887-8D5A-DA0A09E80895}"/>
    <dgm:cxn modelId="{92523CA7-397C-4AA4-AF0B-37EA453C1C21}" type="presOf" srcId="{31BB08A4-8355-4A58-A4AE-68E91EF1DFFE}" destId="{7F9389A3-10F3-4DDD-A634-978353F095BB}" srcOrd="0" destOrd="0" presId="urn:microsoft.com/office/officeart/2005/8/layout/hList1"/>
    <dgm:cxn modelId="{B22FB248-003F-4677-B4F2-A79A0B803026}" type="presOf" srcId="{839388D6-E10F-4FC0-8241-285FA6569ED9}" destId="{2D3E38A4-1DCB-41E0-A7A8-0A1956F4E7FD}" srcOrd="0" destOrd="0" presId="urn:microsoft.com/office/officeart/2005/8/layout/hList1"/>
    <dgm:cxn modelId="{A8BCC911-98D9-41F8-8C54-F8C42A82349B}" type="presOf" srcId="{7A730018-78DA-45BF-96E7-9EBF7978586A}" destId="{ED815129-C765-4783-A733-3B0E66959F66}" srcOrd="0" destOrd="0" presId="urn:microsoft.com/office/officeart/2005/8/layout/hList1"/>
    <dgm:cxn modelId="{BAEF21A9-7A0D-4458-92E9-6577AB46F8C5}" type="presParOf" srcId="{2D3E38A4-1DCB-41E0-A7A8-0A1956F4E7FD}" destId="{2CBE1E58-6B33-441A-8F23-2738DE394D48}" srcOrd="0" destOrd="0" presId="urn:microsoft.com/office/officeart/2005/8/layout/hList1"/>
    <dgm:cxn modelId="{4E4137D7-FBEF-4CDA-9A23-A596B37A9D48}" type="presParOf" srcId="{2CBE1E58-6B33-441A-8F23-2738DE394D48}" destId="{7F9389A3-10F3-4DDD-A634-978353F095BB}" srcOrd="0" destOrd="0" presId="urn:microsoft.com/office/officeart/2005/8/layout/hList1"/>
    <dgm:cxn modelId="{A347B5E7-66AF-491D-B256-009DA6281E22}" type="presParOf" srcId="{2CBE1E58-6B33-441A-8F23-2738DE394D48}" destId="{E623A954-37C9-4624-A934-20AB89E78147}" srcOrd="1" destOrd="0" presId="urn:microsoft.com/office/officeart/2005/8/layout/hList1"/>
    <dgm:cxn modelId="{CA3C5C1E-BD4A-4F5D-ABEB-F2F89935552A}" type="presParOf" srcId="{2D3E38A4-1DCB-41E0-A7A8-0A1956F4E7FD}" destId="{AD3ACB23-755B-4E99-A34B-66D13EB91A33}" srcOrd="1" destOrd="0" presId="urn:microsoft.com/office/officeart/2005/8/layout/hList1"/>
    <dgm:cxn modelId="{95A8BAC8-5AFB-4C36-8392-9B0A69E8501B}" type="presParOf" srcId="{2D3E38A4-1DCB-41E0-A7A8-0A1956F4E7FD}" destId="{3CB52486-5E41-4F52-9A6B-E7AD346F98BF}" srcOrd="2" destOrd="0" presId="urn:microsoft.com/office/officeart/2005/8/layout/hList1"/>
    <dgm:cxn modelId="{E9D75AD1-9564-4A98-875E-D136800C16E3}" type="presParOf" srcId="{3CB52486-5E41-4F52-9A6B-E7AD346F98BF}" destId="{89806205-43E2-4714-A528-744D5F129BD9}" srcOrd="0" destOrd="0" presId="urn:microsoft.com/office/officeart/2005/8/layout/hList1"/>
    <dgm:cxn modelId="{A223CFFC-2425-47FF-BE0C-0E9B95C15701}" type="presParOf" srcId="{3CB52486-5E41-4F52-9A6B-E7AD346F98BF}" destId="{ED815129-C765-4783-A733-3B0E66959F66}"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7CD075D2-C86B-4D03-820B-5B547B5183CF}"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l-GR"/>
        </a:p>
      </dgm:t>
    </dgm:pt>
    <dgm:pt modelId="{5B9F02CA-FD9B-4064-A09D-778E08CFEC22}">
      <dgm:prSet phldrT="[Κείμενο]" custT="1"/>
      <dgm:spPr/>
      <dgm:t>
        <a:bodyPr/>
        <a:lstStyle/>
        <a:p>
          <a:pPr algn="ctr"/>
          <a:r>
            <a:rPr lang="el-GR" sz="1600" b="1" dirty="0">
              <a:solidFill>
                <a:schemeClr val="tx2"/>
              </a:solidFill>
              <a:latin typeface="Segoe Print" pitchFamily="2" charset="0"/>
            </a:rPr>
            <a:t>Συλλογή</a:t>
          </a:r>
        </a:p>
      </dgm:t>
    </dgm:pt>
    <dgm:pt modelId="{3C65DA7F-2E41-46C0-BF5E-978C6B7E9E44}" type="parTrans" cxnId="{5D51DEB9-3108-4E77-A32D-C19DE0A63D46}">
      <dgm:prSet/>
      <dgm:spPr/>
      <dgm:t>
        <a:bodyPr/>
        <a:lstStyle/>
        <a:p>
          <a:pPr algn="ctr"/>
          <a:endParaRPr lang="el-GR"/>
        </a:p>
      </dgm:t>
    </dgm:pt>
    <dgm:pt modelId="{1148A530-2322-47A1-AF11-6C2E93BBD78E}" type="sibTrans" cxnId="{5D51DEB9-3108-4E77-A32D-C19DE0A63D46}">
      <dgm:prSet/>
      <dgm:spPr/>
      <dgm:t>
        <a:bodyPr/>
        <a:lstStyle/>
        <a:p>
          <a:pPr algn="ctr"/>
          <a:endParaRPr lang="el-GR"/>
        </a:p>
      </dgm:t>
    </dgm:pt>
    <dgm:pt modelId="{AB9C9344-458F-416E-B49E-A267E7D7752B}">
      <dgm:prSet phldrT="[Κείμενο]" custT="1"/>
      <dgm:spPr/>
      <dgm:t>
        <a:bodyPr/>
        <a:lstStyle/>
        <a:p>
          <a:pPr algn="ctr"/>
          <a:r>
            <a:rPr lang="el-GR" sz="1600" b="1" dirty="0">
              <a:latin typeface="Segoe Print" pitchFamily="2" charset="0"/>
            </a:rPr>
            <a:t>Καταγραφή</a:t>
          </a:r>
        </a:p>
      </dgm:t>
    </dgm:pt>
    <dgm:pt modelId="{FF360DA4-C783-4119-9EDB-EA4C3A43AC94}" type="parTrans" cxnId="{864AFCA6-DC04-44DD-9EDE-DBBB1A529DEB}">
      <dgm:prSet/>
      <dgm:spPr/>
      <dgm:t>
        <a:bodyPr/>
        <a:lstStyle/>
        <a:p>
          <a:pPr algn="ctr"/>
          <a:endParaRPr lang="el-GR"/>
        </a:p>
      </dgm:t>
    </dgm:pt>
    <dgm:pt modelId="{F2B19577-957A-4CC3-B32F-52DA4FC14CED}" type="sibTrans" cxnId="{864AFCA6-DC04-44DD-9EDE-DBBB1A529DEB}">
      <dgm:prSet/>
      <dgm:spPr/>
      <dgm:t>
        <a:bodyPr/>
        <a:lstStyle/>
        <a:p>
          <a:pPr algn="ctr"/>
          <a:endParaRPr lang="el-GR"/>
        </a:p>
      </dgm:t>
    </dgm:pt>
    <dgm:pt modelId="{55953C9A-E408-4753-870C-140077570747}">
      <dgm:prSet phldrT="[Κείμενο]" custT="1"/>
      <dgm:spPr/>
      <dgm:t>
        <a:bodyPr/>
        <a:lstStyle/>
        <a:p>
          <a:pPr algn="ctr"/>
          <a:r>
            <a:rPr lang="el-GR" sz="1600" b="1" dirty="0">
              <a:solidFill>
                <a:schemeClr val="tx2"/>
              </a:solidFill>
              <a:latin typeface="Segoe Print" pitchFamily="2" charset="0"/>
            </a:rPr>
            <a:t>Ανάλυση &amp; Ερμηνεία</a:t>
          </a:r>
        </a:p>
      </dgm:t>
    </dgm:pt>
    <dgm:pt modelId="{87BC6EAC-FE8E-4ED1-854D-5AE64B7A8FDB}" type="parTrans" cxnId="{7DF61E0B-2EE9-4B8A-A347-FDBDED03C9BD}">
      <dgm:prSet/>
      <dgm:spPr/>
      <dgm:t>
        <a:bodyPr/>
        <a:lstStyle/>
        <a:p>
          <a:pPr algn="ctr"/>
          <a:endParaRPr lang="el-GR"/>
        </a:p>
      </dgm:t>
    </dgm:pt>
    <dgm:pt modelId="{6008C5A5-6AB8-4C6A-ADE0-E29C99E83AEF}" type="sibTrans" cxnId="{7DF61E0B-2EE9-4B8A-A347-FDBDED03C9BD}">
      <dgm:prSet/>
      <dgm:spPr/>
      <dgm:t>
        <a:bodyPr/>
        <a:lstStyle/>
        <a:p>
          <a:pPr algn="ctr"/>
          <a:endParaRPr lang="el-GR"/>
        </a:p>
      </dgm:t>
    </dgm:pt>
    <dgm:pt modelId="{2C42115D-6E99-4710-AC7F-138791FC7117}">
      <dgm:prSet phldrT="[Κείμενο]" custT="1"/>
      <dgm:spPr/>
      <dgm:t>
        <a:bodyPr/>
        <a:lstStyle/>
        <a:p>
          <a:pPr algn="ctr"/>
          <a:r>
            <a:rPr lang="el-GR" sz="1600" b="1" dirty="0">
              <a:solidFill>
                <a:schemeClr val="tx2"/>
              </a:solidFill>
              <a:latin typeface="Segoe Print" pitchFamily="2" charset="0"/>
            </a:rPr>
            <a:t>Αξιοποίηση</a:t>
          </a:r>
          <a:endParaRPr lang="el-GR" sz="1300" b="1" dirty="0">
            <a:solidFill>
              <a:schemeClr val="tx2"/>
            </a:solidFill>
            <a:latin typeface="Segoe Print" pitchFamily="2" charset="0"/>
          </a:endParaRPr>
        </a:p>
      </dgm:t>
    </dgm:pt>
    <dgm:pt modelId="{92910D5D-025D-4C5D-BE14-9AD8058AAD4E}" type="parTrans" cxnId="{FB03E96A-DCDE-467F-9CE7-D48E1064C1BF}">
      <dgm:prSet/>
      <dgm:spPr/>
      <dgm:t>
        <a:bodyPr/>
        <a:lstStyle/>
        <a:p>
          <a:pPr algn="ctr"/>
          <a:endParaRPr lang="el-GR"/>
        </a:p>
      </dgm:t>
    </dgm:pt>
    <dgm:pt modelId="{804EF6CF-B0CD-41E0-972B-C89369DD0F16}" type="sibTrans" cxnId="{FB03E96A-DCDE-467F-9CE7-D48E1064C1BF}">
      <dgm:prSet/>
      <dgm:spPr/>
      <dgm:t>
        <a:bodyPr/>
        <a:lstStyle/>
        <a:p>
          <a:pPr algn="ctr"/>
          <a:endParaRPr lang="el-GR"/>
        </a:p>
      </dgm:t>
    </dgm:pt>
    <dgm:pt modelId="{1EB718F6-198F-4DE5-B03A-1D8386078050}">
      <dgm:prSet phldrT="[Κείμενο]" custT="1"/>
      <dgm:spPr/>
      <dgm:t>
        <a:bodyPr/>
        <a:lstStyle/>
        <a:p>
          <a:pPr algn="ctr"/>
          <a:r>
            <a:rPr lang="el-GR" sz="1600" b="1" dirty="0">
              <a:solidFill>
                <a:schemeClr val="tx2"/>
              </a:solidFill>
              <a:latin typeface="Segoe Print" pitchFamily="2" charset="0"/>
            </a:rPr>
            <a:t>Κοινοποίηση </a:t>
          </a:r>
          <a:r>
            <a:rPr lang="el-GR" sz="1600" b="1" dirty="0">
              <a:latin typeface="Segoe Print" pitchFamily="2" charset="0"/>
            </a:rPr>
            <a:t> </a:t>
          </a:r>
        </a:p>
      </dgm:t>
    </dgm:pt>
    <dgm:pt modelId="{C04A8BF3-3478-4F95-8D64-5D46B1DF966E}" type="parTrans" cxnId="{F34346A8-2DE2-4500-A824-56A7236C6553}">
      <dgm:prSet/>
      <dgm:spPr/>
      <dgm:t>
        <a:bodyPr/>
        <a:lstStyle/>
        <a:p>
          <a:pPr algn="ctr"/>
          <a:endParaRPr lang="el-GR"/>
        </a:p>
      </dgm:t>
    </dgm:pt>
    <dgm:pt modelId="{F9F68CCA-8BEF-4BD8-859D-86D3EECDC8DD}" type="sibTrans" cxnId="{F34346A8-2DE2-4500-A824-56A7236C6553}">
      <dgm:prSet/>
      <dgm:spPr/>
      <dgm:t>
        <a:bodyPr/>
        <a:lstStyle/>
        <a:p>
          <a:pPr algn="ctr"/>
          <a:endParaRPr lang="el-GR"/>
        </a:p>
      </dgm:t>
    </dgm:pt>
    <dgm:pt modelId="{2464F841-492E-466E-94FB-57129AAFB7EE}" type="pres">
      <dgm:prSet presAssocID="{7CD075D2-C86B-4D03-820B-5B547B5183CF}" presName="cycle" presStyleCnt="0">
        <dgm:presLayoutVars>
          <dgm:dir/>
          <dgm:resizeHandles val="exact"/>
        </dgm:presLayoutVars>
      </dgm:prSet>
      <dgm:spPr/>
      <dgm:t>
        <a:bodyPr/>
        <a:lstStyle/>
        <a:p>
          <a:endParaRPr lang="el-GR"/>
        </a:p>
      </dgm:t>
    </dgm:pt>
    <dgm:pt modelId="{59AA5334-B5BA-4218-9E4D-62009F10E953}" type="pres">
      <dgm:prSet presAssocID="{5B9F02CA-FD9B-4064-A09D-778E08CFEC22}" presName="dummy" presStyleCnt="0"/>
      <dgm:spPr/>
      <dgm:t>
        <a:bodyPr/>
        <a:lstStyle/>
        <a:p>
          <a:endParaRPr lang="el-GR"/>
        </a:p>
      </dgm:t>
    </dgm:pt>
    <dgm:pt modelId="{0D1F5BAB-88F0-4E46-9882-8FC0E850CB80}" type="pres">
      <dgm:prSet presAssocID="{5B9F02CA-FD9B-4064-A09D-778E08CFEC22}" presName="node" presStyleLbl="revTx" presStyleIdx="0" presStyleCnt="5" custScaleX="90102" custScaleY="84358">
        <dgm:presLayoutVars>
          <dgm:bulletEnabled val="1"/>
        </dgm:presLayoutVars>
      </dgm:prSet>
      <dgm:spPr/>
      <dgm:t>
        <a:bodyPr/>
        <a:lstStyle/>
        <a:p>
          <a:endParaRPr lang="el-GR"/>
        </a:p>
      </dgm:t>
    </dgm:pt>
    <dgm:pt modelId="{79DD2C6C-97E2-4D3B-8E7B-0AE3671BC053}" type="pres">
      <dgm:prSet presAssocID="{1148A530-2322-47A1-AF11-6C2E93BBD78E}" presName="sibTrans" presStyleLbl="node1" presStyleIdx="0" presStyleCnt="5"/>
      <dgm:spPr/>
      <dgm:t>
        <a:bodyPr/>
        <a:lstStyle/>
        <a:p>
          <a:endParaRPr lang="el-GR"/>
        </a:p>
      </dgm:t>
    </dgm:pt>
    <dgm:pt modelId="{C20AEA56-F8CB-4DCA-A50E-06B55BBD54C4}" type="pres">
      <dgm:prSet presAssocID="{AB9C9344-458F-416E-B49E-A267E7D7752B}" presName="dummy" presStyleCnt="0"/>
      <dgm:spPr/>
      <dgm:t>
        <a:bodyPr/>
        <a:lstStyle/>
        <a:p>
          <a:endParaRPr lang="el-GR"/>
        </a:p>
      </dgm:t>
    </dgm:pt>
    <dgm:pt modelId="{C49B1ADC-AA8B-49A5-9302-0FE9C515CE12}" type="pres">
      <dgm:prSet presAssocID="{AB9C9344-458F-416E-B49E-A267E7D7752B}" presName="node" presStyleLbl="revTx" presStyleIdx="1" presStyleCnt="5" custScaleX="115876" custScaleY="96805">
        <dgm:presLayoutVars>
          <dgm:bulletEnabled val="1"/>
        </dgm:presLayoutVars>
      </dgm:prSet>
      <dgm:spPr/>
      <dgm:t>
        <a:bodyPr/>
        <a:lstStyle/>
        <a:p>
          <a:endParaRPr lang="el-GR"/>
        </a:p>
      </dgm:t>
    </dgm:pt>
    <dgm:pt modelId="{27704D1E-D7E3-46EE-8C06-FCE4D655CC73}" type="pres">
      <dgm:prSet presAssocID="{F2B19577-957A-4CC3-B32F-52DA4FC14CED}" presName="sibTrans" presStyleLbl="node1" presStyleIdx="1" presStyleCnt="5"/>
      <dgm:spPr/>
      <dgm:t>
        <a:bodyPr/>
        <a:lstStyle/>
        <a:p>
          <a:endParaRPr lang="el-GR"/>
        </a:p>
      </dgm:t>
    </dgm:pt>
    <dgm:pt modelId="{7D69E92D-4A1F-4440-B9FA-56EFF4F9A762}" type="pres">
      <dgm:prSet presAssocID="{55953C9A-E408-4753-870C-140077570747}" presName="dummy" presStyleCnt="0"/>
      <dgm:spPr/>
      <dgm:t>
        <a:bodyPr/>
        <a:lstStyle/>
        <a:p>
          <a:endParaRPr lang="el-GR"/>
        </a:p>
      </dgm:t>
    </dgm:pt>
    <dgm:pt modelId="{75F97EAD-16B6-4B53-8F66-A0698F7074A9}" type="pres">
      <dgm:prSet presAssocID="{55953C9A-E408-4753-870C-140077570747}" presName="node" presStyleLbl="revTx" presStyleIdx="2" presStyleCnt="5">
        <dgm:presLayoutVars>
          <dgm:bulletEnabled val="1"/>
        </dgm:presLayoutVars>
      </dgm:prSet>
      <dgm:spPr/>
      <dgm:t>
        <a:bodyPr/>
        <a:lstStyle/>
        <a:p>
          <a:endParaRPr lang="el-GR"/>
        </a:p>
      </dgm:t>
    </dgm:pt>
    <dgm:pt modelId="{E14F80A2-6988-4046-82B1-CCDF6A8394D7}" type="pres">
      <dgm:prSet presAssocID="{6008C5A5-6AB8-4C6A-ADE0-E29C99E83AEF}" presName="sibTrans" presStyleLbl="node1" presStyleIdx="2" presStyleCnt="5"/>
      <dgm:spPr/>
      <dgm:t>
        <a:bodyPr/>
        <a:lstStyle/>
        <a:p>
          <a:endParaRPr lang="el-GR"/>
        </a:p>
      </dgm:t>
    </dgm:pt>
    <dgm:pt modelId="{3CC85736-623A-4FC0-84EB-613D1B5AAE2B}" type="pres">
      <dgm:prSet presAssocID="{2C42115D-6E99-4710-AC7F-138791FC7117}" presName="dummy" presStyleCnt="0"/>
      <dgm:spPr/>
      <dgm:t>
        <a:bodyPr/>
        <a:lstStyle/>
        <a:p>
          <a:endParaRPr lang="el-GR"/>
        </a:p>
      </dgm:t>
    </dgm:pt>
    <dgm:pt modelId="{9E3F2030-97E5-49C8-94B4-05955A2E35BE}" type="pres">
      <dgm:prSet presAssocID="{2C42115D-6E99-4710-AC7F-138791FC7117}" presName="node" presStyleLbl="revTx" presStyleIdx="3" presStyleCnt="5">
        <dgm:presLayoutVars>
          <dgm:bulletEnabled val="1"/>
        </dgm:presLayoutVars>
      </dgm:prSet>
      <dgm:spPr/>
      <dgm:t>
        <a:bodyPr/>
        <a:lstStyle/>
        <a:p>
          <a:endParaRPr lang="el-GR"/>
        </a:p>
      </dgm:t>
    </dgm:pt>
    <dgm:pt modelId="{7BDB8D41-9AD0-4563-B5A7-E1E034CA6473}" type="pres">
      <dgm:prSet presAssocID="{804EF6CF-B0CD-41E0-972B-C89369DD0F16}" presName="sibTrans" presStyleLbl="node1" presStyleIdx="3" presStyleCnt="5"/>
      <dgm:spPr/>
      <dgm:t>
        <a:bodyPr/>
        <a:lstStyle/>
        <a:p>
          <a:endParaRPr lang="el-GR"/>
        </a:p>
      </dgm:t>
    </dgm:pt>
    <dgm:pt modelId="{9DA6790E-49D6-4F1D-B3EF-2F6C1F6427DB}" type="pres">
      <dgm:prSet presAssocID="{1EB718F6-198F-4DE5-B03A-1D8386078050}" presName="dummy" presStyleCnt="0"/>
      <dgm:spPr/>
      <dgm:t>
        <a:bodyPr/>
        <a:lstStyle/>
        <a:p>
          <a:endParaRPr lang="el-GR"/>
        </a:p>
      </dgm:t>
    </dgm:pt>
    <dgm:pt modelId="{9F90E1F0-6C18-4997-BFA3-7B3DD4D23565}" type="pres">
      <dgm:prSet presAssocID="{1EB718F6-198F-4DE5-B03A-1D8386078050}" presName="node" presStyleLbl="revTx" presStyleIdx="4" presStyleCnt="5" custScaleX="117543" custScaleY="83107">
        <dgm:presLayoutVars>
          <dgm:bulletEnabled val="1"/>
        </dgm:presLayoutVars>
      </dgm:prSet>
      <dgm:spPr/>
      <dgm:t>
        <a:bodyPr/>
        <a:lstStyle/>
        <a:p>
          <a:endParaRPr lang="el-GR"/>
        </a:p>
      </dgm:t>
    </dgm:pt>
    <dgm:pt modelId="{17C6FB52-7F2C-4793-B9E3-D5430080D5DE}" type="pres">
      <dgm:prSet presAssocID="{F9F68CCA-8BEF-4BD8-859D-86D3EECDC8DD}" presName="sibTrans" presStyleLbl="node1" presStyleIdx="4" presStyleCnt="5" custScaleX="101739" custLinFactNeighborY="-3"/>
      <dgm:spPr/>
      <dgm:t>
        <a:bodyPr/>
        <a:lstStyle/>
        <a:p>
          <a:endParaRPr lang="el-GR"/>
        </a:p>
      </dgm:t>
    </dgm:pt>
  </dgm:ptLst>
  <dgm:cxnLst>
    <dgm:cxn modelId="{A03177A8-E8B0-40CD-BA56-E4420AA3068D}" type="presOf" srcId="{7CD075D2-C86B-4D03-820B-5B547B5183CF}" destId="{2464F841-492E-466E-94FB-57129AAFB7EE}" srcOrd="0" destOrd="0" presId="urn:microsoft.com/office/officeart/2005/8/layout/cycle1"/>
    <dgm:cxn modelId="{0E1FFA7D-2303-4013-8A08-DB53134B510B}" type="presOf" srcId="{804EF6CF-B0CD-41E0-972B-C89369DD0F16}" destId="{7BDB8D41-9AD0-4563-B5A7-E1E034CA6473}" srcOrd="0" destOrd="0" presId="urn:microsoft.com/office/officeart/2005/8/layout/cycle1"/>
    <dgm:cxn modelId="{864AFCA6-DC04-44DD-9EDE-DBBB1A529DEB}" srcId="{7CD075D2-C86B-4D03-820B-5B547B5183CF}" destId="{AB9C9344-458F-416E-B49E-A267E7D7752B}" srcOrd="1" destOrd="0" parTransId="{FF360DA4-C783-4119-9EDB-EA4C3A43AC94}" sibTransId="{F2B19577-957A-4CC3-B32F-52DA4FC14CED}"/>
    <dgm:cxn modelId="{391C1945-3EE0-4206-BFFE-C6AD691C254D}" type="presOf" srcId="{6008C5A5-6AB8-4C6A-ADE0-E29C99E83AEF}" destId="{E14F80A2-6988-4046-82B1-CCDF6A8394D7}" srcOrd="0" destOrd="0" presId="urn:microsoft.com/office/officeart/2005/8/layout/cycle1"/>
    <dgm:cxn modelId="{154E2EE9-C0C8-4907-B0C2-72BB3DD8DB75}" type="presOf" srcId="{1EB718F6-198F-4DE5-B03A-1D8386078050}" destId="{9F90E1F0-6C18-4997-BFA3-7B3DD4D23565}" srcOrd="0" destOrd="0" presId="urn:microsoft.com/office/officeart/2005/8/layout/cycle1"/>
    <dgm:cxn modelId="{7DF61E0B-2EE9-4B8A-A347-FDBDED03C9BD}" srcId="{7CD075D2-C86B-4D03-820B-5B547B5183CF}" destId="{55953C9A-E408-4753-870C-140077570747}" srcOrd="2" destOrd="0" parTransId="{87BC6EAC-FE8E-4ED1-854D-5AE64B7A8FDB}" sibTransId="{6008C5A5-6AB8-4C6A-ADE0-E29C99E83AEF}"/>
    <dgm:cxn modelId="{6638E6F2-5A3A-4F6B-96BC-42560C74B780}" type="presOf" srcId="{AB9C9344-458F-416E-B49E-A267E7D7752B}" destId="{C49B1ADC-AA8B-49A5-9302-0FE9C515CE12}" srcOrd="0" destOrd="0" presId="urn:microsoft.com/office/officeart/2005/8/layout/cycle1"/>
    <dgm:cxn modelId="{F34346A8-2DE2-4500-A824-56A7236C6553}" srcId="{7CD075D2-C86B-4D03-820B-5B547B5183CF}" destId="{1EB718F6-198F-4DE5-B03A-1D8386078050}" srcOrd="4" destOrd="0" parTransId="{C04A8BF3-3478-4F95-8D64-5D46B1DF966E}" sibTransId="{F9F68CCA-8BEF-4BD8-859D-86D3EECDC8DD}"/>
    <dgm:cxn modelId="{225B78A5-8DEA-4498-9CF9-837F1A235A08}" type="presOf" srcId="{1148A530-2322-47A1-AF11-6C2E93BBD78E}" destId="{79DD2C6C-97E2-4D3B-8E7B-0AE3671BC053}" srcOrd="0" destOrd="0" presId="urn:microsoft.com/office/officeart/2005/8/layout/cycle1"/>
    <dgm:cxn modelId="{918EFEE7-745F-49DE-B50A-DF5AC2E0A304}" type="presOf" srcId="{55953C9A-E408-4753-870C-140077570747}" destId="{75F97EAD-16B6-4B53-8F66-A0698F7074A9}" srcOrd="0" destOrd="0" presId="urn:microsoft.com/office/officeart/2005/8/layout/cycle1"/>
    <dgm:cxn modelId="{5D51DEB9-3108-4E77-A32D-C19DE0A63D46}" srcId="{7CD075D2-C86B-4D03-820B-5B547B5183CF}" destId="{5B9F02CA-FD9B-4064-A09D-778E08CFEC22}" srcOrd="0" destOrd="0" parTransId="{3C65DA7F-2E41-46C0-BF5E-978C6B7E9E44}" sibTransId="{1148A530-2322-47A1-AF11-6C2E93BBD78E}"/>
    <dgm:cxn modelId="{1CED3662-B945-4706-9868-C11F9DEFB04E}" type="presOf" srcId="{F2B19577-957A-4CC3-B32F-52DA4FC14CED}" destId="{27704D1E-D7E3-46EE-8C06-FCE4D655CC73}" srcOrd="0" destOrd="0" presId="urn:microsoft.com/office/officeart/2005/8/layout/cycle1"/>
    <dgm:cxn modelId="{C14A4F6A-F37C-4CB1-9A87-750D0B88206C}" type="presOf" srcId="{5B9F02CA-FD9B-4064-A09D-778E08CFEC22}" destId="{0D1F5BAB-88F0-4E46-9882-8FC0E850CB80}" srcOrd="0" destOrd="0" presId="urn:microsoft.com/office/officeart/2005/8/layout/cycle1"/>
    <dgm:cxn modelId="{FB03E96A-DCDE-467F-9CE7-D48E1064C1BF}" srcId="{7CD075D2-C86B-4D03-820B-5B547B5183CF}" destId="{2C42115D-6E99-4710-AC7F-138791FC7117}" srcOrd="3" destOrd="0" parTransId="{92910D5D-025D-4C5D-BE14-9AD8058AAD4E}" sibTransId="{804EF6CF-B0CD-41E0-972B-C89369DD0F16}"/>
    <dgm:cxn modelId="{0F8F9AE3-7E44-4B8E-A2D1-67C46F48CBF2}" type="presOf" srcId="{2C42115D-6E99-4710-AC7F-138791FC7117}" destId="{9E3F2030-97E5-49C8-94B4-05955A2E35BE}" srcOrd="0" destOrd="0" presId="urn:microsoft.com/office/officeart/2005/8/layout/cycle1"/>
    <dgm:cxn modelId="{FA495C9B-ADF4-48D3-BBD4-A2C72DFF93A5}" type="presOf" srcId="{F9F68CCA-8BEF-4BD8-859D-86D3EECDC8DD}" destId="{17C6FB52-7F2C-4793-B9E3-D5430080D5DE}" srcOrd="0" destOrd="0" presId="urn:microsoft.com/office/officeart/2005/8/layout/cycle1"/>
    <dgm:cxn modelId="{B49BA907-83F3-4E38-9134-F65D6A1322DF}" type="presParOf" srcId="{2464F841-492E-466E-94FB-57129AAFB7EE}" destId="{59AA5334-B5BA-4218-9E4D-62009F10E953}" srcOrd="0" destOrd="0" presId="urn:microsoft.com/office/officeart/2005/8/layout/cycle1"/>
    <dgm:cxn modelId="{B3012C94-13E7-418E-9EC5-A0AEB73508D2}" type="presParOf" srcId="{2464F841-492E-466E-94FB-57129AAFB7EE}" destId="{0D1F5BAB-88F0-4E46-9882-8FC0E850CB80}" srcOrd="1" destOrd="0" presId="urn:microsoft.com/office/officeart/2005/8/layout/cycle1"/>
    <dgm:cxn modelId="{035F94C8-4965-4EA6-9101-D769028BE646}" type="presParOf" srcId="{2464F841-492E-466E-94FB-57129AAFB7EE}" destId="{79DD2C6C-97E2-4D3B-8E7B-0AE3671BC053}" srcOrd="2" destOrd="0" presId="urn:microsoft.com/office/officeart/2005/8/layout/cycle1"/>
    <dgm:cxn modelId="{67B1A989-F434-4E62-84B0-2B2C557449F5}" type="presParOf" srcId="{2464F841-492E-466E-94FB-57129AAFB7EE}" destId="{C20AEA56-F8CB-4DCA-A50E-06B55BBD54C4}" srcOrd="3" destOrd="0" presId="urn:microsoft.com/office/officeart/2005/8/layout/cycle1"/>
    <dgm:cxn modelId="{9417F925-72DC-4F3D-AE21-8F3F9F6968F9}" type="presParOf" srcId="{2464F841-492E-466E-94FB-57129AAFB7EE}" destId="{C49B1ADC-AA8B-49A5-9302-0FE9C515CE12}" srcOrd="4" destOrd="0" presId="urn:microsoft.com/office/officeart/2005/8/layout/cycle1"/>
    <dgm:cxn modelId="{530BDEDA-5EB8-4393-BE04-083D8CD85033}" type="presParOf" srcId="{2464F841-492E-466E-94FB-57129AAFB7EE}" destId="{27704D1E-D7E3-46EE-8C06-FCE4D655CC73}" srcOrd="5" destOrd="0" presId="urn:microsoft.com/office/officeart/2005/8/layout/cycle1"/>
    <dgm:cxn modelId="{FEDB4CAF-38CB-4006-A5DC-A492B6F02B56}" type="presParOf" srcId="{2464F841-492E-466E-94FB-57129AAFB7EE}" destId="{7D69E92D-4A1F-4440-B9FA-56EFF4F9A762}" srcOrd="6" destOrd="0" presId="urn:microsoft.com/office/officeart/2005/8/layout/cycle1"/>
    <dgm:cxn modelId="{32605AFA-7232-404B-A7BE-84E9C0280383}" type="presParOf" srcId="{2464F841-492E-466E-94FB-57129AAFB7EE}" destId="{75F97EAD-16B6-4B53-8F66-A0698F7074A9}" srcOrd="7" destOrd="0" presId="urn:microsoft.com/office/officeart/2005/8/layout/cycle1"/>
    <dgm:cxn modelId="{A999A241-D944-4D57-97DB-7E74620D7C83}" type="presParOf" srcId="{2464F841-492E-466E-94FB-57129AAFB7EE}" destId="{E14F80A2-6988-4046-82B1-CCDF6A8394D7}" srcOrd="8" destOrd="0" presId="urn:microsoft.com/office/officeart/2005/8/layout/cycle1"/>
    <dgm:cxn modelId="{6E746C2F-8944-4150-8801-2A1CCCF16477}" type="presParOf" srcId="{2464F841-492E-466E-94FB-57129AAFB7EE}" destId="{3CC85736-623A-4FC0-84EB-613D1B5AAE2B}" srcOrd="9" destOrd="0" presId="urn:microsoft.com/office/officeart/2005/8/layout/cycle1"/>
    <dgm:cxn modelId="{54DEF969-9B9A-4D4B-856D-21EEEB12E78E}" type="presParOf" srcId="{2464F841-492E-466E-94FB-57129AAFB7EE}" destId="{9E3F2030-97E5-49C8-94B4-05955A2E35BE}" srcOrd="10" destOrd="0" presId="urn:microsoft.com/office/officeart/2005/8/layout/cycle1"/>
    <dgm:cxn modelId="{A01405AB-63B9-41FD-98C0-4841A8758E6A}" type="presParOf" srcId="{2464F841-492E-466E-94FB-57129AAFB7EE}" destId="{7BDB8D41-9AD0-4563-B5A7-E1E034CA6473}" srcOrd="11" destOrd="0" presId="urn:microsoft.com/office/officeart/2005/8/layout/cycle1"/>
    <dgm:cxn modelId="{56D8476C-A1ED-47C4-950A-82DE3E4F6B20}" type="presParOf" srcId="{2464F841-492E-466E-94FB-57129AAFB7EE}" destId="{9DA6790E-49D6-4F1D-B3EF-2F6C1F6427DB}" srcOrd="12" destOrd="0" presId="urn:microsoft.com/office/officeart/2005/8/layout/cycle1"/>
    <dgm:cxn modelId="{C8FFAAAF-1CD8-48C0-926B-7E760B49A7D8}" type="presParOf" srcId="{2464F841-492E-466E-94FB-57129AAFB7EE}" destId="{9F90E1F0-6C18-4997-BFA3-7B3DD4D23565}" srcOrd="13" destOrd="0" presId="urn:microsoft.com/office/officeart/2005/8/layout/cycle1"/>
    <dgm:cxn modelId="{546B94B2-DE93-4636-860A-FB6BC8C4F0A6}" type="presParOf" srcId="{2464F841-492E-466E-94FB-57129AAFB7EE}" destId="{17C6FB52-7F2C-4793-B9E3-D5430080D5DE}" srcOrd="14" destOrd="0" presId="urn:microsoft.com/office/officeart/2005/8/layout/cycle1"/>
  </dgm:cxnLst>
  <dgm:bg/>
  <dgm:whole>
    <a:ln w="28575">
      <a:noFill/>
    </a:ln>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A66B751E-5D02-49E6-B3E1-4D83A5369890}" type="datetimeFigureOut">
              <a:rPr lang="el-GR" smtClean="0"/>
              <a:pPr/>
              <a:t>12/10/2017</a:t>
            </a:fld>
            <a:endParaRPr lang="el-GR"/>
          </a:p>
        </p:txBody>
      </p:sp>
      <p:sp>
        <p:nvSpPr>
          <p:cNvPr id="4" name="3 - Θέση υποσέλιδου"/>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D2E5FEB8-149F-483F-A046-35B4DB1CC26D}"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DB597155-595D-4811-8484-BF0A2EF69BD3}" type="datetimeFigureOut">
              <a:rPr lang="el-GR" smtClean="0"/>
              <a:pPr/>
              <a:t>12/10/2017</a:t>
            </a:fld>
            <a:endParaRPr lang="el-GR" dirty="0"/>
          </a:p>
        </p:txBody>
      </p:sp>
      <p:sp>
        <p:nvSpPr>
          <p:cNvPr id="4" name="3 - Θέση εικόνας διαφάνειας"/>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B5782792-4B86-4286-95C2-0AE81B6CEDEA}"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896938" y="746125"/>
            <a:ext cx="4967287" cy="3727450"/>
          </a:xfrm>
        </p:spPr>
      </p:sp>
      <p:sp>
        <p:nvSpPr>
          <p:cNvPr id="3" name="Θέση σημειώσεων 2"/>
          <p:cNvSpPr>
            <a:spLocks noGrp="1"/>
          </p:cNvSpPr>
          <p:nvPr>
            <p:ph type="body" idx="1"/>
          </p:nvPr>
        </p:nvSpPr>
        <p:spPr/>
        <p:txBody>
          <a:bodyPr/>
          <a:lstStyle/>
          <a:p>
            <a:endParaRPr lang="el-GR" dirty="0">
              <a:latin typeface="Tahoma" panose="020B0604030504040204" pitchFamily="34" charset="0"/>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0"/>
          </p:nvPr>
        </p:nvSpPr>
        <p:spPr/>
        <p:txBody>
          <a:bodyPr/>
          <a:lstStyle/>
          <a:p>
            <a:fld id="{841221E5-7225-48EB-A4EE-420E7BFCF705}" type="slidenum">
              <a:rPr lang="el-GR" smtClean="0"/>
              <a:pPr/>
              <a:t>1</a:t>
            </a:fld>
            <a:endParaRPr lang="el-GR" dirty="0"/>
          </a:p>
        </p:txBody>
      </p:sp>
    </p:spTree>
    <p:extLst>
      <p:ext uri="{BB962C8B-B14F-4D97-AF65-F5344CB8AC3E}">
        <p14:creationId xmlns:p14="http://schemas.microsoft.com/office/powerpoint/2010/main" xmlns="" val="2154209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7" name="Ορθογώνιο 36"/>
          <p:cNvSpPr/>
          <p:nvPr userDrawn="1"/>
        </p:nvSpPr>
        <p:spPr>
          <a:xfrm rot="5400000">
            <a:off x="4055285" y="1954973"/>
            <a:ext cx="1125575" cy="867914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cxnSp>
        <p:nvCxnSpPr>
          <p:cNvPr id="16" name="Ευθεία γραμμή σύνδεσης 15"/>
          <p:cNvCxnSpPr/>
          <p:nvPr userDrawn="1"/>
        </p:nvCxnSpPr>
        <p:spPr bwMode="white">
          <a:xfrm>
            <a:off x="0" y="5631204"/>
            <a:ext cx="1371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ctrTitle"/>
          </p:nvPr>
        </p:nvSpPr>
        <p:spPr>
          <a:xfrm>
            <a:off x="1821977" y="38101"/>
            <a:ext cx="6248400" cy="2680127"/>
          </a:xfrm>
          <a:prstGeom prst="rect">
            <a:avLst/>
          </a:prstGeom>
        </p:spPr>
        <p:txBody>
          <a:bodyPr>
            <a:noAutofit/>
          </a:bodyPr>
          <a:lstStyle>
            <a:lvl1pPr latinLnBrk="0">
              <a:defRPr lang="el-GR" sz="5400">
                <a:latin typeface="Calibri" panose="020F0502020204030204" pitchFamily="34" charset="0"/>
                <a:cs typeface="Calibri" panose="020F0502020204030204" pitchFamily="34" charset="0"/>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1821976" y="3011416"/>
            <a:ext cx="5638800" cy="1116085"/>
          </a:xfrm>
          <a:prstGeom prst="rect">
            <a:avLst/>
          </a:prstGeom>
        </p:spPr>
        <p:txBody>
          <a:bodyPr>
            <a:normAutofit/>
          </a:bodyPr>
          <a:lstStyle>
            <a:lvl1pPr marL="0" indent="0" algn="l" latinLnBrk="0">
              <a:spcBef>
                <a:spcPts val="0"/>
              </a:spcBef>
              <a:buNone/>
              <a:defRPr lang="el-GR" sz="3200">
                <a:solidFill>
                  <a:schemeClr val="tx1"/>
                </a:solidFill>
                <a:latin typeface="Calibri" panose="020F0502020204030204" pitchFamily="34" charset="0"/>
                <a:cs typeface="Calibri" panose="020F0502020204030204" pitchFamily="34" charset="0"/>
              </a:defRPr>
            </a:lvl1pPr>
            <a:lvl2pPr marL="457200" indent="0" algn="ctr" latinLnBrk="0">
              <a:buNone/>
              <a:defRPr lang="el-GR">
                <a:solidFill>
                  <a:schemeClr val="tx1">
                    <a:tint val="75000"/>
                  </a:schemeClr>
                </a:solidFill>
              </a:defRPr>
            </a:lvl2pPr>
            <a:lvl3pPr marL="914400" indent="0" algn="ctr" latinLnBrk="0">
              <a:buNone/>
              <a:defRPr lang="el-GR">
                <a:solidFill>
                  <a:schemeClr val="tx1">
                    <a:tint val="75000"/>
                  </a:schemeClr>
                </a:solidFill>
              </a:defRPr>
            </a:lvl3pPr>
            <a:lvl4pPr marL="1371600" indent="0" algn="ctr" latinLnBrk="0">
              <a:buNone/>
              <a:defRPr lang="el-GR">
                <a:solidFill>
                  <a:schemeClr val="tx1">
                    <a:tint val="75000"/>
                  </a:schemeClr>
                </a:solidFill>
              </a:defRPr>
            </a:lvl4pPr>
            <a:lvl5pPr marL="1828800" indent="0" algn="ctr" latinLnBrk="0">
              <a:buNone/>
              <a:defRPr lang="el-GR">
                <a:solidFill>
                  <a:schemeClr val="tx1">
                    <a:tint val="75000"/>
                  </a:schemeClr>
                </a:solidFill>
              </a:defRPr>
            </a:lvl5pPr>
            <a:lvl6pPr marL="2286000" indent="0" algn="ctr" latinLnBrk="0">
              <a:buNone/>
              <a:defRPr lang="el-GR">
                <a:solidFill>
                  <a:schemeClr val="tx1">
                    <a:tint val="75000"/>
                  </a:schemeClr>
                </a:solidFill>
              </a:defRPr>
            </a:lvl6pPr>
            <a:lvl7pPr marL="2743200" indent="0" algn="ctr" latinLnBrk="0">
              <a:buNone/>
              <a:defRPr lang="el-GR">
                <a:solidFill>
                  <a:schemeClr val="tx1">
                    <a:tint val="75000"/>
                  </a:schemeClr>
                </a:solidFill>
              </a:defRPr>
            </a:lvl7pPr>
            <a:lvl8pPr marL="3200400" indent="0" algn="ctr" latinLnBrk="0">
              <a:buNone/>
              <a:defRPr lang="el-GR">
                <a:solidFill>
                  <a:schemeClr val="tx1">
                    <a:tint val="75000"/>
                  </a:schemeClr>
                </a:solidFill>
              </a:defRPr>
            </a:lvl8pPr>
            <a:lvl9pPr marL="3657600" indent="0" algn="ctr" latinLnBrk="0">
              <a:buNone/>
              <a:defRPr lang="el-GR">
                <a:solidFill>
                  <a:schemeClr val="tx1">
                    <a:tint val="75000"/>
                  </a:schemeClr>
                </a:solidFill>
              </a:defRPr>
            </a:lvl9pPr>
          </a:lstStyle>
          <a:p>
            <a:r>
              <a:rPr lang="el-GR" dirty="0" smtClean="0"/>
              <a:t>Στυλ κύριου υπότιτλου</a:t>
            </a:r>
            <a:endParaRPr lang="el-GR" dirty="0"/>
          </a:p>
        </p:txBody>
      </p:sp>
      <p:sp>
        <p:nvSpPr>
          <p:cNvPr id="27" name="Ορθογώνιο 26"/>
          <p:cNvSpPr/>
          <p:nvPr userDrawn="1"/>
        </p:nvSpPr>
        <p:spPr>
          <a:xfrm>
            <a:off x="1" y="1"/>
            <a:ext cx="242768" cy="56658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28" name="Ορθογώνιο 27"/>
          <p:cNvSpPr/>
          <p:nvPr userDrawn="1"/>
        </p:nvSpPr>
        <p:spPr>
          <a:xfrm>
            <a:off x="0" y="5731758"/>
            <a:ext cx="242769" cy="1126242"/>
          </a:xfrm>
          <a:prstGeom prst="rect">
            <a:avLst/>
          </a:prstGeom>
          <a:solidFill>
            <a:schemeClr val="accent4">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30" name="Ορθογώνιο 29"/>
          <p:cNvSpPr/>
          <p:nvPr userDrawn="1"/>
        </p:nvSpPr>
        <p:spPr>
          <a:xfrm>
            <a:off x="8964792" y="5731758"/>
            <a:ext cx="182651" cy="1127442"/>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grpSp>
        <p:nvGrpSpPr>
          <p:cNvPr id="4" name="Ομάδα 1"/>
          <p:cNvGrpSpPr>
            <a:grpSpLocks noChangeAspect="1"/>
          </p:cNvGrpSpPr>
          <p:nvPr userDrawn="1"/>
        </p:nvGrpSpPr>
        <p:grpSpPr bwMode="auto">
          <a:xfrm>
            <a:off x="717806" y="5844925"/>
            <a:ext cx="7426934" cy="895858"/>
            <a:chOff x="0" y="0"/>
            <a:chExt cx="61925" cy="5600"/>
          </a:xfrm>
        </p:grpSpPr>
        <p:pic>
          <p:nvPicPr>
            <p:cNvPr id="32" name="Εικόνα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6362" cy="5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Εικόνα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7908" y="285"/>
              <a:ext cx="15138" cy="4998"/>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Εικόνα 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55054" y="95"/>
              <a:ext cx="6871" cy="4572"/>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Εικόνα 9" descr="logo_doc"/>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7524" y="1047"/>
              <a:ext cx="20409" cy="2839"/>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Εικόνα 4"/>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44005" y="1143"/>
              <a:ext cx="9582" cy="353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7" name="Εικόνα 16"/>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8049716" y="38100"/>
            <a:ext cx="1073416" cy="1116000"/>
          </a:xfrm>
          <a:prstGeom prst="rect">
            <a:avLst/>
          </a:prstGeom>
        </p:spPr>
      </p:pic>
    </p:spTree>
    <p:extLst>
      <p:ext uri="{BB962C8B-B14F-4D97-AF65-F5344CB8AC3E}">
        <p14:creationId xmlns:p14="http://schemas.microsoft.com/office/powerpoint/2010/main" xmlns="" val="3817955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195389" y="177801"/>
            <a:ext cx="7339012" cy="1239837"/>
          </a:xfrm>
          <a:prstGeom prst="rect">
            <a:avLst/>
          </a:prstGeom>
        </p:spPr>
        <p:txBody>
          <a:bodyPr/>
          <a:lstStyle/>
          <a:p>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195389" y="1600200"/>
            <a:ext cx="7339012" cy="4572000"/>
          </a:xfrm>
          <a:prstGeom prst="rect">
            <a:avLst/>
          </a:prstGeom>
        </p:spPr>
        <p:txBody>
          <a:bodyPr vert="eaVert"/>
          <a:lstStyle>
            <a:lvl5pPr latinLnBrk="0">
              <a:defRPr lang="el-GR"/>
            </a:lvl5pPr>
            <a:lvl6pPr latinLnBrk="0">
              <a:defRPr lang="el-GR"/>
            </a:lvl6pPr>
            <a:lvl7pPr latinLnBrk="0">
              <a:defRPr lang="el-GR"/>
            </a:lvl7pPr>
            <a:lvl8pPr latinLnBrk="0">
              <a:defRPr lang="el-GR"/>
            </a:lvl8pPr>
            <a:lvl9pPr latinLnBrk="0">
              <a:defRPr lang="el-G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5" name="Σύμβολο κράτησης θέσης υποσέλιδου 4"/>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6" name="Σύμβολο κράτησης θέσης αριθμού διαφάνειας 5"/>
          <p:cNvSpPr>
            <a:spLocks noGrp="1"/>
          </p:cNvSpPr>
          <p:nvPr>
            <p:ph type="sldNum" sz="quarter" idx="12"/>
          </p:nvPr>
        </p:nvSpPr>
        <p:spPr>
          <a:xfrm>
            <a:off x="8077201" y="6356352"/>
            <a:ext cx="457200" cy="365125"/>
          </a:xfrm>
          <a:prstGeom prst="rect">
            <a:avLst/>
          </a:prstGeom>
        </p:spPr>
        <p:txBody>
          <a:bodyPr/>
          <a:lstStyle/>
          <a:p>
            <a:fld id="{7DC1BBB0-96F0-4077-A278-0F3FB5C104D3}" type="slidenum">
              <a:rPr/>
              <a:pPr/>
              <a:t>‹#›</a:t>
            </a:fld>
            <a:endParaRPr lang="el-GR" dirty="0"/>
          </a:p>
        </p:txBody>
      </p:sp>
    </p:spTree>
    <p:extLst>
      <p:ext uri="{BB962C8B-B14F-4D97-AF65-F5344CB8AC3E}">
        <p14:creationId xmlns:p14="http://schemas.microsoft.com/office/powerpoint/2010/main" xmlns="" val="20408808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p:nvPr/>
        </p:nvSpPr>
        <p:spPr>
          <a:xfrm>
            <a:off x="8915400"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8" name="Ορθογώνιο 7"/>
          <p:cNvSpPr/>
          <p:nvPr/>
        </p:nvSpPr>
        <p:spPr>
          <a:xfrm>
            <a:off x="462978"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9" name="Ορθογώνιο 8"/>
          <p:cNvSpPr/>
          <p:nvPr/>
        </p:nvSpPr>
        <p:spPr>
          <a:xfrm>
            <a:off x="0" y="0"/>
            <a:ext cx="4572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10" name="Ορθογώνιο 9"/>
          <p:cNvSpPr/>
          <p:nvPr/>
        </p:nvSpPr>
        <p:spPr>
          <a:xfrm>
            <a:off x="462978" y="736219"/>
            <a:ext cx="4572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1" name="Ευθεία γραμμή σύνδεσης 10"/>
          <p:cNvCxnSpPr/>
          <p:nvPr/>
        </p:nvCxnSpPr>
        <p:spPr bwMode="white">
          <a:xfrm>
            <a:off x="462978"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bwMode="white">
          <a:xfrm>
            <a:off x="462978"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π"/>
          <p:cNvSpPr>
            <a:spLocks/>
          </p:cNvSpPr>
          <p:nvPr/>
        </p:nvSpPr>
        <p:spPr bwMode="white">
          <a:xfrm rot="5400000">
            <a:off x="525249" y="934836"/>
            <a:ext cx="336023" cy="220630"/>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l-GR" dirty="0"/>
          </a:p>
        </p:txBody>
      </p:sp>
      <p:cxnSp>
        <p:nvCxnSpPr>
          <p:cNvPr id="14" name="Ευθεία γραμμή σύνδεσης 13"/>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Κατακόρυφος τίτλος 1"/>
          <p:cNvSpPr>
            <a:spLocks noGrp="1"/>
          </p:cNvSpPr>
          <p:nvPr>
            <p:ph type="title" orient="vert"/>
          </p:nvPr>
        </p:nvSpPr>
        <p:spPr>
          <a:xfrm>
            <a:off x="7201584" y="685800"/>
            <a:ext cx="1340994" cy="5486400"/>
          </a:xfrm>
          <a:prstGeom prst="rect">
            <a:avLst/>
          </a:prstGeom>
        </p:spPr>
        <p:txBody>
          <a:bodyPr vert="eaVert"/>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a:xfrm>
            <a:off x="1199272" y="685800"/>
            <a:ext cx="5887983" cy="5486400"/>
          </a:xfrm>
          <a:prstGeom prst="rect">
            <a:avLst/>
          </a:prstGeo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5" name="Σύμβολο κράτησης θέσης υποσέλιδου 4"/>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6" name="Σύμβολο κράτησης θέσης αριθμού διαφάνειας 5"/>
          <p:cNvSpPr>
            <a:spLocks noGrp="1"/>
          </p:cNvSpPr>
          <p:nvPr>
            <p:ph type="sldNum" sz="quarter" idx="12"/>
          </p:nvPr>
        </p:nvSpPr>
        <p:spPr>
          <a:xfrm>
            <a:off x="8077201" y="6356352"/>
            <a:ext cx="457200" cy="365125"/>
          </a:xfrm>
          <a:prstGeom prst="rect">
            <a:avLst/>
          </a:prstGeom>
        </p:spPr>
        <p:txBody>
          <a:bodyPr/>
          <a:lstStyle/>
          <a:p>
            <a:fld id="{7DC1BBB0-96F0-4077-A278-0F3FB5C104D3}" type="slidenum">
              <a:rPr/>
              <a:pPr/>
              <a:t>‹#›</a:t>
            </a:fld>
            <a:endParaRPr lang="el-GR" dirty="0"/>
          </a:p>
        </p:txBody>
      </p:sp>
    </p:spTree>
    <p:extLst>
      <p:ext uri="{BB962C8B-B14F-4D97-AF65-F5344CB8AC3E}">
        <p14:creationId xmlns:p14="http://schemas.microsoft.com/office/powerpoint/2010/main" xmlns="" val="612817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195389" y="177801"/>
            <a:ext cx="7339012" cy="1239837"/>
          </a:xfrm>
          <a:prstGeom prst="rect">
            <a:avLst/>
          </a:prstGeom>
        </p:spPr>
        <p:txBody>
          <a:bodyPr/>
          <a:lstStyle/>
          <a:p>
            <a:r>
              <a:rPr lang="el-GR" dirty="0" smtClean="0"/>
              <a:t>Στυλ κύριου τίτλου</a:t>
            </a:r>
            <a:endParaRPr lang="el-GR" dirty="0"/>
          </a:p>
        </p:txBody>
      </p:sp>
      <p:sp>
        <p:nvSpPr>
          <p:cNvPr id="3" name="Σύμβολο κράτησης θέσης περιεχομένου 2"/>
          <p:cNvSpPr>
            <a:spLocks noGrp="1"/>
          </p:cNvSpPr>
          <p:nvPr>
            <p:ph idx="1"/>
          </p:nvPr>
        </p:nvSpPr>
        <p:spPr>
          <a:xfrm>
            <a:off x="1195389" y="1600200"/>
            <a:ext cx="7339012" cy="4572000"/>
          </a:xfrm>
          <a:prstGeom prst="rect">
            <a:avLst/>
          </a:prstGeom>
        </p:spPr>
        <p:txBody>
          <a:bodyPr/>
          <a:lstStyle>
            <a:lvl5pPr latinLnBrk="0">
              <a:defRPr lang="el-GR"/>
            </a:lvl5pPr>
            <a:lvl6pPr latinLnBrk="0">
              <a:defRPr lang="el-GR"/>
            </a:lvl6pPr>
            <a:lvl7pPr latinLnBrk="0">
              <a:defRPr lang="el-GR"/>
            </a:lvl7pPr>
            <a:lvl8pPr latinLnBrk="0">
              <a:defRPr lang="el-GR"/>
            </a:lvl8pPr>
            <a:lvl9pPr latinLnBrk="0">
              <a:defRPr lang="el-G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5" name="Σύμβολο κράτησης θέσης υποσέλιδου 4"/>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6" name="Σύμβολο κράτησης θέσης αριθμού διαφάνειας 5"/>
          <p:cNvSpPr>
            <a:spLocks noGrp="1"/>
          </p:cNvSpPr>
          <p:nvPr>
            <p:ph type="sldNum" sz="quarter" idx="12"/>
          </p:nvPr>
        </p:nvSpPr>
        <p:spPr>
          <a:xfrm>
            <a:off x="8077201" y="6356352"/>
            <a:ext cx="457200" cy="365125"/>
          </a:xfrm>
          <a:prstGeom prst="rect">
            <a:avLst/>
          </a:prstGeom>
        </p:spPr>
        <p:txBody>
          <a:bodyPr/>
          <a:lstStyle/>
          <a:p>
            <a:fld id="{7DC1BBB0-96F0-4077-A278-0F3FB5C104D3}" type="slidenum">
              <a:rPr/>
              <a:pPr/>
              <a:t>‹#›</a:t>
            </a:fld>
            <a:endParaRPr lang="el-GR" dirty="0"/>
          </a:p>
        </p:txBody>
      </p:sp>
    </p:spTree>
    <p:extLst>
      <p:ext uri="{BB962C8B-B14F-4D97-AF65-F5344CB8AC3E}">
        <p14:creationId xmlns:p14="http://schemas.microsoft.com/office/powerpoint/2010/main" xmlns="" val="2185532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45" name="Τίτλος 1"/>
          <p:cNvSpPr>
            <a:spLocks noGrp="1"/>
          </p:cNvSpPr>
          <p:nvPr>
            <p:ph type="title"/>
          </p:nvPr>
        </p:nvSpPr>
        <p:spPr>
          <a:xfrm>
            <a:off x="457519" y="13906"/>
            <a:ext cx="8678316" cy="1063871"/>
          </a:xfrm>
          <a:prstGeom prst="rect">
            <a:avLst/>
          </a:prstGeom>
        </p:spPr>
        <p:txBody>
          <a:bodyPr/>
          <a:lstStyle>
            <a:lvl1pPr>
              <a:defRPr>
                <a:latin typeface="Calibri" panose="020F0502020204030204" pitchFamily="34" charset="0"/>
                <a:cs typeface="Calibri" panose="020F0502020204030204" pitchFamily="34" charset="0"/>
              </a:defRPr>
            </a:lvl1pPr>
          </a:lstStyle>
          <a:p>
            <a:r>
              <a:rPr lang="el-GR" dirty="0" smtClean="0"/>
              <a:t>Στυλ κύριου τίτλου</a:t>
            </a:r>
            <a:endParaRPr lang="el-GR" dirty="0"/>
          </a:p>
        </p:txBody>
      </p:sp>
      <p:sp>
        <p:nvSpPr>
          <p:cNvPr id="46" name="Σύμβολο κράτησης θέσης περιεχομένου 2"/>
          <p:cNvSpPr>
            <a:spLocks noGrp="1"/>
          </p:cNvSpPr>
          <p:nvPr>
            <p:ph idx="1"/>
          </p:nvPr>
        </p:nvSpPr>
        <p:spPr>
          <a:xfrm>
            <a:off x="467842" y="1117604"/>
            <a:ext cx="8655290" cy="5731929"/>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latinLnBrk="0">
              <a:defRPr lang="el-GR">
                <a:latin typeface="Calibri" panose="020F0502020204030204" pitchFamily="34" charset="0"/>
                <a:cs typeface="Calibri" panose="020F0502020204030204" pitchFamily="34" charset="0"/>
              </a:defRPr>
            </a:lvl5pPr>
            <a:lvl6pPr latinLnBrk="0">
              <a:defRPr lang="el-GR"/>
            </a:lvl6pPr>
            <a:lvl7pPr latinLnBrk="0">
              <a:defRPr lang="el-GR"/>
            </a:lvl7pPr>
            <a:lvl8pPr latinLnBrk="0">
              <a:defRPr lang="el-GR"/>
            </a:lvl8pPr>
            <a:lvl9pPr latinLnBrk="0">
              <a:defRPr lang="el-GR"/>
            </a:lvl9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9" name="Ορθογώνιο 58"/>
          <p:cNvSpPr/>
          <p:nvPr userDrawn="1"/>
        </p:nvSpPr>
        <p:spPr>
          <a:xfrm>
            <a:off x="1" y="1"/>
            <a:ext cx="450140" cy="56658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sp>
        <p:nvSpPr>
          <p:cNvPr id="60" name="Ορθογώνιο 59"/>
          <p:cNvSpPr/>
          <p:nvPr userDrawn="1"/>
        </p:nvSpPr>
        <p:spPr>
          <a:xfrm>
            <a:off x="0" y="5731758"/>
            <a:ext cx="461488" cy="1126242"/>
          </a:xfrm>
          <a:prstGeom prst="rect">
            <a:avLst/>
          </a:prstGeom>
          <a:solidFill>
            <a:schemeClr val="accent4">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l-GR" dirty="0"/>
          </a:p>
        </p:txBody>
      </p:sp>
      <p:pic>
        <p:nvPicPr>
          <p:cNvPr id="2" name="Εικόνα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4686" y="6294879"/>
            <a:ext cx="432113" cy="509216"/>
          </a:xfrm>
          <a:prstGeom prst="rect">
            <a:avLst/>
          </a:prstGeom>
        </p:spPr>
      </p:pic>
      <p:pic>
        <p:nvPicPr>
          <p:cNvPr id="3" name="Εικόνα 2"/>
          <p:cNvPicPr>
            <a:picLocks noChangeAspect="1"/>
          </p:cNvPicPr>
          <p:nvPr userDrawn="1"/>
        </p:nvPicPr>
        <p:blipFill>
          <a:blip r:embed="rId3"/>
          <a:stretch>
            <a:fillRect/>
          </a:stretch>
        </p:blipFill>
        <p:spPr>
          <a:xfrm>
            <a:off x="5327" y="13905"/>
            <a:ext cx="432113" cy="448000"/>
          </a:xfrm>
          <a:prstGeom prst="rect">
            <a:avLst/>
          </a:prstGeom>
        </p:spPr>
      </p:pic>
    </p:spTree>
    <p:extLst>
      <p:ext uri="{BB962C8B-B14F-4D97-AF65-F5344CB8AC3E}">
        <p14:creationId xmlns:p14="http://schemas.microsoft.com/office/powerpoint/2010/main" xmlns="" val="3234467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195389" y="177801"/>
            <a:ext cx="7339012" cy="1239837"/>
          </a:xfrm>
          <a:prstGeom prst="rect">
            <a:avLst/>
          </a:prstGeom>
        </p:spPr>
        <p:txBody>
          <a:bodyPr/>
          <a:lstStyle/>
          <a:p>
            <a:r>
              <a:rPr lang="el-GR" dirty="0"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195388" y="1600200"/>
            <a:ext cx="3611880" cy="4572000"/>
          </a:xfrm>
          <a:prstGeom prst="rect">
            <a:avLst/>
          </a:prstGeom>
        </p:spPr>
        <p:txBody>
          <a:bodyPr/>
          <a:lstStyle>
            <a:lvl1pPr latinLnBrk="0">
              <a:defRPr lang="el-GR" sz="2800"/>
            </a:lvl1pPr>
            <a:lvl2pPr latinLnBrk="0">
              <a:defRPr lang="el-GR" sz="2400"/>
            </a:lvl2pPr>
            <a:lvl3pPr latinLnBrk="0">
              <a:defRPr lang="el-GR" sz="2000"/>
            </a:lvl3pPr>
            <a:lvl4pPr latinLnBrk="0">
              <a:defRPr lang="el-GR" sz="1800"/>
            </a:lvl4pPr>
            <a:lvl5pPr latinLnBrk="0">
              <a:defRPr lang="el-GR" sz="1800"/>
            </a:lvl5pPr>
            <a:lvl6pPr latinLnBrk="0">
              <a:defRPr lang="el-GR" sz="1800"/>
            </a:lvl6pPr>
            <a:lvl7pPr latinLnBrk="0">
              <a:defRPr lang="el-GR" sz="1800"/>
            </a:lvl7pPr>
            <a:lvl8pPr latinLnBrk="0">
              <a:defRPr lang="el-GR" sz="1800"/>
            </a:lvl8pPr>
            <a:lvl9pPr latinLnBrk="0">
              <a:defRPr lang="el-G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περιεχομένου 3"/>
          <p:cNvSpPr>
            <a:spLocks noGrp="1"/>
          </p:cNvSpPr>
          <p:nvPr>
            <p:ph sz="half" idx="2"/>
          </p:nvPr>
        </p:nvSpPr>
        <p:spPr>
          <a:xfrm>
            <a:off x="4922520" y="1600200"/>
            <a:ext cx="3611880" cy="4572000"/>
          </a:xfrm>
          <a:prstGeom prst="rect">
            <a:avLst/>
          </a:prstGeom>
        </p:spPr>
        <p:txBody>
          <a:bodyPr/>
          <a:lstStyle>
            <a:lvl1pPr latinLnBrk="0">
              <a:defRPr lang="el-GR" sz="2800"/>
            </a:lvl1pPr>
            <a:lvl2pPr latinLnBrk="0">
              <a:defRPr lang="el-GR" sz="2400"/>
            </a:lvl2pPr>
            <a:lvl3pPr latinLnBrk="0">
              <a:defRPr lang="el-GR" sz="2000"/>
            </a:lvl3pPr>
            <a:lvl4pPr latinLnBrk="0">
              <a:defRPr lang="el-GR" sz="1800"/>
            </a:lvl4pPr>
            <a:lvl5pPr latinLnBrk="0">
              <a:defRPr lang="el-GR" sz="1800"/>
            </a:lvl5pPr>
            <a:lvl6pPr latinLnBrk="0">
              <a:defRPr lang="el-GR" sz="1800" baseline="0"/>
            </a:lvl6pPr>
            <a:lvl7pPr latinLnBrk="0">
              <a:defRPr lang="el-GR" sz="1800" baseline="0"/>
            </a:lvl7pPr>
            <a:lvl8pPr latinLnBrk="0">
              <a:defRPr lang="el-GR" sz="1800" baseline="0"/>
            </a:lvl8pPr>
            <a:lvl9pPr latinLnBrk="0">
              <a:defRPr lang="el-GR" sz="18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ημερομηνίας 4"/>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6" name="Σύμβολο κράτησης θέσης υποσέλιδου 5"/>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7" name="Σύμβολο κράτησης θέσης αριθμού διαφάνειας 6"/>
          <p:cNvSpPr>
            <a:spLocks noGrp="1"/>
          </p:cNvSpPr>
          <p:nvPr>
            <p:ph type="sldNum" sz="quarter" idx="12"/>
          </p:nvPr>
        </p:nvSpPr>
        <p:spPr>
          <a:xfrm>
            <a:off x="8077201" y="6356352"/>
            <a:ext cx="457200" cy="365125"/>
          </a:xfrm>
          <a:prstGeom prst="rect">
            <a:avLst/>
          </a:prstGeom>
        </p:spPr>
        <p:txBody>
          <a:bodyPr/>
          <a:lstStyle/>
          <a:p>
            <a:fld id="{7DC1BBB0-96F0-4077-A278-0F3FB5C104D3}" type="slidenum">
              <a:rPr/>
              <a:pPr/>
              <a:t>‹#›</a:t>
            </a:fld>
            <a:endParaRPr lang="el-GR" dirty="0"/>
          </a:p>
        </p:txBody>
      </p:sp>
    </p:spTree>
    <p:extLst>
      <p:ext uri="{BB962C8B-B14F-4D97-AF65-F5344CB8AC3E}">
        <p14:creationId xmlns:p14="http://schemas.microsoft.com/office/powerpoint/2010/main" xmlns="" val="1239113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195389" y="177801"/>
            <a:ext cx="7339012" cy="1239837"/>
          </a:xfrm>
          <a:prstGeom prst="rect">
            <a:avLst/>
          </a:prstGeom>
        </p:spPr>
        <p:txBody>
          <a:bodyPr/>
          <a:lstStyle>
            <a:lvl1pPr latinLnBrk="0">
              <a:defRPr lang="el-GR"/>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195389" y="1499616"/>
            <a:ext cx="3615107" cy="938784"/>
          </a:xfrm>
          <a:prstGeom prst="rect">
            <a:avLst/>
          </a:prstGeom>
        </p:spPr>
        <p:txBody>
          <a:bodyPr anchor="b">
            <a:noAutofit/>
          </a:bodyPr>
          <a:lstStyle>
            <a:lvl1pPr marL="0" indent="0" latinLnBrk="0">
              <a:spcBef>
                <a:spcPts val="0"/>
              </a:spcBef>
              <a:buNone/>
              <a:defRPr lang="el-GR" sz="2000" b="0" cap="all"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195388" y="2514707"/>
            <a:ext cx="3611880" cy="3657493"/>
          </a:xfrm>
          <a:prstGeom prst="rect">
            <a:avLst/>
          </a:prstGeo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baseline="0"/>
            </a:lvl8pPr>
            <a:lvl9pPr latinLnBrk="0">
              <a:defRPr lang="el-G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κειμένου 4"/>
          <p:cNvSpPr>
            <a:spLocks noGrp="1"/>
          </p:cNvSpPr>
          <p:nvPr>
            <p:ph type="body" sz="quarter" idx="3"/>
          </p:nvPr>
        </p:nvSpPr>
        <p:spPr>
          <a:xfrm>
            <a:off x="4919293" y="1499616"/>
            <a:ext cx="3615107" cy="938784"/>
          </a:xfrm>
          <a:prstGeom prst="rect">
            <a:avLst/>
          </a:prstGeom>
        </p:spPr>
        <p:txBody>
          <a:bodyPr anchor="b">
            <a:noAutofit/>
          </a:bodyPr>
          <a:lstStyle>
            <a:lvl1pPr marL="0" indent="0" latinLnBrk="0">
              <a:spcBef>
                <a:spcPts val="0"/>
              </a:spcBef>
              <a:buNone/>
              <a:defRPr lang="el-GR" sz="2000" b="0" cap="all"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Στυλ υποδείγματος κειμένου</a:t>
            </a:r>
          </a:p>
        </p:txBody>
      </p:sp>
      <p:sp>
        <p:nvSpPr>
          <p:cNvPr id="6" name="Σύμβολο κράτησης θέσης περιεχομένου 5"/>
          <p:cNvSpPr>
            <a:spLocks noGrp="1"/>
          </p:cNvSpPr>
          <p:nvPr>
            <p:ph sz="quarter" idx="4"/>
          </p:nvPr>
        </p:nvSpPr>
        <p:spPr>
          <a:xfrm>
            <a:off x="4919293" y="2514600"/>
            <a:ext cx="3615107" cy="3655568"/>
          </a:xfrm>
          <a:prstGeom prst="rect">
            <a:avLst/>
          </a:prstGeo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8" name="Σύμβολο κράτησης θέσης υποσέλιδου 7"/>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9" name="Σύμβολο κράτησης θέσης αριθμού διαφάνειας 8"/>
          <p:cNvSpPr>
            <a:spLocks noGrp="1"/>
          </p:cNvSpPr>
          <p:nvPr>
            <p:ph type="sldNum" sz="quarter" idx="12"/>
          </p:nvPr>
        </p:nvSpPr>
        <p:spPr>
          <a:xfrm>
            <a:off x="8077201" y="6356352"/>
            <a:ext cx="457200" cy="365125"/>
          </a:xfrm>
          <a:prstGeom prst="rect">
            <a:avLst/>
          </a:prstGeom>
        </p:spPr>
        <p:txBody>
          <a:bodyPr/>
          <a:lstStyle/>
          <a:p>
            <a:fld id="{7DC1BBB0-96F0-4077-A278-0F3FB5C104D3}" type="slidenum">
              <a:rPr/>
              <a:pPr/>
              <a:t>‹#›</a:t>
            </a:fld>
            <a:endParaRPr lang="el-GR" dirty="0"/>
          </a:p>
        </p:txBody>
      </p:sp>
    </p:spTree>
    <p:extLst>
      <p:ext uri="{BB962C8B-B14F-4D97-AF65-F5344CB8AC3E}">
        <p14:creationId xmlns:p14="http://schemas.microsoft.com/office/powerpoint/2010/main" xmlns="" val="2138358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1195389" y="177801"/>
            <a:ext cx="7339012" cy="1239837"/>
          </a:xfrm>
          <a:prstGeom prst="rect">
            <a:avLst/>
          </a:prstGeom>
        </p:spPr>
        <p:txBody>
          <a:bodyPr/>
          <a:lstStyle/>
          <a:p>
            <a:r>
              <a:rPr lang="el-GR" smtClean="0"/>
              <a:t>Στυλ κύριου τίτλου</a:t>
            </a:r>
            <a:endParaRPr lang="el-GR"/>
          </a:p>
        </p:txBody>
      </p:sp>
      <p:sp>
        <p:nvSpPr>
          <p:cNvPr id="3" name="Σύμβολο κράτησης θέσης ημερομηνίας 2"/>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4" name="Σύμβολο κράτησης θέσης υποσέλιδου 3"/>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5" name="Σύμβολο κράτησης θέσης αριθμού διαφάνειας 4"/>
          <p:cNvSpPr>
            <a:spLocks noGrp="1"/>
          </p:cNvSpPr>
          <p:nvPr>
            <p:ph type="sldNum" sz="quarter" idx="12"/>
          </p:nvPr>
        </p:nvSpPr>
        <p:spPr>
          <a:xfrm>
            <a:off x="8077201" y="6356352"/>
            <a:ext cx="457200" cy="365125"/>
          </a:xfrm>
          <a:prstGeom prst="rect">
            <a:avLst/>
          </a:prstGeom>
        </p:spPr>
        <p:txBody>
          <a:bodyPr/>
          <a:lstStyle/>
          <a:p>
            <a:fld id="{7DC1BBB0-96F0-4077-A278-0F3FB5C104D3}" type="slidenum">
              <a:rPr/>
              <a:pPr/>
              <a:t>‹#›</a:t>
            </a:fld>
            <a:endParaRPr lang="el-GR" dirty="0"/>
          </a:p>
        </p:txBody>
      </p:sp>
    </p:spTree>
    <p:extLst>
      <p:ext uri="{BB962C8B-B14F-4D97-AF65-F5344CB8AC3E}">
        <p14:creationId xmlns:p14="http://schemas.microsoft.com/office/powerpoint/2010/main" xmlns="" val="3163578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Ορθογώνιο 4"/>
          <p:cNvSpPr/>
          <p:nvPr/>
        </p:nvSpPr>
        <p:spPr>
          <a:xfrm>
            <a:off x="469802"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6" name="Ορθογώνιο 5"/>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cxnSp>
        <p:nvCxnSpPr>
          <p:cNvPr id="7" name="Ευθεία γραμμή σύνδεσης 6"/>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a:xfrm>
            <a:off x="8229600" y="0"/>
            <a:ext cx="692146"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9" name="Ορθογώνιο 8"/>
          <p:cNvSpPr/>
          <p:nvPr/>
        </p:nvSpPr>
        <p:spPr>
          <a:xfrm>
            <a:off x="8921746"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2" name="Σύμβολο κράτησης θέσης ημερομηνίας 1"/>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3" name="Σύμβολο κράτησης θέσης υποσέλιδου 2"/>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4" name="Σύμβολο κράτησης θέσης αριθμού διαφάνειας 3"/>
          <p:cNvSpPr>
            <a:spLocks noGrp="1"/>
          </p:cNvSpPr>
          <p:nvPr>
            <p:ph type="sldNum" sz="quarter" idx="12"/>
          </p:nvPr>
        </p:nvSpPr>
        <p:spPr>
          <a:xfrm>
            <a:off x="8077201" y="6356352"/>
            <a:ext cx="457200" cy="365125"/>
          </a:xfrm>
          <a:prstGeom prst="rect">
            <a:avLst/>
          </a:prstGeom>
        </p:spPr>
        <p:txBody>
          <a:bodyPr/>
          <a:lstStyle>
            <a:lvl1pPr latinLnBrk="0">
              <a:defRPr lang="el-GR">
                <a:solidFill>
                  <a:schemeClr val="bg1"/>
                </a:solidFill>
              </a:defRPr>
            </a:lvl1pPr>
          </a:lstStyle>
          <a:p>
            <a:fld id="{7DC1BBB0-96F0-4077-A278-0F3FB5C104D3}" type="slidenum">
              <a:rPr/>
              <a:pPr/>
              <a:t>‹#›</a:t>
            </a:fld>
            <a:endParaRPr lang="el-GR" dirty="0"/>
          </a:p>
        </p:txBody>
      </p:sp>
    </p:spTree>
    <p:extLst>
      <p:ext uri="{BB962C8B-B14F-4D97-AF65-F5344CB8AC3E}">
        <p14:creationId xmlns:p14="http://schemas.microsoft.com/office/powerpoint/2010/main" xmlns="" val="178381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466466" y="0"/>
            <a:ext cx="31115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9" name="Ορθογώνιο 8"/>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cxnSp>
        <p:nvCxnSpPr>
          <p:cNvPr id="10" name="Ευθεία γραμμή σύνδεσης 9"/>
          <p:cNvCxnSpPr/>
          <p:nvPr/>
        </p:nvCxnSpPr>
        <p:spPr bwMode="white">
          <a:xfrm>
            <a:off x="466465"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2" name="Τίτλος 1"/>
          <p:cNvSpPr>
            <a:spLocks noGrp="1"/>
          </p:cNvSpPr>
          <p:nvPr>
            <p:ph type="title"/>
          </p:nvPr>
        </p:nvSpPr>
        <p:spPr bwMode="white">
          <a:xfrm>
            <a:off x="805890" y="381000"/>
            <a:ext cx="2470710" cy="1371600"/>
          </a:xfrm>
          <a:prstGeom prst="rect">
            <a:avLst/>
          </a:prstGeom>
        </p:spPr>
        <p:txBody>
          <a:bodyPr anchor="b">
            <a:noAutofit/>
          </a:bodyPr>
          <a:lstStyle>
            <a:lvl1pPr algn="l" latinLnBrk="0">
              <a:defRPr lang="el-GR" sz="2400" b="0" cap="all" baseline="0">
                <a:solidFill>
                  <a:schemeClr val="bg1"/>
                </a:solidFill>
              </a:defRPr>
            </a:lvl1pPr>
          </a:lstStyle>
          <a:p>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3886200" y="482600"/>
            <a:ext cx="4648200" cy="5689600"/>
          </a:xfrm>
          <a:prstGeom prst="rect">
            <a:avLst/>
          </a:prstGeom>
        </p:spPr>
        <p:txBody>
          <a:bodyPr>
            <a:normAutofit/>
          </a:bodyPr>
          <a:lstStyle>
            <a:lvl1pPr latinLnBrk="0">
              <a:defRPr lang="el-GR" sz="2800"/>
            </a:lvl1pPr>
            <a:lvl2pPr latinLnBrk="0">
              <a:defRPr lang="el-GR" sz="2400"/>
            </a:lvl2pPr>
            <a:lvl3pPr latinLnBrk="0">
              <a:defRPr lang="el-GR" sz="2000"/>
            </a:lvl3pPr>
            <a:lvl4pPr latinLnBrk="0">
              <a:defRPr lang="el-GR" sz="1800"/>
            </a:lvl4pPr>
            <a:lvl5pPr latinLnBrk="0">
              <a:defRPr lang="el-GR" sz="1800"/>
            </a:lvl5pPr>
            <a:lvl6pPr latinLnBrk="0">
              <a:defRPr lang="el-GR" sz="1800"/>
            </a:lvl6pPr>
            <a:lvl7pPr latinLnBrk="0">
              <a:defRPr lang="el-GR" sz="1800"/>
            </a:lvl7pPr>
            <a:lvl8pPr latinLnBrk="0">
              <a:defRPr lang="el-GR" sz="1800" baseline="0"/>
            </a:lvl8pPr>
            <a:lvl9pPr latinLnBrk="0">
              <a:defRPr lang="el-GR" sz="18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κειμένου 3"/>
          <p:cNvSpPr>
            <a:spLocks noGrp="1"/>
          </p:cNvSpPr>
          <p:nvPr>
            <p:ph type="body" sz="half" idx="2"/>
          </p:nvPr>
        </p:nvSpPr>
        <p:spPr bwMode="white">
          <a:xfrm>
            <a:off x="805890" y="1828800"/>
            <a:ext cx="2470710" cy="4343400"/>
          </a:xfrm>
          <a:prstGeom prst="rect">
            <a:avLst/>
          </a:prstGeom>
        </p:spPr>
        <p:txBody>
          <a:bodyPr>
            <a:normAutofit/>
          </a:bodyPr>
          <a:lstStyle>
            <a:lvl1pPr marL="0" indent="0" latinLnBrk="0">
              <a:buNone/>
              <a:defRPr lang="el-GR" sz="2000">
                <a:solidFill>
                  <a:schemeClr val="bg1"/>
                </a:solidFill>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6" name="Σύμβολο κράτησης θέσης υποσέλιδου 5"/>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7" name="Σύμβολο κράτησης θέσης αριθμού διαφάνειας 6"/>
          <p:cNvSpPr>
            <a:spLocks noGrp="1"/>
          </p:cNvSpPr>
          <p:nvPr>
            <p:ph type="sldNum" sz="quarter" idx="12"/>
          </p:nvPr>
        </p:nvSpPr>
        <p:spPr>
          <a:xfrm>
            <a:off x="8077201" y="6356352"/>
            <a:ext cx="457200" cy="365125"/>
          </a:xfrm>
          <a:prstGeom prst="rect">
            <a:avLst/>
          </a:prstGeom>
        </p:spPr>
        <p:txBody>
          <a:bodyPr/>
          <a:lstStyle/>
          <a:p>
            <a:fld id="{7DC1BBB0-96F0-4077-A278-0F3FB5C104D3}" type="slidenum">
              <a:rPr/>
              <a:pPr/>
              <a:t>‹#›</a:t>
            </a:fld>
            <a:endParaRPr lang="el-GR" dirty="0"/>
          </a:p>
        </p:txBody>
      </p:sp>
    </p:spTree>
    <p:extLst>
      <p:ext uri="{BB962C8B-B14F-4D97-AF65-F5344CB8AC3E}">
        <p14:creationId xmlns:p14="http://schemas.microsoft.com/office/powerpoint/2010/main" xmlns="" val="3518043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8" name="Ορθογώνιο 7"/>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9" name="Ορθογώνιο 8"/>
          <p:cNvSpPr/>
          <p:nvPr/>
        </p:nvSpPr>
        <p:spPr>
          <a:xfrm>
            <a:off x="3657600" y="0"/>
            <a:ext cx="5264146"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el-GR" dirty="0"/>
          </a:p>
        </p:txBody>
      </p:sp>
      <p:sp>
        <p:nvSpPr>
          <p:cNvPr id="2" name="Τίτλος 1"/>
          <p:cNvSpPr>
            <a:spLocks noGrp="1"/>
          </p:cNvSpPr>
          <p:nvPr>
            <p:ph type="title"/>
          </p:nvPr>
        </p:nvSpPr>
        <p:spPr>
          <a:xfrm>
            <a:off x="805890" y="381000"/>
            <a:ext cx="2470710" cy="1371600"/>
          </a:xfrm>
          <a:prstGeom prst="rect">
            <a:avLst/>
          </a:prstGeom>
        </p:spPr>
        <p:txBody>
          <a:bodyPr anchor="b">
            <a:noAutofit/>
          </a:bodyPr>
          <a:lstStyle>
            <a:lvl1pPr algn="l" latinLnBrk="0">
              <a:defRPr lang="el-GR" sz="2400" b="0" cap="all" baseline="0">
                <a:solidFill>
                  <a:schemeClr val="tx1">
                    <a:lumMod val="75000"/>
                  </a:schemeClr>
                </a:solidFill>
              </a:defRPr>
            </a:lvl1pPr>
          </a:lstStyle>
          <a:p>
            <a:r>
              <a:rPr lang="el-GR" smtClean="0"/>
              <a:t>Στυλ κύριου τίτλου</a:t>
            </a:r>
            <a:endParaRPr lang="el-GR" dirty="0"/>
          </a:p>
        </p:txBody>
      </p:sp>
      <p:sp>
        <p:nvSpPr>
          <p:cNvPr id="3" name="Σύμβολο κράτησης θέσης εικόνας 2"/>
          <p:cNvSpPr>
            <a:spLocks noGrp="1"/>
          </p:cNvSpPr>
          <p:nvPr>
            <p:ph type="pic" idx="1"/>
          </p:nvPr>
        </p:nvSpPr>
        <p:spPr bwMode="auto">
          <a:xfrm>
            <a:off x="3886200" y="482600"/>
            <a:ext cx="4648200" cy="5689600"/>
          </a:xfrm>
          <a:prstGeom prst="rect">
            <a:avLst/>
          </a:prstGeom>
          <a:ln w="19050">
            <a:solidFill>
              <a:schemeClr val="bg1"/>
            </a:solidFill>
          </a:ln>
        </p:spPr>
        <p:txBody>
          <a:bodyPr>
            <a:normAutofit/>
          </a:bodyPr>
          <a:lstStyle>
            <a:lvl1pPr marL="0" indent="0" latinLnBrk="0">
              <a:buNone/>
              <a:defRPr lang="el-GR" sz="28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dirty="0"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p:nvPr>
        </p:nvSpPr>
        <p:spPr>
          <a:xfrm>
            <a:off x="805890" y="1828800"/>
            <a:ext cx="2470710" cy="4343400"/>
          </a:xfrm>
          <a:prstGeom prst="rect">
            <a:avLst/>
          </a:prstGeom>
        </p:spPr>
        <p:txBody>
          <a:bodyPr>
            <a:normAutofit/>
          </a:bodyPr>
          <a:lstStyle>
            <a:lvl1pPr marL="0" indent="0" latinLnBrk="0">
              <a:buNone/>
              <a:defRPr lang="el-GR" sz="2000">
                <a:solidFill>
                  <a:schemeClr val="tx1"/>
                </a:solidFill>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Στυλ υποδείγματος κειμένου</a:t>
            </a:r>
          </a:p>
        </p:txBody>
      </p:sp>
      <p:sp>
        <p:nvSpPr>
          <p:cNvPr id="5" name="Σύμβολο κράτησης θέσης ημερομηνίας 4"/>
          <p:cNvSpPr>
            <a:spLocks noGrp="1"/>
          </p:cNvSpPr>
          <p:nvPr>
            <p:ph type="dt" sz="half" idx="10"/>
          </p:nvPr>
        </p:nvSpPr>
        <p:spPr>
          <a:xfrm>
            <a:off x="3886200" y="6356352"/>
            <a:ext cx="914400" cy="365125"/>
          </a:xfrm>
          <a:prstGeom prst="rect">
            <a:avLst/>
          </a:prstGeom>
        </p:spPr>
        <p:txBody>
          <a:bodyPr/>
          <a:lstStyle/>
          <a:p>
            <a:fld id="{C2C6F8EA-316C-41DE-B9A4-EDCC3A85ED9A}" type="datetimeFigureOut">
              <a:rPr/>
              <a:pPr/>
              <a:t>3/10/2017</a:t>
            </a:fld>
            <a:endParaRPr lang="el-GR" dirty="0"/>
          </a:p>
        </p:txBody>
      </p:sp>
      <p:sp>
        <p:nvSpPr>
          <p:cNvPr id="6" name="Σύμβολο κράτησης θέσης υποσέλιδου 5"/>
          <p:cNvSpPr>
            <a:spLocks noGrp="1"/>
          </p:cNvSpPr>
          <p:nvPr>
            <p:ph type="ftr" sz="quarter" idx="11"/>
          </p:nvPr>
        </p:nvSpPr>
        <p:spPr>
          <a:xfrm>
            <a:off x="4948239" y="6356352"/>
            <a:ext cx="2981325" cy="365125"/>
          </a:xfrm>
          <a:prstGeom prst="rect">
            <a:avLst/>
          </a:prstGeom>
        </p:spPr>
        <p:txBody>
          <a:bodyPr/>
          <a:lstStyle/>
          <a:p>
            <a:endParaRPr lang="el-GR" dirty="0"/>
          </a:p>
        </p:txBody>
      </p:sp>
      <p:sp>
        <p:nvSpPr>
          <p:cNvPr id="7" name="Σύμβολο κράτησης θέσης αριθμού διαφάνειας 6"/>
          <p:cNvSpPr>
            <a:spLocks noGrp="1"/>
          </p:cNvSpPr>
          <p:nvPr>
            <p:ph type="sldNum" sz="quarter" idx="12"/>
          </p:nvPr>
        </p:nvSpPr>
        <p:spPr>
          <a:xfrm>
            <a:off x="8077201" y="6356352"/>
            <a:ext cx="457200" cy="365125"/>
          </a:xfrm>
          <a:prstGeom prst="rect">
            <a:avLst/>
          </a:prstGeom>
        </p:spPr>
        <p:txBody>
          <a:bodyPr/>
          <a:lstStyle/>
          <a:p>
            <a:fld id="{7DC1BBB0-96F0-4077-A278-0F3FB5C104D3}" type="slidenum">
              <a:rPr/>
              <a:pPr/>
              <a:t>‹#›</a:t>
            </a:fld>
            <a:endParaRPr lang="el-GR" dirty="0"/>
          </a:p>
        </p:txBody>
      </p:sp>
      <p:cxnSp>
        <p:nvCxnSpPr>
          <p:cNvPr id="10" name="Ευθεία γραμμή σύνδεσης 9"/>
          <p:cNvCxnSpPr/>
          <p:nvPr/>
        </p:nvCxnSpPr>
        <p:spPr bwMode="white">
          <a:xfrm>
            <a:off x="891222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39002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4" name="Ευθεία γραμμή σύνδεσης 13"/>
          <p:cNvCxnSpPr/>
          <p:nvPr/>
        </p:nvCxnSpPr>
        <p:spPr bwMode="white">
          <a:xfrm>
            <a:off x="462978"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bwMode="white">
          <a:xfrm>
            <a:off x="462978"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54322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l-GR" sz="3600" kern="1200">
          <a:solidFill>
            <a:schemeClr val="tx1">
              <a:lumMod val="7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46888" indent="-246888" algn="l" defTabSz="914400" rtl="0" eaLnBrk="1" latinLnBrk="0" hangingPunct="1">
        <a:lnSpc>
          <a:spcPct val="90000"/>
        </a:lnSpc>
        <a:spcBef>
          <a:spcPts val="1400"/>
        </a:spcBef>
        <a:buFont typeface="Euphemia" pitchFamily="34" charset="0"/>
        <a:buChar char="›"/>
        <a:defRPr lang="el-G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12648" indent="-246888" algn="l" defTabSz="914400" rtl="0" eaLnBrk="1" latinLnBrk="0" hangingPunct="1">
        <a:lnSpc>
          <a:spcPct val="90000"/>
        </a:lnSpc>
        <a:spcBef>
          <a:spcPts val="600"/>
        </a:spcBef>
        <a:buFont typeface="Euphemia" pitchFamily="34" charset="0"/>
        <a:buChar char="–"/>
        <a:defRPr lang="el-G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78408" indent="-246888" algn="l" defTabSz="914400" rtl="0" eaLnBrk="1" latinLnBrk="0" hangingPunct="1">
        <a:lnSpc>
          <a:spcPct val="90000"/>
        </a:lnSpc>
        <a:spcBef>
          <a:spcPts val="600"/>
        </a:spcBef>
        <a:buFont typeface="Euphemia" pitchFamily="34" charset="0"/>
        <a:buChar char="›"/>
        <a:defRPr lang="el-G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44168" indent="-246888" algn="l" defTabSz="914400" rtl="0" eaLnBrk="1" latinLnBrk="0" hangingPunct="1">
        <a:lnSpc>
          <a:spcPct val="90000"/>
        </a:lnSpc>
        <a:spcBef>
          <a:spcPts val="600"/>
        </a:spcBef>
        <a:buFont typeface="Arial" pitchFamily="34" charset="0"/>
        <a:buChar char="–"/>
        <a:defRPr lang="el-G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709928" indent="-246888" algn="l" defTabSz="914400" rtl="0" eaLnBrk="1" latinLnBrk="0" hangingPunct="1">
        <a:lnSpc>
          <a:spcPct val="90000"/>
        </a:lnSpc>
        <a:spcBef>
          <a:spcPts val="600"/>
        </a:spcBef>
        <a:buFont typeface="Euphemia" pitchFamily="34" charset="0"/>
        <a:buChar char="›"/>
        <a:defRPr lang="el-G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75688" indent="-246888" algn="l" defTabSz="914400" rtl="0" eaLnBrk="1" latinLnBrk="0" hangingPunct="1">
        <a:lnSpc>
          <a:spcPct val="90000"/>
        </a:lnSpc>
        <a:spcBef>
          <a:spcPts val="600"/>
        </a:spcBef>
        <a:buFont typeface="Euphemia" pitchFamily="34" charset="0"/>
        <a:buChar char="–"/>
        <a:defRPr lang="el-G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lang="el-G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lang="el-G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lang="el-GR" sz="1800" kern="1200" baseline="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633929" y="929389"/>
            <a:ext cx="6241576" cy="1865572"/>
          </a:xfrm>
        </p:spPr>
        <p:txBody>
          <a:bodyPr/>
          <a:lstStyle/>
          <a:p>
            <a:pPr algn="ctr">
              <a:lnSpc>
                <a:spcPct val="100000"/>
              </a:lnSpc>
            </a:pPr>
            <a:r>
              <a:rPr sz="4800" b="1" smtClean="0">
                <a:solidFill>
                  <a:srgbClr val="3D6B95"/>
                </a:solidFill>
                <a:latin typeface="Cambria" pitchFamily="18" charset="0"/>
              </a:rPr>
              <a:t>Περιγραφική αξιολόγηση</a:t>
            </a:r>
            <a:br>
              <a:rPr sz="4800" b="1" smtClean="0">
                <a:solidFill>
                  <a:srgbClr val="3D6B95"/>
                </a:solidFill>
                <a:latin typeface="Cambria" pitchFamily="18" charset="0"/>
              </a:rPr>
            </a:br>
            <a:r>
              <a:rPr sz="4400" b="1" smtClean="0">
                <a:solidFill>
                  <a:srgbClr val="3D6B95"/>
                </a:solidFill>
                <a:latin typeface="Cambria" pitchFamily="18" charset="0"/>
              </a:rPr>
              <a:t>Φιλοσοφία – αρχές - μέθοδοι</a:t>
            </a:r>
            <a:endParaRPr lang="el-GR" sz="4800" b="1" dirty="0">
              <a:solidFill>
                <a:srgbClr val="3D6B95"/>
              </a:solidFill>
              <a:latin typeface="Cambria" pitchFamily="18" charset="0"/>
              <a:cs typeface="Tahoma" panose="020B0604030504040204" pitchFamily="34" charset="0"/>
            </a:endParaRPr>
          </a:p>
        </p:txBody>
      </p:sp>
      <p:sp>
        <p:nvSpPr>
          <p:cNvPr id="3" name="Υπότιτλος 2"/>
          <p:cNvSpPr>
            <a:spLocks noGrp="1"/>
          </p:cNvSpPr>
          <p:nvPr>
            <p:ph type="subTitle" idx="1"/>
          </p:nvPr>
        </p:nvSpPr>
        <p:spPr>
          <a:xfrm>
            <a:off x="270730" y="4616970"/>
            <a:ext cx="5770306" cy="1109764"/>
          </a:xfrm>
        </p:spPr>
        <p:txBody>
          <a:bodyPr>
            <a:normAutofit fontScale="70000" lnSpcReduction="20000"/>
          </a:bodyPr>
          <a:lstStyle/>
          <a:p>
            <a:pPr>
              <a:lnSpc>
                <a:spcPct val="120000"/>
              </a:lnSpc>
            </a:pPr>
            <a:r>
              <a:rPr b="1" smtClean="0">
                <a:solidFill>
                  <a:srgbClr val="C00000"/>
                </a:solidFill>
                <a:latin typeface="Cambria" pitchFamily="18" charset="0"/>
              </a:rPr>
              <a:t>Ενημερωτική Ημερίδα για την πιλοτική εφαρμογή της περιγραφικής αξιολόγησης </a:t>
            </a:r>
            <a:endParaRPr lang="el-GR" b="1" dirty="0" smtClean="0">
              <a:solidFill>
                <a:srgbClr val="C00000"/>
              </a:solidFill>
              <a:latin typeface="Cambria" pitchFamily="18" charset="0"/>
            </a:endParaRPr>
          </a:p>
          <a:p>
            <a:pPr>
              <a:lnSpc>
                <a:spcPct val="120000"/>
              </a:lnSpc>
            </a:pPr>
            <a:r>
              <a:rPr b="1" smtClean="0">
                <a:solidFill>
                  <a:srgbClr val="C00000"/>
                </a:solidFill>
                <a:latin typeface="Cambria" pitchFamily="18" charset="0"/>
              </a:rPr>
              <a:t>Π</a:t>
            </a:r>
            <a:r>
              <a:rPr lang="el-GR" b="1" dirty="0" smtClean="0">
                <a:solidFill>
                  <a:srgbClr val="C00000"/>
                </a:solidFill>
                <a:latin typeface="Cambria" pitchFamily="18" charset="0"/>
              </a:rPr>
              <a:t>αρασκευή 13 Οκτωβρίου2017</a:t>
            </a:r>
            <a:endParaRPr lang="el-GR" b="1" dirty="0">
              <a:solidFill>
                <a:srgbClr val="C00000"/>
              </a:solidFill>
              <a:latin typeface="Cambria" pitchFamily="18" charset="0"/>
            </a:endParaRPr>
          </a:p>
        </p:txBody>
      </p:sp>
      <p:sp>
        <p:nvSpPr>
          <p:cNvPr id="4" name="2 - Υπότιτλος"/>
          <p:cNvSpPr txBox="1">
            <a:spLocks/>
          </p:cNvSpPr>
          <p:nvPr/>
        </p:nvSpPr>
        <p:spPr>
          <a:xfrm>
            <a:off x="5857884" y="4661941"/>
            <a:ext cx="3286116" cy="1053074"/>
          </a:xfrm>
          <a:prstGeom prst="rect">
            <a:avLst/>
          </a:prstGeom>
        </p:spPr>
        <p:txBody>
          <a:bodyPr vert="horz" lIns="91440" tIns="45720" rIns="91440" bIns="45720" rtlCol="0">
            <a:normAutofit fontScale="55000" lnSpcReduction="20000"/>
          </a:bodyPr>
          <a:lstStyle/>
          <a:p>
            <a:pPr marL="0" marR="0" lvl="0" indent="0" algn="r" defTabSz="914400" rtl="0" eaLnBrk="1" fontAlgn="auto" latinLnBrk="0" hangingPunct="1">
              <a:lnSpc>
                <a:spcPct val="90000"/>
              </a:lnSpc>
              <a:spcBef>
                <a:spcPts val="0"/>
              </a:spcBef>
              <a:spcAft>
                <a:spcPts val="0"/>
              </a:spcAft>
              <a:buClrTx/>
              <a:buSzTx/>
              <a:buFont typeface="Euphemia" pitchFamily="34" charset="0"/>
              <a:buNone/>
              <a:tabLst/>
              <a:defRPr/>
            </a:pPr>
            <a:r>
              <a:rPr kumimoji="0" lang="el-GR" sz="3800" b="1" i="1" u="none" strike="noStrike" kern="1200" cap="none" spc="0" normalizeH="0" baseline="0" noProof="0" dirty="0" smtClean="0">
                <a:ln>
                  <a:noFill/>
                </a:ln>
                <a:solidFill>
                  <a:srgbClr val="3D6B95"/>
                </a:solidFill>
                <a:effectLst/>
                <a:uLnTx/>
                <a:uFillTx/>
                <a:latin typeface="Calibri" panose="020F0502020204030204" pitchFamily="34" charset="0"/>
                <a:ea typeface="Tahoma" panose="020B0604030504040204" pitchFamily="34" charset="0"/>
                <a:cs typeface="Calibri" panose="020F0502020204030204" pitchFamily="34" charset="0"/>
              </a:rPr>
              <a:t>Βασίλης Τσάφος</a:t>
            </a:r>
          </a:p>
          <a:p>
            <a:pPr marL="0" marR="0" lvl="0" indent="0" algn="r" defTabSz="914400" rtl="0" eaLnBrk="1" fontAlgn="auto" latinLnBrk="0" hangingPunct="1">
              <a:lnSpc>
                <a:spcPct val="90000"/>
              </a:lnSpc>
              <a:spcBef>
                <a:spcPts val="0"/>
              </a:spcBef>
              <a:spcAft>
                <a:spcPts val="0"/>
              </a:spcAft>
              <a:buClrTx/>
              <a:buSzTx/>
              <a:buFont typeface="Euphemia" pitchFamily="34" charset="0"/>
              <a:buNone/>
              <a:tabLst/>
              <a:defRPr/>
            </a:pPr>
            <a:r>
              <a:rPr kumimoji="0" lang="el-GR" sz="3800" b="1" i="1" u="none" strike="noStrike" kern="1200" cap="none" spc="0" normalizeH="0" baseline="0" noProof="0" dirty="0" smtClean="0">
                <a:ln>
                  <a:noFill/>
                </a:ln>
                <a:solidFill>
                  <a:srgbClr val="3D6B95"/>
                </a:solidFill>
                <a:effectLst/>
                <a:uLnTx/>
                <a:uFillTx/>
                <a:latin typeface="Calibri" panose="020F0502020204030204" pitchFamily="34" charset="0"/>
                <a:ea typeface="Tahoma" panose="020B0604030504040204" pitchFamily="34" charset="0"/>
                <a:cs typeface="Calibri" panose="020F0502020204030204" pitchFamily="34" charset="0"/>
              </a:rPr>
              <a:t>ΕΚΠΑ</a:t>
            </a:r>
          </a:p>
          <a:p>
            <a:pPr marL="0" marR="0" lvl="0" indent="0" algn="r" defTabSz="914400" rtl="0" eaLnBrk="1" fontAlgn="auto" latinLnBrk="0" hangingPunct="1">
              <a:lnSpc>
                <a:spcPct val="90000"/>
              </a:lnSpc>
              <a:spcBef>
                <a:spcPts val="0"/>
              </a:spcBef>
              <a:spcAft>
                <a:spcPts val="0"/>
              </a:spcAft>
              <a:buClrTx/>
              <a:buSzTx/>
              <a:buFont typeface="Euphemia" pitchFamily="34" charset="0"/>
              <a:buNone/>
              <a:tabLst/>
              <a:defRPr/>
            </a:pPr>
            <a:r>
              <a:rPr lang="el-GR" sz="3800" b="1" i="1" dirty="0" smtClean="0">
                <a:solidFill>
                  <a:srgbClr val="3D6B95"/>
                </a:solidFill>
                <a:latin typeface="Calibri" panose="020F0502020204030204" pitchFamily="34" charset="0"/>
                <a:ea typeface="Tahoma" panose="020B0604030504040204" pitchFamily="34" charset="0"/>
                <a:cs typeface="Calibri" panose="020F0502020204030204" pitchFamily="34" charset="0"/>
              </a:rPr>
              <a:t>Ευστρατία Σοφού</a:t>
            </a:r>
          </a:p>
          <a:p>
            <a:pPr marL="0" marR="0" lvl="0" indent="0" algn="r" defTabSz="914400" rtl="0" eaLnBrk="1" fontAlgn="auto" latinLnBrk="0" hangingPunct="1">
              <a:lnSpc>
                <a:spcPct val="90000"/>
              </a:lnSpc>
              <a:spcBef>
                <a:spcPts val="0"/>
              </a:spcBef>
              <a:spcAft>
                <a:spcPts val="0"/>
              </a:spcAft>
              <a:buClrTx/>
              <a:buSzTx/>
              <a:buFont typeface="Euphemia" pitchFamily="34" charset="0"/>
              <a:buNone/>
              <a:tabLst/>
              <a:defRPr/>
            </a:pPr>
            <a:r>
              <a:rPr kumimoji="0" lang="el-GR" sz="3800" b="1" i="1" u="none" strike="noStrike" kern="1200" cap="none" spc="0" normalizeH="0" baseline="0" noProof="0" dirty="0" smtClean="0">
                <a:ln>
                  <a:noFill/>
                </a:ln>
                <a:solidFill>
                  <a:srgbClr val="3D6B95"/>
                </a:solidFill>
                <a:effectLst/>
                <a:uLnTx/>
                <a:uFillTx/>
                <a:latin typeface="Calibri" panose="020F0502020204030204" pitchFamily="34" charset="0"/>
                <a:ea typeface="Tahoma" panose="020B0604030504040204" pitchFamily="34" charset="0"/>
                <a:cs typeface="Calibri" panose="020F0502020204030204" pitchFamily="34" charset="0"/>
              </a:rPr>
              <a:t>Πανεπιστήμιο Ιωαννίνων</a:t>
            </a:r>
            <a:r>
              <a:rPr kumimoji="0" lang="el-GR" sz="3200" b="1" i="1" u="none" strike="noStrike" kern="1200" cap="none" spc="0" normalizeH="0" baseline="0" noProof="0" dirty="0" smtClean="0">
                <a:ln>
                  <a:noFill/>
                </a:ln>
                <a:solidFill>
                  <a:srgbClr val="3D6B95"/>
                </a:solidFill>
                <a:effectLst/>
                <a:uLnTx/>
                <a:uFillTx/>
                <a:latin typeface="Calibri" panose="020F0502020204030204" pitchFamily="34" charset="0"/>
                <a:ea typeface="Tahoma" panose="020B0604030504040204" pitchFamily="34" charset="0"/>
                <a:cs typeface="Calibri" panose="020F0502020204030204" pitchFamily="34" charset="0"/>
              </a:rPr>
              <a:t> </a:t>
            </a:r>
            <a:endParaRPr kumimoji="0" lang="el-GR" sz="3200" b="1" i="1" u="none" strike="noStrike" kern="1200" cap="none" spc="0" normalizeH="0" baseline="0" noProof="0" dirty="0">
              <a:ln>
                <a:noFill/>
              </a:ln>
              <a:solidFill>
                <a:srgbClr val="3D6B95"/>
              </a:solidFill>
              <a:effectLst/>
              <a:uLnTx/>
              <a:uFillTx/>
              <a:latin typeface="Calibri" panose="020F0502020204030204" pitchFamily="34" charset="0"/>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xmlns="" val="506761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13906"/>
            <a:ext cx="8678316" cy="1486268"/>
          </a:xfrm>
        </p:spPr>
        <p:txBody>
          <a:bodyPr>
            <a:normAutofit/>
          </a:bodyPr>
          <a:lstStyle/>
          <a:p>
            <a:pPr algn="ctr"/>
            <a:r>
              <a:rPr b="1" smtClean="0">
                <a:solidFill>
                  <a:srgbClr val="3D6B95"/>
                </a:solidFill>
                <a:latin typeface="Cambria" pitchFamily="18" charset="0"/>
              </a:rPr>
              <a:t>Γιατί κρίνεται απαραίτητη η περιγραφική αξιολόγηση</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643050"/>
            <a:ext cx="8655290" cy="4992169"/>
          </a:xfrm>
        </p:spPr>
        <p:txBody>
          <a:bodyPr>
            <a:normAutofit fontScale="55000" lnSpcReduction="20000"/>
          </a:bodyPr>
          <a:lstStyle/>
          <a:p>
            <a:pPr lvl="0">
              <a:lnSpc>
                <a:spcPct val="120000"/>
              </a:lnSpc>
              <a:buFont typeface="Wingdings" pitchFamily="2" charset="2"/>
              <a:buChar char="§"/>
            </a:pPr>
            <a:r>
              <a:rPr sz="3800" smtClean="0">
                <a:solidFill>
                  <a:schemeClr val="tx2"/>
                </a:solidFill>
                <a:latin typeface="Cambria" pitchFamily="18" charset="0"/>
              </a:rPr>
              <a:t>Εξυπηρετεί την </a:t>
            </a:r>
            <a:r>
              <a:rPr sz="3800" b="1" smtClean="0">
                <a:solidFill>
                  <a:schemeClr val="tx2"/>
                </a:solidFill>
                <a:latin typeface="Cambria" pitchFamily="18" charset="0"/>
              </a:rPr>
              <a:t>ανατροφοδοτική λειτουργία</a:t>
            </a:r>
            <a:r>
              <a:rPr sz="3800" smtClean="0">
                <a:solidFill>
                  <a:schemeClr val="tx2"/>
                </a:solidFill>
                <a:latin typeface="Cambria" pitchFamily="18" charset="0"/>
              </a:rPr>
              <a:t> της αξιολογικής διαδικασίας. </a:t>
            </a:r>
          </a:p>
          <a:p>
            <a:pPr lvl="0">
              <a:lnSpc>
                <a:spcPct val="120000"/>
              </a:lnSpc>
              <a:buFont typeface="Wingdings" pitchFamily="2" charset="2"/>
              <a:buChar char="§"/>
            </a:pPr>
            <a:r>
              <a:rPr sz="3800" smtClean="0">
                <a:solidFill>
                  <a:schemeClr val="tx2"/>
                </a:solidFill>
                <a:latin typeface="Cambria" pitchFamily="18" charset="0"/>
              </a:rPr>
              <a:t>Μπορεί να υπηρετήσει τους </a:t>
            </a:r>
            <a:r>
              <a:rPr sz="3800" b="1" smtClean="0">
                <a:solidFill>
                  <a:schemeClr val="tx2"/>
                </a:solidFill>
                <a:latin typeface="Cambria" pitchFamily="18" charset="0"/>
              </a:rPr>
              <a:t>σκοπούς και τους στόχους των Προγραμμάτων Σπουδών</a:t>
            </a:r>
            <a:r>
              <a:rPr sz="3800" smtClean="0">
                <a:solidFill>
                  <a:schemeClr val="tx2"/>
                </a:solidFill>
                <a:latin typeface="Cambria" pitchFamily="18" charset="0"/>
              </a:rPr>
              <a:t>, </a:t>
            </a:r>
          </a:p>
          <a:p>
            <a:pPr lvl="0">
              <a:lnSpc>
                <a:spcPct val="120000"/>
              </a:lnSpc>
              <a:buFont typeface="Wingdings" pitchFamily="2" charset="2"/>
              <a:buChar char="§"/>
            </a:pPr>
            <a:r>
              <a:rPr sz="3800" smtClean="0">
                <a:solidFill>
                  <a:schemeClr val="tx2"/>
                </a:solidFill>
                <a:latin typeface="Cambria" pitchFamily="18" charset="0"/>
              </a:rPr>
              <a:t>Μπορεί να </a:t>
            </a:r>
            <a:r>
              <a:rPr sz="3800" b="1" smtClean="0">
                <a:solidFill>
                  <a:schemeClr val="tx2"/>
                </a:solidFill>
                <a:latin typeface="Cambria" pitchFamily="18" charset="0"/>
              </a:rPr>
              <a:t>αμβλύνει την πίεση για βαθμοθηρία</a:t>
            </a:r>
            <a:r>
              <a:rPr sz="3800" smtClean="0">
                <a:solidFill>
                  <a:schemeClr val="tx2"/>
                </a:solidFill>
                <a:latin typeface="Cambria" pitchFamily="18" charset="0"/>
              </a:rPr>
              <a:t> και τον υπέρμετρο ανταγωνισμό </a:t>
            </a:r>
          </a:p>
          <a:p>
            <a:pPr lvl="0">
              <a:lnSpc>
                <a:spcPct val="120000"/>
              </a:lnSpc>
              <a:buFont typeface="Wingdings" pitchFamily="2" charset="2"/>
              <a:buChar char="§"/>
            </a:pPr>
            <a:r>
              <a:rPr sz="3800" smtClean="0">
                <a:solidFill>
                  <a:schemeClr val="tx2"/>
                </a:solidFill>
                <a:latin typeface="Cambria" pitchFamily="18" charset="0"/>
              </a:rPr>
              <a:t>Παρέχει τη δυνατότητα </a:t>
            </a:r>
            <a:r>
              <a:rPr sz="3800" b="1" smtClean="0">
                <a:solidFill>
                  <a:schemeClr val="tx2"/>
                </a:solidFill>
                <a:latin typeface="Cambria" pitchFamily="18" charset="0"/>
              </a:rPr>
              <a:t>αναλυτικής, διαφοροποιημένης και συνολικής περιγραφής</a:t>
            </a:r>
            <a:r>
              <a:rPr sz="3800" smtClean="0">
                <a:solidFill>
                  <a:schemeClr val="tx2"/>
                </a:solidFill>
                <a:latin typeface="Cambria" pitchFamily="18" charset="0"/>
              </a:rPr>
              <a:t> των επιδόσεων του μαθητή και της μαθήτριας</a:t>
            </a:r>
          </a:p>
          <a:p>
            <a:pPr lvl="0">
              <a:lnSpc>
                <a:spcPct val="120000"/>
              </a:lnSpc>
              <a:buFont typeface="Wingdings" pitchFamily="2" charset="2"/>
              <a:buChar char="§"/>
            </a:pPr>
            <a:r>
              <a:rPr sz="3800" smtClean="0">
                <a:solidFill>
                  <a:schemeClr val="tx2"/>
                </a:solidFill>
                <a:latin typeface="Cambria" pitchFamily="18" charset="0"/>
              </a:rPr>
              <a:t>Μπορεί να λειτουργήσει</a:t>
            </a:r>
            <a:r>
              <a:rPr lang="x-none" sz="3800" smtClean="0">
                <a:solidFill>
                  <a:schemeClr val="tx2"/>
                </a:solidFill>
                <a:latin typeface="Cambria" pitchFamily="18" charset="0"/>
              </a:rPr>
              <a:t> ως </a:t>
            </a:r>
            <a:r>
              <a:rPr lang="x-none" sz="3800" b="1" smtClean="0">
                <a:solidFill>
                  <a:schemeClr val="tx2"/>
                </a:solidFill>
                <a:latin typeface="Cambria" pitchFamily="18" charset="0"/>
              </a:rPr>
              <a:t>παρωθητικός παράγοντας</a:t>
            </a:r>
            <a:r>
              <a:rPr sz="3800" smtClean="0">
                <a:solidFill>
                  <a:schemeClr val="tx2"/>
                </a:solidFill>
                <a:latin typeface="Cambria" pitchFamily="18" charset="0"/>
              </a:rPr>
              <a:t>, ώστε οι μαθητές και οι μαθήτριες να κινητοποιηθούν περαιτέρω με απώτερο στόχο</a:t>
            </a:r>
            <a:r>
              <a:rPr lang="x-none" sz="3800" smtClean="0">
                <a:solidFill>
                  <a:schemeClr val="tx2"/>
                </a:solidFill>
                <a:latin typeface="Cambria" pitchFamily="18" charset="0"/>
              </a:rPr>
              <a:t> να βελτιωθούν</a:t>
            </a:r>
            <a:r>
              <a:rPr sz="3800" smtClean="0">
                <a:solidFill>
                  <a:schemeClr val="tx2"/>
                </a:solidFill>
                <a:latin typeface="Cambria" pitchFamily="18" charset="0"/>
              </a:rPr>
              <a:t>, να ενισχύσουν</a:t>
            </a:r>
            <a:r>
              <a:rPr lang="x-none" sz="3800" smtClean="0">
                <a:solidFill>
                  <a:schemeClr val="tx2"/>
                </a:solidFill>
                <a:latin typeface="Cambria" pitchFamily="18" charset="0"/>
              </a:rPr>
              <a:t> την αυτογνωσία και την αυτοαντίληψή του</a:t>
            </a:r>
            <a:r>
              <a:rPr sz="3800" smtClean="0">
                <a:solidFill>
                  <a:schemeClr val="tx2"/>
                </a:solidFill>
                <a:latin typeface="Cambria" pitchFamily="18" charset="0"/>
              </a:rPr>
              <a:t>ς</a:t>
            </a:r>
            <a:r>
              <a:rPr lang="x-none" sz="3800" smtClean="0">
                <a:solidFill>
                  <a:schemeClr val="tx2"/>
                </a:solidFill>
                <a:latin typeface="Cambria" pitchFamily="18" charset="0"/>
              </a:rPr>
              <a:t>.</a:t>
            </a:r>
            <a:endParaRPr sz="3200" smtClean="0">
              <a:solidFill>
                <a:schemeClr val="tx2"/>
              </a:solidFill>
              <a:latin typeface="Cambria" pitchFamily="18" charset="0"/>
            </a:endParaRPr>
          </a:p>
          <a:p>
            <a:pPr>
              <a:lnSpc>
                <a:spcPct val="120000"/>
              </a:lnSpc>
            </a:pPr>
            <a:endParaRPr lang="el-GR"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b="1" smtClean="0">
                <a:solidFill>
                  <a:srgbClr val="3D6B95"/>
                </a:solidFill>
                <a:latin typeface="Cambria" pitchFamily="18" charset="0"/>
              </a:rPr>
              <a:t>Η πορεία προς την περιγραφική αξιολόγηση</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813810"/>
            <a:ext cx="8655290" cy="5035723"/>
          </a:xfrm>
        </p:spPr>
        <p:txBody>
          <a:bodyPr/>
          <a:lstStyle/>
          <a:p>
            <a:pPr>
              <a:lnSpc>
                <a:spcPct val="100000"/>
              </a:lnSpc>
              <a:buFont typeface="Wingdings" pitchFamily="2" charset="2"/>
              <a:buChar char="§"/>
            </a:pPr>
            <a:r>
              <a:rPr b="1" smtClean="0">
                <a:solidFill>
                  <a:schemeClr val="tx2"/>
                </a:solidFill>
                <a:latin typeface="Cambria" pitchFamily="18" charset="0"/>
              </a:rPr>
              <a:t>Δεν περιορίζεται στη σύνθεση του μαθησιακού προφίλ</a:t>
            </a:r>
            <a:r>
              <a:rPr smtClean="0">
                <a:solidFill>
                  <a:schemeClr val="tx2"/>
                </a:solidFill>
                <a:latin typeface="Cambria" pitchFamily="18" charset="0"/>
              </a:rPr>
              <a:t> του μαθητή και της μαθήτριας. </a:t>
            </a:r>
          </a:p>
          <a:p>
            <a:pPr>
              <a:lnSpc>
                <a:spcPct val="100000"/>
              </a:lnSpc>
              <a:buFont typeface="Wingdings" pitchFamily="2" charset="2"/>
              <a:buChar char="§"/>
            </a:pPr>
            <a:r>
              <a:rPr smtClean="0">
                <a:solidFill>
                  <a:schemeClr val="tx2"/>
                </a:solidFill>
                <a:latin typeface="Cambria" pitchFamily="18" charset="0"/>
              </a:rPr>
              <a:t>Προϋποθέτει </a:t>
            </a:r>
            <a:r>
              <a:rPr b="1" smtClean="0">
                <a:solidFill>
                  <a:schemeClr val="tx2"/>
                </a:solidFill>
                <a:latin typeface="Cambria" pitchFamily="18" charset="0"/>
              </a:rPr>
              <a:t>συλλογή πληροφοριών</a:t>
            </a:r>
            <a:r>
              <a:rPr smtClean="0">
                <a:solidFill>
                  <a:schemeClr val="tx2"/>
                </a:solidFill>
                <a:latin typeface="Cambria" pitchFamily="18" charset="0"/>
              </a:rPr>
              <a:t> με ποικίλους τρόπους και μέσα. </a:t>
            </a:r>
          </a:p>
          <a:p>
            <a:pPr>
              <a:lnSpc>
                <a:spcPct val="100000"/>
              </a:lnSpc>
              <a:buFont typeface="Wingdings" pitchFamily="2" charset="2"/>
              <a:buChar char="§"/>
            </a:pPr>
            <a:r>
              <a:rPr smtClean="0">
                <a:solidFill>
                  <a:schemeClr val="tx2"/>
                </a:solidFill>
                <a:latin typeface="Cambria" pitchFamily="18" charset="0"/>
              </a:rPr>
              <a:t> </a:t>
            </a:r>
            <a:r>
              <a:rPr b="1" smtClean="0">
                <a:solidFill>
                  <a:schemeClr val="tx2"/>
                </a:solidFill>
                <a:latin typeface="Cambria" pitchFamily="18" charset="0"/>
              </a:rPr>
              <a:t>Σκοπός:  </a:t>
            </a:r>
            <a:r>
              <a:rPr smtClean="0">
                <a:solidFill>
                  <a:schemeClr val="tx2"/>
                </a:solidFill>
                <a:latin typeface="Cambria" pitchFamily="18" charset="0"/>
              </a:rPr>
              <a:t>ο/η εκπαιδευτικός όχι μόνο να κατανοήσει και να συνθέσει  το μαθησιακό προφίλ του μαθητή και της μαθήτριας, αλλά και </a:t>
            </a:r>
            <a:r>
              <a:rPr b="1" smtClean="0">
                <a:solidFill>
                  <a:schemeClr val="tx2"/>
                </a:solidFill>
                <a:latin typeface="Cambria" pitchFamily="18" charset="0"/>
              </a:rPr>
              <a:t>να διερευνήσει τους λόγους και να αναζητήσει τους τρόπους με τους οποίους κάθε μαθητής και μαθήτρια εξελίσσεται και προοδεύει στο σχολείο</a:t>
            </a:r>
            <a:r>
              <a:rPr smtClean="0">
                <a:solidFill>
                  <a:schemeClr val="tx2"/>
                </a:solidFill>
                <a:latin typeface="Cambria" pitchFamily="18" charset="0"/>
              </a:rPr>
              <a:t>.</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Μέθοδοι αξιολόγησης</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285860"/>
            <a:ext cx="8655290" cy="5563673"/>
          </a:xfrm>
        </p:spPr>
        <p:txBody>
          <a:bodyPr>
            <a:normAutofit/>
          </a:bodyPr>
          <a:lstStyle/>
          <a:p>
            <a:pPr>
              <a:buFont typeface="Wingdings" pitchFamily="2" charset="2"/>
              <a:buChar char="§"/>
            </a:pPr>
            <a:r>
              <a:rPr smtClean="0">
                <a:solidFill>
                  <a:schemeClr val="tx2"/>
                </a:solidFill>
                <a:latin typeface="Cambria" pitchFamily="18" charset="0"/>
              </a:rPr>
              <a:t>Ο/Η εκπαιδευτικός  </a:t>
            </a:r>
            <a:r>
              <a:rPr lang="el-GR" dirty="0" smtClean="0">
                <a:solidFill>
                  <a:schemeClr val="tx2"/>
                </a:solidFill>
                <a:latin typeface="Cambria" pitchFamily="18" charset="0"/>
              </a:rPr>
              <a:t>….</a:t>
            </a:r>
          </a:p>
          <a:p>
            <a:pPr lvl="1">
              <a:buFont typeface="Wingdings" pitchFamily="2" charset="2"/>
              <a:buChar char="§"/>
            </a:pPr>
            <a:r>
              <a:rPr dirty="0" smtClean="0">
                <a:solidFill>
                  <a:schemeClr val="tx2"/>
                </a:solidFill>
                <a:latin typeface="Cambria" pitchFamily="18" charset="0"/>
              </a:rPr>
              <a:t>μ</a:t>
            </a:r>
            <a:r>
              <a:rPr smtClean="0">
                <a:solidFill>
                  <a:schemeClr val="tx2"/>
                </a:solidFill>
                <a:latin typeface="Cambria" pitchFamily="18" charset="0"/>
              </a:rPr>
              <a:t>πορεί να συνδυάζει διαφορετικές μεθόδους προκειμένου να συλλέξει </a:t>
            </a:r>
            <a:r>
              <a:rPr b="1" smtClean="0">
                <a:solidFill>
                  <a:schemeClr val="tx2"/>
                </a:solidFill>
                <a:latin typeface="Cambria" pitchFamily="18" charset="0"/>
              </a:rPr>
              <a:t>τεκμήρια</a:t>
            </a:r>
            <a:r>
              <a:rPr smtClean="0">
                <a:solidFill>
                  <a:schemeClr val="tx2"/>
                </a:solidFill>
                <a:latin typeface="Cambria" pitchFamily="18" charset="0"/>
              </a:rPr>
              <a:t> σχετικά με την πρόοδο, τα επιτεύγματα, αλλά και τις δυσκολίες των μαθητών και των μαθητριών. </a:t>
            </a:r>
          </a:p>
          <a:p>
            <a:pPr lvl="1">
              <a:buFont typeface="Wingdings" pitchFamily="2" charset="2"/>
              <a:buChar char="§"/>
            </a:pPr>
            <a:r>
              <a:rPr smtClean="0">
                <a:solidFill>
                  <a:schemeClr val="tx2"/>
                </a:solidFill>
                <a:latin typeface="Cambria" pitchFamily="18" charset="0"/>
              </a:rPr>
              <a:t>είναι απαραίτητο να </a:t>
            </a:r>
            <a:r>
              <a:rPr b="1" smtClean="0">
                <a:solidFill>
                  <a:schemeClr val="tx2"/>
                </a:solidFill>
                <a:latin typeface="Cambria" pitchFamily="18" charset="0"/>
              </a:rPr>
              <a:t>γνωρίζει εκ των προτέρων τι θέλει </a:t>
            </a:r>
            <a:r>
              <a:rPr smtClean="0">
                <a:solidFill>
                  <a:schemeClr val="tx2"/>
                </a:solidFill>
                <a:latin typeface="Cambria" pitchFamily="18" charset="0"/>
              </a:rPr>
              <a:t>να αξιολογήσει, με </a:t>
            </a:r>
            <a:r>
              <a:rPr b="1" smtClean="0">
                <a:solidFill>
                  <a:schemeClr val="tx2"/>
                </a:solidFill>
                <a:latin typeface="Cambria" pitchFamily="18" charset="0"/>
              </a:rPr>
              <a:t>ποιους τρόπους </a:t>
            </a:r>
            <a:r>
              <a:rPr smtClean="0">
                <a:solidFill>
                  <a:schemeClr val="tx2"/>
                </a:solidFill>
                <a:latin typeface="Cambria" pitchFamily="18" charset="0"/>
              </a:rPr>
              <a:t>θα το αξιολογήσει και </a:t>
            </a:r>
            <a:r>
              <a:rPr b="1" smtClean="0">
                <a:solidFill>
                  <a:schemeClr val="tx2"/>
                </a:solidFill>
                <a:latin typeface="Cambria" pitchFamily="18" charset="0"/>
              </a:rPr>
              <a:t>πώς </a:t>
            </a:r>
            <a:r>
              <a:rPr smtClean="0">
                <a:solidFill>
                  <a:schemeClr val="tx2"/>
                </a:solidFill>
                <a:latin typeface="Cambria" pitchFamily="18" charset="0"/>
              </a:rPr>
              <a:t>θα χρησιμοποιήσει τα τεκμήρια που θα συλλέξει. </a:t>
            </a:r>
          </a:p>
          <a:p>
            <a:pPr lvl="1">
              <a:buFont typeface="Wingdings" pitchFamily="2" charset="2"/>
              <a:buChar char="§"/>
            </a:pPr>
            <a:r>
              <a:rPr b="1" smtClean="0">
                <a:solidFill>
                  <a:schemeClr val="tx2"/>
                </a:solidFill>
                <a:latin typeface="Cambria" pitchFamily="18" charset="0"/>
              </a:rPr>
              <a:t>επιλέγει </a:t>
            </a:r>
            <a:r>
              <a:rPr smtClean="0">
                <a:solidFill>
                  <a:schemeClr val="tx2"/>
                </a:solidFill>
                <a:latin typeface="Cambria" pitchFamily="18" charset="0"/>
              </a:rPr>
              <a:t>ανάμεσα σε μια ποικιλία μεθόδων αξιολόγησης, ανάλογα με τον στόχο της αξιολόγησης, το γνωστικό αντικείμενο, τον τομέα ή τη διαδικασία που στοχεύει να αξιολογήσει αλλά και τα ιδιαίτερα χαρακτηριστικά της μεθόδου. </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b="1" smtClean="0">
                <a:solidFill>
                  <a:srgbClr val="3D6B95"/>
                </a:solidFill>
                <a:latin typeface="Cambria" pitchFamily="18" charset="0"/>
              </a:rPr>
              <a:t>Μέθοδοι αξιολόγησης (Νηπιαγωγείο)</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428736"/>
            <a:ext cx="8655290" cy="5206483"/>
          </a:xfrm>
        </p:spPr>
        <p:txBody>
          <a:bodyPr/>
          <a:lstStyle/>
          <a:p>
            <a:pPr>
              <a:buFont typeface="Wingdings" pitchFamily="2" charset="2"/>
              <a:buChar char="§"/>
            </a:pPr>
            <a:r>
              <a:rPr smtClean="0">
                <a:solidFill>
                  <a:schemeClr val="tx2"/>
                </a:solidFill>
                <a:latin typeface="Cambria" pitchFamily="18" charset="0"/>
              </a:rPr>
              <a:t>α) </a:t>
            </a:r>
            <a:r>
              <a:rPr b="1" smtClean="0">
                <a:solidFill>
                  <a:schemeClr val="tx2"/>
                </a:solidFill>
                <a:latin typeface="Cambria" pitchFamily="18" charset="0"/>
              </a:rPr>
              <a:t>η αυτοαξιολόγηση</a:t>
            </a:r>
            <a:r>
              <a:rPr smtClean="0">
                <a:solidFill>
                  <a:schemeClr val="tx2"/>
                </a:solidFill>
                <a:latin typeface="Cambria" pitchFamily="18" charset="0"/>
              </a:rPr>
              <a:t>,  </a:t>
            </a:r>
          </a:p>
          <a:p>
            <a:pPr>
              <a:buFont typeface="Wingdings" pitchFamily="2" charset="2"/>
              <a:buChar char="§"/>
            </a:pPr>
            <a:r>
              <a:rPr smtClean="0">
                <a:solidFill>
                  <a:schemeClr val="tx2"/>
                </a:solidFill>
                <a:latin typeface="Cambria" pitchFamily="18" charset="0"/>
              </a:rPr>
              <a:t>γ) </a:t>
            </a:r>
            <a:r>
              <a:rPr b="1" smtClean="0">
                <a:solidFill>
                  <a:schemeClr val="tx2"/>
                </a:solidFill>
                <a:latin typeface="Cambria" pitchFamily="18" charset="0"/>
              </a:rPr>
              <a:t>ο ατομικός φάκελος </a:t>
            </a:r>
          </a:p>
          <a:p>
            <a:pPr>
              <a:buNone/>
            </a:pPr>
            <a:r>
              <a:rPr smtClean="0">
                <a:solidFill>
                  <a:schemeClr val="tx2"/>
                </a:solidFill>
                <a:latin typeface="Cambria" pitchFamily="18" charset="0"/>
              </a:rPr>
              <a:t>	</a:t>
            </a:r>
            <a:r>
              <a:rPr i="1" smtClean="0">
                <a:solidFill>
                  <a:schemeClr val="tx2"/>
                </a:solidFill>
                <a:latin typeface="Cambria" pitchFamily="18" charset="0"/>
              </a:rPr>
              <a:t>όπου κυρίαρχο ρόλο στη διαδικασία έχει το ίδιο το παιδί</a:t>
            </a:r>
          </a:p>
          <a:p>
            <a:pPr>
              <a:buFont typeface="Wingdings" pitchFamily="2" charset="2"/>
              <a:buChar char="§"/>
            </a:pPr>
            <a:r>
              <a:rPr smtClean="0">
                <a:solidFill>
                  <a:schemeClr val="tx2"/>
                </a:solidFill>
                <a:latin typeface="Cambria" pitchFamily="18" charset="0"/>
              </a:rPr>
              <a:t>δ) </a:t>
            </a:r>
            <a:r>
              <a:rPr b="1" smtClean="0">
                <a:solidFill>
                  <a:schemeClr val="tx2"/>
                </a:solidFill>
                <a:latin typeface="Cambria" pitchFamily="18" charset="0"/>
              </a:rPr>
              <a:t>η παρατήρηση </a:t>
            </a:r>
          </a:p>
          <a:p>
            <a:pPr>
              <a:buFont typeface="Wingdings" pitchFamily="2" charset="2"/>
              <a:buChar char="§"/>
            </a:pPr>
            <a:r>
              <a:rPr smtClean="0">
                <a:solidFill>
                  <a:schemeClr val="tx2"/>
                </a:solidFill>
                <a:latin typeface="Cambria" pitchFamily="18" charset="0"/>
              </a:rPr>
              <a:t>ε) </a:t>
            </a:r>
            <a:r>
              <a:rPr b="1" smtClean="0">
                <a:solidFill>
                  <a:schemeClr val="tx2"/>
                </a:solidFill>
                <a:latin typeface="Cambria" pitchFamily="18" charset="0"/>
              </a:rPr>
              <a:t>οι συζητήσεις</a:t>
            </a:r>
            <a:r>
              <a:rPr smtClean="0">
                <a:solidFill>
                  <a:schemeClr val="tx2"/>
                </a:solidFill>
                <a:latin typeface="Cambria" pitchFamily="18" charset="0"/>
              </a:rPr>
              <a:t> και </a:t>
            </a:r>
            <a:r>
              <a:rPr b="1" smtClean="0">
                <a:solidFill>
                  <a:schemeClr val="tx2"/>
                </a:solidFill>
                <a:latin typeface="Cambria" pitchFamily="18" charset="0"/>
              </a:rPr>
              <a:t>οι συνεντεύξεις</a:t>
            </a:r>
          </a:p>
          <a:p>
            <a:pPr>
              <a:buFont typeface="Wingdings" pitchFamily="2" charset="2"/>
              <a:buChar char="§"/>
            </a:pPr>
            <a:r>
              <a:rPr smtClean="0">
                <a:solidFill>
                  <a:schemeClr val="tx2"/>
                </a:solidFill>
                <a:latin typeface="Cambria" pitchFamily="18" charset="0"/>
              </a:rPr>
              <a:t>στ) </a:t>
            </a:r>
            <a:r>
              <a:rPr b="1" smtClean="0">
                <a:solidFill>
                  <a:schemeClr val="tx2"/>
                </a:solidFill>
                <a:latin typeface="Cambria" pitchFamily="18" charset="0"/>
              </a:rPr>
              <a:t>οι ειδικά οργανωμένες και σχεδιασμένες δραστηριότητες </a:t>
            </a:r>
          </a:p>
          <a:p>
            <a:pPr>
              <a:buNone/>
            </a:pPr>
            <a:r>
              <a:rPr smtClean="0">
                <a:solidFill>
                  <a:schemeClr val="tx2"/>
                </a:solidFill>
                <a:latin typeface="Cambria" pitchFamily="18" charset="0"/>
              </a:rPr>
              <a:t>	</a:t>
            </a:r>
            <a:r>
              <a:rPr i="1" smtClean="0">
                <a:solidFill>
                  <a:schemeClr val="tx2"/>
                </a:solidFill>
                <a:latin typeface="Cambria" pitchFamily="18" charset="0"/>
              </a:rPr>
              <a:t>όπου κυρίαρχο ρόλο στη διαδικασία έχει ο ο/η εκπαιδευτικός</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b="1" smtClean="0">
                <a:solidFill>
                  <a:srgbClr val="3D6B95"/>
                </a:solidFill>
                <a:latin typeface="Cambria" pitchFamily="18" charset="0"/>
              </a:rPr>
              <a:t>Μέθοδοι αξιολόγησης (Δημοτικό &amp; Γυμνάσιο)</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428736"/>
            <a:ext cx="8655290" cy="5206483"/>
          </a:xfrm>
        </p:spPr>
        <p:txBody>
          <a:bodyPr/>
          <a:lstStyle/>
          <a:p>
            <a:pPr>
              <a:buFont typeface="Wingdings" pitchFamily="2" charset="2"/>
              <a:buChar char="§"/>
            </a:pPr>
            <a:r>
              <a:rPr smtClean="0">
                <a:solidFill>
                  <a:schemeClr val="tx2"/>
                </a:solidFill>
                <a:latin typeface="Cambria" pitchFamily="18" charset="0"/>
              </a:rPr>
              <a:t>α) </a:t>
            </a:r>
            <a:r>
              <a:rPr b="1" smtClean="0">
                <a:solidFill>
                  <a:schemeClr val="tx2"/>
                </a:solidFill>
                <a:latin typeface="Cambria" pitchFamily="18" charset="0"/>
              </a:rPr>
              <a:t>η αυτοαξιολόγηση</a:t>
            </a:r>
            <a:r>
              <a:rPr smtClean="0">
                <a:solidFill>
                  <a:schemeClr val="tx2"/>
                </a:solidFill>
                <a:latin typeface="Cambria" pitchFamily="18" charset="0"/>
              </a:rPr>
              <a:t>, </a:t>
            </a:r>
          </a:p>
          <a:p>
            <a:pPr>
              <a:buFont typeface="Wingdings" pitchFamily="2" charset="2"/>
              <a:buChar char="§"/>
            </a:pPr>
            <a:r>
              <a:rPr smtClean="0">
                <a:solidFill>
                  <a:schemeClr val="tx2"/>
                </a:solidFill>
                <a:latin typeface="Cambria" pitchFamily="18" charset="0"/>
              </a:rPr>
              <a:t>β</a:t>
            </a:r>
            <a:r>
              <a:rPr b="1" smtClean="0">
                <a:solidFill>
                  <a:schemeClr val="tx2"/>
                </a:solidFill>
                <a:latin typeface="Cambria" pitchFamily="18" charset="0"/>
              </a:rPr>
              <a:t>) η ετεροαξιολόγηση</a:t>
            </a:r>
            <a:r>
              <a:rPr smtClean="0">
                <a:solidFill>
                  <a:schemeClr val="tx2"/>
                </a:solidFill>
                <a:latin typeface="Cambria" pitchFamily="18" charset="0"/>
              </a:rPr>
              <a:t>, </a:t>
            </a:r>
          </a:p>
          <a:p>
            <a:pPr>
              <a:buFont typeface="Wingdings" pitchFamily="2" charset="2"/>
              <a:buChar char="§"/>
            </a:pPr>
            <a:r>
              <a:rPr smtClean="0">
                <a:solidFill>
                  <a:schemeClr val="tx2"/>
                </a:solidFill>
                <a:latin typeface="Cambria" pitchFamily="18" charset="0"/>
              </a:rPr>
              <a:t>γ) </a:t>
            </a:r>
            <a:r>
              <a:rPr b="1" smtClean="0">
                <a:solidFill>
                  <a:schemeClr val="tx2"/>
                </a:solidFill>
                <a:latin typeface="Cambria" pitchFamily="18" charset="0"/>
              </a:rPr>
              <a:t>ο ατομικός φάκελος </a:t>
            </a:r>
          </a:p>
          <a:p>
            <a:pPr>
              <a:buNone/>
            </a:pPr>
            <a:r>
              <a:rPr smtClean="0">
                <a:solidFill>
                  <a:schemeClr val="tx2"/>
                </a:solidFill>
                <a:latin typeface="Cambria" pitchFamily="18" charset="0"/>
              </a:rPr>
              <a:t>	</a:t>
            </a:r>
            <a:r>
              <a:rPr i="1" smtClean="0">
                <a:solidFill>
                  <a:schemeClr val="tx2"/>
                </a:solidFill>
                <a:latin typeface="Cambria" pitchFamily="18" charset="0"/>
              </a:rPr>
              <a:t>όπου κυρίαρχο ρόλο στη διαδικασία έχει ο ίδιος/α ο/η μαθητής/-ήτρια, </a:t>
            </a:r>
          </a:p>
          <a:p>
            <a:pPr>
              <a:buFont typeface="Wingdings" pitchFamily="2" charset="2"/>
              <a:buChar char="§"/>
            </a:pPr>
            <a:r>
              <a:rPr smtClean="0">
                <a:solidFill>
                  <a:schemeClr val="tx2"/>
                </a:solidFill>
                <a:latin typeface="Cambria" pitchFamily="18" charset="0"/>
              </a:rPr>
              <a:t>δ) </a:t>
            </a:r>
            <a:r>
              <a:rPr b="1" smtClean="0">
                <a:solidFill>
                  <a:schemeClr val="tx2"/>
                </a:solidFill>
                <a:latin typeface="Cambria" pitchFamily="18" charset="0"/>
              </a:rPr>
              <a:t>η παρατήρηση </a:t>
            </a:r>
          </a:p>
          <a:p>
            <a:pPr>
              <a:buFont typeface="Wingdings" pitchFamily="2" charset="2"/>
              <a:buChar char="§"/>
            </a:pPr>
            <a:r>
              <a:rPr smtClean="0">
                <a:solidFill>
                  <a:schemeClr val="tx2"/>
                </a:solidFill>
                <a:latin typeface="Cambria" pitchFamily="18" charset="0"/>
              </a:rPr>
              <a:t>ε) </a:t>
            </a:r>
            <a:r>
              <a:rPr b="1" smtClean="0">
                <a:solidFill>
                  <a:schemeClr val="tx2"/>
                </a:solidFill>
                <a:latin typeface="Cambria" pitchFamily="18" charset="0"/>
              </a:rPr>
              <a:t>οι συζητήσεις</a:t>
            </a:r>
            <a:r>
              <a:rPr smtClean="0">
                <a:solidFill>
                  <a:schemeClr val="tx2"/>
                </a:solidFill>
                <a:latin typeface="Cambria" pitchFamily="18" charset="0"/>
              </a:rPr>
              <a:t> και </a:t>
            </a:r>
          </a:p>
          <a:p>
            <a:pPr>
              <a:buFont typeface="Wingdings" pitchFamily="2" charset="2"/>
              <a:buChar char="§"/>
            </a:pPr>
            <a:r>
              <a:rPr smtClean="0">
                <a:solidFill>
                  <a:schemeClr val="tx2"/>
                </a:solidFill>
                <a:latin typeface="Cambria" pitchFamily="18" charset="0"/>
              </a:rPr>
              <a:t>στ) </a:t>
            </a:r>
            <a:r>
              <a:rPr b="1" smtClean="0">
                <a:solidFill>
                  <a:schemeClr val="tx2"/>
                </a:solidFill>
                <a:latin typeface="Cambria" pitchFamily="18" charset="0"/>
              </a:rPr>
              <a:t>οι εργασίες/γραπτές δοκιμασίες</a:t>
            </a:r>
          </a:p>
          <a:p>
            <a:pPr>
              <a:buNone/>
            </a:pPr>
            <a:r>
              <a:rPr smtClean="0">
                <a:solidFill>
                  <a:schemeClr val="tx2"/>
                </a:solidFill>
                <a:latin typeface="Cambria" pitchFamily="18" charset="0"/>
              </a:rPr>
              <a:t>	</a:t>
            </a:r>
            <a:r>
              <a:rPr i="1" smtClean="0">
                <a:solidFill>
                  <a:schemeClr val="tx2"/>
                </a:solidFill>
                <a:latin typeface="Cambria" pitchFamily="18" charset="0"/>
              </a:rPr>
              <a:t>όπου κυρίαρχο ρόλο στη διαδικασία έχει ο ο/η εκπαιδευτικός</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328699"/>
            <a:ext cx="8678316" cy="1063871"/>
          </a:xfrm>
        </p:spPr>
        <p:txBody>
          <a:bodyPr>
            <a:normAutofit fontScale="90000"/>
          </a:bodyPr>
          <a:lstStyle/>
          <a:p>
            <a:r>
              <a:rPr lang="x-none" b="1" smtClean="0">
                <a:solidFill>
                  <a:srgbClr val="3D6B95"/>
                </a:solidFill>
                <a:latin typeface="Cambria" pitchFamily="18" charset="0"/>
              </a:rPr>
              <a:t>Αυτοαξιολόγηση</a:t>
            </a:r>
            <a:r>
              <a:rPr b="1" smtClean="0">
                <a:solidFill>
                  <a:srgbClr val="3D6B95"/>
                </a:solidFill>
                <a:latin typeface="Cambria" pitchFamily="18" charset="0"/>
              </a:rPr>
              <a:t/>
            </a:r>
            <a:br>
              <a:rPr b="1" smtClean="0">
                <a:solidFill>
                  <a:srgbClr val="3D6B95"/>
                </a:solidFill>
                <a:latin typeface="Cambria" pitchFamily="18" charset="0"/>
              </a:rPr>
            </a:br>
            <a:endParaRPr lang="el-GR" dirty="0">
              <a:solidFill>
                <a:srgbClr val="3D6B95"/>
              </a:solidFill>
              <a:latin typeface="Cambria" pitchFamily="18" charset="0"/>
            </a:endParaRPr>
          </a:p>
        </p:txBody>
      </p:sp>
      <p:sp>
        <p:nvSpPr>
          <p:cNvPr id="3" name="2 - Θέση περιεχομένου"/>
          <p:cNvSpPr>
            <a:spLocks noGrp="1"/>
          </p:cNvSpPr>
          <p:nvPr>
            <p:ph idx="1"/>
          </p:nvPr>
        </p:nvSpPr>
        <p:spPr>
          <a:xfrm>
            <a:off x="467842" y="1753849"/>
            <a:ext cx="8655290" cy="5095684"/>
          </a:xfrm>
        </p:spPr>
        <p:txBody>
          <a:bodyPr/>
          <a:lstStyle/>
          <a:p>
            <a:pPr>
              <a:lnSpc>
                <a:spcPct val="100000"/>
              </a:lnSpc>
              <a:buNone/>
            </a:pPr>
            <a:r>
              <a:rPr smtClean="0"/>
              <a:t>	</a:t>
            </a:r>
            <a:r>
              <a:rPr smtClean="0">
                <a:solidFill>
                  <a:schemeClr val="tx2"/>
                </a:solidFill>
                <a:latin typeface="Cambria" pitchFamily="18" charset="0"/>
              </a:rPr>
              <a:t>Αυτοαξιολόγηση είναι μια διαδικασία διαμορφωτικής αξιολόγησης, κατά την οποία οι μαθητές και οι μαθήτριες </a:t>
            </a:r>
            <a:r>
              <a:rPr lang="el-GR" dirty="0" smtClean="0">
                <a:solidFill>
                  <a:schemeClr val="tx2"/>
                </a:solidFill>
                <a:latin typeface="Cambria" pitchFamily="18" charset="0"/>
              </a:rPr>
              <a:t>……</a:t>
            </a:r>
          </a:p>
          <a:p>
            <a:pPr lvl="1">
              <a:lnSpc>
                <a:spcPct val="100000"/>
              </a:lnSpc>
              <a:buFont typeface="Wingdings" pitchFamily="2" charset="2"/>
              <a:buChar char="§"/>
            </a:pPr>
            <a:r>
              <a:rPr b="1" smtClean="0">
                <a:solidFill>
                  <a:schemeClr val="tx2"/>
                </a:solidFill>
                <a:latin typeface="Cambria" pitchFamily="18" charset="0"/>
              </a:rPr>
              <a:t>προβληματίζονται</a:t>
            </a:r>
            <a:r>
              <a:rPr smtClean="0">
                <a:solidFill>
                  <a:schemeClr val="tx2"/>
                </a:solidFill>
                <a:latin typeface="Cambria" pitchFamily="18" charset="0"/>
              </a:rPr>
              <a:t> σχετικά με την ποιότητα της εργασίας τους, </a:t>
            </a:r>
          </a:p>
          <a:p>
            <a:pPr lvl="1">
              <a:lnSpc>
                <a:spcPct val="100000"/>
              </a:lnSpc>
              <a:buFont typeface="Wingdings" pitchFamily="2" charset="2"/>
              <a:buChar char="§"/>
            </a:pPr>
            <a:r>
              <a:rPr b="1" smtClean="0">
                <a:solidFill>
                  <a:schemeClr val="tx2"/>
                </a:solidFill>
                <a:latin typeface="Cambria" pitchFamily="18" charset="0"/>
              </a:rPr>
              <a:t>κρίνουν</a:t>
            </a:r>
            <a:r>
              <a:rPr smtClean="0">
                <a:solidFill>
                  <a:schemeClr val="tx2"/>
                </a:solidFill>
                <a:latin typeface="Cambria" pitchFamily="18" charset="0"/>
              </a:rPr>
              <a:t> τον βαθμό στον οποίο αντανακλά συγκεκριμένους και σαφείς στόχους ή κριτήρια και </a:t>
            </a:r>
          </a:p>
          <a:p>
            <a:pPr lvl="1">
              <a:lnSpc>
                <a:spcPct val="100000"/>
              </a:lnSpc>
              <a:buFont typeface="Wingdings" pitchFamily="2" charset="2"/>
              <a:buChar char="§"/>
            </a:pPr>
            <a:r>
              <a:rPr b="1" dirty="0" smtClean="0">
                <a:solidFill>
                  <a:schemeClr val="tx2"/>
                </a:solidFill>
                <a:latin typeface="Cambria" pitchFamily="18" charset="0"/>
              </a:rPr>
              <a:t>α</a:t>
            </a:r>
            <a:r>
              <a:rPr b="1" smtClean="0">
                <a:solidFill>
                  <a:schemeClr val="tx2"/>
                </a:solidFill>
                <a:latin typeface="Cambria" pitchFamily="18" charset="0"/>
              </a:rPr>
              <a:t>ναθεωρούν</a:t>
            </a:r>
            <a:r>
              <a:rPr smtClean="0">
                <a:solidFill>
                  <a:schemeClr val="tx2"/>
                </a:solidFill>
                <a:latin typeface="Cambria" pitchFamily="18" charset="0"/>
              </a:rPr>
              <a:t> αναλόγως. </a:t>
            </a:r>
          </a:p>
          <a:p>
            <a:pPr>
              <a:buNone/>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357166"/>
            <a:ext cx="8678316" cy="1063871"/>
          </a:xfrm>
        </p:spPr>
        <p:txBody>
          <a:bodyPr>
            <a:normAutofit fontScale="90000"/>
          </a:bodyPr>
          <a:lstStyle/>
          <a:p>
            <a:r>
              <a:rPr b="1" smtClean="0">
                <a:solidFill>
                  <a:srgbClr val="3D6B95"/>
                </a:solidFill>
                <a:latin typeface="Cambria" pitchFamily="18" charset="0"/>
              </a:rPr>
              <a:t>Ευκαιρίες για αυτοαξιολόγηση</a:t>
            </a:r>
            <a:r>
              <a:rPr lang="el-GR" b="1" dirty="0" smtClean="0">
                <a:solidFill>
                  <a:srgbClr val="3D6B95"/>
                </a:solidFill>
                <a:latin typeface="Cambria" pitchFamily="18" charset="0"/>
              </a:rPr>
              <a:t>….</a:t>
            </a:r>
            <a:r>
              <a:rPr b="1" smtClean="0">
                <a:solidFill>
                  <a:srgbClr val="3D6B95"/>
                </a:solidFill>
                <a:latin typeface="Cambria" pitchFamily="18" charset="0"/>
              </a:rPr>
              <a:t> </a:t>
            </a:r>
            <a:br>
              <a:rPr b="1" smtClean="0">
                <a:solidFill>
                  <a:srgbClr val="3D6B95"/>
                </a:solidFill>
                <a:latin typeface="Cambria" pitchFamily="18" charset="0"/>
              </a:rPr>
            </a:b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428736"/>
            <a:ext cx="8655290" cy="5135045"/>
          </a:xfrm>
        </p:spPr>
        <p:txBody>
          <a:bodyPr>
            <a:normAutofit/>
          </a:bodyPr>
          <a:lstStyle/>
          <a:p>
            <a:pPr lvl="0">
              <a:buNone/>
            </a:pPr>
            <a:r>
              <a:rPr b="1" smtClean="0">
                <a:latin typeface="Cambria" pitchFamily="18" charset="0"/>
              </a:rPr>
              <a:t>	</a:t>
            </a:r>
            <a:r>
              <a:rPr lang="el-GR" b="1" dirty="0" smtClean="0">
                <a:latin typeface="Cambria" pitchFamily="18" charset="0"/>
              </a:rPr>
              <a:t>….</a:t>
            </a:r>
            <a:r>
              <a:rPr smtClean="0">
                <a:solidFill>
                  <a:schemeClr val="tx2"/>
                </a:solidFill>
                <a:latin typeface="Cambria" pitchFamily="18" charset="0"/>
              </a:rPr>
              <a:t>δίνονται στους/στις μαθητές/-ήτριες, όταν καλούνται:</a:t>
            </a:r>
          </a:p>
          <a:p>
            <a:pPr lvl="1">
              <a:buFont typeface="Wingdings" pitchFamily="2" charset="2"/>
              <a:buChar char="§"/>
            </a:pPr>
            <a:r>
              <a:rPr smtClean="0">
                <a:solidFill>
                  <a:schemeClr val="tx2"/>
                </a:solidFill>
                <a:latin typeface="Cambria" pitchFamily="18" charset="0"/>
              </a:rPr>
              <a:t>να στοχαστούν και να αποτιμήσουν μια συλλογική δράση</a:t>
            </a:r>
          </a:p>
          <a:p>
            <a:pPr lvl="1">
              <a:buFont typeface="Wingdings" pitchFamily="2" charset="2"/>
              <a:buChar char="§"/>
            </a:pPr>
            <a:r>
              <a:rPr smtClean="0">
                <a:solidFill>
                  <a:schemeClr val="tx2"/>
                </a:solidFill>
                <a:latin typeface="Cambria" pitchFamily="18" charset="0"/>
              </a:rPr>
              <a:t>να αποτιμήσουν μια ατομική εργασία</a:t>
            </a:r>
          </a:p>
          <a:p>
            <a:pPr lvl="1">
              <a:buFont typeface="Wingdings" pitchFamily="2" charset="2"/>
              <a:buChar char="§"/>
            </a:pPr>
            <a:r>
              <a:rPr smtClean="0">
                <a:solidFill>
                  <a:schemeClr val="tx2"/>
                </a:solidFill>
                <a:latin typeface="Cambria" pitchFamily="18" charset="0"/>
              </a:rPr>
              <a:t>να αποτιμήσουν ή και να ερμηνεύσουν τη συμμετοχή τους στην εκπαιδευτική διαδικασία</a:t>
            </a:r>
          </a:p>
          <a:p>
            <a:pPr lvl="1">
              <a:buFont typeface="Wingdings" pitchFamily="2" charset="2"/>
              <a:buChar char="§"/>
            </a:pPr>
            <a:r>
              <a:rPr smtClean="0">
                <a:solidFill>
                  <a:schemeClr val="tx2"/>
                </a:solidFill>
                <a:latin typeface="Cambria" pitchFamily="18" charset="0"/>
              </a:rPr>
              <a:t>να ορίσουν σε συνεργασία με τον/την εκπαιδευτικό τους στόχους και τα επόμενα βήματα της μαθησιακής τους πορείας.</a:t>
            </a:r>
          </a:p>
          <a:p>
            <a:pPr lvl="1">
              <a:buFont typeface="Wingdings" pitchFamily="2" charset="2"/>
              <a:buChar char="§"/>
            </a:pPr>
            <a:r>
              <a:rPr smtClean="0">
                <a:solidFill>
                  <a:schemeClr val="tx2"/>
                </a:solidFill>
                <a:latin typeface="Cambria" pitchFamily="18" charset="0"/>
              </a:rPr>
              <a:t>να ορίσουν κριτήρια και να επιλέξουν εργασίες για τον ατομικό τους φάκελο.     </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 y="0"/>
            <a:ext cx="1499015" cy="2488367"/>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1469037" y="0"/>
            <a:ext cx="7674964" cy="6857999"/>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Ετερο-αξιολόγηση</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571612"/>
            <a:ext cx="8655290" cy="5277921"/>
          </a:xfrm>
        </p:spPr>
        <p:txBody>
          <a:bodyPr>
            <a:normAutofit/>
          </a:bodyPr>
          <a:lstStyle/>
          <a:p>
            <a:pPr algn="just">
              <a:buFont typeface="Wingdings" pitchFamily="2" charset="2"/>
              <a:buChar char="§"/>
            </a:pPr>
            <a:r>
              <a:rPr smtClean="0">
                <a:solidFill>
                  <a:schemeClr val="tx2"/>
                </a:solidFill>
                <a:latin typeface="Cambria" pitchFamily="18" charset="0"/>
              </a:rPr>
              <a:t>Οι μαθητές και οι μαθήτριες </a:t>
            </a:r>
            <a:r>
              <a:rPr lang="el-GR" dirty="0" smtClean="0">
                <a:solidFill>
                  <a:schemeClr val="tx2"/>
                </a:solidFill>
                <a:latin typeface="Cambria" pitchFamily="18" charset="0"/>
              </a:rPr>
              <a:t>….</a:t>
            </a:r>
          </a:p>
          <a:p>
            <a:pPr lvl="1">
              <a:buFont typeface="Wingdings" pitchFamily="2" charset="2"/>
              <a:buChar char="§"/>
            </a:pPr>
            <a:r>
              <a:rPr smtClean="0">
                <a:solidFill>
                  <a:schemeClr val="tx2"/>
                </a:solidFill>
                <a:latin typeface="Cambria" pitchFamily="18" charset="0"/>
              </a:rPr>
              <a:t>συχνά αναλαμβάνουν </a:t>
            </a:r>
            <a:r>
              <a:rPr b="1" smtClean="0">
                <a:solidFill>
                  <a:schemeClr val="tx2"/>
                </a:solidFill>
                <a:latin typeface="Cambria" pitchFamily="18" charset="0"/>
              </a:rPr>
              <a:t>την αξιολόγηση συμμαθητών και συμμαθητριών</a:t>
            </a:r>
            <a:r>
              <a:rPr smtClean="0">
                <a:solidFill>
                  <a:schemeClr val="tx2"/>
                </a:solidFill>
                <a:latin typeface="Cambria" pitchFamily="18" charset="0"/>
              </a:rPr>
              <a:t> τους, σε συνδυασμό με διαδικασίες αυτοαξιολόγησης.</a:t>
            </a:r>
          </a:p>
          <a:p>
            <a:pPr lvl="1">
              <a:buFont typeface="Wingdings" pitchFamily="2" charset="2"/>
              <a:buChar char="§"/>
            </a:pPr>
            <a:r>
              <a:rPr b="1" smtClean="0">
                <a:solidFill>
                  <a:schemeClr val="tx2"/>
                </a:solidFill>
                <a:latin typeface="Cambria" pitchFamily="18" charset="0"/>
              </a:rPr>
              <a:t>προβληματίζονται</a:t>
            </a:r>
            <a:r>
              <a:rPr smtClean="0">
                <a:solidFill>
                  <a:schemeClr val="tx2"/>
                </a:solidFill>
                <a:latin typeface="Cambria" pitchFamily="18" charset="0"/>
              </a:rPr>
              <a:t> σχετικά με τις δικές τους προσπάθειες και με τη δική τους εργασία αλλά και με την εργασία των συμμαθητών/-τριών τους.</a:t>
            </a:r>
          </a:p>
          <a:p>
            <a:pPr lvl="1">
              <a:buFont typeface="Wingdings" pitchFamily="2" charset="2"/>
              <a:buChar char="§"/>
            </a:pPr>
            <a:r>
              <a:rPr b="1" smtClean="0">
                <a:solidFill>
                  <a:schemeClr val="tx2"/>
                </a:solidFill>
                <a:latin typeface="Cambria" pitchFamily="18" charset="0"/>
              </a:rPr>
              <a:t>αξιολογούν τη μάθη</a:t>
            </a:r>
            <a:r>
              <a:rPr smtClean="0">
                <a:solidFill>
                  <a:schemeClr val="tx2"/>
                </a:solidFill>
                <a:latin typeface="Cambria" pitchFamily="18" charset="0"/>
              </a:rPr>
              <a:t>ση συμμαθητών/τριών τους με τα ίδια κριτήρια που χρησιμοποιούν για να ελέγξουν τη μάθησή τους στη διαδικασία της αυτοαξιολόγησης. </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723870" y="179882"/>
            <a:ext cx="7225258" cy="6678118"/>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 y="0"/>
            <a:ext cx="1783829" cy="248836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09075" y="1379095"/>
            <a:ext cx="7285220" cy="4100004"/>
          </a:xfrm>
        </p:spPr>
        <p:txBody>
          <a:bodyPr/>
          <a:lstStyle/>
          <a:p>
            <a:pPr>
              <a:lnSpc>
                <a:spcPct val="100000"/>
              </a:lnSpc>
              <a:buFont typeface="Wingdings" pitchFamily="2" charset="2"/>
              <a:buChar char="§"/>
            </a:pPr>
            <a:r>
              <a:rPr sz="3200" smtClean="0">
                <a:solidFill>
                  <a:schemeClr val="tx2"/>
                </a:solidFill>
                <a:latin typeface="Cambria" pitchFamily="18" charset="0"/>
              </a:rPr>
              <a:t>Προσπαθήστε να θυμηθείτε μια εμπειρία αξιολόγησης από τα σχολικά σας χρόνια .…</a:t>
            </a:r>
          </a:p>
          <a:p>
            <a:pPr>
              <a:lnSpc>
                <a:spcPct val="100000"/>
              </a:lnSpc>
              <a:buFont typeface="Wingdings" pitchFamily="2" charset="2"/>
              <a:buChar char="§"/>
            </a:pPr>
            <a:r>
              <a:rPr sz="3200" smtClean="0">
                <a:solidFill>
                  <a:schemeClr val="tx2"/>
                </a:solidFill>
                <a:latin typeface="Cambria" pitchFamily="18" charset="0"/>
              </a:rPr>
              <a:t>Ποιο είναι το συναίσθημα που κυριαρχεί;</a:t>
            </a:r>
          </a:p>
          <a:p>
            <a:pPr>
              <a:lnSpc>
                <a:spcPct val="100000"/>
              </a:lnSpc>
              <a:buFont typeface="Wingdings" pitchFamily="2" charset="2"/>
              <a:buChar char="§"/>
            </a:pPr>
            <a:r>
              <a:rPr sz="3200" smtClean="0">
                <a:solidFill>
                  <a:schemeClr val="tx2"/>
                </a:solidFill>
                <a:latin typeface="Cambria" pitchFamily="18" charset="0"/>
              </a:rPr>
              <a:t>Γιατί;</a:t>
            </a:r>
          </a:p>
          <a:p>
            <a:pPr>
              <a:buNone/>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Παρατήρηση</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357298"/>
            <a:ext cx="8655290" cy="5492235"/>
          </a:xfrm>
        </p:spPr>
        <p:txBody>
          <a:bodyPr/>
          <a:lstStyle/>
          <a:p>
            <a:pPr>
              <a:buFont typeface="Wingdings" pitchFamily="2" charset="2"/>
              <a:buChar char="§"/>
            </a:pPr>
            <a:r>
              <a:rPr smtClean="0">
                <a:solidFill>
                  <a:schemeClr val="tx2"/>
                </a:solidFill>
                <a:latin typeface="Cambria" pitchFamily="18" charset="0"/>
              </a:rPr>
              <a:t>Η συστηματική παρατήρηση (systematic observation) είναι μια δυναμική ποιοτική μέθοδος που αξιοποιείται προκειμένου να καταγραφούν από τον παρατηρητή φαινόμενα και καταστάσεις, όπως αυτά λαμβάνουν χώρα. </a:t>
            </a:r>
          </a:p>
          <a:p>
            <a:pPr>
              <a:buFont typeface="Wingdings" pitchFamily="2" charset="2"/>
              <a:buChar char="§"/>
            </a:pPr>
            <a:r>
              <a:rPr smtClean="0">
                <a:solidFill>
                  <a:schemeClr val="tx2"/>
                </a:solidFill>
                <a:latin typeface="Cambria" pitchFamily="18" charset="0"/>
              </a:rPr>
              <a:t>Τη χρησιμοποιούν εκπαιδευτικοί και ερευνητές για να κατανοήσουν τα γεγονότα και να αναδειχθούν τα νοήματα των πράξεων των υποκειμένων και των σύνθετων αλληλεπιδράσεων… </a:t>
            </a:r>
          </a:p>
          <a:p>
            <a:pPr>
              <a:buNone/>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Παρατήρηση &amp; Καταγραφή</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p:txBody>
          <a:bodyPr/>
          <a:lstStyle/>
          <a:p>
            <a:pPr>
              <a:buFont typeface="Wingdings" pitchFamily="2" charset="2"/>
              <a:buChar char="§"/>
            </a:pPr>
            <a:r>
              <a:rPr smtClean="0">
                <a:solidFill>
                  <a:schemeClr val="tx2"/>
                </a:solidFill>
                <a:latin typeface="Cambria" pitchFamily="18" charset="0"/>
              </a:rPr>
              <a:t>Επιτρέπει στον/την εκπαιδευτικό να περιγράψει τη διαδικασία της μάθησης και τον τρόπο με τον οποίο συντελείται στο συγκεκριμένο εκπαιδευτικό πλαίσιο. </a:t>
            </a:r>
          </a:p>
          <a:p>
            <a:pPr>
              <a:buFont typeface="Wingdings" pitchFamily="2" charset="2"/>
              <a:buChar char="§"/>
            </a:pPr>
            <a:r>
              <a:rPr smtClean="0">
                <a:solidFill>
                  <a:schemeClr val="tx2"/>
                </a:solidFill>
                <a:latin typeface="Cambria" pitchFamily="18" charset="0"/>
              </a:rPr>
              <a:t>Έχει τη δυνατότητα  να επισημάνει </a:t>
            </a:r>
          </a:p>
          <a:p>
            <a:pPr lvl="1">
              <a:buFont typeface="Wingdings" pitchFamily="2" charset="2"/>
              <a:buChar char="§"/>
            </a:pPr>
            <a:r>
              <a:rPr smtClean="0">
                <a:solidFill>
                  <a:schemeClr val="tx2"/>
                </a:solidFill>
                <a:latin typeface="Cambria" pitchFamily="18" charset="0"/>
              </a:rPr>
              <a:t>τι έχει μάθει κάθε μαθητής/-ήτρια, </a:t>
            </a:r>
          </a:p>
          <a:p>
            <a:pPr lvl="1">
              <a:buFont typeface="Wingdings" pitchFamily="2" charset="2"/>
              <a:buChar char="§"/>
            </a:pPr>
            <a:r>
              <a:rPr smtClean="0">
                <a:solidFill>
                  <a:schemeClr val="tx2"/>
                </a:solidFill>
                <a:latin typeface="Cambria" pitchFamily="18" charset="0"/>
              </a:rPr>
              <a:t>πώς το έχει μάθει και </a:t>
            </a:r>
          </a:p>
          <a:p>
            <a:pPr lvl="1">
              <a:buFont typeface="Wingdings" pitchFamily="2" charset="2"/>
              <a:buChar char="§"/>
            </a:pPr>
            <a:r>
              <a:rPr smtClean="0">
                <a:solidFill>
                  <a:schemeClr val="tx2"/>
                </a:solidFill>
                <a:latin typeface="Cambria" pitchFamily="18" charset="0"/>
              </a:rPr>
              <a:t>τι τον/την κινητοποιεί, </a:t>
            </a:r>
          </a:p>
          <a:p>
            <a:pPr lvl="1">
              <a:buFont typeface="Wingdings" pitchFamily="2" charset="2"/>
              <a:buChar char="§"/>
            </a:pPr>
            <a:r>
              <a:rPr smtClean="0">
                <a:solidFill>
                  <a:schemeClr val="tx2"/>
                </a:solidFill>
                <a:latin typeface="Cambria" pitchFamily="18" charset="0"/>
              </a:rPr>
              <a:t>ποια είναι η αλληλεπίδραση του μαθητή και της μαθήτριας τόσο με το περιεχόμενο της μάθησης, όσο και με τα αποτελέσματά της.  </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723870" y="0"/>
            <a:ext cx="7420130" cy="685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1"/>
            <a:ext cx="2158584" cy="3117954"/>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24066" y="-1"/>
            <a:ext cx="7495081" cy="665563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 y="0"/>
            <a:ext cx="1663907" cy="269823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Γραπτή δοκιμασία</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424066"/>
            <a:ext cx="8655290" cy="5425467"/>
          </a:xfrm>
        </p:spPr>
        <p:txBody>
          <a:bodyPr>
            <a:normAutofit/>
          </a:bodyPr>
          <a:lstStyle/>
          <a:p>
            <a:pPr>
              <a:buFont typeface="Wingdings" pitchFamily="2" charset="2"/>
              <a:buChar char="§"/>
            </a:pPr>
            <a:r>
              <a:rPr smtClean="0">
                <a:solidFill>
                  <a:schemeClr val="tx2"/>
                </a:solidFill>
                <a:latin typeface="Cambria" pitchFamily="18" charset="0"/>
              </a:rPr>
              <a:t>ένα σύνολο από ερωτήσεις ανοιχτού ή/και κλειστού τύπου που θέτει ο/η εκπαιδευτικός για την αξιολόγηση της μάθησης των μαθητών /-τριών και τον προσδιορισμό του βαθμού επίτευξης ενός ή περισσότερων διδακτικών/μαθησιακών στόχων.  </a:t>
            </a:r>
          </a:p>
          <a:p>
            <a:pPr>
              <a:buFont typeface="Wingdings" pitchFamily="2" charset="2"/>
              <a:buChar char="§"/>
            </a:pPr>
            <a:r>
              <a:rPr smtClean="0">
                <a:solidFill>
                  <a:schemeClr val="tx2"/>
                </a:solidFill>
                <a:latin typeface="Cambria" pitchFamily="18" charset="0"/>
              </a:rPr>
              <a:t>Μπορούν να χρησιμοποιούνται καθ’ όλη τη διάρκεια του σχολικού έτους ως βάση για συνεχή αξιολόγηση για τη μάθηση ή στο τέλος μιας διδακτικής ενότητας ή μιας χρονικής περιόδου με σκοπό την τελική αξιολόγηση της μάθησης. </a:t>
            </a:r>
          </a:p>
          <a:p>
            <a:pPr>
              <a:buFont typeface="Wingdings" pitchFamily="2" charset="2"/>
              <a:buChar char="§"/>
            </a:pPr>
            <a:r>
              <a:rPr smtClean="0">
                <a:solidFill>
                  <a:schemeClr val="tx2"/>
                </a:solidFill>
                <a:latin typeface="Cambria" pitchFamily="18" charset="0"/>
              </a:rPr>
              <a:t>Μπορούν να εξυπηρετούν τόσο τους σκοπούς της </a:t>
            </a:r>
            <a:r>
              <a:rPr b="1" smtClean="0">
                <a:solidFill>
                  <a:schemeClr val="tx2"/>
                </a:solidFill>
                <a:latin typeface="Cambria" pitchFamily="18" charset="0"/>
              </a:rPr>
              <a:t>διαμορφωτικής</a:t>
            </a:r>
            <a:r>
              <a:rPr smtClean="0">
                <a:solidFill>
                  <a:schemeClr val="tx2"/>
                </a:solidFill>
                <a:latin typeface="Cambria" pitchFamily="18" charset="0"/>
              </a:rPr>
              <a:t> όσο και της </a:t>
            </a:r>
            <a:r>
              <a:rPr b="1" smtClean="0">
                <a:solidFill>
                  <a:schemeClr val="tx2"/>
                </a:solidFill>
                <a:latin typeface="Cambria" pitchFamily="18" charset="0"/>
              </a:rPr>
              <a:t>τελικής</a:t>
            </a:r>
            <a:r>
              <a:rPr smtClean="0">
                <a:solidFill>
                  <a:schemeClr val="tx2"/>
                </a:solidFill>
                <a:latin typeface="Cambria" pitchFamily="18" charset="0"/>
              </a:rPr>
              <a:t> αξιολόγησης.  </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233534" y="329784"/>
            <a:ext cx="6910466" cy="623590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1" y="-1"/>
            <a:ext cx="2308484" cy="317791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214290"/>
            <a:ext cx="8678316" cy="863487"/>
          </a:xfrm>
        </p:spPr>
        <p:txBody>
          <a:bodyPr>
            <a:normAutofit fontScale="90000"/>
          </a:bodyPr>
          <a:lstStyle/>
          <a:p>
            <a:r>
              <a:rPr b="1" smtClean="0">
                <a:solidFill>
                  <a:srgbClr val="3D6B95"/>
                </a:solidFill>
                <a:latin typeface="Cambria" pitchFamily="18" charset="0"/>
              </a:rPr>
              <a:t>Φάκελος μαθητή/-ήτριας [1]</a:t>
            </a:r>
            <a:br>
              <a:rPr b="1" smtClean="0">
                <a:solidFill>
                  <a:srgbClr val="3D6B95"/>
                </a:solidFill>
                <a:latin typeface="Cambria" pitchFamily="18" charset="0"/>
              </a:rPr>
            </a:br>
            <a:r>
              <a:rPr b="1" smtClean="0">
                <a:solidFill>
                  <a:srgbClr val="3D6B95"/>
                </a:solidFill>
                <a:latin typeface="Cambria" pitchFamily="18" charset="0"/>
              </a:rPr>
              <a:t/>
            </a:r>
            <a:br>
              <a:rPr b="1" smtClean="0">
                <a:solidFill>
                  <a:srgbClr val="3D6B95"/>
                </a:solidFill>
                <a:latin typeface="Cambria" pitchFamily="18" charset="0"/>
              </a:rPr>
            </a:br>
            <a:r>
              <a:rPr b="1" smtClean="0">
                <a:solidFill>
                  <a:srgbClr val="3D6B95"/>
                </a:solidFill>
                <a:latin typeface="Cambria" pitchFamily="18" charset="0"/>
              </a:rPr>
              <a:t/>
            </a:r>
            <a:br>
              <a:rPr b="1" smtClean="0">
                <a:solidFill>
                  <a:srgbClr val="3D6B95"/>
                </a:solidFill>
                <a:latin typeface="Cambria" pitchFamily="18" charset="0"/>
              </a:rPr>
            </a:br>
            <a:r>
              <a:rPr b="1" smtClean="0">
                <a:solidFill>
                  <a:srgbClr val="3D6B95"/>
                </a:solidFill>
                <a:latin typeface="Cambria" pitchFamily="18" charset="0"/>
              </a:rPr>
              <a:t/>
            </a:r>
            <a:br>
              <a:rPr b="1" smtClean="0">
                <a:solidFill>
                  <a:srgbClr val="3D6B95"/>
                </a:solidFill>
                <a:latin typeface="Cambria" pitchFamily="18" charset="0"/>
              </a:rPr>
            </a:br>
            <a:r>
              <a:rPr b="1" smtClean="0">
                <a:solidFill>
                  <a:srgbClr val="3D6B95"/>
                </a:solidFill>
                <a:latin typeface="Cambria" pitchFamily="18" charset="0"/>
              </a:rPr>
              <a:t/>
            </a:r>
            <a:br>
              <a:rPr b="1" smtClean="0">
                <a:solidFill>
                  <a:srgbClr val="3D6B95"/>
                </a:solidFill>
                <a:latin typeface="Cambria" pitchFamily="18" charset="0"/>
              </a:rPr>
            </a:br>
            <a:r>
              <a:rPr b="1" smtClean="0">
                <a:solidFill>
                  <a:srgbClr val="3D6B95"/>
                </a:solidFill>
                <a:latin typeface="Cambria" pitchFamily="18" charset="0"/>
              </a:rPr>
              <a:t/>
            </a:r>
            <a:br>
              <a:rPr b="1" smtClean="0">
                <a:solidFill>
                  <a:srgbClr val="3D6B95"/>
                </a:solidFill>
                <a:latin typeface="Cambria" pitchFamily="18" charset="0"/>
              </a:rPr>
            </a:br>
            <a:r>
              <a:rPr b="1" smtClean="0">
                <a:solidFill>
                  <a:srgbClr val="3D6B95"/>
                </a:solidFill>
                <a:latin typeface="Cambria" pitchFamily="18" charset="0"/>
              </a:rPr>
              <a:t/>
            </a:r>
            <a:br>
              <a:rPr b="1" smtClean="0">
                <a:solidFill>
                  <a:srgbClr val="3D6B95"/>
                </a:solidFill>
                <a:latin typeface="Cambria" pitchFamily="18" charset="0"/>
              </a:rPr>
            </a:b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229193"/>
            <a:ext cx="8655290" cy="4871804"/>
          </a:xfrm>
        </p:spPr>
        <p:txBody>
          <a:bodyPr/>
          <a:lstStyle/>
          <a:p>
            <a:pPr>
              <a:buFont typeface="Wingdings" pitchFamily="2" charset="2"/>
              <a:buChar char="§"/>
            </a:pPr>
            <a:r>
              <a:rPr smtClean="0">
                <a:solidFill>
                  <a:schemeClr val="tx2"/>
                </a:solidFill>
                <a:latin typeface="Cambria" pitchFamily="18" charset="0"/>
              </a:rPr>
              <a:t>είναι «μια συλλογή μαθητικών εργασιών που εκθέτει τις προσπάθειες των παιδιών, την πρόοδό τους και τα επιτεύγματά τους σε μία ή περισσότερες γνωστικές περιοχές. Η συλλογή αυτή πρέπει να περιλαμβάνει τη μαθητική συμμετοχή στην επιλογή των περιεχομένων, τα κριτήρια για την επιλογή, τα κριτήρια για την αξιολόγησή τους, και τεκμήρια του μαθητικού αναστοχασμού πάνω στον τρόπο με τον οποίο οι εργασίες παρήχθησαν».</a:t>
            </a:r>
          </a:p>
          <a:p>
            <a:pPr>
              <a:buNone/>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389744"/>
            <a:ext cx="8678316" cy="688033"/>
          </a:xfrm>
        </p:spPr>
        <p:txBody>
          <a:bodyPr/>
          <a:lstStyle/>
          <a:p>
            <a:r>
              <a:rPr b="1" smtClean="0">
                <a:solidFill>
                  <a:srgbClr val="3D6B95"/>
                </a:solidFill>
                <a:latin typeface="Cambria" pitchFamily="18" charset="0"/>
              </a:rPr>
              <a:t>Φάκελος μαθητή/-ήτριας [2]</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p:txBody>
          <a:bodyPr/>
          <a:lstStyle/>
          <a:p>
            <a:pPr>
              <a:buFont typeface="Wingdings" pitchFamily="2" charset="2"/>
              <a:buChar char="§"/>
            </a:pPr>
            <a:r>
              <a:rPr smtClean="0">
                <a:solidFill>
                  <a:schemeClr val="tx2"/>
                </a:solidFill>
                <a:latin typeface="Cambria" pitchFamily="18" charset="0"/>
              </a:rPr>
              <a:t>αποτελεί μέσον τόσο για να εμπλακούν οι μαθητές στη διαδικασία της αυτοαξιολόγησης όσο και για να καθοριστούν οι στόχοι μάθησης. </a:t>
            </a:r>
          </a:p>
          <a:p>
            <a:pPr>
              <a:buFont typeface="Wingdings" pitchFamily="2" charset="2"/>
              <a:buChar char="§"/>
            </a:pPr>
            <a:r>
              <a:rPr smtClean="0">
                <a:solidFill>
                  <a:schemeClr val="tx2"/>
                </a:solidFill>
                <a:latin typeface="Cambria" pitchFamily="18" charset="0"/>
              </a:rPr>
              <a:t>μπορεί να αποτελέσει διαδικασία αξιολόγησης (</a:t>
            </a:r>
            <a:r>
              <a:rPr b="1" smtClean="0">
                <a:solidFill>
                  <a:schemeClr val="tx2"/>
                </a:solidFill>
                <a:latin typeface="Cambria" pitchFamily="18" charset="0"/>
              </a:rPr>
              <a:t>αξιολόγηση για τη μάθηση</a:t>
            </a:r>
            <a:r>
              <a:rPr smtClean="0">
                <a:solidFill>
                  <a:schemeClr val="tx2"/>
                </a:solidFill>
                <a:latin typeface="Cambria" pitchFamily="18" charset="0"/>
              </a:rPr>
              <a:t>) και το τελικό προϊόν των εναλλακτικών μορφών αξιολόγησης που θα αποτυπώνει και την πορεία του/της μαθητή/-ήτριας στη διάρκεια μιας καθορισμένης περιόδου (</a:t>
            </a:r>
            <a:r>
              <a:rPr b="1" smtClean="0">
                <a:solidFill>
                  <a:schemeClr val="tx2"/>
                </a:solidFill>
                <a:latin typeface="Cambria" pitchFamily="18" charset="0"/>
              </a:rPr>
              <a:t>αξιολόγηση της μάθησης</a:t>
            </a:r>
            <a:r>
              <a:rPr smtClean="0">
                <a:solidFill>
                  <a:schemeClr val="tx2"/>
                </a:solidFill>
                <a:latin typeface="Cambria" pitchFamily="18" charset="0"/>
              </a:rPr>
              <a:t>).</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558977" y="539646"/>
            <a:ext cx="7585023" cy="6041035"/>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 y="0"/>
            <a:ext cx="1708878" cy="248836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504950" y="299802"/>
            <a:ext cx="7639050" cy="6250899"/>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0" y="1"/>
            <a:ext cx="1993692" cy="236844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Ισχύον αξιολογικό πλαίσιο</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500174"/>
            <a:ext cx="8655290" cy="5349359"/>
          </a:xfrm>
        </p:spPr>
        <p:txBody>
          <a:bodyPr/>
          <a:lstStyle/>
          <a:p>
            <a:pPr>
              <a:buNone/>
            </a:pPr>
            <a:endParaRPr smtClean="0">
              <a:solidFill>
                <a:schemeClr val="tx2"/>
              </a:solidFill>
              <a:latin typeface="Cambria" pitchFamily="18" charset="0"/>
            </a:endParaRPr>
          </a:p>
          <a:p>
            <a:pPr>
              <a:buNone/>
            </a:pPr>
            <a:r>
              <a:rPr smtClean="0">
                <a:solidFill>
                  <a:schemeClr val="tx2"/>
                </a:solidFill>
                <a:latin typeface="Cambria" pitchFamily="18" charset="0"/>
              </a:rPr>
              <a:t>Η αξιολόγηση του μαθητή και της μαθήτριας </a:t>
            </a:r>
            <a:r>
              <a:rPr lang="el-GR" dirty="0" smtClean="0">
                <a:solidFill>
                  <a:schemeClr val="tx2"/>
                </a:solidFill>
                <a:latin typeface="Cambria" pitchFamily="18" charset="0"/>
              </a:rPr>
              <a:t>….</a:t>
            </a:r>
          </a:p>
          <a:p>
            <a:pPr>
              <a:buFont typeface="Wingdings" pitchFamily="2" charset="2"/>
              <a:buChar char="§"/>
            </a:pPr>
            <a:r>
              <a:rPr smtClean="0">
                <a:solidFill>
                  <a:schemeClr val="tx2"/>
                </a:solidFill>
                <a:latin typeface="Cambria" pitchFamily="18" charset="0"/>
              </a:rPr>
              <a:t>περιορίζεται στην </a:t>
            </a:r>
            <a:r>
              <a:rPr smtClean="0">
                <a:solidFill>
                  <a:srgbClr val="3D6B95"/>
                </a:solidFill>
                <a:latin typeface="Cambria" pitchFamily="18" charset="0"/>
              </a:rPr>
              <a:t>αποτίμηση του αποτελέσματος </a:t>
            </a:r>
            <a:r>
              <a:rPr smtClean="0">
                <a:solidFill>
                  <a:schemeClr val="tx2"/>
                </a:solidFill>
                <a:latin typeface="Cambria" pitchFamily="18" charset="0"/>
              </a:rPr>
              <a:t>και στην αξιολόγηση των </a:t>
            </a:r>
            <a:r>
              <a:rPr smtClean="0">
                <a:solidFill>
                  <a:srgbClr val="3D6B95"/>
                </a:solidFill>
                <a:latin typeface="Cambria" pitchFamily="18" charset="0"/>
              </a:rPr>
              <a:t>ακαδημαϊκών επιτευγμάτων τους.</a:t>
            </a:r>
          </a:p>
          <a:p>
            <a:pPr>
              <a:buFont typeface="Wingdings" pitchFamily="2" charset="2"/>
              <a:buChar char="§"/>
            </a:pPr>
            <a:r>
              <a:rPr dirty="0" smtClean="0">
                <a:solidFill>
                  <a:schemeClr val="tx2"/>
                </a:solidFill>
                <a:latin typeface="Cambria" pitchFamily="18" charset="0"/>
              </a:rPr>
              <a:t>κ</a:t>
            </a:r>
            <a:r>
              <a:rPr smtClean="0">
                <a:solidFill>
                  <a:schemeClr val="tx2"/>
                </a:solidFill>
                <a:latin typeface="Cambria" pitchFamily="18" charset="0"/>
              </a:rPr>
              <a:t>υριαρχείται από την</a:t>
            </a:r>
            <a:r>
              <a:rPr lang="x-none" smtClean="0">
                <a:solidFill>
                  <a:schemeClr val="tx2"/>
                </a:solidFill>
                <a:latin typeface="Cambria" pitchFamily="18" charset="0"/>
              </a:rPr>
              <a:t> «</a:t>
            </a:r>
            <a:r>
              <a:rPr lang="x-none" smtClean="0">
                <a:solidFill>
                  <a:srgbClr val="3D6B95"/>
                </a:solidFill>
                <a:latin typeface="Cambria" pitchFamily="18" charset="0"/>
              </a:rPr>
              <a:t>τελική</a:t>
            </a:r>
            <a:r>
              <a:rPr lang="x-none" smtClean="0">
                <a:solidFill>
                  <a:schemeClr val="tx2"/>
                </a:solidFill>
                <a:latin typeface="Cambria" pitchFamily="18" charset="0"/>
              </a:rPr>
              <a:t>» ή «</a:t>
            </a:r>
            <a:r>
              <a:rPr lang="x-none" smtClean="0">
                <a:solidFill>
                  <a:srgbClr val="3D6B95"/>
                </a:solidFill>
                <a:latin typeface="Cambria" pitchFamily="18" charset="0"/>
              </a:rPr>
              <a:t>αθροιστική</a:t>
            </a:r>
            <a:r>
              <a:rPr lang="x-none" smtClean="0">
                <a:solidFill>
                  <a:schemeClr val="tx2"/>
                </a:solidFill>
                <a:latin typeface="Cambria" pitchFamily="18" charset="0"/>
              </a:rPr>
              <a:t>» αξιολόγηση</a:t>
            </a:r>
            <a:r>
              <a:rPr smtClean="0">
                <a:solidFill>
                  <a:schemeClr val="tx2"/>
                </a:solidFill>
                <a:latin typeface="Cambria" pitchFamily="18" charset="0"/>
              </a:rPr>
              <a:t>.</a:t>
            </a:r>
            <a:r>
              <a:rPr lang="x-none" smtClean="0">
                <a:solidFill>
                  <a:schemeClr val="tx2"/>
                </a:solidFill>
                <a:latin typeface="Cambria" pitchFamily="18" charset="0"/>
              </a:rPr>
              <a:t> </a:t>
            </a:r>
            <a:endParaRPr smtClean="0">
              <a:solidFill>
                <a:schemeClr val="tx2"/>
              </a:solidFill>
              <a:latin typeface="Cambria" pitchFamily="18" charset="0"/>
            </a:endParaRPr>
          </a:p>
          <a:p>
            <a:pPr>
              <a:buFont typeface="Wingdings" pitchFamily="2" charset="2"/>
              <a:buChar char="§"/>
            </a:pPr>
            <a:r>
              <a:rPr smtClean="0">
                <a:solidFill>
                  <a:schemeClr val="tx2"/>
                </a:solidFill>
                <a:latin typeface="Cambria" pitchFamily="18" charset="0"/>
              </a:rPr>
              <a:t>έχει στόχο την κατηγοριοποίηση των μαθητών με βάση έναν νοητό μέσο όρο. </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b="1" smtClean="0">
                <a:latin typeface="Cambria" pitchFamily="18" charset="0"/>
              </a:rPr>
              <a:t>Συζητήσεις</a:t>
            </a:r>
            <a:endParaRPr lang="el-GR" b="1" dirty="0">
              <a:latin typeface="Cambria" pitchFamily="18" charset="0"/>
            </a:endParaRPr>
          </a:p>
        </p:txBody>
      </p:sp>
      <p:sp>
        <p:nvSpPr>
          <p:cNvPr id="3" name="2 - Θέση περιεχομένου"/>
          <p:cNvSpPr>
            <a:spLocks noGrp="1"/>
          </p:cNvSpPr>
          <p:nvPr>
            <p:ph idx="1"/>
          </p:nvPr>
        </p:nvSpPr>
        <p:spPr/>
        <p:txBody>
          <a:bodyPr/>
          <a:lstStyle/>
          <a:p>
            <a:pPr>
              <a:buFont typeface="Wingdings" pitchFamily="2" charset="2"/>
              <a:buChar char="§"/>
            </a:pPr>
            <a:r>
              <a:rPr smtClean="0">
                <a:solidFill>
                  <a:schemeClr val="tx2"/>
                </a:solidFill>
                <a:latin typeface="Cambria" pitchFamily="18" charset="0"/>
              </a:rPr>
              <a:t>δίνουν την δυνατότητα στον/στην εκπαιδευτικό να αποκτήσει μια πιο ολοκληρωμένη εικόνα για την κάθε μαθητή και την κάθε μαθήτρια και να εστιάσει σε πιο εξειδικευμένες πτυχές της μάθησής του/της, που αφορούν κυρίως την ανάπτυξη δεξιοτήτων σκέψης. </a:t>
            </a:r>
          </a:p>
          <a:p>
            <a:pPr>
              <a:buFont typeface="Wingdings" pitchFamily="2" charset="2"/>
              <a:buChar char="§"/>
            </a:pPr>
            <a:r>
              <a:rPr smtClean="0">
                <a:solidFill>
                  <a:schemeClr val="tx2"/>
                </a:solidFill>
                <a:latin typeface="Cambria" pitchFamily="18" charset="0"/>
              </a:rPr>
              <a:t>Τα στοιχεία αυτά μπορούν να καταγράφονται στο ημερολόγιό του/της και να αξιοποιούνται </a:t>
            </a:r>
            <a:r>
              <a:rPr lang="el-GR" dirty="0" smtClean="0">
                <a:solidFill>
                  <a:schemeClr val="tx2"/>
                </a:solidFill>
                <a:latin typeface="Cambria" pitchFamily="18" charset="0"/>
              </a:rPr>
              <a:t>…..</a:t>
            </a:r>
          </a:p>
          <a:p>
            <a:pPr lvl="1">
              <a:buFont typeface="Wingdings" pitchFamily="2" charset="2"/>
              <a:buChar char="§"/>
            </a:pPr>
            <a:r>
              <a:rPr smtClean="0">
                <a:solidFill>
                  <a:schemeClr val="tx2"/>
                </a:solidFill>
                <a:latin typeface="Cambria" pitchFamily="18" charset="0"/>
              </a:rPr>
              <a:t>είτε για τον περαιτέρω σχεδιασμό της διδασκαλίας του/της </a:t>
            </a:r>
          </a:p>
          <a:p>
            <a:pPr lvl="1">
              <a:buFont typeface="Wingdings" pitchFamily="2" charset="2"/>
              <a:buChar char="§"/>
            </a:pPr>
            <a:r>
              <a:rPr smtClean="0">
                <a:solidFill>
                  <a:schemeClr val="tx2"/>
                </a:solidFill>
                <a:latin typeface="Cambria" pitchFamily="18" charset="0"/>
              </a:rPr>
              <a:t>είτε και για την Έκθεση Προόδου που παραλαμβάνει ο/η μαθητής/τρια.</a:t>
            </a:r>
          </a:p>
          <a:p>
            <a:pPr>
              <a:buNone/>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518349" y="3455232"/>
            <a:ext cx="6625651" cy="3072984"/>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0" y="-1"/>
            <a:ext cx="2548327" cy="317791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2518348" y="299803"/>
            <a:ext cx="6625652" cy="292308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508581"/>
            <a:ext cx="8678316" cy="1486268"/>
          </a:xfrm>
        </p:spPr>
        <p:txBody>
          <a:bodyPr>
            <a:normAutofit/>
          </a:bodyPr>
          <a:lstStyle/>
          <a:p>
            <a:r>
              <a:rPr b="1" smtClean="0">
                <a:solidFill>
                  <a:srgbClr val="3D6B95"/>
                </a:solidFill>
                <a:latin typeface="Cambria" pitchFamily="18" charset="0"/>
              </a:rPr>
              <a:t>Τα στάδια της αξιολόγησης</a:t>
            </a:r>
            <a:br>
              <a:rPr b="1" smtClean="0">
                <a:solidFill>
                  <a:srgbClr val="3D6B95"/>
                </a:solidFill>
                <a:latin typeface="Cambria" pitchFamily="18" charset="0"/>
              </a:rPr>
            </a:b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357298"/>
            <a:ext cx="8655290" cy="5492235"/>
          </a:xfrm>
        </p:spPr>
        <p:txBody>
          <a:bodyPr/>
          <a:lstStyle/>
          <a:p>
            <a:pPr>
              <a:buNone/>
            </a:pPr>
            <a:endParaRPr smtClean="0"/>
          </a:p>
          <a:p>
            <a:pPr>
              <a:lnSpc>
                <a:spcPct val="100000"/>
              </a:lnSpc>
              <a:buFont typeface="Wingdings" pitchFamily="2" charset="2"/>
              <a:buChar char="§"/>
            </a:pPr>
            <a:r>
              <a:rPr smtClean="0">
                <a:solidFill>
                  <a:schemeClr val="tx2"/>
                </a:solidFill>
                <a:latin typeface="Cambria" pitchFamily="18" charset="0"/>
              </a:rPr>
              <a:t>περιγράφουν τη διαδικασία που ακολουθούμε προκειμένου να συνθέσουμε το </a:t>
            </a:r>
            <a:r>
              <a:rPr b="1" smtClean="0">
                <a:solidFill>
                  <a:schemeClr val="tx2"/>
                </a:solidFill>
                <a:latin typeface="Cambria" pitchFamily="18" charset="0"/>
              </a:rPr>
              <a:t>προφίλ του μαθητή και της μαθήτριας</a:t>
            </a:r>
            <a:r>
              <a:rPr smtClean="0">
                <a:solidFill>
                  <a:schemeClr val="tx2"/>
                </a:solidFill>
                <a:latin typeface="Cambria" pitchFamily="18" charset="0"/>
              </a:rPr>
              <a:t> και να προβούμε σε μια συνολική αξιολογική κρίση σχετικά με τη μάθηση και την ανάπτυξή του/της. </a:t>
            </a:r>
            <a:endParaRPr lang="el-GR"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373670"/>
            <a:ext cx="8678316" cy="1063871"/>
          </a:xfrm>
        </p:spPr>
        <p:txBody>
          <a:bodyPr/>
          <a:lstStyle/>
          <a:p>
            <a:r>
              <a:rPr b="1" smtClean="0">
                <a:solidFill>
                  <a:srgbClr val="3D6B95"/>
                </a:solidFill>
                <a:latin typeface="Cambria" pitchFamily="18" charset="0"/>
              </a:rPr>
              <a:t>Τα στάδια αυτά είναι</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562811" y="1651517"/>
            <a:ext cx="7765842" cy="5206483"/>
          </a:xfrm>
        </p:spPr>
        <p:txBody>
          <a:bodyPr/>
          <a:lstStyle/>
          <a:p>
            <a:pPr marL="514350" indent="-514350">
              <a:buFont typeface="+mj-lt"/>
              <a:buAutoNum type="arabicPeriod"/>
            </a:pPr>
            <a:r>
              <a:rPr smtClean="0">
                <a:solidFill>
                  <a:schemeClr val="tx2"/>
                </a:solidFill>
                <a:latin typeface="Cambria" pitchFamily="18" charset="0"/>
              </a:rPr>
              <a:t>η </a:t>
            </a:r>
            <a:r>
              <a:rPr b="1" smtClean="0">
                <a:solidFill>
                  <a:schemeClr val="tx2"/>
                </a:solidFill>
                <a:latin typeface="Cambria" pitchFamily="18" charset="0"/>
              </a:rPr>
              <a:t>συλλογή</a:t>
            </a:r>
            <a:r>
              <a:rPr smtClean="0">
                <a:solidFill>
                  <a:schemeClr val="tx2"/>
                </a:solidFill>
                <a:latin typeface="Cambria" pitchFamily="18" charset="0"/>
              </a:rPr>
              <a:t> αξιολογικών δεδομένων</a:t>
            </a:r>
          </a:p>
          <a:p>
            <a:pPr marL="514350" indent="-514350">
              <a:buFont typeface="+mj-lt"/>
              <a:buAutoNum type="arabicPeriod"/>
            </a:pPr>
            <a:r>
              <a:rPr smtClean="0">
                <a:solidFill>
                  <a:schemeClr val="tx2"/>
                </a:solidFill>
                <a:latin typeface="Cambria" pitchFamily="18" charset="0"/>
              </a:rPr>
              <a:t>η </a:t>
            </a:r>
            <a:r>
              <a:rPr b="1" smtClean="0">
                <a:solidFill>
                  <a:schemeClr val="tx2"/>
                </a:solidFill>
                <a:latin typeface="Cambria" pitchFamily="18" charset="0"/>
              </a:rPr>
              <a:t>καταγραφή</a:t>
            </a:r>
          </a:p>
          <a:p>
            <a:pPr marL="514350" indent="-514350">
              <a:buFont typeface="+mj-lt"/>
              <a:buAutoNum type="arabicPeriod"/>
            </a:pPr>
            <a:r>
              <a:rPr smtClean="0">
                <a:solidFill>
                  <a:schemeClr val="tx2"/>
                </a:solidFill>
                <a:latin typeface="Cambria" pitchFamily="18" charset="0"/>
              </a:rPr>
              <a:t>η </a:t>
            </a:r>
            <a:r>
              <a:rPr b="1" smtClean="0">
                <a:solidFill>
                  <a:schemeClr val="tx2"/>
                </a:solidFill>
                <a:latin typeface="Cambria" pitchFamily="18" charset="0"/>
              </a:rPr>
              <a:t>ανάλυση</a:t>
            </a:r>
            <a:r>
              <a:rPr smtClean="0">
                <a:solidFill>
                  <a:schemeClr val="tx2"/>
                </a:solidFill>
                <a:latin typeface="Cambria" pitchFamily="18" charset="0"/>
              </a:rPr>
              <a:t> και η </a:t>
            </a:r>
            <a:r>
              <a:rPr b="1" smtClean="0">
                <a:solidFill>
                  <a:schemeClr val="tx2"/>
                </a:solidFill>
                <a:latin typeface="Cambria" pitchFamily="18" charset="0"/>
              </a:rPr>
              <a:t>ερμηνεία</a:t>
            </a:r>
            <a:r>
              <a:rPr smtClean="0">
                <a:solidFill>
                  <a:schemeClr val="tx2"/>
                </a:solidFill>
                <a:latin typeface="Cambria" pitchFamily="18" charset="0"/>
              </a:rPr>
              <a:t> </a:t>
            </a:r>
          </a:p>
          <a:p>
            <a:pPr marL="514350" indent="-514350">
              <a:buFont typeface="+mj-lt"/>
              <a:buAutoNum type="arabicPeriod"/>
            </a:pPr>
            <a:r>
              <a:rPr smtClean="0">
                <a:solidFill>
                  <a:schemeClr val="tx2"/>
                </a:solidFill>
                <a:latin typeface="Cambria" pitchFamily="18" charset="0"/>
              </a:rPr>
              <a:t>η </a:t>
            </a:r>
            <a:r>
              <a:rPr b="1" smtClean="0">
                <a:solidFill>
                  <a:schemeClr val="tx2"/>
                </a:solidFill>
                <a:latin typeface="Cambria" pitchFamily="18" charset="0"/>
              </a:rPr>
              <a:t>αξιοποίηση </a:t>
            </a:r>
          </a:p>
          <a:p>
            <a:pPr marL="514350" indent="-514350">
              <a:buFont typeface="+mj-lt"/>
              <a:buAutoNum type="arabicPeriod"/>
            </a:pPr>
            <a:r>
              <a:rPr smtClean="0">
                <a:solidFill>
                  <a:schemeClr val="tx2"/>
                </a:solidFill>
                <a:latin typeface="Cambria" pitchFamily="18" charset="0"/>
              </a:rPr>
              <a:t>η </a:t>
            </a:r>
            <a:r>
              <a:rPr b="1" smtClean="0">
                <a:solidFill>
                  <a:schemeClr val="tx2"/>
                </a:solidFill>
                <a:latin typeface="Cambria" pitchFamily="18" charset="0"/>
              </a:rPr>
              <a:t>κοινοποίησή τους  </a:t>
            </a:r>
            <a:endParaRPr lang="el-GR" b="1"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418640"/>
            <a:ext cx="8678316" cy="1063871"/>
          </a:xfrm>
        </p:spPr>
        <p:txBody>
          <a:bodyPr>
            <a:normAutofit fontScale="90000"/>
          </a:bodyPr>
          <a:lstStyle/>
          <a:p>
            <a:r>
              <a:rPr b="1" smtClean="0">
                <a:solidFill>
                  <a:srgbClr val="3D6B95"/>
                </a:solidFill>
                <a:latin typeface="Cambria" pitchFamily="18" charset="0"/>
              </a:rPr>
              <a:t>Τα στάδια της αξιολογικής διαδικασίας </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857224" y="1428736"/>
            <a:ext cx="8265908" cy="5420797"/>
          </a:xfrm>
        </p:spPr>
        <p:txBody>
          <a:bodyPr/>
          <a:lstStyle/>
          <a:p>
            <a:pPr>
              <a:lnSpc>
                <a:spcPct val="100000"/>
              </a:lnSpc>
              <a:buFont typeface="Wingdings" pitchFamily="2" charset="2"/>
              <a:buChar char="§"/>
            </a:pPr>
            <a:r>
              <a:rPr smtClean="0">
                <a:solidFill>
                  <a:schemeClr val="tx2"/>
                </a:solidFill>
                <a:latin typeface="Cambria" pitchFamily="18" charset="0"/>
              </a:rPr>
              <a:t>δεν αναπτύσσονται γραμμικά. </a:t>
            </a:r>
          </a:p>
          <a:p>
            <a:pPr>
              <a:lnSpc>
                <a:spcPct val="100000"/>
              </a:lnSpc>
              <a:buFont typeface="Wingdings" pitchFamily="2" charset="2"/>
              <a:buChar char="§"/>
            </a:pPr>
            <a:r>
              <a:rPr smtClean="0">
                <a:solidFill>
                  <a:schemeClr val="tx2"/>
                </a:solidFill>
                <a:latin typeface="Cambria" pitchFamily="18" charset="0"/>
              </a:rPr>
              <a:t>περιγράφουν μια δυναμική διαδικασία κατά την οποία κάθε στάδιο ανατροφοδοτείται από το προηγούμενο και ανατροφοδοτεί το επόμενο. </a:t>
            </a:r>
          </a:p>
          <a:p>
            <a:pPr>
              <a:lnSpc>
                <a:spcPct val="100000"/>
              </a:lnSpc>
              <a:buFont typeface="Wingdings" pitchFamily="2" charset="2"/>
              <a:buChar char="§"/>
            </a:pPr>
            <a:r>
              <a:rPr smtClean="0">
                <a:solidFill>
                  <a:schemeClr val="tx2"/>
                </a:solidFill>
                <a:latin typeface="Cambria" pitchFamily="18" charset="0"/>
              </a:rPr>
              <a:t>ο/η εκπαιδευτικός εμπλέκεται σε μια αναστοχαστική διαδικασία με ερευνητικό προσανατολισμό, που ουσιαστικά τον καθιστά αναστοχαζόμενο επαγγελματία. </a:t>
            </a:r>
            <a:endParaRPr lang="el-GR"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214290"/>
            <a:ext cx="8678316" cy="629012"/>
          </a:xfrm>
        </p:spPr>
        <p:txBody>
          <a:bodyPr>
            <a:normAutofit/>
          </a:bodyPr>
          <a:lstStyle/>
          <a:p>
            <a:pPr algn="ctr"/>
            <a:r>
              <a:rPr sz="2800" b="1" smtClean="0">
                <a:solidFill>
                  <a:srgbClr val="3D6B95"/>
                </a:solidFill>
                <a:latin typeface="Cambria" pitchFamily="18" charset="0"/>
              </a:rPr>
              <a:t>Σχήμα 1. Τα στάδια της αξιολογικής διαδικασίας </a:t>
            </a:r>
            <a:endParaRPr lang="el-GR" sz="2800" b="1" dirty="0">
              <a:solidFill>
                <a:srgbClr val="3D6B95"/>
              </a:solidFill>
              <a:latin typeface="Cambria" pitchFamily="18" charset="0"/>
            </a:endParaRPr>
          </a:p>
        </p:txBody>
      </p:sp>
      <p:graphicFrame>
        <p:nvGraphicFramePr>
          <p:cNvPr id="4" name="3 - Θέση περιεχομένου"/>
          <p:cNvGraphicFramePr>
            <a:graphicFrameLocks noGrp="1"/>
          </p:cNvGraphicFramePr>
          <p:nvPr>
            <p:ph idx="1"/>
          </p:nvPr>
        </p:nvGraphicFramePr>
        <p:xfrm>
          <a:off x="468313" y="928670"/>
          <a:ext cx="8655050" cy="5921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13906"/>
            <a:ext cx="8678316" cy="1486268"/>
          </a:xfrm>
        </p:spPr>
        <p:txBody>
          <a:bodyPr>
            <a:normAutofit/>
          </a:bodyPr>
          <a:lstStyle/>
          <a:p>
            <a:r>
              <a:rPr b="1" smtClean="0">
                <a:solidFill>
                  <a:srgbClr val="3D6B95"/>
                </a:solidFill>
                <a:latin typeface="Cambria" pitchFamily="18" charset="0"/>
              </a:rPr>
              <a:t>Η συλλογή </a:t>
            </a:r>
            <a:br>
              <a:rPr b="1" smtClean="0">
                <a:solidFill>
                  <a:srgbClr val="3D6B95"/>
                </a:solidFill>
                <a:latin typeface="Cambria" pitchFamily="18" charset="0"/>
              </a:rPr>
            </a:br>
            <a:r>
              <a:rPr b="1" smtClean="0">
                <a:solidFill>
                  <a:srgbClr val="3D6B95"/>
                </a:solidFill>
                <a:latin typeface="Cambria" pitchFamily="18" charset="0"/>
              </a:rPr>
              <a:t>των αξιολογικών δεδομένων </a:t>
            </a:r>
            <a:r>
              <a:rPr lang="el-GR" b="1" dirty="0" smtClean="0">
                <a:solidFill>
                  <a:srgbClr val="3D6B95"/>
                </a:solidFill>
                <a:latin typeface="Cambria" pitchFamily="18" charset="0"/>
              </a:rPr>
              <a:t>….</a:t>
            </a:r>
            <a:r>
              <a:rPr b="1" smtClean="0">
                <a:solidFill>
                  <a:srgbClr val="3D6B95"/>
                </a:solidFill>
                <a:latin typeface="Cambria" pitchFamily="18" charset="0"/>
              </a:rPr>
              <a:t>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126071"/>
            <a:ext cx="8655290" cy="5731929"/>
          </a:xfrm>
        </p:spPr>
        <p:txBody>
          <a:bodyPr>
            <a:normAutofit/>
          </a:bodyPr>
          <a:lstStyle/>
          <a:p>
            <a:endParaRPr smtClean="0"/>
          </a:p>
          <a:p>
            <a:pPr>
              <a:lnSpc>
                <a:spcPct val="110000"/>
              </a:lnSpc>
              <a:buFont typeface="Wingdings" pitchFamily="2" charset="2"/>
              <a:buChar char="§"/>
            </a:pPr>
            <a:r>
              <a:rPr smtClean="0">
                <a:solidFill>
                  <a:schemeClr val="tx2"/>
                </a:solidFill>
                <a:latin typeface="Cambria" pitchFamily="18" charset="0"/>
              </a:rPr>
              <a:t>είναι μέρος της καθημερινής μας πρακτικής στην τάξη π.χ. </a:t>
            </a:r>
            <a:r>
              <a:rPr i="1" smtClean="0">
                <a:solidFill>
                  <a:schemeClr val="tx2"/>
                </a:solidFill>
                <a:latin typeface="Cambria" pitchFamily="18" charset="0"/>
              </a:rPr>
              <a:t>όταν παρατηρούμε έναν μαθητή μας την ώρα του μαθήματος</a:t>
            </a:r>
            <a:r>
              <a:rPr smtClean="0">
                <a:solidFill>
                  <a:schemeClr val="tx2"/>
                </a:solidFill>
                <a:latin typeface="Cambria" pitchFamily="18" charset="0"/>
              </a:rPr>
              <a:t>. </a:t>
            </a:r>
          </a:p>
          <a:p>
            <a:pPr>
              <a:lnSpc>
                <a:spcPct val="110000"/>
              </a:lnSpc>
              <a:buFont typeface="Wingdings" pitchFamily="2" charset="2"/>
              <a:buChar char="§"/>
            </a:pPr>
            <a:r>
              <a:rPr dirty="0" smtClean="0">
                <a:solidFill>
                  <a:schemeClr val="tx2"/>
                </a:solidFill>
                <a:latin typeface="Cambria" pitchFamily="18" charset="0"/>
              </a:rPr>
              <a:t>κ</a:t>
            </a:r>
            <a:r>
              <a:rPr smtClean="0">
                <a:solidFill>
                  <a:schemeClr val="tx2"/>
                </a:solidFill>
                <a:latin typeface="Cambria" pitchFamily="18" charset="0"/>
              </a:rPr>
              <a:t>αθιστά «ορατή» τη διαδικασία και το αποτέλεσμα της μάθησης και της ανάπτυξης των μαθητών και μαθητριών</a:t>
            </a:r>
          </a:p>
          <a:p>
            <a:pPr>
              <a:lnSpc>
                <a:spcPct val="110000"/>
              </a:lnSpc>
              <a:buFont typeface="Wingdings" pitchFamily="2" charset="2"/>
              <a:buChar char="§"/>
            </a:pPr>
            <a:r>
              <a:rPr smtClean="0">
                <a:solidFill>
                  <a:schemeClr val="tx2"/>
                </a:solidFill>
                <a:latin typeface="Cambria" pitchFamily="18" charset="0"/>
              </a:rPr>
              <a:t>τεκμηριώνει τις αξιολογικές μας κρίσεις για την πορεία της μάθησής τους και την εξέλιξή τους.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373670"/>
            <a:ext cx="8678316" cy="1063871"/>
          </a:xfrm>
        </p:spPr>
        <p:txBody>
          <a:bodyPr/>
          <a:lstStyle/>
          <a:p>
            <a:r>
              <a:rPr b="1" smtClean="0">
                <a:solidFill>
                  <a:srgbClr val="3D6B95"/>
                </a:solidFill>
                <a:latin typeface="Cambria" pitchFamily="18" charset="0"/>
              </a:rPr>
              <a:t>Κεντρικά ερωτήματα </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p:txBody>
          <a:bodyPr/>
          <a:lstStyle/>
          <a:p>
            <a:endParaRPr smtClean="0"/>
          </a:p>
          <a:p>
            <a:pPr>
              <a:buNone/>
            </a:pPr>
            <a:r>
              <a:rPr lang="el-GR" dirty="0" smtClean="0">
                <a:solidFill>
                  <a:schemeClr val="tx2"/>
                </a:solidFill>
                <a:latin typeface="Cambria" pitchFamily="18" charset="0"/>
              </a:rPr>
              <a:t>….</a:t>
            </a:r>
            <a:r>
              <a:rPr lang="el-GR" sz="3200" dirty="0" smtClean="0">
                <a:solidFill>
                  <a:schemeClr val="tx2"/>
                </a:solidFill>
                <a:latin typeface="Cambria" pitchFamily="18" charset="0"/>
              </a:rPr>
              <a:t>π</a:t>
            </a:r>
            <a:r>
              <a:rPr sz="3200" smtClean="0">
                <a:solidFill>
                  <a:schemeClr val="tx2"/>
                </a:solidFill>
                <a:latin typeface="Cambria" pitchFamily="18" charset="0"/>
              </a:rPr>
              <a:t>ου θα καθοδηγήσουν τις ενέργειές μας κατά τη συλλογή των δεδομένων:  </a:t>
            </a:r>
          </a:p>
          <a:p>
            <a:pPr lvl="1">
              <a:buFont typeface="Wingdings" pitchFamily="2" charset="2"/>
              <a:buChar char="§"/>
            </a:pPr>
            <a:r>
              <a:rPr sz="2800" b="1" smtClean="0">
                <a:solidFill>
                  <a:schemeClr val="tx2"/>
                </a:solidFill>
                <a:latin typeface="Cambria" pitchFamily="18" charset="0"/>
              </a:rPr>
              <a:t>Ποιες είναι οι πληροφορίες </a:t>
            </a:r>
            <a:r>
              <a:rPr sz="2800" smtClean="0">
                <a:solidFill>
                  <a:schemeClr val="tx2"/>
                </a:solidFill>
                <a:latin typeface="Cambria" pitchFamily="18" charset="0"/>
              </a:rPr>
              <a:t>που επιδιώκω να συλλέξω; </a:t>
            </a:r>
          </a:p>
          <a:p>
            <a:pPr lvl="1">
              <a:buFont typeface="Wingdings" pitchFamily="2" charset="2"/>
              <a:buChar char="§"/>
            </a:pPr>
            <a:r>
              <a:rPr sz="2800" b="1" smtClean="0">
                <a:solidFill>
                  <a:schemeClr val="tx2"/>
                </a:solidFill>
                <a:latin typeface="Cambria" pitchFamily="18" charset="0"/>
              </a:rPr>
              <a:t>Τι ακριβώς </a:t>
            </a:r>
            <a:r>
              <a:rPr sz="2800" smtClean="0">
                <a:solidFill>
                  <a:schemeClr val="tx2"/>
                </a:solidFill>
                <a:latin typeface="Cambria" pitchFamily="18" charset="0"/>
              </a:rPr>
              <a:t>θέλω να αξιολογήσω; Ποιος είναι ο </a:t>
            </a:r>
            <a:r>
              <a:rPr sz="2800" b="1" smtClean="0">
                <a:solidFill>
                  <a:schemeClr val="tx2"/>
                </a:solidFill>
                <a:latin typeface="Cambria" pitchFamily="18" charset="0"/>
              </a:rPr>
              <a:t>στόχος</a:t>
            </a:r>
            <a:r>
              <a:rPr sz="2800" smtClean="0">
                <a:solidFill>
                  <a:schemeClr val="tx2"/>
                </a:solidFill>
                <a:latin typeface="Cambria" pitchFamily="18" charset="0"/>
              </a:rPr>
              <a:t> της αξιολόγησης; </a:t>
            </a:r>
          </a:p>
          <a:p>
            <a:pPr lvl="1">
              <a:buFont typeface="Wingdings" pitchFamily="2" charset="2"/>
              <a:buChar char="§"/>
            </a:pPr>
            <a:r>
              <a:rPr sz="2800" smtClean="0">
                <a:solidFill>
                  <a:schemeClr val="tx2"/>
                </a:solidFill>
                <a:latin typeface="Cambria" pitchFamily="18" charset="0"/>
              </a:rPr>
              <a:t>Ποιο είναι </a:t>
            </a:r>
            <a:r>
              <a:rPr sz="2800" b="1" smtClean="0">
                <a:solidFill>
                  <a:schemeClr val="tx2"/>
                </a:solidFill>
                <a:latin typeface="Cambria" pitchFamily="18" charset="0"/>
              </a:rPr>
              <a:t>το υλικό </a:t>
            </a:r>
            <a:r>
              <a:rPr sz="2800" smtClean="0">
                <a:solidFill>
                  <a:schemeClr val="tx2"/>
                </a:solidFill>
                <a:latin typeface="Cambria" pitchFamily="18" charset="0"/>
              </a:rPr>
              <a:t>που θα μου δώσει πληροφορίες; </a:t>
            </a:r>
          </a:p>
          <a:p>
            <a:pPr lvl="1">
              <a:buFont typeface="Wingdings" pitchFamily="2" charset="2"/>
              <a:buChar char="§"/>
            </a:pPr>
            <a:r>
              <a:rPr sz="2800" b="1" smtClean="0">
                <a:solidFill>
                  <a:schemeClr val="tx2"/>
                </a:solidFill>
                <a:latin typeface="Cambria" pitchFamily="18" charset="0"/>
              </a:rPr>
              <a:t>Ποια μέθοδος αξιολόγησης </a:t>
            </a:r>
            <a:r>
              <a:rPr sz="2800" smtClean="0">
                <a:solidFill>
                  <a:schemeClr val="tx2"/>
                </a:solidFill>
                <a:latin typeface="Cambria" pitchFamily="18" charset="0"/>
              </a:rPr>
              <a:t>είναι η πιο κατάλληλη, για να συλλέξω τις πληροφορίες που χρειάζομαι; </a:t>
            </a:r>
          </a:p>
          <a:p>
            <a:endParaRPr lang="el-GR"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343690"/>
            <a:ext cx="8678316" cy="1063871"/>
          </a:xfrm>
        </p:spPr>
        <p:txBody>
          <a:bodyPr/>
          <a:lstStyle/>
          <a:p>
            <a:r>
              <a:rPr b="1" smtClean="0">
                <a:solidFill>
                  <a:srgbClr val="3D6B95"/>
                </a:solidFill>
                <a:latin typeface="Cambria" pitchFamily="18" charset="0"/>
              </a:rPr>
              <a:t>Τι είδους στοιχεία αναζητούμε;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p:txBody>
          <a:bodyPr>
            <a:normAutofit/>
          </a:bodyPr>
          <a:lstStyle/>
          <a:p>
            <a:pPr>
              <a:buNone/>
            </a:pPr>
            <a:endParaRPr smtClean="0"/>
          </a:p>
          <a:p>
            <a:pPr>
              <a:lnSpc>
                <a:spcPct val="100000"/>
              </a:lnSpc>
              <a:buFont typeface="Wingdings" pitchFamily="2" charset="2"/>
              <a:buChar char="§"/>
            </a:pPr>
            <a:r>
              <a:rPr smtClean="0">
                <a:solidFill>
                  <a:schemeClr val="tx2"/>
                </a:solidFill>
                <a:latin typeface="Cambria" pitchFamily="18" charset="0"/>
              </a:rPr>
              <a:t>Πληροφορίες, στοιχεία σχετικά με: </a:t>
            </a:r>
          </a:p>
          <a:p>
            <a:pPr lvl="1">
              <a:lnSpc>
                <a:spcPct val="100000"/>
              </a:lnSpc>
            </a:pPr>
            <a:r>
              <a:rPr b="1" smtClean="0">
                <a:solidFill>
                  <a:schemeClr val="tx2"/>
                </a:solidFill>
                <a:latin typeface="Cambria" pitchFamily="18" charset="0"/>
              </a:rPr>
              <a:t>τις ικανότητες και δεξιότητες των μαθητών και των μαθητριών: </a:t>
            </a:r>
            <a:r>
              <a:rPr i="1" smtClean="0">
                <a:solidFill>
                  <a:schemeClr val="tx2"/>
                </a:solidFill>
                <a:latin typeface="Cambria" pitchFamily="18" charset="0"/>
              </a:rPr>
              <a:t>π.χ. την επικοινωνία, τη δημιουργική και κριτική τους σκέψη. </a:t>
            </a:r>
          </a:p>
          <a:p>
            <a:pPr lvl="1">
              <a:lnSpc>
                <a:spcPct val="100000"/>
              </a:lnSpc>
            </a:pPr>
            <a:r>
              <a:rPr b="1" smtClean="0">
                <a:solidFill>
                  <a:schemeClr val="tx2"/>
                </a:solidFill>
                <a:latin typeface="Cambria" pitchFamily="18" charset="0"/>
              </a:rPr>
              <a:t>τις στάσεις και τις αξίες τους</a:t>
            </a:r>
            <a:r>
              <a:rPr i="1" smtClean="0">
                <a:solidFill>
                  <a:schemeClr val="tx2"/>
                </a:solidFill>
                <a:latin typeface="Cambria" pitchFamily="18" charset="0"/>
              </a:rPr>
              <a:t>: π.χ. τον σεβασμό προς τους/τις συνομηλίκους, τον σεβασμό στο περιβάλλον. </a:t>
            </a:r>
          </a:p>
          <a:p>
            <a:pPr lvl="1">
              <a:lnSpc>
                <a:spcPct val="100000"/>
              </a:lnSpc>
            </a:pPr>
            <a:r>
              <a:rPr smtClean="0">
                <a:solidFill>
                  <a:schemeClr val="tx2"/>
                </a:solidFill>
                <a:latin typeface="Cambria" pitchFamily="18" charset="0"/>
              </a:rPr>
              <a:t> </a:t>
            </a:r>
            <a:r>
              <a:rPr b="1" smtClean="0">
                <a:solidFill>
                  <a:schemeClr val="tx2"/>
                </a:solidFill>
                <a:latin typeface="Cambria" pitchFamily="18" charset="0"/>
              </a:rPr>
              <a:t>τις γνώσεις τους στα διάφορα γνωστικά πεδία. </a:t>
            </a:r>
          </a:p>
          <a:p>
            <a:pPr lvl="1">
              <a:lnSpc>
                <a:spcPct val="100000"/>
              </a:lnSpc>
            </a:pPr>
            <a:r>
              <a:rPr b="1" dirty="0" smtClean="0">
                <a:solidFill>
                  <a:schemeClr val="tx2"/>
                </a:solidFill>
                <a:latin typeface="Cambria" pitchFamily="18" charset="0"/>
              </a:rPr>
              <a:t>τ</a:t>
            </a:r>
            <a:r>
              <a:rPr b="1" smtClean="0">
                <a:solidFill>
                  <a:schemeClr val="tx2"/>
                </a:solidFill>
                <a:latin typeface="Cambria" pitchFamily="18" charset="0"/>
              </a:rPr>
              <a:t>ις προδιαθέσεις τους απέναντι στη μάθηση: </a:t>
            </a:r>
            <a:r>
              <a:rPr smtClean="0">
                <a:solidFill>
                  <a:schemeClr val="tx2"/>
                </a:solidFill>
                <a:latin typeface="Cambria" pitchFamily="18" charset="0"/>
              </a:rPr>
              <a:t>π.χ.</a:t>
            </a:r>
            <a:r>
              <a:rPr b="1" smtClean="0">
                <a:solidFill>
                  <a:schemeClr val="tx2"/>
                </a:solidFill>
                <a:latin typeface="Cambria" pitchFamily="18" charset="0"/>
              </a:rPr>
              <a:t> </a:t>
            </a:r>
            <a:r>
              <a:rPr i="1" smtClean="0">
                <a:solidFill>
                  <a:schemeClr val="tx2"/>
                </a:solidFill>
                <a:latin typeface="Cambria" pitchFamily="18" charset="0"/>
              </a:rPr>
              <a:t>την περιέργεια, τη φαντασία, την αντίδραση στις δυσκολίες. </a:t>
            </a:r>
          </a:p>
          <a:p>
            <a:pPr>
              <a:lnSpc>
                <a:spcPct val="100000"/>
              </a:lnSpc>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359764"/>
            <a:ext cx="8678316" cy="926096"/>
          </a:xfrm>
        </p:spPr>
        <p:txBody>
          <a:bodyPr>
            <a:normAutofit fontScale="90000"/>
          </a:bodyPr>
          <a:lstStyle/>
          <a:p>
            <a:r>
              <a:rPr b="1" smtClean="0">
                <a:solidFill>
                  <a:srgbClr val="3D6B95"/>
                </a:solidFill>
                <a:latin typeface="Cambria" pitchFamily="18" charset="0"/>
              </a:rPr>
              <a:t>Η καταγραφή των </a:t>
            </a:r>
            <a:br>
              <a:rPr b="1" smtClean="0">
                <a:solidFill>
                  <a:srgbClr val="3D6B95"/>
                </a:solidFill>
                <a:latin typeface="Cambria" pitchFamily="18" charset="0"/>
              </a:rPr>
            </a:br>
            <a:r>
              <a:rPr b="1" smtClean="0">
                <a:solidFill>
                  <a:srgbClr val="3D6B95"/>
                </a:solidFill>
                <a:latin typeface="Cambria" pitchFamily="18" charset="0"/>
              </a:rPr>
              <a:t>αξιολογικών δεδομένων </a:t>
            </a:r>
            <a:r>
              <a:rPr lang="el-GR" b="1" dirty="0" smtClean="0">
                <a:solidFill>
                  <a:srgbClr val="3D6B95"/>
                </a:solidFill>
                <a:latin typeface="Cambria" pitchFamily="18" charset="0"/>
              </a:rPr>
              <a:t>….</a:t>
            </a:r>
            <a:r>
              <a:rPr b="1" smtClean="0">
                <a:solidFill>
                  <a:srgbClr val="3D6B95"/>
                </a:solidFill>
                <a:latin typeface="Cambria" pitchFamily="18" charset="0"/>
              </a:rPr>
              <a:t>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571612"/>
            <a:ext cx="8298132" cy="5286387"/>
          </a:xfrm>
        </p:spPr>
        <p:txBody>
          <a:bodyPr/>
          <a:lstStyle/>
          <a:p>
            <a:pPr>
              <a:buFont typeface="Wingdings" pitchFamily="2" charset="2"/>
              <a:buChar char="§"/>
            </a:pPr>
            <a:r>
              <a:rPr smtClean="0">
                <a:solidFill>
                  <a:schemeClr val="tx2"/>
                </a:solidFill>
                <a:latin typeface="Cambria" pitchFamily="18" charset="0"/>
              </a:rPr>
              <a:t>είναι η </a:t>
            </a:r>
            <a:r>
              <a:rPr b="1" smtClean="0">
                <a:solidFill>
                  <a:schemeClr val="tx2"/>
                </a:solidFill>
                <a:latin typeface="Cambria" pitchFamily="18" charset="0"/>
              </a:rPr>
              <a:t>γραπτή αποτύπωση </a:t>
            </a:r>
            <a:r>
              <a:rPr smtClean="0">
                <a:solidFill>
                  <a:schemeClr val="tx2"/>
                </a:solidFill>
                <a:latin typeface="Cambria" pitchFamily="18" charset="0"/>
              </a:rPr>
              <a:t>των δεδομένων που συλλέγονται. </a:t>
            </a:r>
          </a:p>
          <a:p>
            <a:pPr>
              <a:buFont typeface="Wingdings" pitchFamily="2" charset="2"/>
              <a:buChar char="§"/>
            </a:pPr>
            <a:r>
              <a:rPr dirty="0" smtClean="0">
                <a:solidFill>
                  <a:schemeClr val="tx2"/>
                </a:solidFill>
                <a:latin typeface="Cambria" pitchFamily="18" charset="0"/>
              </a:rPr>
              <a:t>ε</a:t>
            </a:r>
            <a:r>
              <a:rPr smtClean="0">
                <a:solidFill>
                  <a:schemeClr val="tx2"/>
                </a:solidFill>
                <a:latin typeface="Cambria" pitchFamily="18" charset="0"/>
              </a:rPr>
              <a:t>ίναι απαραίτητη διαδικασία για την </a:t>
            </a:r>
            <a:r>
              <a:rPr b="1" smtClean="0">
                <a:solidFill>
                  <a:schemeClr val="tx2"/>
                </a:solidFill>
                <a:latin typeface="Cambria" pitchFamily="18" charset="0"/>
              </a:rPr>
              <a:t>τεκμηρίωση</a:t>
            </a:r>
            <a:r>
              <a:rPr smtClean="0">
                <a:solidFill>
                  <a:schemeClr val="tx2"/>
                </a:solidFill>
                <a:latin typeface="Cambria" pitchFamily="18" charset="0"/>
              </a:rPr>
              <a:t> της προόδου του/της μαθητή/-τριας, την </a:t>
            </a:r>
            <a:r>
              <a:rPr b="1" smtClean="0">
                <a:solidFill>
                  <a:schemeClr val="tx2"/>
                </a:solidFill>
                <a:latin typeface="Cambria" pitchFamily="18" charset="0"/>
              </a:rPr>
              <a:t>ανάλυση</a:t>
            </a:r>
            <a:r>
              <a:rPr smtClean="0">
                <a:solidFill>
                  <a:schemeClr val="tx2"/>
                </a:solidFill>
                <a:latin typeface="Cambria" pitchFamily="18" charset="0"/>
              </a:rPr>
              <a:t> και την </a:t>
            </a:r>
            <a:r>
              <a:rPr b="1" smtClean="0">
                <a:solidFill>
                  <a:schemeClr val="tx2"/>
                </a:solidFill>
                <a:latin typeface="Cambria" pitchFamily="18" charset="0"/>
              </a:rPr>
              <a:t>ερμηνεία </a:t>
            </a:r>
            <a:r>
              <a:rPr smtClean="0">
                <a:solidFill>
                  <a:schemeClr val="tx2"/>
                </a:solidFill>
                <a:latin typeface="Cambria" pitchFamily="18" charset="0"/>
              </a:rPr>
              <a:t>των αξιολογικών δεδομένων. </a:t>
            </a:r>
          </a:p>
          <a:p>
            <a:pPr>
              <a:buFont typeface="Wingdings" pitchFamily="2" charset="2"/>
              <a:buChar char="§"/>
            </a:pPr>
            <a:r>
              <a:rPr smtClean="0">
                <a:solidFill>
                  <a:schemeClr val="tx2"/>
                </a:solidFill>
                <a:latin typeface="Cambria" pitchFamily="18" charset="0"/>
              </a:rPr>
              <a:t>μπορεί να γίνει με </a:t>
            </a:r>
            <a:r>
              <a:rPr b="1" smtClean="0">
                <a:solidFill>
                  <a:schemeClr val="tx2"/>
                </a:solidFill>
                <a:latin typeface="Cambria" pitchFamily="18" charset="0"/>
              </a:rPr>
              <a:t>διαφορετικές τεχνικές</a:t>
            </a:r>
            <a:r>
              <a:rPr smtClean="0">
                <a:solidFill>
                  <a:schemeClr val="tx2"/>
                </a:solidFill>
                <a:latin typeface="Cambria" pitchFamily="18" charset="0"/>
              </a:rPr>
              <a:t>, όπως είναι:  </a:t>
            </a:r>
            <a:r>
              <a:rPr i="1" smtClean="0">
                <a:solidFill>
                  <a:schemeClr val="tx2"/>
                </a:solidFill>
                <a:latin typeface="Cambria" pitchFamily="18" charset="0"/>
              </a:rPr>
              <a:t>η κλίμακα ελέγχου, η κλίμακα διαβαθμισμένων κριτηρίων (ρουμπρίκα), το φύλλο εργασίας, το φύλλο αυτοαξιολόγησης, ο ατομικός φάκελος κ.λπ. </a:t>
            </a:r>
          </a:p>
          <a:p>
            <a:pPr>
              <a:buNone/>
            </a:pPr>
            <a:endParaRPr i="1" smtClean="0">
              <a:solidFill>
                <a:schemeClr val="tx2"/>
              </a:solidFill>
              <a:latin typeface="Cambria" pitchFamily="18" charset="0"/>
            </a:endParaRPr>
          </a:p>
          <a:p>
            <a:pPr>
              <a:buFont typeface="Wingdings" pitchFamily="2" charset="2"/>
              <a:buChar char="§"/>
            </a:pPr>
            <a:endParaRPr smtClean="0">
              <a:solidFill>
                <a:schemeClr val="tx2"/>
              </a:solidFill>
              <a:latin typeface="Cambria" pitchFamily="18" charset="0"/>
            </a:endParaRPr>
          </a:p>
          <a:p>
            <a:pPr>
              <a:buNone/>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388660"/>
            <a:ext cx="8678316" cy="1063871"/>
          </a:xfrm>
        </p:spPr>
        <p:txBody>
          <a:bodyPr>
            <a:normAutofit fontScale="90000"/>
          </a:bodyPr>
          <a:lstStyle/>
          <a:p>
            <a:r>
              <a:rPr b="1" smtClean="0">
                <a:solidFill>
                  <a:srgbClr val="3D6B95"/>
                </a:solidFill>
                <a:latin typeface="Cambria" pitchFamily="18" charset="0"/>
              </a:rPr>
              <a:t>Εναλλακτικές προσεγγίσεις εκπαιδευτικής αξιολόγησης</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785786" y="1963710"/>
            <a:ext cx="8358214" cy="4894289"/>
          </a:xfrm>
        </p:spPr>
        <p:txBody>
          <a:bodyPr/>
          <a:lstStyle/>
          <a:p>
            <a:pPr>
              <a:buNone/>
            </a:pPr>
            <a:r>
              <a:rPr b="1" smtClean="0">
                <a:latin typeface="Cambria" pitchFamily="18" charset="0"/>
              </a:rPr>
              <a:t>Σ</a:t>
            </a:r>
            <a:r>
              <a:rPr lang="x-none" b="1" smtClean="0">
                <a:solidFill>
                  <a:schemeClr val="tx2"/>
                </a:solidFill>
                <a:latin typeface="Cambria" pitchFamily="18" charset="0"/>
              </a:rPr>
              <a:t>κοπ</a:t>
            </a:r>
            <a:r>
              <a:rPr b="1" smtClean="0">
                <a:solidFill>
                  <a:schemeClr val="tx2"/>
                </a:solidFill>
                <a:latin typeface="Cambria" pitchFamily="18" charset="0"/>
              </a:rPr>
              <a:t>οί: </a:t>
            </a:r>
          </a:p>
          <a:p>
            <a:pPr>
              <a:buFont typeface="Wingdings" pitchFamily="2" charset="2"/>
              <a:buChar char="§"/>
            </a:pPr>
            <a:r>
              <a:rPr smtClean="0">
                <a:solidFill>
                  <a:schemeClr val="tx2"/>
                </a:solidFill>
                <a:latin typeface="Cambria" pitchFamily="18" charset="0"/>
              </a:rPr>
              <a:t>Ανατροφοδότηση</a:t>
            </a:r>
            <a:r>
              <a:rPr lang="x-none" smtClean="0">
                <a:solidFill>
                  <a:schemeClr val="tx2"/>
                </a:solidFill>
                <a:latin typeface="Cambria" pitchFamily="18" charset="0"/>
              </a:rPr>
              <a:t> τη</a:t>
            </a:r>
            <a:r>
              <a:rPr smtClean="0">
                <a:solidFill>
                  <a:schemeClr val="tx2"/>
                </a:solidFill>
                <a:latin typeface="Cambria" pitchFamily="18" charset="0"/>
              </a:rPr>
              <a:t>ς</a:t>
            </a:r>
            <a:r>
              <a:rPr lang="x-none" smtClean="0">
                <a:solidFill>
                  <a:schemeClr val="tx2"/>
                </a:solidFill>
                <a:latin typeface="Cambria" pitchFamily="18" charset="0"/>
              </a:rPr>
              <a:t> διδασκαλίας </a:t>
            </a:r>
            <a:r>
              <a:rPr smtClean="0">
                <a:solidFill>
                  <a:schemeClr val="tx2"/>
                </a:solidFill>
                <a:latin typeface="Cambria" pitchFamily="18" charset="0"/>
              </a:rPr>
              <a:t>και ενίσχυση του</a:t>
            </a:r>
            <a:r>
              <a:rPr lang="x-none" smtClean="0">
                <a:solidFill>
                  <a:schemeClr val="tx2"/>
                </a:solidFill>
                <a:latin typeface="Cambria" pitchFamily="18" charset="0"/>
              </a:rPr>
              <a:t> εκπαιδευτικ</a:t>
            </a:r>
            <a:r>
              <a:rPr smtClean="0">
                <a:solidFill>
                  <a:schemeClr val="tx2"/>
                </a:solidFill>
                <a:latin typeface="Cambria" pitchFamily="18" charset="0"/>
              </a:rPr>
              <a:t>ού έργου. </a:t>
            </a:r>
          </a:p>
          <a:p>
            <a:pPr>
              <a:buFont typeface="Wingdings" pitchFamily="2" charset="2"/>
              <a:buChar char="§"/>
            </a:pPr>
            <a:r>
              <a:rPr smtClean="0">
                <a:solidFill>
                  <a:schemeClr val="tx2"/>
                </a:solidFill>
                <a:latin typeface="Cambria" pitchFamily="18" charset="0"/>
              </a:rPr>
              <a:t>Πληροφόρηση</a:t>
            </a:r>
            <a:r>
              <a:rPr lang="x-none" smtClean="0">
                <a:solidFill>
                  <a:schemeClr val="tx2"/>
                </a:solidFill>
                <a:latin typeface="Cambria" pitchFamily="18" charset="0"/>
              </a:rPr>
              <a:t> </a:t>
            </a:r>
            <a:r>
              <a:rPr smtClean="0">
                <a:solidFill>
                  <a:schemeClr val="tx2"/>
                </a:solidFill>
                <a:latin typeface="Cambria" pitchFamily="18" charset="0"/>
              </a:rPr>
              <a:t>μαθητών/-τριών</a:t>
            </a:r>
            <a:r>
              <a:rPr lang="x-none" smtClean="0">
                <a:solidFill>
                  <a:schemeClr val="tx2"/>
                </a:solidFill>
                <a:latin typeface="Cambria" pitchFamily="18" charset="0"/>
              </a:rPr>
              <a:t> καθώς και τ</a:t>
            </a:r>
            <a:r>
              <a:rPr smtClean="0">
                <a:solidFill>
                  <a:schemeClr val="tx2"/>
                </a:solidFill>
                <a:latin typeface="Cambria" pitchFamily="18" charset="0"/>
              </a:rPr>
              <a:t>ων</a:t>
            </a:r>
            <a:r>
              <a:rPr lang="x-none" smtClean="0">
                <a:solidFill>
                  <a:schemeClr val="tx2"/>
                </a:solidFill>
                <a:latin typeface="Cambria" pitchFamily="18" charset="0"/>
              </a:rPr>
              <a:t> </a:t>
            </a:r>
            <a:r>
              <a:rPr smtClean="0">
                <a:solidFill>
                  <a:schemeClr val="tx2"/>
                </a:solidFill>
                <a:latin typeface="Cambria" pitchFamily="18" charset="0"/>
              </a:rPr>
              <a:t>γονέων/</a:t>
            </a:r>
            <a:r>
              <a:rPr lang="x-none" smtClean="0">
                <a:solidFill>
                  <a:schemeClr val="tx2"/>
                </a:solidFill>
                <a:latin typeface="Cambria" pitchFamily="18" charset="0"/>
              </a:rPr>
              <a:t>κηδεμόν</a:t>
            </a:r>
            <a:r>
              <a:rPr smtClean="0">
                <a:solidFill>
                  <a:schemeClr val="tx2"/>
                </a:solidFill>
                <a:latin typeface="Cambria" pitchFamily="18" charset="0"/>
              </a:rPr>
              <a:t>ων</a:t>
            </a:r>
            <a:r>
              <a:rPr lang="x-none" smtClean="0">
                <a:solidFill>
                  <a:schemeClr val="tx2"/>
                </a:solidFill>
                <a:latin typeface="Cambria" pitchFamily="18" charset="0"/>
              </a:rPr>
              <a:t> για τα μαθησιακά αποτελέσματα που έχουν επιτευχθεί.</a:t>
            </a:r>
            <a:endParaRPr smtClean="0">
              <a:solidFill>
                <a:schemeClr val="tx2"/>
              </a:solidFill>
              <a:latin typeface="Cambria" pitchFamily="18" charset="0"/>
            </a:endParaRPr>
          </a:p>
          <a:p>
            <a:pPr>
              <a:buFont typeface="Wingdings" pitchFamily="2" charset="2"/>
              <a:buChar char="§"/>
            </a:pPr>
            <a:r>
              <a:rPr smtClean="0">
                <a:solidFill>
                  <a:schemeClr val="tx2"/>
                </a:solidFill>
                <a:latin typeface="Cambria" pitchFamily="18" charset="0"/>
              </a:rPr>
              <a:t>Καθορισμός από εκπαιδευτικό και μαθητές/-ήτριες των επόμενων βημάτων στην προοπτική της βελτίωσης.</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918740" y="314793"/>
            <a:ext cx="7225259" cy="6190937"/>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0" y="1"/>
            <a:ext cx="1993692" cy="236844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648918" y="539646"/>
            <a:ext cx="7495082" cy="5951095"/>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 y="0"/>
            <a:ext cx="1708878" cy="248836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13906"/>
            <a:ext cx="8678316" cy="1343392"/>
          </a:xfrm>
        </p:spPr>
        <p:txBody>
          <a:bodyPr>
            <a:normAutofit/>
          </a:bodyPr>
          <a:lstStyle/>
          <a:p>
            <a:pPr>
              <a:lnSpc>
                <a:spcPct val="100000"/>
              </a:lnSpc>
            </a:pPr>
            <a:r>
              <a:rPr b="1" smtClean="0">
                <a:solidFill>
                  <a:srgbClr val="3D6B95"/>
                </a:solidFill>
                <a:latin typeface="Cambria" pitchFamily="18" charset="0"/>
              </a:rPr>
              <a:t>Η ανάλυση &amp; η ερμηνεία </a:t>
            </a:r>
            <a:br>
              <a:rPr b="1" smtClean="0">
                <a:solidFill>
                  <a:srgbClr val="3D6B95"/>
                </a:solidFill>
                <a:latin typeface="Cambria" pitchFamily="18" charset="0"/>
              </a:rPr>
            </a:br>
            <a:r>
              <a:rPr b="1" smtClean="0">
                <a:solidFill>
                  <a:srgbClr val="3D6B95"/>
                </a:solidFill>
                <a:latin typeface="Cambria" pitchFamily="18" charset="0"/>
              </a:rPr>
              <a:t>των αξιολογικών δεδομένων</a:t>
            </a:r>
            <a:r>
              <a:rPr lang="el-GR" b="1" dirty="0" smtClean="0">
                <a:solidFill>
                  <a:srgbClr val="3D6B95"/>
                </a:solidFill>
                <a:latin typeface="Cambria" pitchFamily="18" charset="0"/>
              </a:rPr>
              <a:t>….</a:t>
            </a:r>
            <a:r>
              <a:rPr b="1" smtClean="0">
                <a:solidFill>
                  <a:srgbClr val="3D6B95"/>
                </a:solidFill>
                <a:latin typeface="Cambria" pitchFamily="18" charset="0"/>
              </a:rPr>
              <a:t>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643050"/>
            <a:ext cx="8655290" cy="5206483"/>
          </a:xfrm>
        </p:spPr>
        <p:txBody>
          <a:bodyPr/>
          <a:lstStyle/>
          <a:p>
            <a:pPr>
              <a:lnSpc>
                <a:spcPct val="100000"/>
              </a:lnSpc>
              <a:buFont typeface="Wingdings" pitchFamily="2" charset="2"/>
              <a:buChar char="§"/>
            </a:pPr>
            <a:r>
              <a:rPr dirty="0" smtClean="0">
                <a:solidFill>
                  <a:schemeClr val="tx2"/>
                </a:solidFill>
                <a:latin typeface="Cambria" pitchFamily="18" charset="0"/>
              </a:rPr>
              <a:t>α</a:t>
            </a:r>
            <a:r>
              <a:rPr smtClean="0">
                <a:solidFill>
                  <a:schemeClr val="tx2"/>
                </a:solidFill>
                <a:latin typeface="Cambria" pitchFamily="18" charset="0"/>
              </a:rPr>
              <a:t>ποτελούν τη βάση για την ποιοτική αποτίμηση της προόδου του μαθητή και της μαθήτριας. </a:t>
            </a:r>
          </a:p>
          <a:p>
            <a:pPr>
              <a:lnSpc>
                <a:spcPct val="100000"/>
              </a:lnSpc>
              <a:buFont typeface="Wingdings" pitchFamily="2" charset="2"/>
              <a:buChar char="§"/>
            </a:pPr>
            <a:r>
              <a:rPr dirty="0" smtClean="0">
                <a:solidFill>
                  <a:schemeClr val="tx2"/>
                </a:solidFill>
                <a:latin typeface="Cambria" pitchFamily="18" charset="0"/>
              </a:rPr>
              <a:t>έ</a:t>
            </a:r>
            <a:r>
              <a:rPr smtClean="0">
                <a:solidFill>
                  <a:schemeClr val="tx2"/>
                </a:solidFill>
                <a:latin typeface="Cambria" pitchFamily="18" charset="0"/>
              </a:rPr>
              <a:t>χουν ως πλαίσιο αναφοράς τα </a:t>
            </a:r>
            <a:r>
              <a:rPr b="1" smtClean="0">
                <a:solidFill>
                  <a:schemeClr val="tx2"/>
                </a:solidFill>
                <a:latin typeface="Cambria" pitchFamily="18" charset="0"/>
              </a:rPr>
              <a:t>κριτήρια αξιολόγησης</a:t>
            </a:r>
            <a:r>
              <a:rPr smtClean="0">
                <a:solidFill>
                  <a:schemeClr val="tx2"/>
                </a:solidFill>
                <a:latin typeface="Cambria" pitchFamily="18" charset="0"/>
              </a:rPr>
              <a:t> και τους επιμέρους στόχους που θέτουμε για κάθε μαθητή και μαθήτρια. </a:t>
            </a:r>
          </a:p>
          <a:p>
            <a:pPr>
              <a:lnSpc>
                <a:spcPct val="100000"/>
              </a:lnSpc>
              <a:buFont typeface="Wingdings" pitchFamily="2" charset="2"/>
              <a:buChar char="§"/>
            </a:pPr>
            <a:r>
              <a:rPr dirty="0" smtClean="0">
                <a:solidFill>
                  <a:schemeClr val="tx2"/>
                </a:solidFill>
                <a:latin typeface="Cambria" pitchFamily="18" charset="0"/>
              </a:rPr>
              <a:t>β</a:t>
            </a:r>
            <a:r>
              <a:rPr smtClean="0">
                <a:solidFill>
                  <a:schemeClr val="tx2"/>
                </a:solidFill>
                <a:latin typeface="Cambria" pitchFamily="18" charset="0"/>
              </a:rPr>
              <a:t>οηθούν τον/την εκπαιδευτικό: </a:t>
            </a:r>
          </a:p>
          <a:p>
            <a:pPr lvl="1">
              <a:lnSpc>
                <a:spcPct val="100000"/>
              </a:lnSpc>
              <a:buFont typeface="Wingdings" pitchFamily="2" charset="2"/>
              <a:buChar char="§"/>
            </a:pPr>
            <a:r>
              <a:rPr smtClean="0">
                <a:solidFill>
                  <a:schemeClr val="tx2"/>
                </a:solidFill>
                <a:latin typeface="Cambria" pitchFamily="18" charset="0"/>
              </a:rPr>
              <a:t>να σχεδιάσει πώς θα ενισχύσει τη μάθηση</a:t>
            </a:r>
            <a:r>
              <a:rPr lang="en-US" dirty="0" smtClean="0">
                <a:solidFill>
                  <a:schemeClr val="tx2"/>
                </a:solidFill>
                <a:latin typeface="Cambria" pitchFamily="18" charset="0"/>
              </a:rPr>
              <a:t> </a:t>
            </a:r>
            <a:r>
              <a:rPr smtClean="0">
                <a:solidFill>
                  <a:schemeClr val="tx2"/>
                </a:solidFill>
                <a:latin typeface="Cambria" pitchFamily="18" charset="0"/>
              </a:rPr>
              <a:t>αλλά και τη διδασκαλία</a:t>
            </a:r>
          </a:p>
          <a:p>
            <a:pPr>
              <a:lnSpc>
                <a:spcPct val="100000"/>
              </a:lnSpc>
              <a:buFont typeface="Wingdings" pitchFamily="2" charset="2"/>
              <a:buChar char="§"/>
            </a:pPr>
            <a:endParaRPr lang="el-GR"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2095500" y="0"/>
            <a:ext cx="7048500" cy="6858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 y="0"/>
            <a:ext cx="2128602" cy="299803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2090894" y="-1"/>
            <a:ext cx="6783283" cy="4302177"/>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2023672" y="4531949"/>
            <a:ext cx="6910466" cy="2048733"/>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0" y="1"/>
            <a:ext cx="1993692" cy="236844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13906"/>
            <a:ext cx="8678316" cy="1343392"/>
          </a:xfrm>
        </p:spPr>
        <p:txBody>
          <a:bodyPr>
            <a:normAutofit/>
          </a:bodyPr>
          <a:lstStyle/>
          <a:p>
            <a:pPr>
              <a:lnSpc>
                <a:spcPct val="100000"/>
              </a:lnSpc>
            </a:pPr>
            <a:r>
              <a:rPr b="1" smtClean="0">
                <a:solidFill>
                  <a:srgbClr val="3D6B95"/>
                </a:solidFill>
                <a:latin typeface="Cambria" pitchFamily="18" charset="0"/>
              </a:rPr>
              <a:t>Η ανάλυση &amp; η ερμηνεία </a:t>
            </a:r>
            <a:br>
              <a:rPr b="1" smtClean="0">
                <a:solidFill>
                  <a:srgbClr val="3D6B95"/>
                </a:solidFill>
                <a:latin typeface="Cambria" pitchFamily="18" charset="0"/>
              </a:rPr>
            </a:br>
            <a:r>
              <a:rPr b="1" smtClean="0">
                <a:solidFill>
                  <a:srgbClr val="3D6B95"/>
                </a:solidFill>
                <a:latin typeface="Cambria" pitchFamily="18" charset="0"/>
              </a:rPr>
              <a:t>των αξιολογικών δεδομένων </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928802"/>
            <a:ext cx="8655290" cy="4920731"/>
          </a:xfrm>
        </p:spPr>
        <p:txBody>
          <a:bodyPr>
            <a:normAutofit/>
          </a:bodyPr>
          <a:lstStyle/>
          <a:p>
            <a:pPr>
              <a:buFont typeface="Wingdings" pitchFamily="2" charset="2"/>
              <a:buChar char="§"/>
            </a:pPr>
            <a:r>
              <a:rPr smtClean="0">
                <a:solidFill>
                  <a:schemeClr val="tx2"/>
                </a:solidFill>
                <a:latin typeface="Cambria" pitchFamily="18" charset="0"/>
              </a:rPr>
              <a:t>πρέπει να είναι συστηματική, πολύπλευρη και πολυπρισματική και </a:t>
            </a:r>
            <a:r>
              <a:rPr lang="el-GR" dirty="0" smtClean="0">
                <a:solidFill>
                  <a:schemeClr val="tx2"/>
                </a:solidFill>
                <a:latin typeface="Cambria" pitchFamily="18" charset="0"/>
              </a:rPr>
              <a:t>…</a:t>
            </a:r>
            <a:endParaRPr smtClean="0">
              <a:solidFill>
                <a:schemeClr val="tx2"/>
              </a:solidFill>
              <a:latin typeface="Cambria" pitchFamily="18" charset="0"/>
            </a:endParaRPr>
          </a:p>
          <a:p>
            <a:pPr>
              <a:buFont typeface="Wingdings" pitchFamily="2" charset="2"/>
              <a:buChar char="§"/>
            </a:pPr>
            <a:r>
              <a:rPr smtClean="0">
                <a:solidFill>
                  <a:schemeClr val="tx2"/>
                </a:solidFill>
                <a:latin typeface="Cambria" pitchFamily="18" charset="0"/>
              </a:rPr>
              <a:t>να προκύπτει από τη διασταύρωση ποικίλων οπτικών (π.χ. μαθητές/-τριες, γονείς και κηδεμόνες, συνάδελφοι). </a:t>
            </a:r>
          </a:p>
          <a:p>
            <a:pPr>
              <a:lnSpc>
                <a:spcPct val="100000"/>
              </a:lnSpc>
              <a:buNone/>
            </a:pPr>
            <a:endParaRPr lang="el-GR" sz="3200"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13906"/>
            <a:ext cx="8678316" cy="986202"/>
          </a:xfrm>
        </p:spPr>
        <p:txBody>
          <a:bodyPr/>
          <a:lstStyle/>
          <a:p>
            <a:pPr>
              <a:lnSpc>
                <a:spcPct val="100000"/>
              </a:lnSpc>
            </a:pPr>
            <a:r>
              <a:rPr b="1" smtClean="0">
                <a:solidFill>
                  <a:srgbClr val="3D6B95"/>
                </a:solidFill>
                <a:latin typeface="Cambria" pitchFamily="18" charset="0"/>
              </a:rPr>
              <a:t>Η αξιοποίηση των δεδομένων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285860"/>
            <a:ext cx="8655290" cy="5420797"/>
          </a:xfrm>
        </p:spPr>
        <p:txBody>
          <a:bodyPr>
            <a:normAutofit/>
          </a:bodyPr>
          <a:lstStyle/>
          <a:p>
            <a:pPr>
              <a:lnSpc>
                <a:spcPct val="110000"/>
              </a:lnSpc>
              <a:buNone/>
            </a:pPr>
            <a:r>
              <a:rPr smtClean="0"/>
              <a:t>	</a:t>
            </a:r>
            <a:r>
              <a:rPr smtClean="0">
                <a:solidFill>
                  <a:schemeClr val="tx2"/>
                </a:solidFill>
                <a:latin typeface="Cambria" pitchFamily="18" charset="0"/>
              </a:rPr>
              <a:t>Οι πληροφορίες που συλλέγουμε πρέπει να μας παρέχουν εκείνα τα στοιχεία που θα μας επιτρέπουν: </a:t>
            </a:r>
          </a:p>
          <a:p>
            <a:pPr lvl="1">
              <a:lnSpc>
                <a:spcPct val="110000"/>
              </a:lnSpc>
              <a:buBlip>
                <a:blip r:embed="rId2"/>
              </a:buBlip>
            </a:pPr>
            <a:r>
              <a:rPr smtClean="0">
                <a:solidFill>
                  <a:schemeClr val="tx2"/>
                </a:solidFill>
                <a:latin typeface="Cambria" pitchFamily="18" charset="0"/>
              </a:rPr>
              <a:t>να </a:t>
            </a:r>
            <a:r>
              <a:rPr b="1" smtClean="0">
                <a:solidFill>
                  <a:schemeClr val="tx2"/>
                </a:solidFill>
                <a:latin typeface="Cambria" pitchFamily="18" charset="0"/>
              </a:rPr>
              <a:t>ενισχύουμε τη μάθηση των μαθητών/-τριών</a:t>
            </a:r>
            <a:r>
              <a:rPr smtClean="0">
                <a:solidFill>
                  <a:schemeClr val="tx2"/>
                </a:solidFill>
                <a:latin typeface="Cambria" pitchFamily="18" charset="0"/>
              </a:rPr>
              <a:t> </a:t>
            </a:r>
          </a:p>
          <a:p>
            <a:pPr lvl="1">
              <a:lnSpc>
                <a:spcPct val="110000"/>
              </a:lnSpc>
              <a:buBlip>
                <a:blip r:embed="rId2"/>
              </a:buBlip>
            </a:pPr>
            <a:r>
              <a:rPr smtClean="0">
                <a:solidFill>
                  <a:schemeClr val="tx2"/>
                </a:solidFill>
                <a:latin typeface="Cambria" pitchFamily="18" charset="0"/>
              </a:rPr>
              <a:t>να </a:t>
            </a:r>
            <a:r>
              <a:rPr b="1" smtClean="0">
                <a:solidFill>
                  <a:schemeClr val="tx2"/>
                </a:solidFill>
                <a:latin typeface="Cambria" pitchFamily="18" charset="0"/>
              </a:rPr>
              <a:t>σχεδιάζουμε</a:t>
            </a:r>
            <a:r>
              <a:rPr smtClean="0">
                <a:solidFill>
                  <a:schemeClr val="tx2"/>
                </a:solidFill>
                <a:latin typeface="Cambria" pitchFamily="18" charset="0"/>
              </a:rPr>
              <a:t> αποτελεσματικά τα επόμενα στάδια της εκπαιδευτικής διαδικασίας με στόχο την ανταπόκριση στις ιδιαίτερες εκπαιδευτικές ανάγκες των μαθητών/-τριών.  </a:t>
            </a:r>
          </a:p>
          <a:p>
            <a:pPr lvl="1">
              <a:lnSpc>
                <a:spcPct val="110000"/>
              </a:lnSpc>
              <a:buBlip>
                <a:blip r:embed="rId2"/>
              </a:buBlip>
            </a:pPr>
            <a:r>
              <a:rPr smtClean="0">
                <a:solidFill>
                  <a:schemeClr val="tx2"/>
                </a:solidFill>
                <a:latin typeface="Cambria" pitchFamily="18" charset="0"/>
              </a:rPr>
              <a:t>να παρέχουμε ουσιαστική </a:t>
            </a:r>
            <a:r>
              <a:rPr b="1" smtClean="0">
                <a:solidFill>
                  <a:schemeClr val="tx2"/>
                </a:solidFill>
                <a:latin typeface="Cambria" pitchFamily="18" charset="0"/>
              </a:rPr>
              <a:t>ανατροφοδότηση</a:t>
            </a:r>
            <a:r>
              <a:rPr smtClean="0">
                <a:solidFill>
                  <a:schemeClr val="tx2"/>
                </a:solidFill>
                <a:latin typeface="Cambria" pitchFamily="18" charset="0"/>
              </a:rPr>
              <a:t> στον μαθητή και τη μαθήτρια.</a:t>
            </a:r>
          </a:p>
          <a:p>
            <a:pPr lvl="1">
              <a:lnSpc>
                <a:spcPct val="110000"/>
              </a:lnSpc>
              <a:buBlip>
                <a:blip r:embed="rId2"/>
              </a:buBlip>
            </a:pPr>
            <a:r>
              <a:rPr smtClean="0">
                <a:solidFill>
                  <a:schemeClr val="tx2"/>
                </a:solidFill>
                <a:latin typeface="Cambria" pitchFamily="18" charset="0"/>
              </a:rPr>
              <a:t>να </a:t>
            </a:r>
            <a:r>
              <a:rPr b="1" smtClean="0">
                <a:solidFill>
                  <a:schemeClr val="tx2"/>
                </a:solidFill>
                <a:latin typeface="Cambria" pitchFamily="18" charset="0"/>
              </a:rPr>
              <a:t>συντάσσουμε</a:t>
            </a:r>
            <a:r>
              <a:rPr smtClean="0">
                <a:solidFill>
                  <a:schemeClr val="tx2"/>
                </a:solidFill>
                <a:latin typeface="Cambria" pitchFamily="18" charset="0"/>
              </a:rPr>
              <a:t> τεκμηριωμένα την Έκθεση Προόδου και να ενημερώνουμε τους γονείς/κηδεμόνες σχετικά με τα επιτεύγματα αλλά και τις δυσκολίες των παιδιών τους.</a:t>
            </a:r>
            <a:endParaRPr lang="el-GR"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519" y="13906"/>
            <a:ext cx="8678316" cy="1200516"/>
          </a:xfrm>
        </p:spPr>
        <p:txBody>
          <a:bodyPr>
            <a:normAutofit/>
          </a:bodyPr>
          <a:lstStyle/>
          <a:p>
            <a:r>
              <a:rPr b="1" smtClean="0">
                <a:solidFill>
                  <a:srgbClr val="3D6B95"/>
                </a:solidFill>
                <a:latin typeface="Cambria" pitchFamily="18" charset="0"/>
              </a:rPr>
              <a:t>Η κοινοποίηση </a:t>
            </a:r>
            <a:br>
              <a:rPr b="1" smtClean="0">
                <a:solidFill>
                  <a:srgbClr val="3D6B95"/>
                </a:solidFill>
                <a:latin typeface="Cambria" pitchFamily="18" charset="0"/>
              </a:rPr>
            </a:br>
            <a:r>
              <a:rPr b="1" smtClean="0">
                <a:solidFill>
                  <a:srgbClr val="3D6B95"/>
                </a:solidFill>
                <a:latin typeface="Cambria" pitchFamily="18" charset="0"/>
              </a:rPr>
              <a:t>των αξιολογικών δεδομένων</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571612"/>
            <a:ext cx="8655290" cy="5277921"/>
          </a:xfrm>
        </p:spPr>
        <p:txBody>
          <a:bodyPr>
            <a:normAutofit lnSpcReduction="10000"/>
          </a:bodyPr>
          <a:lstStyle/>
          <a:p>
            <a:pPr>
              <a:lnSpc>
                <a:spcPct val="100000"/>
              </a:lnSpc>
              <a:buFont typeface="Wingdings" pitchFamily="2" charset="2"/>
              <a:buChar char="§"/>
            </a:pPr>
            <a:r>
              <a:rPr smtClean="0">
                <a:solidFill>
                  <a:schemeClr val="tx2"/>
                </a:solidFill>
                <a:latin typeface="Cambria" pitchFamily="18" charset="0"/>
              </a:rPr>
              <a:t>απευθύνεται:</a:t>
            </a:r>
          </a:p>
          <a:p>
            <a:pPr lvl="1">
              <a:lnSpc>
                <a:spcPct val="100000"/>
              </a:lnSpc>
            </a:pPr>
            <a:r>
              <a:rPr b="1" smtClean="0">
                <a:solidFill>
                  <a:schemeClr val="tx2"/>
                </a:solidFill>
                <a:latin typeface="Cambria" pitchFamily="18" charset="0"/>
              </a:rPr>
              <a:t>στους/στις ίδιους/ίδιες τους μαθητές/-τριες</a:t>
            </a:r>
            <a:r>
              <a:rPr smtClean="0">
                <a:solidFill>
                  <a:schemeClr val="tx2"/>
                </a:solidFill>
                <a:latin typeface="Cambria" pitchFamily="18" charset="0"/>
              </a:rPr>
              <a:t>, με στόχο να τους παράσχει ανατροφοδότηση. </a:t>
            </a:r>
          </a:p>
          <a:p>
            <a:pPr lvl="1">
              <a:lnSpc>
                <a:spcPct val="100000"/>
              </a:lnSpc>
            </a:pPr>
            <a:r>
              <a:rPr b="1" smtClean="0">
                <a:solidFill>
                  <a:schemeClr val="tx2"/>
                </a:solidFill>
                <a:latin typeface="Cambria" pitchFamily="18" charset="0"/>
              </a:rPr>
              <a:t>στους γονείς/κηδεμόνες τους</a:t>
            </a:r>
            <a:r>
              <a:rPr smtClean="0">
                <a:solidFill>
                  <a:schemeClr val="tx2"/>
                </a:solidFill>
                <a:latin typeface="Cambria" pitchFamily="18" charset="0"/>
              </a:rPr>
              <a:t>, ώστε να υποστηρίζουν τη μάθηση των παιδιών και τη συνεργασία τους με το σχολείο.</a:t>
            </a:r>
          </a:p>
          <a:p>
            <a:pPr lvl="1">
              <a:lnSpc>
                <a:spcPct val="100000"/>
              </a:lnSpc>
            </a:pPr>
            <a:r>
              <a:rPr smtClean="0">
                <a:solidFill>
                  <a:schemeClr val="tx2"/>
                </a:solidFill>
                <a:latin typeface="Cambria" pitchFamily="18" charset="0"/>
              </a:rPr>
              <a:t>σε ειδικές περιπτώσεις μπορεί να απευθύνεται επίσης και σε άλλους/-ες επαγγελματίες  (π.χ. ψυχολόγοι). </a:t>
            </a:r>
          </a:p>
          <a:p>
            <a:pPr>
              <a:lnSpc>
                <a:spcPct val="100000"/>
              </a:lnSpc>
              <a:buFont typeface="Wingdings" pitchFamily="2" charset="2"/>
              <a:buChar char="§"/>
            </a:pPr>
            <a:r>
              <a:rPr smtClean="0">
                <a:solidFill>
                  <a:schemeClr val="tx2"/>
                </a:solidFill>
                <a:latin typeface="Cambria" pitchFamily="18" charset="0"/>
              </a:rPr>
              <a:t>συμβάλλει: </a:t>
            </a:r>
          </a:p>
          <a:p>
            <a:pPr lvl="1">
              <a:lnSpc>
                <a:spcPct val="100000"/>
              </a:lnSpc>
              <a:buFont typeface="Wingdings" pitchFamily="2" charset="2"/>
              <a:buChar char="§"/>
            </a:pPr>
            <a:r>
              <a:rPr smtClean="0">
                <a:solidFill>
                  <a:schemeClr val="tx2"/>
                </a:solidFill>
                <a:latin typeface="Cambria" pitchFamily="18" charset="0"/>
              </a:rPr>
              <a:t>στην ενημέρωση μαθητών/-τριών και γονέων/κηδεμόνων για την πρόοδο των παιδιών τους.</a:t>
            </a:r>
          </a:p>
          <a:p>
            <a:pPr lvl="1">
              <a:lnSpc>
                <a:spcPct val="100000"/>
              </a:lnSpc>
              <a:buFont typeface="Wingdings" pitchFamily="2" charset="2"/>
              <a:buChar char="§"/>
            </a:pPr>
            <a:r>
              <a:rPr smtClean="0">
                <a:solidFill>
                  <a:schemeClr val="tx2"/>
                </a:solidFill>
                <a:latin typeface="Cambria" pitchFamily="18" charset="0"/>
              </a:rPr>
              <a:t>στη βελτίωση της επικοινωνίας και της αλληλεπίδρασης ανάμεσα σε μαθητές/-τριες, γονείς/κηδεμόνες και εκπαιδευτικούς. </a:t>
            </a:r>
          </a:p>
          <a:p>
            <a:pPr>
              <a:lnSpc>
                <a:spcPct val="100000"/>
              </a:lnSpc>
              <a:buFont typeface="Wingdings" pitchFamily="2" charset="2"/>
              <a:buChar char="§"/>
            </a:pPr>
            <a:endParaRPr smtClean="0">
              <a:solidFill>
                <a:schemeClr val="tx2"/>
              </a:solidFill>
              <a:latin typeface="Cambria" pitchFamily="18" charset="0"/>
            </a:endParaRPr>
          </a:p>
          <a:p>
            <a:pPr>
              <a:lnSpc>
                <a:spcPct val="100000"/>
              </a:lnSpc>
              <a:buNone/>
            </a:pPr>
            <a:endParaRPr smtClean="0">
              <a:solidFill>
                <a:schemeClr val="tx2"/>
              </a:solidFill>
              <a:latin typeface="Cambria" pitchFamily="18" charset="0"/>
            </a:endParaRPr>
          </a:p>
          <a:p>
            <a:pPr>
              <a:lnSpc>
                <a:spcPct val="100000"/>
              </a:lnSpc>
              <a:buFont typeface="Wingdings" pitchFamily="2" charset="2"/>
              <a:buChar char="§"/>
            </a:pPr>
            <a:endParaRPr smtClean="0">
              <a:solidFill>
                <a:schemeClr val="tx2"/>
              </a:solidFill>
              <a:latin typeface="Cambria" pitchFamily="18" charset="0"/>
            </a:endParaRPr>
          </a:p>
          <a:p>
            <a:pPr>
              <a:lnSpc>
                <a:spcPct val="100000"/>
              </a:lnSpc>
              <a:buNone/>
            </a:pPr>
            <a:endParaRPr smtClean="0">
              <a:solidFill>
                <a:schemeClr val="tx2"/>
              </a:solidFill>
              <a:latin typeface="Cambria" pitchFamily="18" charset="0"/>
            </a:endParaRPr>
          </a:p>
          <a:p>
            <a:pPr>
              <a:lnSpc>
                <a:spcPct val="100000"/>
              </a:lnSpc>
              <a:buNone/>
            </a:pPr>
            <a:endParaRPr smtClean="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373670"/>
            <a:ext cx="8678316" cy="1063871"/>
          </a:xfrm>
        </p:spPr>
        <p:txBody>
          <a:bodyPr>
            <a:normAutofit/>
          </a:bodyPr>
          <a:lstStyle/>
          <a:p>
            <a:r>
              <a:rPr b="1" smtClean="0">
                <a:solidFill>
                  <a:srgbClr val="3D6B95"/>
                </a:solidFill>
                <a:latin typeface="Cambria" pitchFamily="18" charset="0"/>
              </a:rPr>
              <a:t> Η Έκθεση Προόδου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p:txBody>
          <a:bodyPr>
            <a:normAutofit lnSpcReduction="10000"/>
          </a:bodyPr>
          <a:lstStyle/>
          <a:p>
            <a:pPr>
              <a:buNone/>
            </a:pPr>
            <a:endParaRPr sz="3200" smtClean="0">
              <a:solidFill>
                <a:schemeClr val="tx2"/>
              </a:solidFill>
              <a:latin typeface="Cambria" pitchFamily="18" charset="0"/>
            </a:endParaRPr>
          </a:p>
          <a:p>
            <a:pPr>
              <a:buFont typeface="Wingdings" pitchFamily="2" charset="2"/>
              <a:buChar char="§"/>
            </a:pPr>
            <a:r>
              <a:rPr sz="2600" smtClean="0">
                <a:solidFill>
                  <a:schemeClr val="tx2"/>
                </a:solidFill>
                <a:latin typeface="Cambria" pitchFamily="18" charset="0"/>
              </a:rPr>
              <a:t>είναι η ποιοτική αποτύπωση της επίδοσης του/της μαθητή/-ήτριας και της μαθησιακής και αναπτυξιακής του/της πορείας</a:t>
            </a:r>
          </a:p>
          <a:p>
            <a:pPr>
              <a:buFont typeface="Wingdings" pitchFamily="2" charset="2"/>
              <a:buChar char="§"/>
            </a:pPr>
            <a:r>
              <a:rPr sz="2600" dirty="0" smtClean="0">
                <a:solidFill>
                  <a:schemeClr val="tx2"/>
                </a:solidFill>
                <a:latin typeface="Cambria" pitchFamily="18" charset="0"/>
              </a:rPr>
              <a:t>π</a:t>
            </a:r>
            <a:r>
              <a:rPr sz="2600" smtClean="0">
                <a:solidFill>
                  <a:schemeClr val="tx2"/>
                </a:solidFill>
                <a:latin typeface="Cambria" pitchFamily="18" charset="0"/>
              </a:rPr>
              <a:t>εριγράφει την εξέλιξη, τη μαθησιακή πορεία και την ανάπτυξη του/της μαθητή/-τριας κατά τη διάρκεια μιας χρονικής περιόδου. </a:t>
            </a:r>
          </a:p>
          <a:p>
            <a:pPr>
              <a:buFont typeface="Wingdings" pitchFamily="2" charset="2"/>
              <a:buChar char="§"/>
            </a:pPr>
            <a:r>
              <a:rPr sz="2600" smtClean="0">
                <a:solidFill>
                  <a:schemeClr val="tx2"/>
                </a:solidFill>
                <a:latin typeface="Cambria" pitchFamily="18" charset="0"/>
              </a:rPr>
              <a:t>υποδεικνύει τα επόμενα βήματα  στη μάθηση και την ανάπτυξη του/της μαθητή/-τριας με στόχο τη βελτίωσή του/της. </a:t>
            </a:r>
          </a:p>
          <a:p>
            <a:pPr>
              <a:buFont typeface="Wingdings" pitchFamily="2" charset="2"/>
              <a:buChar char="§"/>
            </a:pPr>
            <a:r>
              <a:rPr sz="2600" smtClean="0">
                <a:solidFill>
                  <a:schemeClr val="tx2"/>
                </a:solidFill>
                <a:latin typeface="Cambria" pitchFamily="18" charset="0"/>
              </a:rPr>
              <a:t>πρόκειται για τη σύνθεση της συνολικής εικόνας των μαθητών και μαθητριών σχετικά με την προσπάθεια, την πρόοδο αλλά και τη δράση τους </a:t>
            </a:r>
            <a:r>
              <a:rPr sz="2600" b="1" smtClean="0">
                <a:solidFill>
                  <a:schemeClr val="tx2"/>
                </a:solidFill>
                <a:latin typeface="Cambria" pitchFamily="18" charset="0"/>
              </a:rPr>
              <a:t>στην τάξη </a:t>
            </a:r>
            <a:r>
              <a:rPr sz="2600" smtClean="0">
                <a:solidFill>
                  <a:schemeClr val="tx2"/>
                </a:solidFill>
                <a:latin typeface="Cambria" pitchFamily="18" charset="0"/>
              </a:rPr>
              <a:t>και το </a:t>
            </a:r>
            <a:r>
              <a:rPr sz="2600" b="1" smtClean="0">
                <a:solidFill>
                  <a:schemeClr val="tx2"/>
                </a:solidFill>
                <a:latin typeface="Cambria" pitchFamily="18" charset="0"/>
              </a:rPr>
              <a:t>σχολείο</a:t>
            </a:r>
            <a:r>
              <a:rPr sz="2600" smtClean="0">
                <a:solidFill>
                  <a:schemeClr val="tx2"/>
                </a:solidFill>
                <a:latin typeface="Cambria" pitchFamily="18" charset="0"/>
              </a:rPr>
              <a:t> με ταυτόχρονη αναφορά στην προοπτική βελτίωσής τους.</a:t>
            </a:r>
          </a:p>
          <a:p>
            <a:pPr>
              <a:buFont typeface="Wingdings" pitchFamily="2" charset="2"/>
              <a:buChar char="§"/>
            </a:pPr>
            <a:endParaRPr smtClean="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Η Έκθεση Προόδου </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p:txBody>
          <a:bodyPr>
            <a:normAutofit/>
          </a:bodyPr>
          <a:lstStyle/>
          <a:p>
            <a:pPr>
              <a:buFont typeface="Wingdings" pitchFamily="2" charset="2"/>
              <a:buChar char="§"/>
            </a:pPr>
            <a:r>
              <a:rPr sz="2400" smtClean="0">
                <a:solidFill>
                  <a:schemeClr val="tx2"/>
                </a:solidFill>
                <a:latin typeface="Cambria" pitchFamily="18" charset="0"/>
              </a:rPr>
              <a:t>Αναδεικνύεται η </a:t>
            </a:r>
            <a:r>
              <a:rPr sz="2400" b="1" smtClean="0">
                <a:solidFill>
                  <a:schemeClr val="tx2"/>
                </a:solidFill>
                <a:latin typeface="Cambria" pitchFamily="18" charset="0"/>
              </a:rPr>
              <a:t>προσωπική διαδρομή </a:t>
            </a:r>
            <a:r>
              <a:rPr sz="2400" smtClean="0">
                <a:solidFill>
                  <a:schemeClr val="tx2"/>
                </a:solidFill>
                <a:latin typeface="Cambria" pitchFamily="18" charset="0"/>
              </a:rPr>
              <a:t>του/της κάθε μαθητή/-τριας </a:t>
            </a:r>
          </a:p>
          <a:p>
            <a:pPr>
              <a:buFont typeface="Wingdings" pitchFamily="2" charset="2"/>
              <a:buChar char="§"/>
            </a:pPr>
            <a:r>
              <a:rPr sz="2400" smtClean="0">
                <a:solidFill>
                  <a:schemeClr val="tx2"/>
                </a:solidFill>
                <a:latin typeface="Cambria" pitchFamily="18" charset="0"/>
              </a:rPr>
              <a:t>Αποφεύγονται οι στατικές εκτιμήσεις των δυνατοτήτων και των αδυναμιών του μαθητή και της μαθήτριας.</a:t>
            </a:r>
          </a:p>
          <a:p>
            <a:pPr>
              <a:buFont typeface="Wingdings" pitchFamily="2" charset="2"/>
              <a:buChar char="§"/>
            </a:pPr>
            <a:r>
              <a:rPr sz="2400" smtClean="0">
                <a:solidFill>
                  <a:schemeClr val="tx2"/>
                </a:solidFill>
                <a:latin typeface="Cambria" pitchFamily="18" charset="0"/>
              </a:rPr>
              <a:t>Δίνεται έμφαση σε </a:t>
            </a:r>
            <a:r>
              <a:rPr sz="2400" b="1" smtClean="0">
                <a:solidFill>
                  <a:schemeClr val="tx2"/>
                </a:solidFill>
                <a:latin typeface="Cambria" pitchFamily="18" charset="0"/>
              </a:rPr>
              <a:t>όσα είναι ικανός-ή να κάνει ένας/μία μαθητής/-τρια και όχι στις ελλείψεις του/της </a:t>
            </a:r>
            <a:r>
              <a:rPr sz="2400" smtClean="0">
                <a:solidFill>
                  <a:schemeClr val="tx2"/>
                </a:solidFill>
                <a:latin typeface="Cambria" pitchFamily="18" charset="0"/>
              </a:rPr>
              <a:t>και πώς μπορεί να βελτιώσει τη μάθηση του/της.</a:t>
            </a:r>
          </a:p>
          <a:p>
            <a:pPr>
              <a:buFont typeface="Wingdings" pitchFamily="2" charset="2"/>
              <a:buChar char="§"/>
            </a:pPr>
            <a:r>
              <a:rPr sz="2400" smtClean="0">
                <a:solidFill>
                  <a:schemeClr val="tx2"/>
                </a:solidFill>
                <a:latin typeface="Cambria" pitchFamily="18" charset="0"/>
              </a:rPr>
              <a:t>Λαμβάνονται υπόψη οι παράμετροι που επηρεάζουν το πώς ανταποκρίνονται οι μαθητές/-τριες στη μάθηση(π.χ. μαθητές/-τριες που προέρχονται από διαφορετικό γλωσσικό και πολιτισμικό περιβάλλον). </a:t>
            </a:r>
            <a:endParaRPr lang="el-GR" sz="2400"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Βασική παραδοχή</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428736"/>
            <a:ext cx="8655290" cy="5420797"/>
          </a:xfrm>
        </p:spPr>
        <p:txBody>
          <a:bodyPr/>
          <a:lstStyle/>
          <a:p>
            <a:pPr>
              <a:lnSpc>
                <a:spcPct val="100000"/>
              </a:lnSpc>
              <a:buFont typeface="Wingdings" pitchFamily="2" charset="2"/>
              <a:buChar char="§"/>
            </a:pPr>
            <a:r>
              <a:rPr smtClean="0">
                <a:solidFill>
                  <a:schemeClr val="tx2"/>
                </a:solidFill>
                <a:latin typeface="Cambria" pitchFamily="18" charset="0"/>
              </a:rPr>
              <a:t>Κάθε μαθητής/-ήτρια ακολουθεί </a:t>
            </a:r>
            <a:r>
              <a:rPr b="1" smtClean="0">
                <a:solidFill>
                  <a:schemeClr val="tx2"/>
                </a:solidFill>
                <a:latin typeface="Cambria" pitchFamily="18" charset="0"/>
              </a:rPr>
              <a:t>διαφορετική μαθησιακή πορεία </a:t>
            </a:r>
            <a:r>
              <a:rPr smtClean="0">
                <a:solidFill>
                  <a:schemeClr val="tx2"/>
                </a:solidFill>
                <a:latin typeface="Cambria" pitchFamily="18" charset="0"/>
              </a:rPr>
              <a:t>ανάλογα με </a:t>
            </a:r>
            <a:r>
              <a:rPr lang="el-GR" dirty="0" smtClean="0">
                <a:solidFill>
                  <a:schemeClr val="tx2"/>
                </a:solidFill>
                <a:latin typeface="Cambria" pitchFamily="18" charset="0"/>
              </a:rPr>
              <a:t>….</a:t>
            </a:r>
          </a:p>
          <a:p>
            <a:pPr lvl="1">
              <a:lnSpc>
                <a:spcPct val="100000"/>
              </a:lnSpc>
              <a:buFont typeface="Wingdings" pitchFamily="2" charset="2"/>
              <a:buChar char="§"/>
            </a:pPr>
            <a:r>
              <a:rPr smtClean="0">
                <a:solidFill>
                  <a:schemeClr val="tx2"/>
                </a:solidFill>
                <a:latin typeface="Cambria" pitchFamily="18" charset="0"/>
              </a:rPr>
              <a:t> τις εμπειρίες του/της, </a:t>
            </a:r>
          </a:p>
          <a:p>
            <a:pPr lvl="1">
              <a:lnSpc>
                <a:spcPct val="100000"/>
              </a:lnSpc>
              <a:buFont typeface="Wingdings" pitchFamily="2" charset="2"/>
              <a:buChar char="§"/>
            </a:pPr>
            <a:r>
              <a:rPr smtClean="0">
                <a:solidFill>
                  <a:schemeClr val="tx2"/>
                </a:solidFill>
                <a:latin typeface="Cambria" pitchFamily="18" charset="0"/>
              </a:rPr>
              <a:t>τα ενδιαφέροντά του/της </a:t>
            </a:r>
          </a:p>
          <a:p>
            <a:pPr lvl="1">
              <a:lnSpc>
                <a:spcPct val="100000"/>
              </a:lnSpc>
              <a:buFont typeface="Wingdings" pitchFamily="2" charset="2"/>
              <a:buChar char="§"/>
            </a:pPr>
            <a:r>
              <a:rPr smtClean="0">
                <a:solidFill>
                  <a:schemeClr val="tx2"/>
                </a:solidFill>
                <a:latin typeface="Cambria" pitchFamily="18" charset="0"/>
              </a:rPr>
              <a:t>τον τρόπο ή τον ρυθμό με τον οποίο μαθαίνει. </a:t>
            </a:r>
          </a:p>
          <a:p>
            <a:pPr>
              <a:lnSpc>
                <a:spcPct val="100000"/>
              </a:lnSpc>
              <a:buFont typeface="Wingdings" pitchFamily="2" charset="2"/>
              <a:buChar char="§"/>
            </a:pPr>
            <a:r>
              <a:rPr smtClean="0">
                <a:solidFill>
                  <a:schemeClr val="tx2"/>
                </a:solidFill>
                <a:latin typeface="Cambria" pitchFamily="18" charset="0"/>
              </a:rPr>
              <a:t>Κατά την αξιολόγησή του/της είναι απαραίτητο </a:t>
            </a:r>
            <a:r>
              <a:rPr lang="el-GR" dirty="0" smtClean="0">
                <a:solidFill>
                  <a:schemeClr val="tx2"/>
                </a:solidFill>
                <a:latin typeface="Cambria" pitchFamily="18" charset="0"/>
              </a:rPr>
              <a:t>….</a:t>
            </a:r>
          </a:p>
          <a:p>
            <a:pPr lvl="1">
              <a:lnSpc>
                <a:spcPct val="100000"/>
              </a:lnSpc>
              <a:buFont typeface="Wingdings" pitchFamily="2" charset="2"/>
              <a:buChar char="§"/>
            </a:pPr>
            <a:r>
              <a:rPr smtClean="0">
                <a:solidFill>
                  <a:schemeClr val="tx2"/>
                </a:solidFill>
                <a:latin typeface="Cambria" pitchFamily="18" charset="0"/>
              </a:rPr>
              <a:t>να λαμβάνεται υπόψη η </a:t>
            </a:r>
            <a:r>
              <a:rPr b="1" smtClean="0">
                <a:solidFill>
                  <a:schemeClr val="tx2"/>
                </a:solidFill>
                <a:latin typeface="Cambria" pitchFamily="18" charset="0"/>
              </a:rPr>
              <a:t>μοναδικότητα και η δυναμική του/της</a:t>
            </a:r>
            <a:r>
              <a:rPr smtClean="0">
                <a:solidFill>
                  <a:schemeClr val="tx2"/>
                </a:solidFill>
                <a:latin typeface="Cambria" pitchFamily="18" charset="0"/>
              </a:rPr>
              <a:t> στην προοπτική της βελτίωσής τους.</a:t>
            </a:r>
          </a:p>
          <a:p>
            <a:pPr>
              <a:buNone/>
            </a:pPr>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766763"/>
            <a:ext cx="9144000" cy="6091237"/>
          </a:xfrm>
          <a:prstGeom prst="rect">
            <a:avLst/>
          </a:prstGeom>
          <a:noFill/>
          <a:ln w="9525">
            <a:noFill/>
            <a:miter lim="800000"/>
            <a:headEnd/>
            <a:tailEnd/>
          </a:ln>
          <a:effectLst/>
        </p:spPr>
      </p:pic>
      <p:sp>
        <p:nvSpPr>
          <p:cNvPr id="4" name="1 - Τίτλος"/>
          <p:cNvSpPr>
            <a:spLocks noGrp="1"/>
          </p:cNvSpPr>
          <p:nvPr>
            <p:ph type="title"/>
          </p:nvPr>
        </p:nvSpPr>
        <p:spPr>
          <a:xfrm>
            <a:off x="465684" y="209862"/>
            <a:ext cx="8678316" cy="703023"/>
          </a:xfrm>
        </p:spPr>
        <p:txBody>
          <a:bodyPr/>
          <a:lstStyle/>
          <a:p>
            <a:r>
              <a:rPr b="1" smtClean="0">
                <a:solidFill>
                  <a:srgbClr val="3D6B95"/>
                </a:solidFill>
                <a:latin typeface="Cambria" pitchFamily="18" charset="0"/>
              </a:rPr>
              <a:t>Η Έκθεση Προόδου στο Νηπιαγωγείο </a:t>
            </a:r>
            <a:endParaRPr lang="el-GR" b="1" dirty="0">
              <a:solidFill>
                <a:srgbClr val="3D6B95"/>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790574"/>
            <a:ext cx="8889167" cy="6067425"/>
          </a:xfrm>
          <a:prstGeom prst="rect">
            <a:avLst/>
          </a:prstGeom>
          <a:noFill/>
          <a:ln w="9525">
            <a:noFill/>
            <a:miter lim="800000"/>
            <a:headEnd/>
            <a:tailEnd/>
          </a:ln>
          <a:effectLst/>
        </p:spPr>
      </p:pic>
      <p:sp>
        <p:nvSpPr>
          <p:cNvPr id="4" name="1 - Τίτλος"/>
          <p:cNvSpPr>
            <a:spLocks noGrp="1"/>
          </p:cNvSpPr>
          <p:nvPr>
            <p:ph type="title"/>
          </p:nvPr>
        </p:nvSpPr>
        <p:spPr>
          <a:xfrm>
            <a:off x="284813" y="1"/>
            <a:ext cx="8409482" cy="704537"/>
          </a:xfrm>
        </p:spPr>
        <p:txBody>
          <a:bodyPr/>
          <a:lstStyle/>
          <a:p>
            <a:r>
              <a:rPr b="1" smtClean="0">
                <a:solidFill>
                  <a:srgbClr val="3D6B95"/>
                </a:solidFill>
                <a:latin typeface="Cambria" pitchFamily="18" charset="0"/>
              </a:rPr>
              <a:t>Η Έκθεση Προόδου στο Νηπιαγωγείο </a:t>
            </a:r>
            <a:endParaRPr lang="el-GR" b="1" dirty="0">
              <a:solidFill>
                <a:srgbClr val="3D6B95"/>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944379"/>
            <a:ext cx="9144000" cy="5913621"/>
          </a:xfrm>
          <a:prstGeom prst="rect">
            <a:avLst/>
          </a:prstGeom>
          <a:noFill/>
          <a:ln w="9525">
            <a:noFill/>
            <a:miter lim="800000"/>
            <a:headEnd/>
            <a:tailEnd/>
          </a:ln>
          <a:effectLst/>
        </p:spPr>
      </p:pic>
      <p:sp>
        <p:nvSpPr>
          <p:cNvPr id="4" name="1 - Τίτλος"/>
          <p:cNvSpPr>
            <a:spLocks noGrp="1"/>
          </p:cNvSpPr>
          <p:nvPr>
            <p:ph type="title"/>
          </p:nvPr>
        </p:nvSpPr>
        <p:spPr>
          <a:xfrm>
            <a:off x="465684" y="209862"/>
            <a:ext cx="8678316" cy="703023"/>
          </a:xfrm>
        </p:spPr>
        <p:txBody>
          <a:bodyPr/>
          <a:lstStyle/>
          <a:p>
            <a:r>
              <a:rPr b="1" smtClean="0">
                <a:solidFill>
                  <a:srgbClr val="3D6B95"/>
                </a:solidFill>
                <a:latin typeface="Cambria" pitchFamily="18" charset="0"/>
              </a:rPr>
              <a:t>Η Έκθεση Προόδου στο Νηπιαγωγείο </a:t>
            </a:r>
            <a:endParaRPr lang="el-GR" b="1" dirty="0">
              <a:solidFill>
                <a:srgbClr val="3D6B95"/>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49706" y="239843"/>
            <a:ext cx="8109678" cy="661815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329783"/>
            <a:ext cx="9144000" cy="4781863"/>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0" y="5210175"/>
            <a:ext cx="8844197" cy="164782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Η Έκθεση Προόδου στο Δημοτικό </a:t>
            </a:r>
            <a:endParaRPr lang="el-GR" b="1" dirty="0">
              <a:solidFill>
                <a:srgbClr val="3D6B95"/>
              </a:solidFill>
              <a:latin typeface="Cambria" pitchFamily="18" charset="0"/>
            </a:endParaRPr>
          </a:p>
        </p:txBody>
      </p:sp>
      <p:pic>
        <p:nvPicPr>
          <p:cNvPr id="19459" name="Picture 3"/>
          <p:cNvPicPr>
            <a:picLocks noChangeAspect="1" noChangeArrowheads="1"/>
          </p:cNvPicPr>
          <p:nvPr/>
        </p:nvPicPr>
        <p:blipFill>
          <a:blip r:embed="rId2"/>
          <a:srcRect/>
          <a:stretch>
            <a:fillRect/>
          </a:stretch>
        </p:blipFill>
        <p:spPr bwMode="auto">
          <a:xfrm>
            <a:off x="0" y="869430"/>
            <a:ext cx="9144000" cy="598857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46088" y="794167"/>
            <a:ext cx="8382000" cy="3912744"/>
          </a:xfrm>
          <a:prstGeom prst="rect">
            <a:avLst/>
          </a:prstGeom>
          <a:noFill/>
          <a:ln w="9525">
            <a:noFill/>
            <a:miter lim="800000"/>
            <a:headEnd/>
            <a:tailEnd/>
          </a:ln>
          <a:effectLst/>
        </p:spPr>
      </p:pic>
      <p:sp>
        <p:nvSpPr>
          <p:cNvPr id="4" name="1 - Τίτλος"/>
          <p:cNvSpPr>
            <a:spLocks noGrp="1"/>
          </p:cNvSpPr>
          <p:nvPr>
            <p:ph type="title"/>
          </p:nvPr>
        </p:nvSpPr>
        <p:spPr>
          <a:xfrm>
            <a:off x="1195389" y="177801"/>
            <a:ext cx="7339012" cy="1239837"/>
          </a:xfrm>
        </p:spPr>
        <p:txBody>
          <a:bodyPr/>
          <a:lstStyle/>
          <a:p>
            <a:r>
              <a:rPr b="1" smtClean="0">
                <a:solidFill>
                  <a:srgbClr val="3D6B95"/>
                </a:solidFill>
                <a:latin typeface="Cambria" pitchFamily="18" charset="0"/>
              </a:rPr>
              <a:t>Η Έκθεση Προόδου στο Δημοτικό </a:t>
            </a:r>
            <a:endParaRPr lang="el-GR" b="1" dirty="0">
              <a:solidFill>
                <a:srgbClr val="3D6B95"/>
              </a:solidFill>
              <a:latin typeface="Cambria" pitchFamily="18" charset="0"/>
            </a:endParaRPr>
          </a:p>
        </p:txBody>
      </p:sp>
      <p:pic>
        <p:nvPicPr>
          <p:cNvPr id="20484" name="Picture 4"/>
          <p:cNvPicPr>
            <a:picLocks noChangeAspect="1" noChangeArrowheads="1"/>
          </p:cNvPicPr>
          <p:nvPr/>
        </p:nvPicPr>
        <p:blipFill>
          <a:blip r:embed="rId3"/>
          <a:srcRect/>
          <a:stretch>
            <a:fillRect/>
          </a:stretch>
        </p:blipFill>
        <p:spPr bwMode="auto">
          <a:xfrm>
            <a:off x="0" y="4706911"/>
            <a:ext cx="8982075" cy="2151089"/>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0" y="604838"/>
            <a:ext cx="9143999" cy="6253162"/>
          </a:xfrm>
          <a:prstGeom prst="rect">
            <a:avLst/>
          </a:prstGeom>
          <a:noFill/>
          <a:ln w="9525">
            <a:noFill/>
            <a:miter lim="800000"/>
            <a:headEnd/>
            <a:tailEnd/>
          </a:ln>
          <a:effectLst/>
        </p:spPr>
      </p:pic>
      <p:sp>
        <p:nvSpPr>
          <p:cNvPr id="4" name="1 - Τίτλος"/>
          <p:cNvSpPr>
            <a:spLocks noGrp="1"/>
          </p:cNvSpPr>
          <p:nvPr>
            <p:ph type="title"/>
          </p:nvPr>
        </p:nvSpPr>
        <p:spPr>
          <a:xfrm>
            <a:off x="1195389" y="177801"/>
            <a:ext cx="7339012" cy="571707"/>
          </a:xfrm>
        </p:spPr>
        <p:txBody>
          <a:bodyPr/>
          <a:lstStyle/>
          <a:p>
            <a:r>
              <a:rPr b="1" smtClean="0">
                <a:solidFill>
                  <a:srgbClr val="3D6B95"/>
                </a:solidFill>
                <a:latin typeface="Cambria" pitchFamily="18" charset="0"/>
              </a:rPr>
              <a:t>Η Έκθεση Προόδου στο Δημοτικό </a:t>
            </a:r>
            <a:endParaRPr lang="el-GR" b="1" dirty="0">
              <a:solidFill>
                <a:srgbClr val="3D6B95"/>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079292" y="1028700"/>
            <a:ext cx="6460759" cy="5829300"/>
          </a:xfrm>
          <a:prstGeom prst="rect">
            <a:avLst/>
          </a:prstGeom>
          <a:noFill/>
          <a:ln w="9525">
            <a:noFill/>
            <a:miter lim="800000"/>
            <a:headEnd/>
            <a:tailEnd/>
          </a:ln>
          <a:effectLst/>
        </p:spPr>
      </p:pic>
      <p:sp>
        <p:nvSpPr>
          <p:cNvPr id="4" name="1 - Τίτλος"/>
          <p:cNvSpPr>
            <a:spLocks noGrp="1"/>
          </p:cNvSpPr>
          <p:nvPr>
            <p:ph type="title"/>
          </p:nvPr>
        </p:nvSpPr>
        <p:spPr>
          <a:xfrm>
            <a:off x="565802" y="222772"/>
            <a:ext cx="7339012" cy="841530"/>
          </a:xfrm>
        </p:spPr>
        <p:txBody>
          <a:bodyPr/>
          <a:lstStyle/>
          <a:p>
            <a:r>
              <a:rPr b="1" smtClean="0">
                <a:solidFill>
                  <a:srgbClr val="3D6B95"/>
                </a:solidFill>
                <a:latin typeface="Cambria" pitchFamily="18" charset="0"/>
              </a:rPr>
              <a:t>Η Έκθεση Προόδου στο Γυμνάσιο </a:t>
            </a:r>
            <a:endParaRPr lang="el-GR" b="1" dirty="0">
              <a:solidFill>
                <a:srgbClr val="3D6B95"/>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449705" y="895350"/>
            <a:ext cx="7974767" cy="5962650"/>
          </a:xfrm>
          <a:prstGeom prst="rect">
            <a:avLst/>
          </a:prstGeom>
          <a:noFill/>
          <a:ln w="9525">
            <a:noFill/>
            <a:miter lim="800000"/>
            <a:headEnd/>
            <a:tailEnd/>
          </a:ln>
          <a:effectLst/>
        </p:spPr>
      </p:pic>
      <p:sp>
        <p:nvSpPr>
          <p:cNvPr id="4" name="1 - Τίτλος"/>
          <p:cNvSpPr>
            <a:spLocks noGrp="1"/>
          </p:cNvSpPr>
          <p:nvPr>
            <p:ph type="title"/>
          </p:nvPr>
        </p:nvSpPr>
        <p:spPr>
          <a:xfrm>
            <a:off x="1195389" y="177802"/>
            <a:ext cx="7339012" cy="631668"/>
          </a:xfrm>
        </p:spPr>
        <p:txBody>
          <a:bodyPr/>
          <a:lstStyle/>
          <a:p>
            <a:r>
              <a:rPr b="1" smtClean="0">
                <a:solidFill>
                  <a:srgbClr val="3D6B95"/>
                </a:solidFill>
                <a:latin typeface="Cambria" pitchFamily="18" charset="0"/>
              </a:rPr>
              <a:t>Η Έκθεση Προόδου στο Γυμνάσιο </a:t>
            </a:r>
            <a:endParaRPr lang="el-GR" b="1" dirty="0">
              <a:solidFill>
                <a:srgbClr val="3D6B95"/>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5684" y="714356"/>
            <a:ext cx="8678316" cy="357190"/>
          </a:xfrm>
        </p:spPr>
        <p:txBody>
          <a:bodyPr>
            <a:normAutofit fontScale="90000"/>
          </a:bodyPr>
          <a:lstStyle/>
          <a:p>
            <a:pPr algn="ctr"/>
            <a:r>
              <a:rPr b="1" smtClean="0">
                <a:solidFill>
                  <a:srgbClr val="3D6B95"/>
                </a:solidFill>
                <a:latin typeface="Cambria" pitchFamily="18" charset="0"/>
              </a:rPr>
              <a:t>Αξιολόγηση για τη μάθηση &amp; </a:t>
            </a:r>
            <a:br>
              <a:rPr b="1" smtClean="0">
                <a:solidFill>
                  <a:srgbClr val="3D6B95"/>
                </a:solidFill>
                <a:latin typeface="Cambria" pitchFamily="18" charset="0"/>
              </a:rPr>
            </a:br>
            <a:r>
              <a:rPr b="1" smtClean="0">
                <a:solidFill>
                  <a:srgbClr val="3D6B95"/>
                </a:solidFill>
                <a:latin typeface="Cambria" pitchFamily="18" charset="0"/>
              </a:rPr>
              <a:t>αξιολόγηση της μάθησης</a:t>
            </a:r>
            <a:endParaRPr lang="el-GR" b="1" dirty="0">
              <a:solidFill>
                <a:srgbClr val="3D6B95"/>
              </a:solidFill>
              <a:latin typeface="Cambria" pitchFamily="18" charset="0"/>
            </a:endParaRPr>
          </a:p>
        </p:txBody>
      </p:sp>
      <p:graphicFrame>
        <p:nvGraphicFramePr>
          <p:cNvPr id="5" name="4 - Θέση περιεχομένου"/>
          <p:cNvGraphicFramePr>
            <a:graphicFrameLocks noGrp="1"/>
          </p:cNvGraphicFramePr>
          <p:nvPr>
            <p:ph idx="1"/>
          </p:nvPr>
        </p:nvGraphicFramePr>
        <p:xfrm>
          <a:off x="488950" y="1142984"/>
          <a:ext cx="8655050"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314794" y="833438"/>
            <a:ext cx="8829206" cy="6024562"/>
          </a:xfrm>
          <a:prstGeom prst="rect">
            <a:avLst/>
          </a:prstGeom>
          <a:noFill/>
          <a:ln w="9525">
            <a:noFill/>
            <a:miter lim="800000"/>
            <a:headEnd/>
            <a:tailEnd/>
          </a:ln>
          <a:effectLst/>
        </p:spPr>
      </p:pic>
      <p:sp>
        <p:nvSpPr>
          <p:cNvPr id="4" name="1 - Τίτλος"/>
          <p:cNvSpPr>
            <a:spLocks noGrp="1"/>
          </p:cNvSpPr>
          <p:nvPr>
            <p:ph type="title"/>
          </p:nvPr>
        </p:nvSpPr>
        <p:spPr/>
        <p:txBody>
          <a:bodyPr/>
          <a:lstStyle/>
          <a:p>
            <a:r>
              <a:rPr b="1" smtClean="0">
                <a:solidFill>
                  <a:srgbClr val="3D6B95"/>
                </a:solidFill>
                <a:latin typeface="Cambria" pitchFamily="18" charset="0"/>
              </a:rPr>
              <a:t>Η Έκθεση Προόδου στο Γυμνάσιο </a:t>
            </a:r>
            <a:endParaRPr lang="el-GR" b="1" dirty="0">
              <a:solidFill>
                <a:srgbClr val="3D6B95"/>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1" y="869430"/>
            <a:ext cx="9144000" cy="5988570"/>
          </a:xfrm>
          <a:prstGeom prst="rect">
            <a:avLst/>
          </a:prstGeom>
          <a:noFill/>
          <a:ln w="9525">
            <a:noFill/>
            <a:miter lim="800000"/>
            <a:headEnd/>
            <a:tailEnd/>
          </a:ln>
          <a:effectLst/>
        </p:spPr>
      </p:pic>
      <p:sp>
        <p:nvSpPr>
          <p:cNvPr id="4" name="1 - Τίτλος"/>
          <p:cNvSpPr>
            <a:spLocks noGrp="1"/>
          </p:cNvSpPr>
          <p:nvPr>
            <p:ph type="title"/>
          </p:nvPr>
        </p:nvSpPr>
        <p:spPr>
          <a:xfrm>
            <a:off x="1195389" y="177802"/>
            <a:ext cx="7339012" cy="871510"/>
          </a:xfrm>
        </p:spPr>
        <p:txBody>
          <a:bodyPr/>
          <a:lstStyle/>
          <a:p>
            <a:r>
              <a:rPr b="1" smtClean="0">
                <a:solidFill>
                  <a:srgbClr val="3D6B95"/>
                </a:solidFill>
                <a:latin typeface="Cambria" pitchFamily="18" charset="0"/>
              </a:rPr>
              <a:t>Η Έκθεση Προόδου στο Γυμνάσιο </a:t>
            </a:r>
            <a:endParaRPr lang="el-GR" b="1" dirty="0">
              <a:solidFill>
                <a:srgbClr val="3D6B95"/>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783830" y="0"/>
            <a:ext cx="4702695" cy="6857999"/>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55145"/>
            <a:ext cx="3838575" cy="54483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676525" y="685800"/>
            <a:ext cx="3790950" cy="5486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305425" y="1390650"/>
            <a:ext cx="3838575" cy="54673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79882" y="0"/>
            <a:ext cx="3263405" cy="4622047"/>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2533338" y="1259246"/>
            <a:ext cx="3492708" cy="48642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916774" y="816683"/>
            <a:ext cx="4077945" cy="563658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b="1" smtClean="0">
                <a:solidFill>
                  <a:srgbClr val="3D6B95"/>
                </a:solidFill>
                <a:latin typeface="Cambria" pitchFamily="18" charset="0"/>
              </a:rPr>
              <a:t>Αξιολόγηση για τη μάθηση &amp;</a:t>
            </a:r>
            <a:br>
              <a:rPr b="1" smtClean="0">
                <a:solidFill>
                  <a:srgbClr val="3D6B95"/>
                </a:solidFill>
                <a:latin typeface="Cambria" pitchFamily="18" charset="0"/>
              </a:rPr>
            </a:br>
            <a:r>
              <a:rPr b="1" smtClean="0">
                <a:solidFill>
                  <a:srgbClr val="3D6B95"/>
                </a:solidFill>
                <a:latin typeface="Cambria" pitchFamily="18" charset="0"/>
              </a:rPr>
              <a:t>Αξιολόγηση της μάθησης </a:t>
            </a:r>
            <a:r>
              <a:rPr smtClean="0"/>
              <a:t/>
            </a:r>
            <a:br>
              <a:rPr smtClean="0"/>
            </a:br>
            <a:r>
              <a:rPr smtClean="0"/>
              <a:t/>
            </a:r>
            <a:br>
              <a:rPr smtClean="0"/>
            </a:br>
            <a:r>
              <a:rPr smtClean="0"/>
              <a:t/>
            </a:r>
            <a:br>
              <a:rPr smtClean="0"/>
            </a:br>
            <a:r>
              <a:rPr smtClean="0"/>
              <a:t/>
            </a:r>
            <a:br>
              <a:rPr smtClean="0"/>
            </a:br>
            <a:r>
              <a:rPr smtClean="0"/>
              <a:t/>
            </a:r>
            <a:br>
              <a:rPr smtClean="0"/>
            </a:br>
            <a:r>
              <a:rPr smtClean="0"/>
              <a:t/>
            </a:r>
            <a:br>
              <a:rPr smtClean="0"/>
            </a:br>
            <a:r>
              <a:rPr smtClean="0"/>
              <a:t/>
            </a:r>
            <a:br>
              <a:rPr smtClean="0"/>
            </a:br>
            <a:r>
              <a:rPr smtClean="0"/>
              <a:t/>
            </a:r>
            <a:br>
              <a:rPr smtClean="0"/>
            </a:b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88710" y="1588957"/>
            <a:ext cx="8655290" cy="2037690"/>
          </a:xfrm>
        </p:spPr>
        <p:txBody>
          <a:bodyPr/>
          <a:lstStyle/>
          <a:p>
            <a:pPr>
              <a:lnSpc>
                <a:spcPct val="100000"/>
              </a:lnSpc>
              <a:buNone/>
            </a:pPr>
            <a:r>
              <a:rPr smtClean="0"/>
              <a:t> 	</a:t>
            </a:r>
            <a:r>
              <a:rPr sz="3200" smtClean="0">
                <a:solidFill>
                  <a:schemeClr val="tx2"/>
                </a:solidFill>
                <a:latin typeface="Cambria" pitchFamily="18" charset="0"/>
              </a:rPr>
              <a:t>Οι μορφές αυτές </a:t>
            </a:r>
            <a:r>
              <a:rPr sz="3200" b="1" smtClean="0">
                <a:solidFill>
                  <a:schemeClr val="tx2"/>
                </a:solidFill>
                <a:latin typeface="Cambria" pitchFamily="18" charset="0"/>
              </a:rPr>
              <a:t>αλληλοσυνδέονται </a:t>
            </a:r>
            <a:r>
              <a:rPr sz="3200" smtClean="0">
                <a:solidFill>
                  <a:schemeClr val="tx2"/>
                </a:solidFill>
                <a:latin typeface="Cambria" pitchFamily="18" charset="0"/>
              </a:rPr>
              <a:t>και </a:t>
            </a:r>
            <a:r>
              <a:rPr sz="3200" b="1" smtClean="0">
                <a:solidFill>
                  <a:schemeClr val="tx2"/>
                </a:solidFill>
                <a:latin typeface="Cambria" pitchFamily="18" charset="0"/>
              </a:rPr>
              <a:t>αλληλοσυμπληρώνονται </a:t>
            </a:r>
            <a:r>
              <a:rPr sz="3200" smtClean="0">
                <a:solidFill>
                  <a:schemeClr val="tx2"/>
                </a:solidFill>
                <a:latin typeface="Cambria" pitchFamily="18" charset="0"/>
              </a:rPr>
              <a:t>δίνοντας έμφαση: </a:t>
            </a:r>
          </a:p>
          <a:p>
            <a:pPr lvl="1">
              <a:lnSpc>
                <a:spcPct val="100000"/>
              </a:lnSpc>
              <a:buFont typeface="Wingdings" pitchFamily="2" charset="2"/>
              <a:buChar char="§"/>
            </a:pPr>
            <a:r>
              <a:rPr sz="2800" smtClean="0">
                <a:solidFill>
                  <a:schemeClr val="tx2"/>
                </a:solidFill>
                <a:latin typeface="Cambria" pitchFamily="18" charset="0"/>
              </a:rPr>
              <a:t>την αξιοποίηση σε συνεχή και συστηματική βάση στοιχείων και πληροφοριών σχετικών με τη μάθηση και την ανάπτυξη για την ανατροφοδότηση της μάθησης και της διδασκαλίας και </a:t>
            </a:r>
          </a:p>
          <a:p>
            <a:pPr lvl="1">
              <a:lnSpc>
                <a:spcPct val="100000"/>
              </a:lnSpc>
              <a:buFont typeface="Wingdings" pitchFamily="2" charset="2"/>
              <a:buChar char="§"/>
            </a:pPr>
            <a:r>
              <a:rPr sz="2800" smtClean="0">
                <a:solidFill>
                  <a:schemeClr val="tx2"/>
                </a:solidFill>
                <a:latin typeface="Cambria" pitchFamily="18" charset="0"/>
              </a:rPr>
              <a:t>την ποιοτική περιγραφή της προόδου των μαθητών/-τριών ανά τακτά χρονικά διαστήματα με σκοπό την ενημέρωση των γονέων/κηδεμόνων τους. </a:t>
            </a:r>
            <a:endParaRPr lang="el-GR" sz="2800" dirty="0">
              <a:solidFill>
                <a:schemeClr val="tx2"/>
              </a:solidFill>
              <a:latin typeface="Cambr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Η περιγραφική αξιολόγηση</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428736"/>
            <a:ext cx="8655290" cy="5420797"/>
          </a:xfrm>
        </p:spPr>
        <p:txBody>
          <a:bodyPr>
            <a:normAutofit/>
          </a:bodyPr>
          <a:lstStyle/>
          <a:p>
            <a:pPr>
              <a:lnSpc>
                <a:spcPct val="100000"/>
              </a:lnSpc>
              <a:buFont typeface="Wingdings" pitchFamily="2" charset="2"/>
              <a:buChar char="§"/>
            </a:pPr>
            <a:r>
              <a:rPr smtClean="0">
                <a:solidFill>
                  <a:schemeClr val="tx2"/>
                </a:solidFill>
                <a:latin typeface="Cambria" pitchFamily="18" charset="0"/>
              </a:rPr>
              <a:t>σχετίζεται με τη </a:t>
            </a:r>
            <a:r>
              <a:rPr b="1" smtClean="0">
                <a:solidFill>
                  <a:schemeClr val="tx2"/>
                </a:solidFill>
                <a:latin typeface="Cambria" pitchFamily="18" charset="0"/>
              </a:rPr>
              <a:t>δημιουργία μιας εικόνας της προόδου του μαθητή και της μαθήτριας</a:t>
            </a:r>
            <a:r>
              <a:rPr smtClean="0">
                <a:solidFill>
                  <a:schemeClr val="tx2"/>
                </a:solidFill>
                <a:latin typeface="Cambria" pitchFamily="18" charset="0"/>
              </a:rPr>
              <a:t> σε μια συγκεκριμένη περίοδο και της πορείας που έχει διανύσει σε συγκεκριμένους τομείς που απορρέουν τόσο από το Πρόγραμμα Σπουδών όσο και από το παιδαγωγικό πλαίσιο που διαμορφώνεται στην τάξη, το οποίο </a:t>
            </a:r>
            <a:r>
              <a:rPr lang="el-GR" dirty="0" smtClean="0">
                <a:solidFill>
                  <a:schemeClr val="tx2"/>
                </a:solidFill>
                <a:latin typeface="Cambria" pitchFamily="18" charset="0"/>
              </a:rPr>
              <a:t>…..</a:t>
            </a:r>
          </a:p>
          <a:p>
            <a:pPr lvl="1">
              <a:lnSpc>
                <a:spcPct val="100000"/>
              </a:lnSpc>
              <a:buFont typeface="Wingdings" pitchFamily="2" charset="2"/>
              <a:buChar char="§"/>
            </a:pPr>
            <a:r>
              <a:rPr smtClean="0">
                <a:solidFill>
                  <a:schemeClr val="tx2"/>
                </a:solidFill>
                <a:latin typeface="Cambria" pitchFamily="18" charset="0"/>
              </a:rPr>
              <a:t>αφορά σε ποικίλες πτυχές της δράσης των συγκεκριμένων μαθητών/-τριών στο σχολείο και επηρεάζεται από το κοινωνικό και το ευρύτερο πολιτισμικό πλαίσιο.</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b="1" smtClean="0">
                <a:solidFill>
                  <a:srgbClr val="3D6B95"/>
                </a:solidFill>
                <a:latin typeface="Cambria" pitchFamily="18" charset="0"/>
              </a:rPr>
              <a:t>Η περιγραφική αξιολόγηση</a:t>
            </a:r>
            <a:r>
              <a:rPr lang="el-GR" b="1" dirty="0" smtClean="0">
                <a:solidFill>
                  <a:srgbClr val="3D6B95"/>
                </a:solidFill>
                <a:latin typeface="Cambria" pitchFamily="18" charset="0"/>
              </a:rPr>
              <a:t>….</a:t>
            </a:r>
            <a:endParaRPr lang="el-GR" b="1" dirty="0">
              <a:solidFill>
                <a:srgbClr val="3D6B95"/>
              </a:solidFill>
              <a:latin typeface="Cambria" pitchFamily="18" charset="0"/>
            </a:endParaRPr>
          </a:p>
        </p:txBody>
      </p:sp>
      <p:sp>
        <p:nvSpPr>
          <p:cNvPr id="3" name="2 - Θέση περιεχομένου"/>
          <p:cNvSpPr>
            <a:spLocks noGrp="1"/>
          </p:cNvSpPr>
          <p:nvPr>
            <p:ph idx="1"/>
          </p:nvPr>
        </p:nvSpPr>
        <p:spPr>
          <a:xfrm>
            <a:off x="467842" y="1500174"/>
            <a:ext cx="8655290" cy="5349359"/>
          </a:xfrm>
        </p:spPr>
        <p:txBody>
          <a:bodyPr/>
          <a:lstStyle/>
          <a:p>
            <a:pPr>
              <a:buNone/>
            </a:pPr>
            <a:r>
              <a:rPr lang="el-GR" b="1" dirty="0" smtClean="0">
                <a:solidFill>
                  <a:schemeClr val="tx2"/>
                </a:solidFill>
                <a:latin typeface="Cambria" pitchFamily="18" charset="0"/>
              </a:rPr>
              <a:t>….. </a:t>
            </a:r>
            <a:r>
              <a:rPr b="1" smtClean="0">
                <a:solidFill>
                  <a:schemeClr val="tx2"/>
                </a:solidFill>
                <a:latin typeface="Cambria" pitchFamily="18" charset="0"/>
              </a:rPr>
              <a:t>δίνει πληροφορίες: </a:t>
            </a:r>
          </a:p>
          <a:p>
            <a:pPr>
              <a:buFont typeface="Wingdings" pitchFamily="2" charset="2"/>
              <a:buChar char="§"/>
            </a:pPr>
            <a:r>
              <a:rPr smtClean="0">
                <a:solidFill>
                  <a:schemeClr val="tx2"/>
                </a:solidFill>
                <a:latin typeface="Cambria" pitchFamily="18" charset="0"/>
              </a:rPr>
              <a:t> για τον τρόπο με τον οποίο μαθαίνει ο/η μαθητής/-ήτρια και τις διαδικασίες που δρομολογεί στην προσπάθειά του/της να μάθει (</a:t>
            </a:r>
            <a:r>
              <a:rPr b="1" smtClean="0">
                <a:solidFill>
                  <a:schemeClr val="tx2"/>
                </a:solidFill>
                <a:latin typeface="Cambria" pitchFamily="18" charset="0"/>
              </a:rPr>
              <a:t>διαδικασία</a:t>
            </a:r>
            <a:r>
              <a:rPr smtClean="0">
                <a:solidFill>
                  <a:schemeClr val="tx2"/>
                </a:solidFill>
                <a:latin typeface="Cambria" pitchFamily="18" charset="0"/>
              </a:rPr>
              <a:t>)</a:t>
            </a:r>
          </a:p>
          <a:p>
            <a:pPr>
              <a:buFont typeface="Wingdings" pitchFamily="2" charset="2"/>
              <a:buChar char="§"/>
            </a:pPr>
            <a:r>
              <a:rPr smtClean="0">
                <a:solidFill>
                  <a:schemeClr val="tx2"/>
                </a:solidFill>
                <a:latin typeface="Cambria" pitchFamily="18" charset="0"/>
              </a:rPr>
              <a:t>για τις δεξιότητες που αναπτύσσει μέσα από αυτή τη διαδικασία, το τι τελικά μαθαίνει (</a:t>
            </a:r>
            <a:r>
              <a:rPr b="1" smtClean="0">
                <a:solidFill>
                  <a:schemeClr val="tx2"/>
                </a:solidFill>
                <a:latin typeface="Cambria" pitchFamily="18" charset="0"/>
              </a:rPr>
              <a:t>προϊόν</a:t>
            </a:r>
            <a:r>
              <a:rPr smtClean="0">
                <a:solidFill>
                  <a:schemeClr val="tx2"/>
                </a:solidFill>
                <a:latin typeface="Cambria" pitchFamily="18" charset="0"/>
              </a:rPr>
              <a:t>) και</a:t>
            </a:r>
          </a:p>
          <a:p>
            <a:pPr>
              <a:buFont typeface="Wingdings" pitchFamily="2" charset="2"/>
              <a:buChar char="§"/>
            </a:pPr>
            <a:r>
              <a:rPr smtClean="0">
                <a:solidFill>
                  <a:schemeClr val="tx2"/>
                </a:solidFill>
                <a:latin typeface="Cambria" pitchFamily="18" charset="0"/>
              </a:rPr>
              <a:t> για τη βελτίωση που παρουσιάζει σε όλους αυτούς τους τομείς (</a:t>
            </a:r>
            <a:r>
              <a:rPr b="1" smtClean="0">
                <a:solidFill>
                  <a:schemeClr val="tx2"/>
                </a:solidFill>
                <a:latin typeface="Cambria" pitchFamily="18" charset="0"/>
              </a:rPr>
              <a:t>πρόοδος</a:t>
            </a:r>
            <a:r>
              <a:rPr smtClean="0">
                <a:solidFill>
                  <a:schemeClr val="tx2"/>
                </a:solidFill>
                <a:latin typeface="Cambria" pitchFamily="18" charset="0"/>
              </a:rPr>
              <a:t>). </a:t>
            </a:r>
          </a:p>
          <a:p>
            <a:endParaRPr lang="el-G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Math_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2302</TotalTime>
  <Words>2058</Words>
  <PresentationFormat>Προβολή στην οθόνη (4:3)</PresentationFormat>
  <Paragraphs>209</Paragraphs>
  <Slides>64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64</vt:i4>
      </vt:variant>
    </vt:vector>
  </HeadingPairs>
  <TitlesOfParts>
    <vt:vector size="65" baseType="lpstr">
      <vt:lpstr>Math_16x9</vt:lpstr>
      <vt:lpstr>Περιγραφική αξιολόγηση Φιλοσοφία – αρχές - μέθοδοι</vt:lpstr>
      <vt:lpstr>Διαφάνεια 2</vt:lpstr>
      <vt:lpstr>Ισχύον αξιολογικό πλαίσιο</vt:lpstr>
      <vt:lpstr>Εναλλακτικές προσεγγίσεις εκπαιδευτικής αξιολόγησης</vt:lpstr>
      <vt:lpstr>Βασική παραδοχή</vt:lpstr>
      <vt:lpstr>Αξιολόγηση για τη μάθηση &amp;  αξιολόγηση της μάθησης</vt:lpstr>
      <vt:lpstr>Αξιολόγηση για τη μάθηση &amp; Αξιολόγηση της μάθησης         </vt:lpstr>
      <vt:lpstr>Η περιγραφική αξιολόγηση….</vt:lpstr>
      <vt:lpstr>Η περιγραφική αξιολόγηση….</vt:lpstr>
      <vt:lpstr>Γιατί κρίνεται απαραίτητη η περιγραφική αξιολόγηση</vt:lpstr>
      <vt:lpstr>Η πορεία προς την περιγραφική αξιολόγηση</vt:lpstr>
      <vt:lpstr>Μέθοδοι αξιολόγησης</vt:lpstr>
      <vt:lpstr>Μέθοδοι αξιολόγησης (Νηπιαγωγείο)</vt:lpstr>
      <vt:lpstr>Μέθοδοι αξιολόγησης (Δημοτικό &amp; Γυμνάσιο)</vt:lpstr>
      <vt:lpstr>Αυτοαξιολόγηση </vt:lpstr>
      <vt:lpstr>Ευκαιρίες για αυτοαξιολόγηση….  </vt:lpstr>
      <vt:lpstr>Διαφάνεια 17</vt:lpstr>
      <vt:lpstr>Ετερο-αξιολόγηση</vt:lpstr>
      <vt:lpstr>Διαφάνεια 19</vt:lpstr>
      <vt:lpstr>Παρατήρηση</vt:lpstr>
      <vt:lpstr>Παρατήρηση &amp; Καταγραφή</vt:lpstr>
      <vt:lpstr>Διαφάνεια 22</vt:lpstr>
      <vt:lpstr>Διαφάνεια 23</vt:lpstr>
      <vt:lpstr>Γραπτή δοκιμασία</vt:lpstr>
      <vt:lpstr>Διαφάνεια 25</vt:lpstr>
      <vt:lpstr>Φάκελος μαθητή/-ήτριας [1]       </vt:lpstr>
      <vt:lpstr>Φάκελος μαθητή/-ήτριας [2]</vt:lpstr>
      <vt:lpstr>Διαφάνεια 28</vt:lpstr>
      <vt:lpstr>Διαφάνεια 29</vt:lpstr>
      <vt:lpstr>Συζητήσεις</vt:lpstr>
      <vt:lpstr>Διαφάνεια 31</vt:lpstr>
      <vt:lpstr>Τα στάδια της αξιολόγησης </vt:lpstr>
      <vt:lpstr>Τα στάδια αυτά είναι…</vt:lpstr>
      <vt:lpstr>Τα στάδια της αξιολογικής διαδικασίας ….</vt:lpstr>
      <vt:lpstr>Σχήμα 1. Τα στάδια της αξιολογικής διαδικασίας </vt:lpstr>
      <vt:lpstr>Η συλλογή  των αξιολογικών δεδομένων …. </vt:lpstr>
      <vt:lpstr>Κεντρικά ερωτήματα …..</vt:lpstr>
      <vt:lpstr>Τι είδους στοιχεία αναζητούμε; </vt:lpstr>
      <vt:lpstr>Η καταγραφή των  αξιολογικών δεδομένων …. </vt:lpstr>
      <vt:lpstr>Διαφάνεια 40</vt:lpstr>
      <vt:lpstr>Διαφάνεια 41</vt:lpstr>
      <vt:lpstr>Η ανάλυση &amp; η ερμηνεία  των αξιολογικών δεδομένων…. </vt:lpstr>
      <vt:lpstr>Διαφάνεια 43</vt:lpstr>
      <vt:lpstr>Διαφάνεια 44</vt:lpstr>
      <vt:lpstr>Η ανάλυση &amp; η ερμηνεία  των αξιολογικών δεδομένων …</vt:lpstr>
      <vt:lpstr>Η αξιοποίηση των δεδομένων </vt:lpstr>
      <vt:lpstr>Η κοινοποίηση  των αξιολογικών δεδομένων….</vt:lpstr>
      <vt:lpstr> Η Έκθεση Προόδου </vt:lpstr>
      <vt:lpstr>Η Έκθεση Προόδου </vt:lpstr>
      <vt:lpstr>Η Έκθεση Προόδου στο Νηπιαγωγείο </vt:lpstr>
      <vt:lpstr>Η Έκθεση Προόδου στο Νηπιαγωγείο </vt:lpstr>
      <vt:lpstr>Η Έκθεση Προόδου στο Νηπιαγωγείο </vt:lpstr>
      <vt:lpstr>Διαφάνεια 53</vt:lpstr>
      <vt:lpstr>Διαφάνεια 54</vt:lpstr>
      <vt:lpstr>Η Έκθεση Προόδου στο Δημοτικό </vt:lpstr>
      <vt:lpstr>Η Έκθεση Προόδου στο Δημοτικό </vt:lpstr>
      <vt:lpstr>Η Έκθεση Προόδου στο Δημοτικό </vt:lpstr>
      <vt:lpstr>Η Έκθεση Προόδου στο Γυμνάσιο </vt:lpstr>
      <vt:lpstr>Η Έκθεση Προόδου στο Γυμνάσιο </vt:lpstr>
      <vt:lpstr>Η Έκθεση Προόδου στο Γυμνάσιο </vt:lpstr>
      <vt:lpstr>Η Έκθεση Προόδου στο Γυμνάσιο </vt:lpstr>
      <vt:lpstr>Διαφάνεια 62</vt:lpstr>
      <vt:lpstr>Διαφάνεια 63</vt:lpstr>
      <vt:lpstr>Διαφάνεια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ΠΕΡΙΓΡΑΦΙΚΗ ΑΞΙΟΛΟΓΗΣΗ ΣΤΟ ΝΗΠΙΑΓΩΓΕΙΟ</dc:title>
  <dc:creator>laptop</dc:creator>
  <cp:lastModifiedBy>laptop</cp:lastModifiedBy>
  <cp:revision>11</cp:revision>
  <dcterms:created xsi:type="dcterms:W3CDTF">2017-10-03T14:22:32Z</dcterms:created>
  <dcterms:modified xsi:type="dcterms:W3CDTF">2017-10-13T05:59:08Z</dcterms:modified>
</cp:coreProperties>
</file>